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handoutMasterIdLst>
    <p:handoutMasterId r:id="rId51"/>
  </p:handoutMasterIdLst>
  <p:sldIdLst>
    <p:sldId id="256" r:id="rId2"/>
    <p:sldId id="354" r:id="rId3"/>
    <p:sldId id="355" r:id="rId4"/>
    <p:sldId id="356" r:id="rId5"/>
    <p:sldId id="357" r:id="rId6"/>
    <p:sldId id="358" r:id="rId7"/>
    <p:sldId id="359" r:id="rId8"/>
    <p:sldId id="360" r:id="rId9"/>
    <p:sldId id="402" r:id="rId10"/>
    <p:sldId id="361" r:id="rId11"/>
    <p:sldId id="392" r:id="rId12"/>
    <p:sldId id="394" r:id="rId13"/>
    <p:sldId id="401" r:id="rId14"/>
    <p:sldId id="395" r:id="rId15"/>
    <p:sldId id="396" r:id="rId16"/>
    <p:sldId id="397" r:id="rId17"/>
    <p:sldId id="398" r:id="rId18"/>
    <p:sldId id="399" r:id="rId19"/>
    <p:sldId id="400" r:id="rId20"/>
    <p:sldId id="367" r:id="rId21"/>
    <p:sldId id="390" r:id="rId22"/>
    <p:sldId id="391" r:id="rId23"/>
    <p:sldId id="368" r:id="rId24"/>
    <p:sldId id="388" r:id="rId25"/>
    <p:sldId id="389" r:id="rId26"/>
    <p:sldId id="369" r:id="rId27"/>
    <p:sldId id="383" r:id="rId28"/>
    <p:sldId id="384" r:id="rId29"/>
    <p:sldId id="386" r:id="rId30"/>
    <p:sldId id="385" r:id="rId31"/>
    <p:sldId id="387" r:id="rId32"/>
    <p:sldId id="370" r:id="rId33"/>
    <p:sldId id="381" r:id="rId34"/>
    <p:sldId id="382" r:id="rId35"/>
    <p:sldId id="371" r:id="rId36"/>
    <p:sldId id="379" r:id="rId37"/>
    <p:sldId id="380" r:id="rId38"/>
    <p:sldId id="372" r:id="rId39"/>
    <p:sldId id="378" r:id="rId40"/>
    <p:sldId id="373" r:id="rId41"/>
    <p:sldId id="374" r:id="rId42"/>
    <p:sldId id="375" r:id="rId43"/>
    <p:sldId id="376" r:id="rId44"/>
    <p:sldId id="377" r:id="rId45"/>
    <p:sldId id="362" r:id="rId46"/>
    <p:sldId id="363" r:id="rId47"/>
    <p:sldId id="365" r:id="rId48"/>
    <p:sldId id="364" r:id="rId4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CCFF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033" autoAdjust="0"/>
    <p:restoredTop sz="94660"/>
  </p:normalViewPr>
  <p:slideViewPr>
    <p:cSldViewPr>
      <p:cViewPr varScale="1">
        <p:scale>
          <a:sx n="83" d="100"/>
          <a:sy n="83" d="100"/>
        </p:scale>
        <p:origin x="-78" y="-996"/>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272B7B-43F4-42C2-913F-7228ECF126BD}" type="datetimeFigureOut">
              <a:rPr lang="en-US" smtClean="0"/>
              <a:pPr/>
              <a:t>1/25/2012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DF9BC8-186E-4391-9271-944B43B5993E}" type="slidenum">
              <a:rPr lang="en-US" smtClean="0"/>
              <a:pPr/>
              <a:t>‹#›</a:t>
            </a:fld>
            <a:endParaRPr lang="en-US"/>
          </a:p>
        </p:txBody>
      </p:sp>
    </p:spTree>
    <p:extLst>
      <p:ext uri="{BB962C8B-B14F-4D97-AF65-F5344CB8AC3E}">
        <p14:creationId xmlns="" xmlns:p14="http://schemas.microsoft.com/office/powerpoint/2010/main" val="1432175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A89D8F-2C80-4976-B5A9-A17695868A8A}" type="datetimeFigureOut">
              <a:rPr lang="en-US" smtClean="0"/>
              <a:pPr/>
              <a:t>1/25/2012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E4F72D-7D23-44DD-927B-B4F8799124A1}" type="slidenum">
              <a:rPr lang="en-US" smtClean="0"/>
              <a:pPr/>
              <a:t>‹#›</a:t>
            </a:fld>
            <a:endParaRPr lang="en-US"/>
          </a:p>
        </p:txBody>
      </p:sp>
    </p:spTree>
    <p:extLst>
      <p:ext uri="{BB962C8B-B14F-4D97-AF65-F5344CB8AC3E}">
        <p14:creationId xmlns="" xmlns:p14="http://schemas.microsoft.com/office/powerpoint/2010/main" val="2282138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AA170D-0BDD-4638-9A1B-2043113D8863}" type="datetimeFigureOut">
              <a:rPr lang="en-US" smtClean="0"/>
              <a:pPr/>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AA170D-0BDD-4638-9A1B-2043113D8863}" type="datetimeFigureOut">
              <a:rPr lang="en-US" smtClean="0"/>
              <a:pPr/>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AA170D-0BDD-4638-9A1B-2043113D8863}" type="datetimeFigureOut">
              <a:rPr lang="en-US" smtClean="0"/>
              <a:pPr/>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AA170D-0BDD-4638-9A1B-2043113D8863}" type="datetimeFigureOut">
              <a:rPr lang="en-US" smtClean="0"/>
              <a:pPr/>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AA170D-0BDD-4638-9A1B-2043113D8863}" type="datetimeFigureOut">
              <a:rPr lang="en-US" smtClean="0"/>
              <a:pPr/>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AA170D-0BDD-4638-9A1B-2043113D8863}" type="datetimeFigureOut">
              <a:rPr lang="en-US" smtClean="0"/>
              <a:pPr/>
              <a:t>1/25/2012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AA170D-0BDD-4638-9A1B-2043113D8863}" type="datetimeFigureOut">
              <a:rPr lang="en-US" smtClean="0"/>
              <a:pPr/>
              <a:t>1/25/2012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AA170D-0BDD-4638-9A1B-2043113D8863}" type="datetimeFigureOut">
              <a:rPr lang="en-US" smtClean="0"/>
              <a:pPr/>
              <a:t>1/25/2012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AA170D-0BDD-4638-9A1B-2043113D8863}" type="datetimeFigureOut">
              <a:rPr lang="en-US" smtClean="0"/>
              <a:pPr/>
              <a:t>1/25/2012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AA170D-0BDD-4638-9A1B-2043113D8863}" type="datetimeFigureOut">
              <a:rPr lang="en-US" smtClean="0"/>
              <a:pPr/>
              <a:t>1/25/2012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AA170D-0BDD-4638-9A1B-2043113D8863}" type="datetimeFigureOut">
              <a:rPr lang="en-US" smtClean="0"/>
              <a:pPr/>
              <a:t>1/25/2012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8766CD-751F-4563-94E6-E8FE1AE84C8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8AA170D-0BDD-4638-9A1B-2043113D8863}" type="datetimeFigureOut">
              <a:rPr lang="en-US" smtClean="0"/>
              <a:pPr/>
              <a:t>1/25/2012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D8766CD-751F-4563-94E6-E8FE1AE84C8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333059" y="2438221"/>
            <a:ext cx="8607999" cy="1200329"/>
          </a:xfrm>
          <a:prstGeom prst="rect">
            <a:avLst/>
          </a:prstGeom>
          <a:noFill/>
        </p:spPr>
        <p:txBody>
          <a:bodyPr wrap="none" rtlCol="0">
            <a:spAutoFit/>
          </a:bodyPr>
          <a:lstStyle/>
          <a:p>
            <a:pPr algn="ctr"/>
            <a:r>
              <a:rPr lang="en-US" sz="3600" b="1" dirty="0" smtClean="0">
                <a:effectLst>
                  <a:outerShdw blurRad="38100" dist="38100" dir="2700000" algn="tl">
                    <a:srgbClr val="000000">
                      <a:alpha val="43137"/>
                    </a:srgbClr>
                  </a:outerShdw>
                </a:effectLst>
              </a:rPr>
              <a:t>Development: The Elusive Quest for Growth</a:t>
            </a:r>
          </a:p>
          <a:p>
            <a:pPr algn="ctr"/>
            <a:r>
              <a:rPr lang="en-US" sz="3600" b="1" dirty="0" smtClean="0">
                <a:effectLst>
                  <a:outerShdw blurRad="38100" dist="38100" dir="2700000" algn="tl">
                    <a:srgbClr val="000000">
                      <a:alpha val="43137"/>
                    </a:srgbClr>
                  </a:outerShdw>
                </a:effectLst>
              </a:rPr>
              <a:t>5/4/2012</a:t>
            </a:r>
          </a:p>
        </p:txBody>
      </p:sp>
      <p:sp>
        <p:nvSpPr>
          <p:cNvPr id="9" name="TextBox 8"/>
          <p:cNvSpPr txBox="1"/>
          <p:nvPr/>
        </p:nvSpPr>
        <p:spPr>
          <a:xfrm>
            <a:off x="2209800" y="971550"/>
            <a:ext cx="4782078" cy="707886"/>
          </a:xfrm>
          <a:prstGeom prst="rect">
            <a:avLst/>
          </a:prstGeom>
          <a:noFill/>
        </p:spPr>
        <p:txBody>
          <a:bodyPr wrap="none" rtlCol="0">
            <a:spAutoFit/>
          </a:bodyPr>
          <a:lstStyle/>
          <a:p>
            <a:pPr algn="ctr"/>
            <a:r>
              <a:rPr lang="en-US" sz="4000" b="1" dirty="0" smtClean="0">
                <a:solidFill>
                  <a:srgbClr val="0070C0"/>
                </a:solidFill>
                <a:effectLst>
                  <a:outerShdw blurRad="38100" dist="38100" dir="2700000" algn="tl">
                    <a:srgbClr val="000000">
                      <a:alpha val="43137"/>
                    </a:srgbClr>
                  </a:outerShdw>
                </a:effectLst>
              </a:rPr>
              <a:t>Unit </a:t>
            </a:r>
            <a:r>
              <a:rPr lang="en-US" sz="4000" b="1" dirty="0" smtClean="0">
                <a:solidFill>
                  <a:srgbClr val="0070C0"/>
                </a:solidFill>
                <a:effectLst>
                  <a:outerShdw blurRad="38100" dist="38100" dir="2700000" algn="tl">
                    <a:srgbClr val="000000">
                      <a:alpha val="43137"/>
                    </a:srgbClr>
                  </a:outerShdw>
                </a:effectLst>
              </a:rPr>
              <a:t>4: Miscellaneous</a:t>
            </a:r>
            <a:endParaRPr lang="en-US" sz="4000" b="1" dirty="0">
              <a:solidFill>
                <a:srgbClr val="0070C0"/>
              </a:solidFill>
              <a:effectLst>
                <a:outerShdw blurRad="38100" dist="38100" dir="2700000" algn="tl">
                  <a:srgbClr val="000000">
                    <a:alpha val="43137"/>
                  </a:srgbClr>
                </a:outerShdw>
              </a:effectLst>
            </a:endParaRPr>
          </a:p>
        </p:txBody>
      </p:sp>
      <p:pic>
        <p:nvPicPr>
          <p:cNvPr id="10" name="Picture 9" descr="misc.png"/>
          <p:cNvPicPr>
            <a:picLocks noChangeAspect="1"/>
          </p:cNvPicPr>
          <p:nvPr/>
        </p:nvPicPr>
        <p:blipFill>
          <a:blip r:embed="rId2"/>
          <a:stretch>
            <a:fillRect/>
          </a:stretch>
        </p:blipFill>
        <p:spPr>
          <a:xfrm>
            <a:off x="381000" y="742950"/>
            <a:ext cx="1600200" cy="1137492"/>
          </a:xfrm>
          <a:prstGeom prst="rect">
            <a:avLst/>
          </a:prstGeom>
        </p:spPr>
      </p:pic>
      <p:pic>
        <p:nvPicPr>
          <p:cNvPr id="11" name="Picture 10" descr="misc.png"/>
          <p:cNvPicPr>
            <a:picLocks noChangeAspect="1"/>
          </p:cNvPicPr>
          <p:nvPr/>
        </p:nvPicPr>
        <p:blipFill>
          <a:blip r:embed="rId2"/>
          <a:stretch>
            <a:fillRect/>
          </a:stretch>
        </p:blipFill>
        <p:spPr>
          <a:xfrm>
            <a:off x="7239000" y="742950"/>
            <a:ext cx="1600200" cy="113749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59165" y="133350"/>
            <a:ext cx="3058530"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Technology</a:t>
            </a:r>
          </a:p>
        </p:txBody>
      </p:sp>
      <p:sp>
        <p:nvSpPr>
          <p:cNvPr id="3" name="TextBox 2"/>
          <p:cNvSpPr txBox="1"/>
          <p:nvPr/>
        </p:nvSpPr>
        <p:spPr>
          <a:xfrm>
            <a:off x="3810000" y="1381363"/>
            <a:ext cx="5181600" cy="3323987"/>
          </a:xfrm>
          <a:prstGeom prst="rect">
            <a:avLst/>
          </a:prstGeom>
          <a:noFill/>
        </p:spPr>
        <p:txBody>
          <a:bodyPr wrap="square" rtlCol="0">
            <a:spAutoFit/>
          </a:bodyPr>
          <a:lstStyle/>
          <a:p>
            <a:pPr algn="ctr"/>
            <a:r>
              <a:rPr lang="en-US" sz="2800" b="1" dirty="0" smtClean="0"/>
              <a:t>The Solow surprise is that the driver of growth is technology, which is exogenous to the model.</a:t>
            </a:r>
          </a:p>
          <a:p>
            <a:pPr algn="ctr"/>
            <a:endParaRPr lang="en-US" sz="1400" b="1" dirty="0"/>
          </a:p>
          <a:p>
            <a:pPr algn="ctr"/>
            <a:r>
              <a:rPr lang="en-US" sz="2800" b="1" dirty="0" smtClean="0"/>
              <a:t>Advances in basic science will make each worker more productive, getting around the limited supply of labor.</a:t>
            </a:r>
          </a:p>
        </p:txBody>
      </p:sp>
    </p:spTree>
    <p:extLst>
      <p:ext uri="{BB962C8B-B14F-4D97-AF65-F5344CB8AC3E}">
        <p14:creationId xmlns="" xmlns:p14="http://schemas.microsoft.com/office/powerpoint/2010/main" val="36068454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59165" y="133350"/>
            <a:ext cx="3058530"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Technology</a:t>
            </a:r>
          </a:p>
        </p:txBody>
      </p:sp>
      <p:sp>
        <p:nvSpPr>
          <p:cNvPr id="3" name="TextBox 2"/>
          <p:cNvSpPr txBox="1"/>
          <p:nvPr/>
        </p:nvSpPr>
        <p:spPr>
          <a:xfrm>
            <a:off x="3810000" y="895350"/>
            <a:ext cx="5181600" cy="4185761"/>
          </a:xfrm>
          <a:prstGeom prst="rect">
            <a:avLst/>
          </a:prstGeom>
          <a:noFill/>
        </p:spPr>
        <p:txBody>
          <a:bodyPr wrap="square" rtlCol="0">
            <a:spAutoFit/>
          </a:bodyPr>
          <a:lstStyle/>
          <a:p>
            <a:pPr algn="ctr"/>
            <a:r>
              <a:rPr lang="en-US" sz="2800" b="1" dirty="0" smtClean="0"/>
              <a:t>Since all countries have equal access to technology in the form of ideas and knowledge though, this predicts that there should be convergence: higher growth rates in poorer countries and lower growth rates in richer countries.</a:t>
            </a:r>
          </a:p>
          <a:p>
            <a:pPr algn="ctr"/>
            <a:endParaRPr lang="en-US" sz="1400" b="1" dirty="0"/>
          </a:p>
          <a:p>
            <a:pPr algn="ctr"/>
            <a:r>
              <a:rPr lang="en-US" sz="2800" b="1" dirty="0" smtClean="0"/>
              <a:t>Empirically we don’t see convergence.</a:t>
            </a:r>
          </a:p>
        </p:txBody>
      </p:sp>
    </p:spTree>
    <p:extLst>
      <p:ext uri="{BB962C8B-B14F-4D97-AF65-F5344CB8AC3E}">
        <p14:creationId xmlns="" xmlns:p14="http://schemas.microsoft.com/office/powerpoint/2010/main" val="6356105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1444407"/>
            <a:ext cx="5791200" cy="3108543"/>
          </a:xfrm>
          <a:prstGeom prst="rect">
            <a:avLst/>
          </a:prstGeom>
          <a:noFill/>
        </p:spPr>
        <p:txBody>
          <a:bodyPr wrap="square" rtlCol="0">
            <a:spAutoFit/>
          </a:bodyPr>
          <a:lstStyle/>
          <a:p>
            <a:pPr algn="ctr"/>
            <a:r>
              <a:rPr lang="en-US" sz="2800" b="1" dirty="0" smtClean="0"/>
              <a:t>Many aid organizations and countries have promoted education as a driver of growth.  However, the empirical evidence shows that education does not cause growth – particularly growth in primary schooling does not cause growth in income.</a:t>
            </a:r>
            <a:endParaRPr lang="en-US" sz="2800" b="1" dirty="0"/>
          </a:p>
        </p:txBody>
      </p:sp>
      <p:sp>
        <p:nvSpPr>
          <p:cNvPr id="3" name="TextBox 2"/>
          <p:cNvSpPr txBox="1"/>
          <p:nvPr/>
        </p:nvSpPr>
        <p:spPr>
          <a:xfrm>
            <a:off x="3174220" y="133350"/>
            <a:ext cx="2713500"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Education</a:t>
            </a:r>
          </a:p>
        </p:txBody>
      </p:sp>
    </p:spTree>
    <p:extLst>
      <p:ext uri="{BB962C8B-B14F-4D97-AF65-F5344CB8AC3E}">
        <p14:creationId xmlns="" xmlns:p14="http://schemas.microsoft.com/office/powerpoint/2010/main" val="2145742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1428750"/>
            <a:ext cx="5791200" cy="3108543"/>
          </a:xfrm>
          <a:prstGeom prst="rect">
            <a:avLst/>
          </a:prstGeom>
          <a:noFill/>
        </p:spPr>
        <p:txBody>
          <a:bodyPr wrap="square" rtlCol="0">
            <a:spAutoFit/>
          </a:bodyPr>
          <a:lstStyle/>
          <a:p>
            <a:pPr algn="ctr"/>
            <a:r>
              <a:rPr lang="en-US" sz="2800" b="1" dirty="0" smtClean="0"/>
              <a:t>One problem is teaching does not necessarily cause learning.  Years of schooling is a poor proxy for human capital when schools lack basic resources like books and pencils and teachers are picked through political patronage rather than ability.</a:t>
            </a:r>
            <a:endParaRPr lang="en-US" sz="2800" b="1" dirty="0"/>
          </a:p>
        </p:txBody>
      </p:sp>
      <p:sp>
        <p:nvSpPr>
          <p:cNvPr id="3" name="TextBox 2"/>
          <p:cNvSpPr txBox="1"/>
          <p:nvPr/>
        </p:nvSpPr>
        <p:spPr>
          <a:xfrm>
            <a:off x="3174220" y="133350"/>
            <a:ext cx="2713500"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Education</a:t>
            </a:r>
          </a:p>
        </p:txBody>
      </p:sp>
    </p:spTree>
    <p:extLst>
      <p:ext uri="{BB962C8B-B14F-4D97-AF65-F5344CB8AC3E}">
        <p14:creationId xmlns="" xmlns:p14="http://schemas.microsoft.com/office/powerpoint/2010/main" val="32383357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1102876"/>
            <a:ext cx="5791200" cy="3754874"/>
          </a:xfrm>
          <a:prstGeom prst="rect">
            <a:avLst/>
          </a:prstGeom>
          <a:noFill/>
        </p:spPr>
        <p:txBody>
          <a:bodyPr wrap="square" rtlCol="0">
            <a:spAutoFit/>
          </a:bodyPr>
          <a:lstStyle/>
          <a:p>
            <a:pPr algn="ctr"/>
            <a:r>
              <a:rPr lang="en-US" sz="2800" b="1" dirty="0" smtClean="0"/>
              <a:t>Some economists felt that there are a finite number of resources, so fewer people means more resources and jobs to go around per person.</a:t>
            </a:r>
          </a:p>
          <a:p>
            <a:pPr algn="ctr"/>
            <a:endParaRPr lang="en-US" sz="1400" b="1" dirty="0"/>
          </a:p>
          <a:p>
            <a:pPr algn="ctr"/>
            <a:r>
              <a:rPr lang="en-US" sz="2800" b="1" dirty="0" smtClean="0"/>
              <a:t>This suggested the policy prescription of discouraging births through laws limiting number of children or by providing abortions and condoms.</a:t>
            </a:r>
            <a:endParaRPr lang="en-US" sz="2800" b="1" dirty="0"/>
          </a:p>
        </p:txBody>
      </p:sp>
      <p:sp>
        <p:nvSpPr>
          <p:cNvPr id="3" name="TextBox 2"/>
          <p:cNvSpPr txBox="1"/>
          <p:nvPr/>
        </p:nvSpPr>
        <p:spPr>
          <a:xfrm>
            <a:off x="2034932" y="133350"/>
            <a:ext cx="4992072"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Population Control</a:t>
            </a:r>
          </a:p>
        </p:txBody>
      </p:sp>
    </p:spTree>
    <p:extLst>
      <p:ext uri="{BB962C8B-B14F-4D97-AF65-F5344CB8AC3E}">
        <p14:creationId xmlns="" xmlns:p14="http://schemas.microsoft.com/office/powerpoint/2010/main" val="19007053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1102876"/>
            <a:ext cx="5791200" cy="3754874"/>
          </a:xfrm>
          <a:prstGeom prst="rect">
            <a:avLst/>
          </a:prstGeom>
          <a:noFill/>
        </p:spPr>
        <p:txBody>
          <a:bodyPr wrap="square" rtlCol="0">
            <a:spAutoFit/>
          </a:bodyPr>
          <a:lstStyle/>
          <a:p>
            <a:pPr algn="ctr"/>
            <a:r>
              <a:rPr lang="en-US" sz="2800" b="1" dirty="0" smtClean="0"/>
              <a:t>The free market could provide contraceptives just as easily if people wanted them though, as condoms are far cheaper than babies for parents.</a:t>
            </a:r>
          </a:p>
          <a:p>
            <a:pPr algn="ctr"/>
            <a:endParaRPr lang="en-US" sz="1400" b="1" dirty="0"/>
          </a:p>
          <a:p>
            <a:pPr algn="ctr"/>
            <a:r>
              <a:rPr lang="en-US" sz="2800" b="1" dirty="0" smtClean="0"/>
              <a:t>Additionally surveys of how many kids people want match the number of kids they actually have, so free condoms won’t change # of kids.</a:t>
            </a:r>
            <a:endParaRPr lang="en-US" sz="2800" b="1" dirty="0"/>
          </a:p>
        </p:txBody>
      </p:sp>
      <p:sp>
        <p:nvSpPr>
          <p:cNvPr id="3" name="TextBox 2"/>
          <p:cNvSpPr txBox="1"/>
          <p:nvPr/>
        </p:nvSpPr>
        <p:spPr>
          <a:xfrm>
            <a:off x="2034932" y="133350"/>
            <a:ext cx="4992072"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Population Control</a:t>
            </a:r>
          </a:p>
        </p:txBody>
      </p:sp>
    </p:spTree>
    <p:extLst>
      <p:ext uri="{BB962C8B-B14F-4D97-AF65-F5344CB8AC3E}">
        <p14:creationId xmlns="" xmlns:p14="http://schemas.microsoft.com/office/powerpoint/2010/main" val="6428354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1102876"/>
            <a:ext cx="5791200" cy="3754874"/>
          </a:xfrm>
          <a:prstGeom prst="rect">
            <a:avLst/>
          </a:prstGeom>
          <a:noFill/>
        </p:spPr>
        <p:txBody>
          <a:bodyPr wrap="square" rtlCol="0">
            <a:spAutoFit/>
          </a:bodyPr>
          <a:lstStyle/>
          <a:p>
            <a:pPr algn="ctr"/>
            <a:r>
              <a:rPr lang="en-US" sz="2800" b="1" dirty="0" smtClean="0"/>
              <a:t>Malthus predicted that population would always grow to eat up rises in per capita income so it will never rise above subsistence.  Paul Ehrlich suggested the food supply can’t possibly keep up with the population, so there will be mass famines.</a:t>
            </a:r>
          </a:p>
          <a:p>
            <a:pPr algn="ctr"/>
            <a:endParaRPr lang="en-US" sz="1400" b="1" dirty="0"/>
          </a:p>
          <a:p>
            <a:pPr algn="ctr"/>
            <a:r>
              <a:rPr lang="en-US" sz="2800" b="1" dirty="0" smtClean="0"/>
              <a:t>Both were very wrong.</a:t>
            </a:r>
            <a:endParaRPr lang="en-US" sz="2800" b="1" dirty="0"/>
          </a:p>
        </p:txBody>
      </p:sp>
      <p:sp>
        <p:nvSpPr>
          <p:cNvPr id="3" name="TextBox 2"/>
          <p:cNvSpPr txBox="1"/>
          <p:nvPr/>
        </p:nvSpPr>
        <p:spPr>
          <a:xfrm>
            <a:off x="2034932" y="133350"/>
            <a:ext cx="4992072"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Population Control</a:t>
            </a:r>
          </a:p>
        </p:txBody>
      </p:sp>
    </p:spTree>
    <p:extLst>
      <p:ext uri="{BB962C8B-B14F-4D97-AF65-F5344CB8AC3E}">
        <p14:creationId xmlns="" xmlns:p14="http://schemas.microsoft.com/office/powerpoint/2010/main" val="31784393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1368207"/>
            <a:ext cx="5791200" cy="3108543"/>
          </a:xfrm>
          <a:prstGeom prst="rect">
            <a:avLst/>
          </a:prstGeom>
          <a:noFill/>
        </p:spPr>
        <p:txBody>
          <a:bodyPr wrap="square" rtlCol="0">
            <a:spAutoFit/>
          </a:bodyPr>
          <a:lstStyle/>
          <a:p>
            <a:pPr algn="ctr"/>
            <a:r>
              <a:rPr lang="en-US" sz="2800" b="1" dirty="0" smtClean="0"/>
              <a:t>In a famous bet Julian Simon predicted that the cost of resources would fall while Paul Ehrlich predicted they would rise.  Simon let Ehrlich pick 5 resources to track over 10 years and they bet $10,000 on the future value.  All 5 fell in price.</a:t>
            </a:r>
            <a:endParaRPr lang="en-US" sz="2800" b="1" dirty="0"/>
          </a:p>
        </p:txBody>
      </p:sp>
      <p:sp>
        <p:nvSpPr>
          <p:cNvPr id="3" name="TextBox 2"/>
          <p:cNvSpPr txBox="1"/>
          <p:nvPr/>
        </p:nvSpPr>
        <p:spPr>
          <a:xfrm>
            <a:off x="2034932" y="133350"/>
            <a:ext cx="4992072"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Population Control</a:t>
            </a:r>
          </a:p>
        </p:txBody>
      </p:sp>
    </p:spTree>
    <p:extLst>
      <p:ext uri="{BB962C8B-B14F-4D97-AF65-F5344CB8AC3E}">
        <p14:creationId xmlns="" xmlns:p14="http://schemas.microsoft.com/office/powerpoint/2010/main" val="36701137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1772781"/>
            <a:ext cx="5791200" cy="2246769"/>
          </a:xfrm>
          <a:prstGeom prst="rect">
            <a:avLst/>
          </a:prstGeom>
          <a:noFill/>
        </p:spPr>
        <p:txBody>
          <a:bodyPr wrap="square" rtlCol="0">
            <a:spAutoFit/>
          </a:bodyPr>
          <a:lstStyle/>
          <a:p>
            <a:pPr algn="ctr"/>
            <a:r>
              <a:rPr lang="en-US" sz="2800" b="1" dirty="0" smtClean="0"/>
              <a:t>The </a:t>
            </a:r>
            <a:r>
              <a:rPr lang="en-US" sz="2800" b="1" i="1" dirty="0" smtClean="0">
                <a:effectLst>
                  <a:outerShdw blurRad="38100" dist="38100" dir="2700000" algn="tl">
                    <a:srgbClr val="000000">
                      <a:alpha val="43137"/>
                    </a:srgbClr>
                  </a:outerShdw>
                </a:effectLst>
              </a:rPr>
              <a:t>genius principle</a:t>
            </a:r>
            <a:r>
              <a:rPr lang="en-US" sz="2800" b="1" dirty="0" smtClean="0"/>
              <a:t> (pointed out by Simon and Kuznets) is that with a higher population there will be more geniuses who will come up with great ideas benefiting everyone.</a:t>
            </a:r>
            <a:endParaRPr lang="en-US" sz="2800" b="1" dirty="0"/>
          </a:p>
        </p:txBody>
      </p:sp>
      <p:sp>
        <p:nvSpPr>
          <p:cNvPr id="3" name="TextBox 2"/>
          <p:cNvSpPr txBox="1"/>
          <p:nvPr/>
        </p:nvSpPr>
        <p:spPr>
          <a:xfrm>
            <a:off x="2034932" y="133350"/>
            <a:ext cx="4992072"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Population Control</a:t>
            </a:r>
          </a:p>
        </p:txBody>
      </p:sp>
    </p:spTree>
    <p:extLst>
      <p:ext uri="{BB962C8B-B14F-4D97-AF65-F5344CB8AC3E}">
        <p14:creationId xmlns="" xmlns:p14="http://schemas.microsoft.com/office/powerpoint/2010/main" val="14564162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895350"/>
            <a:ext cx="5791200" cy="4185761"/>
          </a:xfrm>
          <a:prstGeom prst="rect">
            <a:avLst/>
          </a:prstGeom>
          <a:noFill/>
        </p:spPr>
        <p:txBody>
          <a:bodyPr wrap="square" rtlCol="0">
            <a:spAutoFit/>
          </a:bodyPr>
          <a:lstStyle/>
          <a:p>
            <a:pPr algn="ctr"/>
            <a:r>
              <a:rPr lang="en-US" sz="2800" b="1" dirty="0" smtClean="0"/>
              <a:t>It turns out the best contraception is getting rich.  Parents in rich countries have less children than parents in poor countries because they invest more in each child’s upbringing</a:t>
            </a:r>
          </a:p>
          <a:p>
            <a:pPr algn="ctr"/>
            <a:r>
              <a:rPr lang="en-US" sz="2800" b="1" dirty="0" smtClean="0"/>
              <a:t>(quality emphasized over quantity).</a:t>
            </a:r>
          </a:p>
          <a:p>
            <a:pPr algn="ctr"/>
            <a:endParaRPr lang="en-US" sz="1400" b="1" dirty="0"/>
          </a:p>
          <a:p>
            <a:pPr algn="ctr"/>
            <a:r>
              <a:rPr lang="en-US" sz="2800" b="1" dirty="0" smtClean="0"/>
              <a:t>Many industrial countries now have negative population growth without factoring in immigration.</a:t>
            </a:r>
            <a:endParaRPr lang="en-US" sz="2800" b="1" dirty="0"/>
          </a:p>
        </p:txBody>
      </p:sp>
      <p:sp>
        <p:nvSpPr>
          <p:cNvPr id="3" name="TextBox 2"/>
          <p:cNvSpPr txBox="1"/>
          <p:nvPr/>
        </p:nvSpPr>
        <p:spPr>
          <a:xfrm>
            <a:off x="2034932" y="133350"/>
            <a:ext cx="4992072"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Population Control</a:t>
            </a:r>
          </a:p>
        </p:txBody>
      </p:sp>
    </p:spTree>
    <p:extLst>
      <p:ext uri="{BB962C8B-B14F-4D97-AF65-F5344CB8AC3E}">
        <p14:creationId xmlns="" xmlns:p14="http://schemas.microsoft.com/office/powerpoint/2010/main" val="12506104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95578" y="133350"/>
            <a:ext cx="5585696"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Why Growth Matters</a:t>
            </a:r>
          </a:p>
        </p:txBody>
      </p:sp>
      <p:sp>
        <p:nvSpPr>
          <p:cNvPr id="4" name="TextBox 3"/>
          <p:cNvSpPr txBox="1"/>
          <p:nvPr/>
        </p:nvSpPr>
        <p:spPr>
          <a:xfrm>
            <a:off x="3810000" y="971550"/>
            <a:ext cx="5181600" cy="1815882"/>
          </a:xfrm>
          <a:prstGeom prst="rect">
            <a:avLst/>
          </a:prstGeom>
          <a:noFill/>
        </p:spPr>
        <p:txBody>
          <a:bodyPr wrap="square" rtlCol="0">
            <a:spAutoFit/>
          </a:bodyPr>
          <a:lstStyle/>
          <a:p>
            <a:r>
              <a:rPr lang="en-US" sz="2800" b="1" u="sng" dirty="0" smtClean="0"/>
              <a:t>Growth leads to</a:t>
            </a:r>
          </a:p>
          <a:p>
            <a:pPr marL="457200" indent="-457200">
              <a:buFont typeface="Arial" pitchFamily="34" charset="0"/>
              <a:buChar char="•"/>
            </a:pPr>
            <a:r>
              <a:rPr lang="en-US" sz="2800" b="1" dirty="0" smtClean="0"/>
              <a:t>lower infant mortality rate</a:t>
            </a:r>
          </a:p>
          <a:p>
            <a:pPr marL="457200" indent="-457200">
              <a:buFont typeface="Arial" pitchFamily="34" charset="0"/>
              <a:buChar char="•"/>
            </a:pPr>
            <a:r>
              <a:rPr lang="en-US" sz="2800" b="1" dirty="0" smtClean="0"/>
              <a:t>higher calorie intake</a:t>
            </a:r>
          </a:p>
          <a:p>
            <a:pPr marL="457200" indent="-457200">
              <a:buFont typeface="Arial" pitchFamily="34" charset="0"/>
              <a:buChar char="•"/>
            </a:pPr>
            <a:r>
              <a:rPr lang="en-US" sz="2800" b="1" dirty="0" smtClean="0"/>
              <a:t>less poverty</a:t>
            </a:r>
          </a:p>
        </p:txBody>
      </p:sp>
      <p:sp>
        <p:nvSpPr>
          <p:cNvPr id="5" name="TextBox 4"/>
          <p:cNvSpPr txBox="1"/>
          <p:nvPr/>
        </p:nvSpPr>
        <p:spPr>
          <a:xfrm>
            <a:off x="3810000" y="2952750"/>
            <a:ext cx="5181600" cy="1815882"/>
          </a:xfrm>
          <a:prstGeom prst="rect">
            <a:avLst/>
          </a:prstGeom>
          <a:noFill/>
        </p:spPr>
        <p:txBody>
          <a:bodyPr wrap="square" rtlCol="0">
            <a:spAutoFit/>
          </a:bodyPr>
          <a:lstStyle/>
          <a:p>
            <a:pPr algn="ctr"/>
            <a:r>
              <a:rPr lang="en-US" sz="2800" b="1" dirty="0" smtClean="0"/>
              <a:t>In other words when countries grow the benefits do not only accrue to the rich, empirically they accrue to everyone.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1102876"/>
            <a:ext cx="5791200" cy="3754874"/>
          </a:xfrm>
          <a:prstGeom prst="rect">
            <a:avLst/>
          </a:prstGeom>
          <a:noFill/>
        </p:spPr>
        <p:txBody>
          <a:bodyPr wrap="square" rtlCol="0">
            <a:spAutoFit/>
          </a:bodyPr>
          <a:lstStyle/>
          <a:p>
            <a:pPr algn="ctr"/>
            <a:r>
              <a:rPr lang="en-US" sz="2800" b="1" dirty="0" smtClean="0"/>
              <a:t>Conditional loans have historically not led to growth.  The problem is countries don’t actually meet the conditions, but the donors keep providing the loans anyway.</a:t>
            </a:r>
          </a:p>
          <a:p>
            <a:pPr algn="ctr"/>
            <a:endParaRPr lang="en-US" sz="1400" b="1" dirty="0"/>
          </a:p>
          <a:p>
            <a:pPr algn="ctr"/>
            <a:r>
              <a:rPr lang="en-US" sz="2800" b="1" dirty="0" smtClean="0"/>
              <a:t>Sometimes the bureaucrat managing the loan wants to keep his department’s budget large.</a:t>
            </a:r>
            <a:endParaRPr lang="en-US" sz="2800" b="1" dirty="0"/>
          </a:p>
        </p:txBody>
      </p:sp>
      <p:sp>
        <p:nvSpPr>
          <p:cNvPr id="3" name="TextBox 2"/>
          <p:cNvSpPr txBox="1"/>
          <p:nvPr/>
        </p:nvSpPr>
        <p:spPr>
          <a:xfrm>
            <a:off x="2160763" y="133350"/>
            <a:ext cx="4740401"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Conditional Loans</a:t>
            </a:r>
          </a:p>
        </p:txBody>
      </p:sp>
    </p:spTree>
    <p:extLst>
      <p:ext uri="{BB962C8B-B14F-4D97-AF65-F5344CB8AC3E}">
        <p14:creationId xmlns="" xmlns:p14="http://schemas.microsoft.com/office/powerpoint/2010/main" val="11152960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1444407"/>
            <a:ext cx="5791200" cy="3108543"/>
          </a:xfrm>
          <a:prstGeom prst="rect">
            <a:avLst/>
          </a:prstGeom>
          <a:noFill/>
        </p:spPr>
        <p:txBody>
          <a:bodyPr wrap="square" rtlCol="0">
            <a:spAutoFit/>
          </a:bodyPr>
          <a:lstStyle/>
          <a:p>
            <a:pPr algn="ctr"/>
            <a:r>
              <a:rPr lang="en-US" sz="2800" b="1" dirty="0" smtClean="0"/>
              <a:t>In addition the loans create bad incentives: countries with bad policies get the most loans while countries with good policies get the fewest loans.  If a country wants foreign aid, it is thus in its best interest to have bad policies.</a:t>
            </a:r>
            <a:endParaRPr lang="en-US" sz="2800" b="1" dirty="0"/>
          </a:p>
        </p:txBody>
      </p:sp>
      <p:sp>
        <p:nvSpPr>
          <p:cNvPr id="3" name="TextBox 2"/>
          <p:cNvSpPr txBox="1"/>
          <p:nvPr/>
        </p:nvSpPr>
        <p:spPr>
          <a:xfrm>
            <a:off x="2160763" y="133350"/>
            <a:ext cx="4740401"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Conditional Loans</a:t>
            </a:r>
          </a:p>
        </p:txBody>
      </p:sp>
    </p:spTree>
    <p:extLst>
      <p:ext uri="{BB962C8B-B14F-4D97-AF65-F5344CB8AC3E}">
        <p14:creationId xmlns="" xmlns:p14="http://schemas.microsoft.com/office/powerpoint/2010/main" val="23788173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1123950"/>
            <a:ext cx="5791200" cy="3754874"/>
          </a:xfrm>
          <a:prstGeom prst="rect">
            <a:avLst/>
          </a:prstGeom>
          <a:noFill/>
        </p:spPr>
        <p:txBody>
          <a:bodyPr wrap="square" rtlCol="0">
            <a:spAutoFit/>
          </a:bodyPr>
          <a:lstStyle/>
          <a:p>
            <a:pPr algn="ctr"/>
            <a:r>
              <a:rPr lang="en-US" sz="2800" b="1" dirty="0" smtClean="0"/>
              <a:t>In the few cases donors actually do demand performance of conditions, recipients often game the system through fishy accounting.</a:t>
            </a:r>
          </a:p>
          <a:p>
            <a:pPr algn="ctr"/>
            <a:endParaRPr lang="en-US" sz="1400" b="1" dirty="0"/>
          </a:p>
          <a:p>
            <a:pPr algn="ctr"/>
            <a:r>
              <a:rPr lang="en-US" sz="2800" b="1" dirty="0" smtClean="0"/>
              <a:t>Countries cut investment in infrastructure or privatize industries reducing deficits this year while ballooning deficits in the future.</a:t>
            </a:r>
            <a:endParaRPr lang="en-US" sz="2800" b="1" dirty="0"/>
          </a:p>
        </p:txBody>
      </p:sp>
      <p:sp>
        <p:nvSpPr>
          <p:cNvPr id="3" name="TextBox 2"/>
          <p:cNvSpPr txBox="1"/>
          <p:nvPr/>
        </p:nvSpPr>
        <p:spPr>
          <a:xfrm>
            <a:off x="2160763" y="133350"/>
            <a:ext cx="4740401"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Conditional Loans</a:t>
            </a:r>
          </a:p>
        </p:txBody>
      </p:sp>
    </p:spTree>
    <p:extLst>
      <p:ext uri="{BB962C8B-B14F-4D97-AF65-F5344CB8AC3E}">
        <p14:creationId xmlns="" xmlns:p14="http://schemas.microsoft.com/office/powerpoint/2010/main" val="20770343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1305163"/>
            <a:ext cx="5791200" cy="3323987"/>
          </a:xfrm>
          <a:prstGeom prst="rect">
            <a:avLst/>
          </a:prstGeom>
          <a:noFill/>
        </p:spPr>
        <p:txBody>
          <a:bodyPr wrap="square" rtlCol="0">
            <a:spAutoFit/>
          </a:bodyPr>
          <a:lstStyle/>
          <a:p>
            <a:pPr algn="ctr"/>
            <a:r>
              <a:rPr lang="en-US" sz="2800" b="1" dirty="0" smtClean="0"/>
              <a:t>Donor countries feel bad for the poor and forgive debt even when recipient countries have terrible government policies and fail to meet the conditions of the foreign aid.</a:t>
            </a:r>
          </a:p>
          <a:p>
            <a:pPr algn="ctr"/>
            <a:endParaRPr lang="en-US" sz="1400" b="1" dirty="0"/>
          </a:p>
          <a:p>
            <a:pPr algn="ctr"/>
            <a:r>
              <a:rPr lang="en-US" sz="2800" b="1" dirty="0" smtClean="0"/>
              <a:t>This incentivizes recipient countries to continue their terrible policies.</a:t>
            </a:r>
            <a:endParaRPr lang="en-US" sz="2800" b="1" dirty="0"/>
          </a:p>
        </p:txBody>
      </p:sp>
      <p:sp>
        <p:nvSpPr>
          <p:cNvPr id="3" name="TextBox 2"/>
          <p:cNvSpPr txBox="1"/>
          <p:nvPr/>
        </p:nvSpPr>
        <p:spPr>
          <a:xfrm>
            <a:off x="2257164" y="133350"/>
            <a:ext cx="4547592"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Debt Forgiveness</a:t>
            </a:r>
          </a:p>
        </p:txBody>
      </p:sp>
    </p:spTree>
    <p:extLst>
      <p:ext uri="{BB962C8B-B14F-4D97-AF65-F5344CB8AC3E}">
        <p14:creationId xmlns="" xmlns:p14="http://schemas.microsoft.com/office/powerpoint/2010/main" val="29772906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1570494"/>
            <a:ext cx="5791200" cy="2677656"/>
          </a:xfrm>
          <a:prstGeom prst="rect">
            <a:avLst/>
          </a:prstGeom>
          <a:noFill/>
        </p:spPr>
        <p:txBody>
          <a:bodyPr wrap="square" rtlCol="0">
            <a:spAutoFit/>
          </a:bodyPr>
          <a:lstStyle/>
          <a:p>
            <a:pPr algn="ctr"/>
            <a:r>
              <a:rPr lang="en-US" sz="2800" b="1" dirty="0" smtClean="0"/>
              <a:t>Usually recipient countries had those debt levels because their government was optimizing its inter-temporal borrowing, so the recipient countries immediately replace forgiven debt with new debt of the same amount.</a:t>
            </a:r>
            <a:endParaRPr lang="en-US" sz="2800" b="1" dirty="0"/>
          </a:p>
        </p:txBody>
      </p:sp>
      <p:sp>
        <p:nvSpPr>
          <p:cNvPr id="3" name="TextBox 2"/>
          <p:cNvSpPr txBox="1"/>
          <p:nvPr/>
        </p:nvSpPr>
        <p:spPr>
          <a:xfrm>
            <a:off x="2257164" y="133350"/>
            <a:ext cx="4547592"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Debt Forgiveness</a:t>
            </a:r>
          </a:p>
        </p:txBody>
      </p:sp>
    </p:spTree>
    <p:extLst>
      <p:ext uri="{BB962C8B-B14F-4D97-AF65-F5344CB8AC3E}">
        <p14:creationId xmlns="" xmlns:p14="http://schemas.microsoft.com/office/powerpoint/2010/main" val="18581279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1848981"/>
            <a:ext cx="5791200" cy="2246769"/>
          </a:xfrm>
          <a:prstGeom prst="rect">
            <a:avLst/>
          </a:prstGeom>
          <a:noFill/>
        </p:spPr>
        <p:txBody>
          <a:bodyPr wrap="square" rtlCol="0">
            <a:spAutoFit/>
          </a:bodyPr>
          <a:lstStyle/>
          <a:p>
            <a:pPr algn="ctr"/>
            <a:r>
              <a:rPr lang="en-US" sz="2800" b="1" dirty="0" smtClean="0"/>
              <a:t>Easterly suggests debt relief should only be given to countries who have proven they are now following responsible policies and should only be given once, not repeatedly.</a:t>
            </a:r>
            <a:endParaRPr lang="en-US" sz="2800" b="1" dirty="0"/>
          </a:p>
        </p:txBody>
      </p:sp>
      <p:sp>
        <p:nvSpPr>
          <p:cNvPr id="3" name="TextBox 2"/>
          <p:cNvSpPr txBox="1"/>
          <p:nvPr/>
        </p:nvSpPr>
        <p:spPr>
          <a:xfrm>
            <a:off x="2257164" y="133350"/>
            <a:ext cx="4547592"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Debt Forgiveness</a:t>
            </a:r>
          </a:p>
        </p:txBody>
      </p:sp>
    </p:spTree>
    <p:extLst>
      <p:ext uri="{BB962C8B-B14F-4D97-AF65-F5344CB8AC3E}">
        <p14:creationId xmlns="" xmlns:p14="http://schemas.microsoft.com/office/powerpoint/2010/main" val="13310640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1102876"/>
            <a:ext cx="5791200" cy="3754874"/>
          </a:xfrm>
          <a:prstGeom prst="rect">
            <a:avLst/>
          </a:prstGeom>
          <a:noFill/>
        </p:spPr>
        <p:txBody>
          <a:bodyPr wrap="square" rtlCol="0">
            <a:spAutoFit/>
          </a:bodyPr>
          <a:lstStyle/>
          <a:p>
            <a:pPr algn="ctr"/>
            <a:r>
              <a:rPr lang="en-US" sz="2800" b="1" dirty="0" smtClean="0"/>
              <a:t>Entrepreneurs can get around diminishing returns to capital given a fixed amount of labor by making it more productive with technology.</a:t>
            </a:r>
          </a:p>
          <a:p>
            <a:pPr algn="ctr"/>
            <a:endParaRPr lang="en-US" sz="1400" b="1" dirty="0"/>
          </a:p>
          <a:p>
            <a:pPr algn="ctr"/>
            <a:r>
              <a:rPr lang="en-US" sz="2800" b="1" dirty="0" smtClean="0"/>
              <a:t>Knowledge is a type of human capital.  Because ideas are non-</a:t>
            </a:r>
            <a:r>
              <a:rPr lang="en-US" sz="2800" b="1" dirty="0" err="1" smtClean="0"/>
              <a:t>rivalrous</a:t>
            </a:r>
            <a:r>
              <a:rPr lang="en-US" sz="2800" b="1" dirty="0" smtClean="0"/>
              <a:t>, knowledge can leak out and make others more productive.</a:t>
            </a:r>
            <a:endParaRPr lang="en-US" sz="2800" b="1" dirty="0"/>
          </a:p>
        </p:txBody>
      </p:sp>
      <p:sp>
        <p:nvSpPr>
          <p:cNvPr id="3" name="TextBox 2"/>
          <p:cNvSpPr txBox="1"/>
          <p:nvPr/>
        </p:nvSpPr>
        <p:spPr>
          <a:xfrm>
            <a:off x="2080284" y="133350"/>
            <a:ext cx="4901343"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Increasing Returns</a:t>
            </a:r>
          </a:p>
        </p:txBody>
      </p:sp>
    </p:spTree>
    <p:extLst>
      <p:ext uri="{BB962C8B-B14F-4D97-AF65-F5344CB8AC3E}">
        <p14:creationId xmlns="" xmlns:p14="http://schemas.microsoft.com/office/powerpoint/2010/main" val="2631651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1102876"/>
            <a:ext cx="5791200" cy="3539430"/>
          </a:xfrm>
          <a:prstGeom prst="rect">
            <a:avLst/>
          </a:prstGeom>
          <a:noFill/>
        </p:spPr>
        <p:txBody>
          <a:bodyPr wrap="square" rtlCol="0">
            <a:spAutoFit/>
          </a:bodyPr>
          <a:lstStyle/>
          <a:p>
            <a:pPr algn="ctr"/>
            <a:r>
              <a:rPr lang="en-US" sz="2800" b="1" dirty="0" smtClean="0"/>
              <a:t>Solow had taken technology as exogenous to the model (provided by science), but Paul </a:t>
            </a:r>
            <a:r>
              <a:rPr lang="en-US" sz="2800" b="1" dirty="0" err="1" smtClean="0"/>
              <a:t>Romer</a:t>
            </a:r>
            <a:r>
              <a:rPr lang="en-US" sz="2800" b="1" dirty="0" smtClean="0"/>
              <a:t> made knowledge endogenous to the model in that people would respond to incentives by deciding whether it is worth their opportunity cost to seek out and create knowledge.</a:t>
            </a:r>
            <a:endParaRPr lang="en-US" sz="2800" b="1" dirty="0"/>
          </a:p>
        </p:txBody>
      </p:sp>
      <p:sp>
        <p:nvSpPr>
          <p:cNvPr id="3" name="TextBox 2"/>
          <p:cNvSpPr txBox="1"/>
          <p:nvPr/>
        </p:nvSpPr>
        <p:spPr>
          <a:xfrm>
            <a:off x="2080284" y="133350"/>
            <a:ext cx="4901343"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Increasing Returns</a:t>
            </a:r>
          </a:p>
        </p:txBody>
      </p:sp>
    </p:spTree>
    <p:extLst>
      <p:ext uri="{BB962C8B-B14F-4D97-AF65-F5344CB8AC3E}">
        <p14:creationId xmlns="" xmlns:p14="http://schemas.microsoft.com/office/powerpoint/2010/main" val="20472002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71800" y="1504950"/>
            <a:ext cx="6019800" cy="2677656"/>
          </a:xfrm>
          <a:prstGeom prst="rect">
            <a:avLst/>
          </a:prstGeom>
          <a:noFill/>
        </p:spPr>
        <p:txBody>
          <a:bodyPr wrap="square" rtlCol="0">
            <a:spAutoFit/>
          </a:bodyPr>
          <a:lstStyle/>
          <a:p>
            <a:pPr algn="ctr"/>
            <a:r>
              <a:rPr lang="en-US" sz="2800" b="1" dirty="0" smtClean="0"/>
              <a:t>One factor is matching: people get a higher return from investing in knowledge acquisition (from increasing their productivity) if others around them also have high skill (knowledge is complementary to other knowledge).</a:t>
            </a:r>
            <a:endParaRPr lang="en-US" sz="2800" b="1" dirty="0"/>
          </a:p>
        </p:txBody>
      </p:sp>
      <p:sp>
        <p:nvSpPr>
          <p:cNvPr id="3" name="TextBox 2"/>
          <p:cNvSpPr txBox="1"/>
          <p:nvPr/>
        </p:nvSpPr>
        <p:spPr>
          <a:xfrm>
            <a:off x="2080284" y="133350"/>
            <a:ext cx="4901343"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Increasing Returns</a:t>
            </a:r>
          </a:p>
        </p:txBody>
      </p:sp>
    </p:spTree>
    <p:extLst>
      <p:ext uri="{BB962C8B-B14F-4D97-AF65-F5344CB8AC3E}">
        <p14:creationId xmlns="" xmlns:p14="http://schemas.microsoft.com/office/powerpoint/2010/main" val="6792479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71800" y="1368207"/>
            <a:ext cx="6019800" cy="3108543"/>
          </a:xfrm>
          <a:prstGeom prst="rect">
            <a:avLst/>
          </a:prstGeom>
          <a:noFill/>
        </p:spPr>
        <p:txBody>
          <a:bodyPr wrap="square" rtlCol="0">
            <a:spAutoFit/>
          </a:bodyPr>
          <a:lstStyle/>
          <a:p>
            <a:pPr algn="ctr"/>
            <a:r>
              <a:rPr lang="en-US" sz="2800" b="1" dirty="0" smtClean="0"/>
              <a:t>This means high skilled individuals want to match with other high skilled individuals.  Because there are lots of other high skilled people </a:t>
            </a:r>
            <a:r>
              <a:rPr lang="en-US" sz="2800" b="1" dirty="0"/>
              <a:t>in rich </a:t>
            </a:r>
            <a:r>
              <a:rPr lang="en-US" sz="2800" b="1" dirty="0" smtClean="0"/>
              <a:t>countries already, a virtuous circle of learning is created that incentivizes low skilled people to get more knowledge.</a:t>
            </a:r>
            <a:endParaRPr lang="en-US" sz="2800" b="1" dirty="0"/>
          </a:p>
        </p:txBody>
      </p:sp>
      <p:sp>
        <p:nvSpPr>
          <p:cNvPr id="3" name="TextBox 2"/>
          <p:cNvSpPr txBox="1"/>
          <p:nvPr/>
        </p:nvSpPr>
        <p:spPr>
          <a:xfrm>
            <a:off x="2080284" y="133350"/>
            <a:ext cx="4901343"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Increasing Returns</a:t>
            </a:r>
          </a:p>
        </p:txBody>
      </p:sp>
    </p:spTree>
    <p:extLst>
      <p:ext uri="{BB962C8B-B14F-4D97-AF65-F5344CB8AC3E}">
        <p14:creationId xmlns="" xmlns:p14="http://schemas.microsoft.com/office/powerpoint/2010/main" val="39801991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56502" y="133350"/>
            <a:ext cx="3063852"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Investment</a:t>
            </a:r>
          </a:p>
        </p:txBody>
      </p:sp>
      <p:sp>
        <p:nvSpPr>
          <p:cNvPr id="4" name="TextBox 3"/>
          <p:cNvSpPr txBox="1"/>
          <p:nvPr/>
        </p:nvSpPr>
        <p:spPr>
          <a:xfrm>
            <a:off x="3810000" y="1368207"/>
            <a:ext cx="5181600" cy="3108543"/>
          </a:xfrm>
          <a:prstGeom prst="rect">
            <a:avLst/>
          </a:prstGeom>
          <a:noFill/>
        </p:spPr>
        <p:txBody>
          <a:bodyPr wrap="square" rtlCol="0">
            <a:spAutoFit/>
          </a:bodyPr>
          <a:lstStyle/>
          <a:p>
            <a:pPr algn="ctr"/>
            <a:r>
              <a:rPr lang="en-US" sz="2800" b="1" dirty="0" smtClean="0"/>
              <a:t>For many years the basis of foreign aid decisions from the World Bank, the IMF, and many countries and other international organizations was based upon the framework of the</a:t>
            </a:r>
          </a:p>
          <a:p>
            <a:pPr algn="ctr"/>
            <a:r>
              <a:rPr lang="en-US" sz="2800" b="1" dirty="0" err="1" smtClean="0"/>
              <a:t>Harrod-Domar</a:t>
            </a:r>
            <a:r>
              <a:rPr lang="en-US" sz="2800" b="1" dirty="0" smtClean="0"/>
              <a:t> model.</a:t>
            </a:r>
          </a:p>
        </p:txBody>
      </p:sp>
    </p:spTree>
    <p:extLst>
      <p:ext uri="{BB962C8B-B14F-4D97-AF65-F5344CB8AC3E}">
        <p14:creationId xmlns="" xmlns:p14="http://schemas.microsoft.com/office/powerpoint/2010/main" val="10410551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24200" y="1504950"/>
            <a:ext cx="5867400" cy="2893100"/>
          </a:xfrm>
          <a:prstGeom prst="rect">
            <a:avLst/>
          </a:prstGeom>
          <a:noFill/>
        </p:spPr>
        <p:txBody>
          <a:bodyPr wrap="square" rtlCol="0">
            <a:spAutoFit/>
          </a:bodyPr>
          <a:lstStyle/>
          <a:p>
            <a:pPr algn="ctr"/>
            <a:r>
              <a:rPr lang="en-US" sz="2800" b="1" dirty="0" smtClean="0"/>
              <a:t>Conversely low skilled individuals from poor countries often see that there are no high skilled people to match with, so it is not worth investing in knowledge acquisition.</a:t>
            </a:r>
          </a:p>
          <a:p>
            <a:pPr algn="ctr"/>
            <a:endParaRPr lang="en-US" sz="1400" b="1" dirty="0"/>
          </a:p>
          <a:p>
            <a:pPr algn="ctr"/>
            <a:r>
              <a:rPr lang="en-US" sz="2800" b="1" dirty="0" smtClean="0"/>
              <a:t>This is a vicious cycle creating a trap. </a:t>
            </a:r>
            <a:endParaRPr lang="en-US" sz="2800" b="1" dirty="0"/>
          </a:p>
        </p:txBody>
      </p:sp>
      <p:sp>
        <p:nvSpPr>
          <p:cNvPr id="3" name="TextBox 2"/>
          <p:cNvSpPr txBox="1"/>
          <p:nvPr/>
        </p:nvSpPr>
        <p:spPr>
          <a:xfrm>
            <a:off x="2080284" y="133350"/>
            <a:ext cx="4901343"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Increasing Returns</a:t>
            </a:r>
          </a:p>
        </p:txBody>
      </p:sp>
    </p:spTree>
    <p:extLst>
      <p:ext uri="{BB962C8B-B14F-4D97-AF65-F5344CB8AC3E}">
        <p14:creationId xmlns="" xmlns:p14="http://schemas.microsoft.com/office/powerpoint/2010/main" val="8534627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52800" y="1962150"/>
            <a:ext cx="5638800" cy="1815882"/>
          </a:xfrm>
          <a:prstGeom prst="rect">
            <a:avLst/>
          </a:prstGeom>
          <a:noFill/>
        </p:spPr>
        <p:txBody>
          <a:bodyPr wrap="square" rtlCol="0">
            <a:spAutoFit/>
          </a:bodyPr>
          <a:lstStyle/>
          <a:p>
            <a:pPr algn="ctr"/>
            <a:r>
              <a:rPr lang="en-US" sz="2800" b="1" dirty="0" smtClean="0"/>
              <a:t>Easterly suggests government should subsidize knowledge and capital accumulation to help get the poor out of the low skilled trap.</a:t>
            </a:r>
            <a:endParaRPr lang="en-US" sz="2800" b="1" dirty="0"/>
          </a:p>
        </p:txBody>
      </p:sp>
      <p:sp>
        <p:nvSpPr>
          <p:cNvPr id="3" name="TextBox 2"/>
          <p:cNvSpPr txBox="1"/>
          <p:nvPr/>
        </p:nvSpPr>
        <p:spPr>
          <a:xfrm>
            <a:off x="2080284" y="133350"/>
            <a:ext cx="4901343"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Increasing Returns</a:t>
            </a:r>
          </a:p>
        </p:txBody>
      </p:sp>
    </p:spTree>
    <p:extLst>
      <p:ext uri="{BB962C8B-B14F-4D97-AF65-F5344CB8AC3E}">
        <p14:creationId xmlns="" xmlns:p14="http://schemas.microsoft.com/office/powerpoint/2010/main" val="25026995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900589"/>
            <a:ext cx="5791200" cy="4185761"/>
          </a:xfrm>
          <a:prstGeom prst="rect">
            <a:avLst/>
          </a:prstGeom>
          <a:noFill/>
        </p:spPr>
        <p:txBody>
          <a:bodyPr wrap="square" rtlCol="0">
            <a:spAutoFit/>
          </a:bodyPr>
          <a:lstStyle/>
          <a:p>
            <a:pPr algn="ctr"/>
            <a:r>
              <a:rPr lang="en-US" sz="2800" b="1" dirty="0" smtClean="0"/>
              <a:t>Poor countries without vested interests in old technology (old capital companies are depreciating) can leap ahead by immediately adopting the newest technology.</a:t>
            </a:r>
          </a:p>
          <a:p>
            <a:pPr algn="ctr"/>
            <a:endParaRPr lang="en-US" sz="1400" b="1" dirty="0"/>
          </a:p>
          <a:p>
            <a:pPr algn="ctr"/>
            <a:r>
              <a:rPr lang="en-US" sz="2800" b="1" dirty="0" smtClean="0"/>
              <a:t>e.g., Japan adopted the oxygen furnace in steel production while America was wedded to the open hearth furnace.  Japan leapt ahead.</a:t>
            </a:r>
            <a:endParaRPr lang="en-US" sz="2800" b="1" dirty="0"/>
          </a:p>
        </p:txBody>
      </p:sp>
      <p:sp>
        <p:nvSpPr>
          <p:cNvPr id="3" name="TextBox 2"/>
          <p:cNvSpPr txBox="1"/>
          <p:nvPr/>
        </p:nvSpPr>
        <p:spPr>
          <a:xfrm>
            <a:off x="1825531" y="133350"/>
            <a:ext cx="5410840"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Creative Destruction</a:t>
            </a:r>
          </a:p>
        </p:txBody>
      </p:sp>
    </p:spTree>
    <p:extLst>
      <p:ext uri="{BB962C8B-B14F-4D97-AF65-F5344CB8AC3E}">
        <p14:creationId xmlns="" xmlns:p14="http://schemas.microsoft.com/office/powerpoint/2010/main" val="39847961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1102876"/>
            <a:ext cx="5791200" cy="3754874"/>
          </a:xfrm>
          <a:prstGeom prst="rect">
            <a:avLst/>
          </a:prstGeom>
          <a:noFill/>
        </p:spPr>
        <p:txBody>
          <a:bodyPr wrap="square" rtlCol="0">
            <a:spAutoFit/>
          </a:bodyPr>
          <a:lstStyle/>
          <a:p>
            <a:pPr algn="ctr"/>
            <a:r>
              <a:rPr lang="en-US" sz="2800" b="1" dirty="0" smtClean="0"/>
              <a:t>Which country discovers and adopts which technology can have some path dependence on other technologies adopted.</a:t>
            </a:r>
          </a:p>
          <a:p>
            <a:pPr algn="ctr"/>
            <a:endParaRPr lang="en-US" sz="1400" b="1" dirty="0"/>
          </a:p>
          <a:p>
            <a:pPr algn="ctr"/>
            <a:r>
              <a:rPr lang="en-US" sz="2800" b="1" dirty="0" smtClean="0"/>
              <a:t>e.g., the west used the wheel, which led to stagecoaches, trains, and cars; whereas, the middle east adopted the camel, missing opportunities.</a:t>
            </a:r>
            <a:endParaRPr lang="en-US" sz="2800" b="1" dirty="0"/>
          </a:p>
        </p:txBody>
      </p:sp>
      <p:sp>
        <p:nvSpPr>
          <p:cNvPr id="3" name="TextBox 2"/>
          <p:cNvSpPr txBox="1"/>
          <p:nvPr/>
        </p:nvSpPr>
        <p:spPr>
          <a:xfrm>
            <a:off x="1825531" y="133350"/>
            <a:ext cx="5410840"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Creative Destruction</a:t>
            </a:r>
          </a:p>
        </p:txBody>
      </p:sp>
    </p:spTree>
    <p:extLst>
      <p:ext uri="{BB962C8B-B14F-4D97-AF65-F5344CB8AC3E}">
        <p14:creationId xmlns="" xmlns:p14="http://schemas.microsoft.com/office/powerpoint/2010/main" val="10440623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1733550"/>
            <a:ext cx="5791200" cy="2246769"/>
          </a:xfrm>
          <a:prstGeom prst="rect">
            <a:avLst/>
          </a:prstGeom>
          <a:noFill/>
        </p:spPr>
        <p:txBody>
          <a:bodyPr wrap="square" rtlCol="0">
            <a:spAutoFit/>
          </a:bodyPr>
          <a:lstStyle/>
          <a:p>
            <a:pPr algn="ctr"/>
            <a:r>
              <a:rPr lang="en-US" sz="2800" b="1" dirty="0" smtClean="0"/>
              <a:t>Technology can be complementary to other technology rather than being a substitute (replacement).  Thus it is possible for technology to have increasing returns to scale.</a:t>
            </a:r>
            <a:endParaRPr lang="en-US" sz="2800" b="1" dirty="0"/>
          </a:p>
        </p:txBody>
      </p:sp>
      <p:sp>
        <p:nvSpPr>
          <p:cNvPr id="3" name="TextBox 2"/>
          <p:cNvSpPr txBox="1"/>
          <p:nvPr/>
        </p:nvSpPr>
        <p:spPr>
          <a:xfrm>
            <a:off x="1825531" y="133350"/>
            <a:ext cx="5410840"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Creative Destruction</a:t>
            </a:r>
          </a:p>
        </p:txBody>
      </p:sp>
    </p:spTree>
    <p:extLst>
      <p:ext uri="{BB962C8B-B14F-4D97-AF65-F5344CB8AC3E}">
        <p14:creationId xmlns="" xmlns:p14="http://schemas.microsoft.com/office/powerpoint/2010/main" val="36204187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1431250"/>
            <a:ext cx="5791200" cy="2893100"/>
          </a:xfrm>
          <a:prstGeom prst="rect">
            <a:avLst/>
          </a:prstGeom>
          <a:noFill/>
        </p:spPr>
        <p:txBody>
          <a:bodyPr wrap="square" rtlCol="0">
            <a:spAutoFit/>
          </a:bodyPr>
          <a:lstStyle/>
          <a:p>
            <a:pPr algn="ctr"/>
            <a:r>
              <a:rPr lang="en-US" sz="2800" b="1" dirty="0" smtClean="0"/>
              <a:t>Poor countries are more vulnerable than rich countries to natural disasters such as famine, hurricanes, earthquakes, tsunamis, and disease.</a:t>
            </a:r>
          </a:p>
          <a:p>
            <a:pPr algn="ctr"/>
            <a:endParaRPr lang="en-US" sz="1400" b="1" dirty="0"/>
          </a:p>
          <a:p>
            <a:pPr algn="ctr"/>
            <a:r>
              <a:rPr lang="en-US" sz="2800" b="1" dirty="0" smtClean="0"/>
              <a:t>These disasters can trap the poor in a vicious circle of poverty.</a:t>
            </a:r>
            <a:endParaRPr lang="en-US" sz="2800" b="1" dirty="0"/>
          </a:p>
        </p:txBody>
      </p:sp>
      <p:sp>
        <p:nvSpPr>
          <p:cNvPr id="3" name="TextBox 2"/>
          <p:cNvSpPr txBox="1"/>
          <p:nvPr/>
        </p:nvSpPr>
        <p:spPr>
          <a:xfrm>
            <a:off x="3867142" y="133350"/>
            <a:ext cx="1327608"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Luck</a:t>
            </a:r>
          </a:p>
        </p:txBody>
      </p:sp>
    </p:spTree>
    <p:extLst>
      <p:ext uri="{BB962C8B-B14F-4D97-AF65-F5344CB8AC3E}">
        <p14:creationId xmlns="" xmlns:p14="http://schemas.microsoft.com/office/powerpoint/2010/main" val="37017755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895350"/>
            <a:ext cx="5791200" cy="4185761"/>
          </a:xfrm>
          <a:prstGeom prst="rect">
            <a:avLst/>
          </a:prstGeom>
          <a:noFill/>
        </p:spPr>
        <p:txBody>
          <a:bodyPr wrap="square" rtlCol="0">
            <a:spAutoFit/>
          </a:bodyPr>
          <a:lstStyle/>
          <a:p>
            <a:pPr algn="ctr"/>
            <a:r>
              <a:rPr lang="en-US" sz="2800" b="1" dirty="0" smtClean="0"/>
              <a:t>It is possible that economists sometimes overanalyze data and try to explain growth variations with interesting controllable factors that are really the result of luck.</a:t>
            </a:r>
          </a:p>
          <a:p>
            <a:pPr algn="ctr"/>
            <a:r>
              <a:rPr lang="en-US" sz="2800" b="1" dirty="0" smtClean="0"/>
              <a:t>(see p. 212 for his luck example</a:t>
            </a:r>
          </a:p>
          <a:p>
            <a:pPr algn="ctr"/>
            <a:r>
              <a:rPr lang="en-US" sz="2800" b="1" dirty="0" smtClean="0"/>
              <a:t>of a random number generator)</a:t>
            </a:r>
          </a:p>
          <a:p>
            <a:pPr algn="ctr"/>
            <a:endParaRPr lang="en-US" sz="1400" b="1" dirty="0"/>
          </a:p>
          <a:p>
            <a:pPr algn="ctr"/>
            <a:r>
              <a:rPr lang="en-US" sz="2800" b="1" dirty="0" smtClean="0"/>
              <a:t>Terms of trade swings and wars may be beyond the control of the country.</a:t>
            </a:r>
            <a:endParaRPr lang="en-US" sz="2800" b="1" dirty="0"/>
          </a:p>
        </p:txBody>
      </p:sp>
      <p:sp>
        <p:nvSpPr>
          <p:cNvPr id="3" name="TextBox 2"/>
          <p:cNvSpPr txBox="1"/>
          <p:nvPr/>
        </p:nvSpPr>
        <p:spPr>
          <a:xfrm>
            <a:off x="3867142" y="133350"/>
            <a:ext cx="1327608"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Luck</a:t>
            </a:r>
          </a:p>
        </p:txBody>
      </p:sp>
    </p:spTree>
    <p:extLst>
      <p:ext uri="{BB962C8B-B14F-4D97-AF65-F5344CB8AC3E}">
        <p14:creationId xmlns="" xmlns:p14="http://schemas.microsoft.com/office/powerpoint/2010/main" val="42387844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819150"/>
            <a:ext cx="5791200" cy="4401205"/>
          </a:xfrm>
          <a:prstGeom prst="rect">
            <a:avLst/>
          </a:prstGeom>
          <a:noFill/>
        </p:spPr>
        <p:txBody>
          <a:bodyPr wrap="square" rtlCol="0">
            <a:spAutoFit/>
          </a:bodyPr>
          <a:lstStyle/>
          <a:p>
            <a:pPr algn="ctr"/>
            <a:r>
              <a:rPr lang="en-US" sz="2800" b="1" dirty="0" smtClean="0"/>
              <a:t>Even with a lot of random chance, you may be able to make good predictions with mean reversion.</a:t>
            </a:r>
          </a:p>
          <a:p>
            <a:pPr algn="ctr"/>
            <a:endParaRPr lang="en-US" sz="1400" b="1" dirty="0"/>
          </a:p>
          <a:p>
            <a:pPr algn="ctr"/>
            <a:r>
              <a:rPr lang="en-US" sz="2800" b="1" dirty="0" smtClean="0"/>
              <a:t>The countries (and people) doing worst are probably a bit unlucky, so you can predict they will do better.</a:t>
            </a:r>
          </a:p>
          <a:p>
            <a:pPr algn="ctr"/>
            <a:endParaRPr lang="en-US" sz="1400" b="1" dirty="0"/>
          </a:p>
          <a:p>
            <a:pPr algn="ctr"/>
            <a:r>
              <a:rPr lang="en-US" sz="2800" b="1" dirty="0" smtClean="0"/>
              <a:t>The countries (and people) doing best are probably a bit lucky, so you can predict they will do worse.</a:t>
            </a:r>
            <a:endParaRPr lang="en-US" sz="2800" b="1" dirty="0"/>
          </a:p>
        </p:txBody>
      </p:sp>
      <p:sp>
        <p:nvSpPr>
          <p:cNvPr id="3" name="TextBox 2"/>
          <p:cNvSpPr txBox="1"/>
          <p:nvPr/>
        </p:nvSpPr>
        <p:spPr>
          <a:xfrm>
            <a:off x="3867142" y="133350"/>
            <a:ext cx="1327608"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Luck</a:t>
            </a:r>
          </a:p>
        </p:txBody>
      </p:sp>
    </p:spTree>
    <p:extLst>
      <p:ext uri="{BB962C8B-B14F-4D97-AF65-F5344CB8AC3E}">
        <p14:creationId xmlns="" xmlns:p14="http://schemas.microsoft.com/office/powerpoint/2010/main" val="263554068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1123950"/>
            <a:ext cx="5791200" cy="3754874"/>
          </a:xfrm>
          <a:prstGeom prst="rect">
            <a:avLst/>
          </a:prstGeom>
          <a:noFill/>
        </p:spPr>
        <p:txBody>
          <a:bodyPr wrap="square" rtlCol="0">
            <a:spAutoFit/>
          </a:bodyPr>
          <a:lstStyle/>
          <a:p>
            <a:pPr algn="ctr"/>
            <a:r>
              <a:rPr lang="en-US" sz="2800" b="1" dirty="0" smtClean="0"/>
              <a:t>Bad government policies kill growth.</a:t>
            </a:r>
          </a:p>
          <a:p>
            <a:pPr algn="ctr"/>
            <a:endParaRPr lang="en-US" sz="1400" b="1" dirty="0" smtClean="0"/>
          </a:p>
          <a:p>
            <a:pPr algn="ctr"/>
            <a:r>
              <a:rPr lang="en-US" sz="2800" b="1" dirty="0" smtClean="0"/>
              <a:t>Government usually employs these irrational policies due to a combination of corruption and polarization which leads officials to seek quick expropriation from citizens rather that seeking growth and higher long term expropriation.</a:t>
            </a:r>
            <a:endParaRPr lang="en-US" sz="2800" b="1" dirty="0"/>
          </a:p>
        </p:txBody>
      </p:sp>
      <p:sp>
        <p:nvSpPr>
          <p:cNvPr id="3" name="TextBox 2"/>
          <p:cNvSpPr txBox="1"/>
          <p:nvPr/>
        </p:nvSpPr>
        <p:spPr>
          <a:xfrm>
            <a:off x="2831794" y="133350"/>
            <a:ext cx="3398303"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Government</a:t>
            </a:r>
          </a:p>
        </p:txBody>
      </p:sp>
    </p:spTree>
    <p:extLst>
      <p:ext uri="{BB962C8B-B14F-4D97-AF65-F5344CB8AC3E}">
        <p14:creationId xmlns="" xmlns:p14="http://schemas.microsoft.com/office/powerpoint/2010/main" val="242966720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1039832"/>
            <a:ext cx="5791200" cy="3970318"/>
          </a:xfrm>
          <a:prstGeom prst="rect">
            <a:avLst/>
          </a:prstGeom>
          <a:noFill/>
        </p:spPr>
        <p:txBody>
          <a:bodyPr wrap="square" rtlCol="0">
            <a:spAutoFit/>
          </a:bodyPr>
          <a:lstStyle/>
          <a:p>
            <a:r>
              <a:rPr lang="en-US" sz="2800" b="1" u="sng" dirty="0" smtClean="0"/>
              <a:t>bad government policies</a:t>
            </a:r>
          </a:p>
          <a:p>
            <a:pPr marL="457200" indent="-457200">
              <a:buFont typeface="Arial" pitchFamily="34" charset="0"/>
              <a:buChar char="•"/>
            </a:pPr>
            <a:r>
              <a:rPr lang="en-US" sz="2800" b="1" dirty="0" smtClean="0"/>
              <a:t>high inflation</a:t>
            </a:r>
          </a:p>
          <a:p>
            <a:pPr marL="457200" indent="-457200">
              <a:buFont typeface="Arial" pitchFamily="34" charset="0"/>
              <a:buChar char="•"/>
            </a:pPr>
            <a:r>
              <a:rPr lang="en-US" sz="2800" b="1" dirty="0" smtClean="0"/>
              <a:t>high black market premium</a:t>
            </a:r>
          </a:p>
          <a:p>
            <a:pPr marL="914400" lvl="1" indent="-457200">
              <a:buFont typeface="Courier New" pitchFamily="49" charset="0"/>
              <a:buChar char="o"/>
            </a:pPr>
            <a:r>
              <a:rPr lang="en-US" sz="2800" b="1" dirty="0" smtClean="0"/>
              <a:t>artificially low ER</a:t>
            </a:r>
          </a:p>
          <a:p>
            <a:pPr marL="457200" indent="-457200">
              <a:buFont typeface="Arial" pitchFamily="34" charset="0"/>
              <a:buChar char="•"/>
            </a:pPr>
            <a:r>
              <a:rPr lang="en-US" sz="2800" b="1" dirty="0" smtClean="0"/>
              <a:t>high budget deficit</a:t>
            </a:r>
          </a:p>
          <a:p>
            <a:pPr marL="457200" indent="-457200">
              <a:buFont typeface="Arial" pitchFamily="34" charset="0"/>
              <a:buChar char="•"/>
            </a:pPr>
            <a:r>
              <a:rPr lang="en-US" sz="2800" b="1" dirty="0" smtClean="0"/>
              <a:t>killing banks</a:t>
            </a:r>
          </a:p>
          <a:p>
            <a:pPr marL="914400" lvl="1" indent="-457200">
              <a:buFont typeface="Courier New" pitchFamily="49" charset="0"/>
              <a:buChar char="o"/>
            </a:pPr>
            <a:r>
              <a:rPr lang="en-US" sz="2800" b="1" dirty="0" smtClean="0"/>
              <a:t>interest rate ceiling</a:t>
            </a:r>
          </a:p>
          <a:p>
            <a:pPr marL="457200" indent="-457200">
              <a:buFont typeface="Arial" pitchFamily="34" charset="0"/>
              <a:buChar char="•"/>
            </a:pPr>
            <a:r>
              <a:rPr lang="en-US" sz="2800" b="1" dirty="0" smtClean="0"/>
              <a:t>restrictions on free trade</a:t>
            </a:r>
          </a:p>
          <a:p>
            <a:pPr marL="457200" indent="-457200">
              <a:buFont typeface="Arial" pitchFamily="34" charset="0"/>
              <a:buChar char="•"/>
            </a:pPr>
            <a:r>
              <a:rPr lang="en-US" sz="2800" b="1" dirty="0"/>
              <a:t>i</a:t>
            </a:r>
            <a:r>
              <a:rPr lang="en-US" sz="2800" b="1" dirty="0" smtClean="0"/>
              <a:t>nadequate government services</a:t>
            </a:r>
          </a:p>
        </p:txBody>
      </p:sp>
      <p:sp>
        <p:nvSpPr>
          <p:cNvPr id="3" name="TextBox 2"/>
          <p:cNvSpPr txBox="1"/>
          <p:nvPr/>
        </p:nvSpPr>
        <p:spPr>
          <a:xfrm>
            <a:off x="2831794" y="133350"/>
            <a:ext cx="3398303"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Government</a:t>
            </a:r>
          </a:p>
        </p:txBody>
      </p:sp>
    </p:spTree>
    <p:extLst>
      <p:ext uri="{BB962C8B-B14F-4D97-AF65-F5344CB8AC3E}">
        <p14:creationId xmlns="" xmlns:p14="http://schemas.microsoft.com/office/powerpoint/2010/main" val="27141000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56502" y="133350"/>
            <a:ext cx="3063852"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Investment</a:t>
            </a:r>
          </a:p>
        </p:txBody>
      </p:sp>
      <p:sp>
        <p:nvSpPr>
          <p:cNvPr id="3" name="TextBox 2"/>
          <p:cNvSpPr txBox="1"/>
          <p:nvPr/>
        </p:nvSpPr>
        <p:spPr>
          <a:xfrm>
            <a:off x="3810000" y="1368207"/>
            <a:ext cx="5181600" cy="3108543"/>
          </a:xfrm>
          <a:prstGeom prst="rect">
            <a:avLst/>
          </a:prstGeom>
          <a:noFill/>
        </p:spPr>
        <p:txBody>
          <a:bodyPr wrap="square" rtlCol="0">
            <a:spAutoFit/>
          </a:bodyPr>
          <a:lstStyle/>
          <a:p>
            <a:pPr algn="ctr"/>
            <a:r>
              <a:rPr lang="en-US" sz="2800" b="1" dirty="0" smtClean="0"/>
              <a:t>The</a:t>
            </a:r>
            <a:r>
              <a:rPr lang="en-US" sz="2800" b="1" dirty="0"/>
              <a:t> </a:t>
            </a:r>
            <a:r>
              <a:rPr lang="en-US" sz="2800" b="1" i="1" dirty="0" err="1" smtClean="0">
                <a:effectLst>
                  <a:outerShdw blurRad="38100" dist="38100" dir="2700000" algn="tl">
                    <a:srgbClr val="000000">
                      <a:alpha val="43137"/>
                    </a:srgbClr>
                  </a:outerShdw>
                </a:effectLst>
              </a:rPr>
              <a:t>Harrod-Domar</a:t>
            </a:r>
            <a:r>
              <a:rPr lang="en-US" sz="2800" b="1" i="1" dirty="0" smtClean="0">
                <a:effectLst>
                  <a:outerShdw blurRad="38100" dist="38100" dir="2700000" algn="tl">
                    <a:srgbClr val="000000">
                      <a:alpha val="43137"/>
                    </a:srgbClr>
                  </a:outerShdw>
                </a:effectLst>
              </a:rPr>
              <a:t> model</a:t>
            </a:r>
            <a:r>
              <a:rPr lang="en-US" sz="2800" b="1" dirty="0" smtClean="0"/>
              <a:t> predicts that growth is proportional to capital investment because the two inputs are labor and capital, but labor is not a binding constraint (there is an oversupply of labor).</a:t>
            </a:r>
          </a:p>
        </p:txBody>
      </p:sp>
    </p:spTree>
    <p:extLst>
      <p:ext uri="{BB962C8B-B14F-4D97-AF65-F5344CB8AC3E}">
        <p14:creationId xmlns="" xmlns:p14="http://schemas.microsoft.com/office/powerpoint/2010/main" val="36863167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1179076"/>
            <a:ext cx="5791200" cy="3754874"/>
          </a:xfrm>
          <a:prstGeom prst="rect">
            <a:avLst/>
          </a:prstGeom>
          <a:noFill/>
        </p:spPr>
        <p:txBody>
          <a:bodyPr wrap="square" rtlCol="0">
            <a:spAutoFit/>
          </a:bodyPr>
          <a:lstStyle/>
          <a:p>
            <a:pPr algn="ctr"/>
            <a:r>
              <a:rPr lang="en-US" sz="2800" b="1" dirty="0" smtClean="0"/>
              <a:t>Many well known development treatises and textbooks don’t even mention government corruption as a factor in growth (or lack thereof).</a:t>
            </a:r>
          </a:p>
          <a:p>
            <a:pPr algn="ctr"/>
            <a:endParaRPr lang="en-US" sz="1400" b="1" dirty="0"/>
          </a:p>
          <a:p>
            <a:pPr algn="ctr"/>
            <a:r>
              <a:rPr lang="en-US" sz="2800" b="1" dirty="0" smtClean="0"/>
              <a:t>However, evidence abounds that corruption is pervasive in many poor countries and it is a huge contributor to their stagnant or negative growth.</a:t>
            </a:r>
          </a:p>
        </p:txBody>
      </p:sp>
      <p:sp>
        <p:nvSpPr>
          <p:cNvPr id="3" name="TextBox 2"/>
          <p:cNvSpPr txBox="1"/>
          <p:nvPr/>
        </p:nvSpPr>
        <p:spPr>
          <a:xfrm>
            <a:off x="3050024" y="133350"/>
            <a:ext cx="2961837"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Corruption</a:t>
            </a:r>
          </a:p>
        </p:txBody>
      </p:sp>
    </p:spTree>
    <p:extLst>
      <p:ext uri="{BB962C8B-B14F-4D97-AF65-F5344CB8AC3E}">
        <p14:creationId xmlns="" xmlns:p14="http://schemas.microsoft.com/office/powerpoint/2010/main" val="301128523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2114550"/>
            <a:ext cx="5791200" cy="1384995"/>
          </a:xfrm>
          <a:prstGeom prst="rect">
            <a:avLst/>
          </a:prstGeom>
          <a:noFill/>
        </p:spPr>
        <p:txBody>
          <a:bodyPr wrap="square" rtlCol="0">
            <a:spAutoFit/>
          </a:bodyPr>
          <a:lstStyle/>
          <a:p>
            <a:r>
              <a:rPr lang="en-US" sz="2800" b="1" u="sng" dirty="0" smtClean="0"/>
              <a:t>Two broad types of corruption</a:t>
            </a:r>
          </a:p>
          <a:p>
            <a:pPr marL="457200" indent="-457200">
              <a:buFont typeface="Arial" pitchFamily="34" charset="0"/>
              <a:buChar char="•"/>
            </a:pPr>
            <a:r>
              <a:rPr lang="en-US" sz="2800" b="1" dirty="0" smtClean="0"/>
              <a:t>centralized corruption</a:t>
            </a:r>
          </a:p>
          <a:p>
            <a:pPr marL="457200" indent="-457200">
              <a:buFont typeface="Arial" pitchFamily="34" charset="0"/>
              <a:buChar char="•"/>
            </a:pPr>
            <a:r>
              <a:rPr lang="en-US" sz="2800" b="1" dirty="0" smtClean="0"/>
              <a:t>decentralized corruption</a:t>
            </a:r>
          </a:p>
        </p:txBody>
      </p:sp>
      <p:sp>
        <p:nvSpPr>
          <p:cNvPr id="3" name="TextBox 2"/>
          <p:cNvSpPr txBox="1"/>
          <p:nvPr/>
        </p:nvSpPr>
        <p:spPr>
          <a:xfrm>
            <a:off x="3050024" y="133350"/>
            <a:ext cx="2961837"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Corruption</a:t>
            </a:r>
          </a:p>
        </p:txBody>
      </p:sp>
    </p:spTree>
    <p:extLst>
      <p:ext uri="{BB962C8B-B14F-4D97-AF65-F5344CB8AC3E}">
        <p14:creationId xmlns="" xmlns:p14="http://schemas.microsoft.com/office/powerpoint/2010/main" val="1726419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1646694"/>
            <a:ext cx="5791200" cy="2677656"/>
          </a:xfrm>
          <a:prstGeom prst="rect">
            <a:avLst/>
          </a:prstGeom>
          <a:noFill/>
        </p:spPr>
        <p:txBody>
          <a:bodyPr wrap="square" rtlCol="0">
            <a:spAutoFit/>
          </a:bodyPr>
          <a:lstStyle/>
          <a:p>
            <a:pPr algn="ctr"/>
            <a:r>
              <a:rPr lang="en-US" sz="2800" b="1" dirty="0" smtClean="0"/>
              <a:t>Decentralized corruption is worse for growth because there is a tragedy of the commons where each bureaucrat tries to fleece as much as possible from each person before other bureaucrats take all the money.</a:t>
            </a:r>
          </a:p>
        </p:txBody>
      </p:sp>
      <p:sp>
        <p:nvSpPr>
          <p:cNvPr id="3" name="TextBox 2"/>
          <p:cNvSpPr txBox="1"/>
          <p:nvPr/>
        </p:nvSpPr>
        <p:spPr>
          <a:xfrm>
            <a:off x="3050024" y="133350"/>
            <a:ext cx="2961837"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Corruption</a:t>
            </a:r>
          </a:p>
        </p:txBody>
      </p:sp>
    </p:spTree>
    <p:extLst>
      <p:ext uri="{BB962C8B-B14F-4D97-AF65-F5344CB8AC3E}">
        <p14:creationId xmlns="" xmlns:p14="http://schemas.microsoft.com/office/powerpoint/2010/main" val="120764750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50024" y="133350"/>
            <a:ext cx="2961837"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Corruption</a:t>
            </a:r>
          </a:p>
        </p:txBody>
      </p:sp>
      <p:sp>
        <p:nvSpPr>
          <p:cNvPr id="3" name="TextBox 2"/>
          <p:cNvSpPr txBox="1"/>
          <p:nvPr/>
        </p:nvSpPr>
        <p:spPr>
          <a:xfrm>
            <a:off x="3200400" y="1242120"/>
            <a:ext cx="5791200" cy="3539430"/>
          </a:xfrm>
          <a:prstGeom prst="rect">
            <a:avLst/>
          </a:prstGeom>
          <a:noFill/>
        </p:spPr>
        <p:txBody>
          <a:bodyPr wrap="square" rtlCol="0">
            <a:spAutoFit/>
          </a:bodyPr>
          <a:lstStyle/>
          <a:p>
            <a:pPr algn="ctr"/>
            <a:r>
              <a:rPr lang="en-US" sz="2800" b="1" dirty="0" smtClean="0"/>
              <a:t>With centralized corruption at least there is a countervailing incentive to promote some growth because the leader running the corruption knows he can capture all of the future money robbed from the people by the government bureaucrats after growing the income pie larger.</a:t>
            </a:r>
          </a:p>
        </p:txBody>
      </p:sp>
    </p:spTree>
    <p:extLst>
      <p:ext uri="{BB962C8B-B14F-4D97-AF65-F5344CB8AC3E}">
        <p14:creationId xmlns="" xmlns:p14="http://schemas.microsoft.com/office/powerpoint/2010/main" val="179066522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50024" y="133350"/>
            <a:ext cx="2961837"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Corruption</a:t>
            </a:r>
          </a:p>
        </p:txBody>
      </p:sp>
      <p:sp>
        <p:nvSpPr>
          <p:cNvPr id="3" name="TextBox 2"/>
          <p:cNvSpPr txBox="1"/>
          <p:nvPr/>
        </p:nvSpPr>
        <p:spPr>
          <a:xfrm>
            <a:off x="3200400" y="1242120"/>
            <a:ext cx="5791200" cy="3108543"/>
          </a:xfrm>
          <a:prstGeom prst="rect">
            <a:avLst/>
          </a:prstGeom>
          <a:noFill/>
        </p:spPr>
        <p:txBody>
          <a:bodyPr wrap="square" rtlCol="0">
            <a:spAutoFit/>
          </a:bodyPr>
          <a:lstStyle/>
          <a:p>
            <a:pPr algn="ctr"/>
            <a:r>
              <a:rPr lang="en-US" sz="2800" b="1" dirty="0" smtClean="0"/>
              <a:t>Quality of institutions affects corruption, including:</a:t>
            </a:r>
          </a:p>
          <a:p>
            <a:pPr marL="457200" indent="-457200">
              <a:buFont typeface="Arial" pitchFamily="34" charset="0"/>
              <a:buChar char="•"/>
            </a:pPr>
            <a:r>
              <a:rPr lang="en-US" sz="2800" b="1" dirty="0" smtClean="0"/>
              <a:t>rule of law</a:t>
            </a:r>
          </a:p>
          <a:p>
            <a:pPr marL="457200" indent="-457200">
              <a:buFont typeface="Arial" pitchFamily="34" charset="0"/>
              <a:buChar char="•"/>
            </a:pPr>
            <a:r>
              <a:rPr lang="en-US" sz="2800" b="1" dirty="0" smtClean="0"/>
              <a:t>quality of bureaucracy</a:t>
            </a:r>
          </a:p>
          <a:p>
            <a:pPr marL="457200" indent="-457200">
              <a:buFont typeface="Arial" pitchFamily="34" charset="0"/>
              <a:buChar char="•"/>
            </a:pPr>
            <a:r>
              <a:rPr lang="en-US" sz="2800" b="1" dirty="0" smtClean="0"/>
              <a:t>freedom from government repudiation of contracts</a:t>
            </a:r>
          </a:p>
          <a:p>
            <a:pPr marL="457200" indent="-457200">
              <a:buFont typeface="Arial" pitchFamily="34" charset="0"/>
              <a:buChar char="•"/>
            </a:pPr>
            <a:r>
              <a:rPr lang="en-US" sz="2800" b="1" dirty="0" smtClean="0"/>
              <a:t>freedom from expropriation</a:t>
            </a:r>
          </a:p>
        </p:txBody>
      </p:sp>
    </p:spTree>
    <p:extLst>
      <p:ext uri="{BB962C8B-B14F-4D97-AF65-F5344CB8AC3E}">
        <p14:creationId xmlns="" xmlns:p14="http://schemas.microsoft.com/office/powerpoint/2010/main" val="408262502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00400" y="1772781"/>
            <a:ext cx="5791200" cy="2246769"/>
          </a:xfrm>
          <a:prstGeom prst="rect">
            <a:avLst/>
          </a:prstGeom>
          <a:noFill/>
        </p:spPr>
        <p:txBody>
          <a:bodyPr wrap="square" rtlCol="0">
            <a:spAutoFit/>
          </a:bodyPr>
          <a:lstStyle/>
          <a:p>
            <a:pPr algn="ctr"/>
            <a:r>
              <a:rPr lang="en-US" sz="2800" b="1" dirty="0" smtClean="0"/>
              <a:t>It has been empirically shown that society and politicians are less likely to work toward growth when they are polarized with high inequality, high ethnic heterogeneity, or both.</a:t>
            </a:r>
          </a:p>
        </p:txBody>
      </p:sp>
      <p:sp>
        <p:nvSpPr>
          <p:cNvPr id="4" name="TextBox 3"/>
          <p:cNvSpPr txBox="1"/>
          <p:nvPr/>
        </p:nvSpPr>
        <p:spPr>
          <a:xfrm>
            <a:off x="2921877" y="133350"/>
            <a:ext cx="3218125"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Polarization</a:t>
            </a:r>
          </a:p>
        </p:txBody>
      </p:sp>
    </p:spTree>
    <p:extLst>
      <p:ext uri="{BB962C8B-B14F-4D97-AF65-F5344CB8AC3E}">
        <p14:creationId xmlns="" xmlns:p14="http://schemas.microsoft.com/office/powerpoint/2010/main" val="111661041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21877" y="133350"/>
            <a:ext cx="3218125"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Polarization</a:t>
            </a:r>
          </a:p>
        </p:txBody>
      </p:sp>
      <p:sp>
        <p:nvSpPr>
          <p:cNvPr id="3" name="TextBox 2"/>
          <p:cNvSpPr txBox="1"/>
          <p:nvPr/>
        </p:nvSpPr>
        <p:spPr>
          <a:xfrm>
            <a:off x="3200400" y="1570494"/>
            <a:ext cx="5791200" cy="2677656"/>
          </a:xfrm>
          <a:prstGeom prst="rect">
            <a:avLst/>
          </a:prstGeom>
          <a:noFill/>
        </p:spPr>
        <p:txBody>
          <a:bodyPr wrap="square" rtlCol="0">
            <a:spAutoFit/>
          </a:bodyPr>
          <a:lstStyle/>
          <a:p>
            <a:pPr algn="ctr"/>
            <a:r>
              <a:rPr lang="en-US" sz="2800" b="1" dirty="0" smtClean="0"/>
              <a:t>Class warfare and ethnic warfare (actual violence and divisive politics) retard growth due to wars of attrition (conflicting policies hurting everyone) &amp; inefficiently contesting community resources (tragedy of the commons).</a:t>
            </a:r>
          </a:p>
        </p:txBody>
      </p:sp>
    </p:spTree>
    <p:extLst>
      <p:ext uri="{BB962C8B-B14F-4D97-AF65-F5344CB8AC3E}">
        <p14:creationId xmlns="" xmlns:p14="http://schemas.microsoft.com/office/powerpoint/2010/main" val="204196368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1047750"/>
            <a:ext cx="5791200" cy="3754874"/>
          </a:xfrm>
          <a:prstGeom prst="rect">
            <a:avLst/>
          </a:prstGeom>
          <a:noFill/>
        </p:spPr>
        <p:txBody>
          <a:bodyPr wrap="square" rtlCol="0">
            <a:spAutoFit/>
          </a:bodyPr>
          <a:lstStyle/>
          <a:p>
            <a:pPr algn="ctr"/>
            <a:r>
              <a:rPr lang="en-US" sz="2800" b="1" dirty="0" smtClean="0"/>
              <a:t>A middle class consensus (</a:t>
            </a:r>
            <a:r>
              <a:rPr lang="en-US" sz="2800" b="1" dirty="0"/>
              <a:t>relatively flat income and wealth </a:t>
            </a:r>
            <a:r>
              <a:rPr lang="en-US" sz="2800" b="1" dirty="0" smtClean="0"/>
              <a:t>distribution, homogenous society) breeds growth.</a:t>
            </a:r>
          </a:p>
          <a:p>
            <a:pPr algn="ctr"/>
            <a:endParaRPr lang="en-US" sz="1400" b="1" dirty="0" smtClean="0"/>
          </a:p>
          <a:p>
            <a:pPr algn="ctr"/>
            <a:r>
              <a:rPr lang="en-US" sz="2800" b="1" dirty="0" smtClean="0"/>
              <a:t>Countries like Japan and Korea have benefited from their homogeneity of language and culture, whereas many African countries are deeply divided with many incongruous tribes.</a:t>
            </a:r>
          </a:p>
        </p:txBody>
      </p:sp>
      <p:sp>
        <p:nvSpPr>
          <p:cNvPr id="3" name="TextBox 2"/>
          <p:cNvSpPr txBox="1"/>
          <p:nvPr/>
        </p:nvSpPr>
        <p:spPr>
          <a:xfrm>
            <a:off x="2921877" y="133350"/>
            <a:ext cx="3218125"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Polarization</a:t>
            </a:r>
          </a:p>
        </p:txBody>
      </p:sp>
    </p:spTree>
    <p:extLst>
      <p:ext uri="{BB962C8B-B14F-4D97-AF65-F5344CB8AC3E}">
        <p14:creationId xmlns="" xmlns:p14="http://schemas.microsoft.com/office/powerpoint/2010/main" val="146649730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0" y="133350"/>
            <a:ext cx="2965877"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Conclusion</a:t>
            </a:r>
          </a:p>
        </p:txBody>
      </p:sp>
      <p:sp>
        <p:nvSpPr>
          <p:cNvPr id="3" name="TextBox 2"/>
          <p:cNvSpPr txBox="1"/>
          <p:nvPr/>
        </p:nvSpPr>
        <p:spPr>
          <a:xfrm>
            <a:off x="3200400" y="1962150"/>
            <a:ext cx="5791200" cy="1815882"/>
          </a:xfrm>
          <a:prstGeom prst="rect">
            <a:avLst/>
          </a:prstGeom>
          <a:noFill/>
        </p:spPr>
        <p:txBody>
          <a:bodyPr wrap="square" rtlCol="0">
            <a:spAutoFit/>
          </a:bodyPr>
          <a:lstStyle/>
          <a:p>
            <a:r>
              <a:rPr lang="en-US" sz="2800" b="1" u="sng" dirty="0" smtClean="0"/>
              <a:t>incentives need to fixed</a:t>
            </a:r>
          </a:p>
          <a:p>
            <a:pPr marL="457200" indent="-457200">
              <a:buFont typeface="Arial" pitchFamily="34" charset="0"/>
              <a:buChar char="•"/>
            </a:pPr>
            <a:r>
              <a:rPr lang="en-US" sz="2800" b="1" dirty="0"/>
              <a:t>c</a:t>
            </a:r>
            <a:r>
              <a:rPr lang="en-US" sz="2800" b="1" dirty="0" smtClean="0"/>
              <a:t>ountry government incentives</a:t>
            </a:r>
          </a:p>
          <a:p>
            <a:pPr marL="457200" indent="-457200">
              <a:buFont typeface="Arial" pitchFamily="34" charset="0"/>
              <a:buChar char="•"/>
            </a:pPr>
            <a:r>
              <a:rPr lang="en-US" sz="2800" b="1" dirty="0"/>
              <a:t>d</a:t>
            </a:r>
            <a:r>
              <a:rPr lang="en-US" sz="2800" b="1" dirty="0" smtClean="0"/>
              <a:t>onor organization incentives</a:t>
            </a:r>
          </a:p>
          <a:p>
            <a:pPr marL="457200" indent="-457200">
              <a:buFont typeface="Arial" pitchFamily="34" charset="0"/>
              <a:buChar char="•"/>
            </a:pPr>
            <a:r>
              <a:rPr lang="en-US" sz="2800" b="1" dirty="0"/>
              <a:t>i</a:t>
            </a:r>
            <a:r>
              <a:rPr lang="en-US" sz="2800" b="1" dirty="0" smtClean="0"/>
              <a:t>ndividual incentives</a:t>
            </a:r>
          </a:p>
        </p:txBody>
      </p:sp>
    </p:spTree>
    <p:extLst>
      <p:ext uri="{BB962C8B-B14F-4D97-AF65-F5344CB8AC3E}">
        <p14:creationId xmlns="" xmlns:p14="http://schemas.microsoft.com/office/powerpoint/2010/main" val="36304397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56502" y="133350"/>
            <a:ext cx="3063852"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Investment</a:t>
            </a:r>
          </a:p>
        </p:txBody>
      </p:sp>
      <p:sp>
        <p:nvSpPr>
          <p:cNvPr id="3" name="TextBox 2"/>
          <p:cNvSpPr txBox="1"/>
          <p:nvPr/>
        </p:nvSpPr>
        <p:spPr>
          <a:xfrm>
            <a:off x="3505200" y="895350"/>
            <a:ext cx="5486400" cy="4185761"/>
          </a:xfrm>
          <a:prstGeom prst="rect">
            <a:avLst/>
          </a:prstGeom>
          <a:noFill/>
        </p:spPr>
        <p:txBody>
          <a:bodyPr wrap="square" rtlCol="0">
            <a:spAutoFit/>
          </a:bodyPr>
          <a:lstStyle/>
          <a:p>
            <a:pPr algn="ctr"/>
            <a:r>
              <a:rPr lang="en-US" sz="2800" b="1" dirty="0" smtClean="0"/>
              <a:t>This model is fundamentally</a:t>
            </a:r>
          </a:p>
          <a:p>
            <a:pPr algn="ctr"/>
            <a:r>
              <a:rPr lang="en-US" sz="2800" b="1" dirty="0" smtClean="0"/>
              <a:t>flawed for many reasons.</a:t>
            </a:r>
          </a:p>
          <a:p>
            <a:pPr algn="ctr"/>
            <a:endParaRPr lang="en-US" sz="1400" b="1" dirty="0"/>
          </a:p>
          <a:p>
            <a:r>
              <a:rPr lang="en-US" sz="2800" b="1" u="sng" dirty="0" smtClean="0"/>
              <a:t>Flaws</a:t>
            </a:r>
          </a:p>
          <a:p>
            <a:pPr marL="457200" indent="-457200">
              <a:buFont typeface="Arial" pitchFamily="34" charset="0"/>
              <a:buChar char="•"/>
            </a:pPr>
            <a:r>
              <a:rPr lang="en-US" sz="2800" b="1" dirty="0" smtClean="0"/>
              <a:t>not really a growth model</a:t>
            </a:r>
          </a:p>
          <a:p>
            <a:pPr marL="457200" indent="-457200">
              <a:buFont typeface="Arial" pitchFamily="34" charset="0"/>
              <a:buChar char="•"/>
            </a:pPr>
            <a:r>
              <a:rPr lang="en-US" sz="2800" b="1" dirty="0" smtClean="0"/>
              <a:t>originator disavowed it</a:t>
            </a:r>
          </a:p>
          <a:p>
            <a:pPr marL="457200" indent="-457200">
              <a:buFont typeface="Arial" pitchFamily="34" charset="0"/>
              <a:buChar char="•"/>
            </a:pPr>
            <a:r>
              <a:rPr lang="en-US" sz="2800" b="1" dirty="0" smtClean="0"/>
              <a:t>no oversupply of labor</a:t>
            </a:r>
          </a:p>
          <a:p>
            <a:pPr marL="457200" indent="-457200">
              <a:buFont typeface="Arial" pitchFamily="34" charset="0"/>
              <a:buChar char="•"/>
            </a:pPr>
            <a:r>
              <a:rPr lang="en-US" sz="2800" b="1" dirty="0"/>
              <a:t>labor and capital are substitutes</a:t>
            </a:r>
          </a:p>
          <a:p>
            <a:pPr marL="457200" indent="-457200">
              <a:buFont typeface="Arial" pitchFamily="34" charset="0"/>
              <a:buChar char="•"/>
            </a:pPr>
            <a:r>
              <a:rPr lang="en-US" sz="2800" b="1" dirty="0" smtClean="0"/>
              <a:t>diminishing returns to capital</a:t>
            </a:r>
          </a:p>
          <a:p>
            <a:pPr marL="457200" indent="-457200">
              <a:buFont typeface="Arial" pitchFamily="34" charset="0"/>
              <a:buChar char="•"/>
            </a:pPr>
            <a:r>
              <a:rPr lang="en-US" sz="2800" b="1" dirty="0" smtClean="0"/>
              <a:t>aid went to consumption</a:t>
            </a:r>
          </a:p>
        </p:txBody>
      </p:sp>
    </p:spTree>
    <p:extLst>
      <p:ext uri="{BB962C8B-B14F-4D97-AF65-F5344CB8AC3E}">
        <p14:creationId xmlns="" xmlns:p14="http://schemas.microsoft.com/office/powerpoint/2010/main" val="16328535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56502" y="133350"/>
            <a:ext cx="3063852"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Investment</a:t>
            </a:r>
          </a:p>
        </p:txBody>
      </p:sp>
      <p:sp>
        <p:nvSpPr>
          <p:cNvPr id="3" name="TextBox 2"/>
          <p:cNvSpPr txBox="1"/>
          <p:nvPr/>
        </p:nvSpPr>
        <p:spPr>
          <a:xfrm>
            <a:off x="3810000" y="1368207"/>
            <a:ext cx="5181600" cy="3539430"/>
          </a:xfrm>
          <a:prstGeom prst="rect">
            <a:avLst/>
          </a:prstGeom>
          <a:noFill/>
        </p:spPr>
        <p:txBody>
          <a:bodyPr wrap="square" rtlCol="0">
            <a:spAutoFit/>
          </a:bodyPr>
          <a:lstStyle/>
          <a:p>
            <a:pPr algn="ctr"/>
            <a:r>
              <a:rPr lang="en-US" sz="2800" b="1" dirty="0" smtClean="0"/>
              <a:t>The model says growth is proportional to investment</a:t>
            </a:r>
          </a:p>
          <a:p>
            <a:pPr algn="ctr"/>
            <a:r>
              <a:rPr lang="en-US" sz="2800" b="1" dirty="0" smtClean="0"/>
              <a:t>(% of GDP that is investment),</a:t>
            </a:r>
          </a:p>
          <a:p>
            <a:pPr algn="ctr"/>
            <a:r>
              <a:rPr lang="en-US" sz="2800" b="1" dirty="0" smtClean="0"/>
              <a:t>so the policy prescription is to give foreign aid if a country has underinvestment to target a particular growth rate</a:t>
            </a:r>
          </a:p>
          <a:p>
            <a:pPr algn="ctr"/>
            <a:r>
              <a:rPr lang="en-US" sz="2800" b="1" dirty="0" smtClean="0"/>
              <a:t>(meeting a </a:t>
            </a:r>
            <a:r>
              <a:rPr lang="en-US" sz="2800" b="1" i="1" dirty="0" smtClean="0">
                <a:effectLst>
                  <a:outerShdw blurRad="38100" dist="38100" dir="2700000" algn="tl">
                    <a:srgbClr val="000000">
                      <a:alpha val="43137"/>
                    </a:srgbClr>
                  </a:outerShdw>
                </a:effectLst>
              </a:rPr>
              <a:t>financing gap</a:t>
            </a:r>
            <a:r>
              <a:rPr lang="en-US" sz="2800" b="1" dirty="0" smtClean="0"/>
              <a:t>).</a:t>
            </a:r>
          </a:p>
        </p:txBody>
      </p:sp>
    </p:spTree>
    <p:extLst>
      <p:ext uri="{BB962C8B-B14F-4D97-AF65-F5344CB8AC3E}">
        <p14:creationId xmlns="" xmlns:p14="http://schemas.microsoft.com/office/powerpoint/2010/main" val="29550224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56502" y="133350"/>
            <a:ext cx="3063852"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Investment</a:t>
            </a:r>
          </a:p>
        </p:txBody>
      </p:sp>
      <p:sp>
        <p:nvSpPr>
          <p:cNvPr id="3" name="TextBox 2"/>
          <p:cNvSpPr txBox="1"/>
          <p:nvPr/>
        </p:nvSpPr>
        <p:spPr>
          <a:xfrm>
            <a:off x="3810000" y="1504950"/>
            <a:ext cx="5181600" cy="2677656"/>
          </a:xfrm>
          <a:prstGeom prst="rect">
            <a:avLst/>
          </a:prstGeom>
          <a:noFill/>
        </p:spPr>
        <p:txBody>
          <a:bodyPr wrap="square" rtlCol="0">
            <a:spAutoFit/>
          </a:bodyPr>
          <a:lstStyle/>
          <a:p>
            <a:pPr algn="ctr"/>
            <a:r>
              <a:rPr lang="en-US" sz="2800" b="1" dirty="0" smtClean="0"/>
              <a:t>The reality was that foreign aid never in practice led to the growth rates targeted</a:t>
            </a:r>
          </a:p>
          <a:p>
            <a:pPr algn="ctr"/>
            <a:r>
              <a:rPr lang="en-US" sz="2800" b="1" dirty="0" smtClean="0"/>
              <a:t>(for which the model predicted that domestic investment + foreign aid would be sufficient).</a:t>
            </a:r>
          </a:p>
        </p:txBody>
      </p:sp>
    </p:spTree>
    <p:extLst>
      <p:ext uri="{BB962C8B-B14F-4D97-AF65-F5344CB8AC3E}">
        <p14:creationId xmlns="" xmlns:p14="http://schemas.microsoft.com/office/powerpoint/2010/main" val="9560431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59165" y="133350"/>
            <a:ext cx="3058530"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Technology</a:t>
            </a:r>
          </a:p>
        </p:txBody>
      </p:sp>
      <p:sp>
        <p:nvSpPr>
          <p:cNvPr id="3" name="TextBox 2"/>
          <p:cNvSpPr txBox="1"/>
          <p:nvPr/>
        </p:nvSpPr>
        <p:spPr>
          <a:xfrm>
            <a:off x="3810000" y="1570494"/>
            <a:ext cx="5181600" cy="2677656"/>
          </a:xfrm>
          <a:prstGeom prst="rect">
            <a:avLst/>
          </a:prstGeom>
          <a:noFill/>
        </p:spPr>
        <p:txBody>
          <a:bodyPr wrap="square" rtlCol="0">
            <a:spAutoFit/>
          </a:bodyPr>
          <a:lstStyle/>
          <a:p>
            <a:pPr algn="ctr"/>
            <a:r>
              <a:rPr lang="en-US" sz="2800" b="1" dirty="0" smtClean="0"/>
              <a:t>The Solow Model integrates diminishing returns to capital.</a:t>
            </a:r>
          </a:p>
          <a:p>
            <a:pPr algn="ctr"/>
            <a:r>
              <a:rPr lang="en-US" sz="2800" b="1" dirty="0" smtClean="0"/>
              <a:t>This means sustained growth tends to zero given a constant rate of addition of machines per person (a given savings rate).</a:t>
            </a:r>
          </a:p>
        </p:txBody>
      </p:sp>
    </p:spTree>
    <p:extLst>
      <p:ext uri="{BB962C8B-B14F-4D97-AF65-F5344CB8AC3E}">
        <p14:creationId xmlns="" xmlns:p14="http://schemas.microsoft.com/office/powerpoint/2010/main" val="39169796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0" y="1570494"/>
            <a:ext cx="5181600" cy="2677656"/>
          </a:xfrm>
          <a:prstGeom prst="rect">
            <a:avLst/>
          </a:prstGeom>
          <a:noFill/>
        </p:spPr>
        <p:txBody>
          <a:bodyPr wrap="square" rtlCol="0">
            <a:spAutoFit/>
          </a:bodyPr>
          <a:lstStyle/>
          <a:p>
            <a:pPr algn="ctr"/>
            <a:r>
              <a:rPr lang="en-US" sz="2800" b="1" dirty="0" smtClean="0"/>
              <a:t>There may however be transitional growth from one level of saving to another level of saving – indeed, higher saving economies will reach zero growth at higher income levels.</a:t>
            </a:r>
          </a:p>
        </p:txBody>
      </p:sp>
      <p:sp>
        <p:nvSpPr>
          <p:cNvPr id="3" name="TextBox 2"/>
          <p:cNvSpPr txBox="1"/>
          <p:nvPr/>
        </p:nvSpPr>
        <p:spPr>
          <a:xfrm>
            <a:off x="3259165" y="133350"/>
            <a:ext cx="3058530"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Technology</a:t>
            </a:r>
          </a:p>
        </p:txBody>
      </p:sp>
    </p:spTree>
    <p:extLst>
      <p:ext uri="{BB962C8B-B14F-4D97-AF65-F5344CB8AC3E}">
        <p14:creationId xmlns="" xmlns:p14="http://schemas.microsoft.com/office/powerpoint/2010/main" val="979688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14136</TotalTime>
  <Words>1885</Words>
  <Application>Microsoft Office PowerPoint</Application>
  <PresentationFormat>On-screen Show (16:9)</PresentationFormat>
  <Paragraphs>176</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Chuck Moulton</dc:creator>
  <cp:lastModifiedBy>Chuck Moulton</cp:lastModifiedBy>
  <cp:revision>1146</cp:revision>
  <dcterms:created xsi:type="dcterms:W3CDTF">2010-08-30T19:56:42Z</dcterms:created>
  <dcterms:modified xsi:type="dcterms:W3CDTF">2012-01-25T19:53:23Z</dcterms:modified>
</cp:coreProperties>
</file>