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354" r:id="rId3"/>
    <p:sldId id="423" r:id="rId4"/>
    <p:sldId id="355" r:id="rId5"/>
    <p:sldId id="424" r:id="rId6"/>
    <p:sldId id="356" r:id="rId7"/>
    <p:sldId id="425" r:id="rId8"/>
    <p:sldId id="398" r:id="rId9"/>
    <p:sldId id="399" r:id="rId10"/>
    <p:sldId id="400" r:id="rId11"/>
    <p:sldId id="401" r:id="rId12"/>
    <p:sldId id="426" r:id="rId13"/>
    <p:sldId id="427" r:id="rId14"/>
    <p:sldId id="357" r:id="rId15"/>
    <p:sldId id="402" r:id="rId16"/>
    <p:sldId id="403" r:id="rId17"/>
    <p:sldId id="428" r:id="rId18"/>
    <p:sldId id="429" r:id="rId19"/>
    <p:sldId id="430" r:id="rId20"/>
    <p:sldId id="431" r:id="rId21"/>
    <p:sldId id="432" r:id="rId22"/>
    <p:sldId id="358" r:id="rId23"/>
    <p:sldId id="359" r:id="rId24"/>
    <p:sldId id="433" r:id="rId25"/>
    <p:sldId id="360" r:id="rId26"/>
    <p:sldId id="361" r:id="rId27"/>
    <p:sldId id="373" r:id="rId28"/>
    <p:sldId id="404" r:id="rId29"/>
    <p:sldId id="405" r:id="rId30"/>
    <p:sldId id="410" r:id="rId31"/>
    <p:sldId id="414" r:id="rId32"/>
    <p:sldId id="412" r:id="rId33"/>
    <p:sldId id="413" r:id="rId34"/>
    <p:sldId id="416" r:id="rId35"/>
    <p:sldId id="415" r:id="rId36"/>
    <p:sldId id="417" r:id="rId37"/>
    <p:sldId id="406" r:id="rId38"/>
    <p:sldId id="407" r:id="rId39"/>
    <p:sldId id="408" r:id="rId40"/>
    <p:sldId id="421" r:id="rId41"/>
    <p:sldId id="418" r:id="rId42"/>
    <p:sldId id="419" r:id="rId43"/>
    <p:sldId id="420" r:id="rId44"/>
    <p:sldId id="409" r:id="rId45"/>
    <p:sldId id="391" r:id="rId46"/>
    <p:sldId id="422" r:id="rId47"/>
    <p:sldId id="374" r:id="rId48"/>
    <p:sldId id="375" r:id="rId49"/>
    <p:sldId id="382" r:id="rId50"/>
    <p:sldId id="383" r:id="rId51"/>
    <p:sldId id="384" r:id="rId52"/>
    <p:sldId id="385" r:id="rId53"/>
    <p:sldId id="386" r:id="rId54"/>
    <p:sldId id="387" r:id="rId55"/>
    <p:sldId id="388" r:id="rId56"/>
    <p:sldId id="389" r:id="rId57"/>
    <p:sldId id="390" r:id="rId58"/>
    <p:sldId id="434" r:id="rId59"/>
    <p:sldId id="376" r:id="rId60"/>
    <p:sldId id="377" r:id="rId61"/>
    <p:sldId id="435" r:id="rId62"/>
    <p:sldId id="436" r:id="rId63"/>
    <p:sldId id="437" r:id="rId6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33" autoAdjust="0"/>
    <p:restoredTop sz="94660"/>
  </p:normalViewPr>
  <p:slideViewPr>
    <p:cSldViewPr>
      <p:cViewPr varScale="1">
        <p:scale>
          <a:sx n="83" d="100"/>
          <a:sy n="83" d="100"/>
        </p:scale>
        <p:origin x="-78" y="-9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175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9D8F-2C80-4976-B5A9-A17695868A8A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4F72D-7D23-44DD-927B-B4F879912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13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24200" y="2438221"/>
            <a:ext cx="3025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Radical Ideas 2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4/27/2012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971550"/>
            <a:ext cx="4782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Miscellaneous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mis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42950"/>
            <a:ext cx="1600200" cy="1137492"/>
          </a:xfrm>
          <a:prstGeom prst="rect">
            <a:avLst/>
          </a:prstGeom>
        </p:spPr>
      </p:pic>
      <p:pic>
        <p:nvPicPr>
          <p:cNvPr id="11" name="Picture 10" descr="mis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742950"/>
            <a:ext cx="1600200" cy="1137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earth_ligh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73152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ong_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446216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2253555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Hong Kong is the best example of a sort of charter city in practice.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ong_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446216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1444407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It was a British colony under British law even though its culture and most of its citizens are Chinese.  Hong Kong grew much faster than mainland China.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ong_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446216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895350"/>
            <a:ext cx="3810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Hong Kong’s success was a puzzle to many because it was a barren rocky island with no resources whatsoever.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But Hong Kong has unilateral free trade and practically no barriers to entrepreneurship.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6" name="Picture 5" descr="charter_friedman_HongKong.jpg"/>
          <p:cNvPicPr>
            <a:picLocks noChangeAspect="1"/>
          </p:cNvPicPr>
          <p:nvPr/>
        </p:nvPicPr>
        <p:blipFill>
          <a:blip r:embed="rId2"/>
          <a:srcRect l="3221" t="4729" r="3221" b="4729"/>
          <a:stretch>
            <a:fillRect/>
          </a:stretch>
        </p:blipFill>
        <p:spPr>
          <a:xfrm>
            <a:off x="368997" y="1428750"/>
            <a:ext cx="4507803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29200" y="1848981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Milton Friedman profiled Hong Kong</a:t>
            </a:r>
          </a:p>
          <a:p>
            <a:pPr algn="ctr"/>
            <a:r>
              <a:rPr lang="en-US" sz="2800" b="1" dirty="0" smtClean="0">
                <a:cs typeface="Times New Roman"/>
              </a:rPr>
              <a:t>on his pioneering</a:t>
            </a:r>
          </a:p>
          <a:p>
            <a:pPr algn="ctr"/>
            <a:r>
              <a:rPr lang="en-US" sz="2800" b="1" dirty="0" smtClean="0">
                <a:cs typeface="Times New Roman"/>
              </a:rPr>
              <a:t>PBS documentary</a:t>
            </a:r>
          </a:p>
          <a:p>
            <a:pPr algn="ctr"/>
            <a:r>
              <a:rPr lang="en-US" sz="2800" b="1" i="1" dirty="0" smtClean="0">
                <a:cs typeface="Times New Roman"/>
              </a:rPr>
              <a:t>Free to Choose</a:t>
            </a:r>
            <a:r>
              <a:rPr lang="en-US" sz="2800" b="1" dirty="0" smtClean="0"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china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2550"/>
            <a:ext cx="4233256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29200" y="1039832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China was the world's technology leader for most of world history.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For example, in the year 1000 it had printing, steel, gunpowder, etc.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Then for 1000 years</a:t>
            </a:r>
          </a:p>
          <a:p>
            <a:pPr algn="ctr"/>
            <a:r>
              <a:rPr lang="en-US" sz="2800" b="1" dirty="0" smtClean="0">
                <a:cs typeface="Times New Roman"/>
              </a:rPr>
              <a:t>it stagnated.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chin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2550"/>
            <a:ext cx="4136762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29200" y="1709737"/>
            <a:ext cx="396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Recently its growth</a:t>
            </a:r>
          </a:p>
          <a:p>
            <a:pPr algn="ctr"/>
            <a:r>
              <a:rPr lang="en-US" sz="2800" b="1" dirty="0" smtClean="0">
                <a:cs typeface="Times New Roman"/>
              </a:rPr>
              <a:t>has resumed.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It will probably regain its place as world leader by the end of the century.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chin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52550"/>
            <a:ext cx="4136762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29200" y="1657350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Its recipe for success?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4 special zones with good rules (Hong Kong is 1).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Then move to the market economy everywhere.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ong_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446216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276350"/>
            <a:ext cx="396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You need a place to innovate – to test out new rules and sort out the good from the bad.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 village is too small.</a:t>
            </a:r>
          </a:p>
          <a:p>
            <a:pPr algn="ctr"/>
            <a:r>
              <a:rPr lang="en-US" sz="2800" b="1" dirty="0" smtClean="0">
                <a:cs typeface="Times New Roman"/>
              </a:rPr>
              <a:t>A country is too big.</a:t>
            </a:r>
          </a:p>
          <a:p>
            <a:pPr algn="ctr"/>
            <a:r>
              <a:rPr lang="en-US" sz="2800" b="1" dirty="0" smtClean="0">
                <a:cs typeface="Times New Roman"/>
              </a:rPr>
              <a:t>Cities are just right.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ong_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446216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895350"/>
            <a:ext cx="4114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 charter specifies all</a:t>
            </a:r>
          </a:p>
          <a:p>
            <a:pPr algn="ctr"/>
            <a:r>
              <a:rPr lang="en-US" sz="2800" b="1" dirty="0" smtClean="0">
                <a:cs typeface="Times New Roman"/>
              </a:rPr>
              <a:t>the rules for the city.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r>
              <a:rPr lang="en-US" sz="2800" b="1" u="sng" dirty="0" smtClean="0">
                <a:cs typeface="Times New Roman"/>
              </a:rPr>
              <a:t>Charter attracts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investors</a:t>
            </a:r>
          </a:p>
          <a:p>
            <a:pPr marL="971550" lvl="1" indent="-51435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build infrastructure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firms</a:t>
            </a:r>
          </a:p>
          <a:p>
            <a:pPr marL="971550" lvl="1" indent="-51435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hire people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b="1" dirty="0" smtClean="0">
                <a:cs typeface="Times New Roman"/>
              </a:rPr>
              <a:t>families</a:t>
            </a:r>
          </a:p>
          <a:p>
            <a:pPr marL="971550" lvl="1" indent="-514350">
              <a:buFont typeface="Courier New" pitchFamily="49" charset="0"/>
              <a:buChar char="o"/>
            </a:pPr>
            <a:r>
              <a:rPr lang="en-US" sz="2800" b="1" dirty="0" smtClean="0">
                <a:cs typeface="Times New Roman"/>
              </a:rPr>
              <a:t>live and work there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er_romer.jpg"/>
          <p:cNvPicPr>
            <a:picLocks noChangeAspect="1"/>
          </p:cNvPicPr>
          <p:nvPr/>
        </p:nvPicPr>
        <p:blipFill>
          <a:blip r:embed="rId2"/>
          <a:srcRect l="14400" r="25920"/>
          <a:stretch>
            <a:fillRect/>
          </a:stretch>
        </p:blipFill>
        <p:spPr>
          <a:xfrm>
            <a:off x="381001" y="1123950"/>
            <a:ext cx="3277561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305163"/>
            <a:ext cx="5181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Paul </a:t>
            </a:r>
            <a:r>
              <a:rPr lang="en-US" sz="2800" b="1" dirty="0" err="1" smtClean="0"/>
              <a:t>Romer</a:t>
            </a:r>
            <a:r>
              <a:rPr lang="en-US" sz="2800" b="1" dirty="0" smtClean="0"/>
              <a:t> is an economist</a:t>
            </a:r>
          </a:p>
          <a:p>
            <a:pPr algn="ctr"/>
            <a:r>
              <a:rPr lang="en-US" sz="2800" b="1" dirty="0" smtClean="0"/>
              <a:t>most known for his work in endogenous growth theory.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His current project is advocating charter cities, both intellectually in academia and by personally lobbying countries to try it.</a:t>
            </a:r>
            <a:endParaRPr 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ong_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446216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9200" y="1200150"/>
            <a:ext cx="3962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Pick a plot of uninhabited land that isn’t doing much good for people or for the existing government that owns it.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Sell land when it becomes more valuable to finance infrastructure.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ong_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4462162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0" y="1848981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Britain by forming</a:t>
            </a:r>
          </a:p>
          <a:p>
            <a:pPr algn="ctr"/>
            <a:r>
              <a:rPr lang="en-US" sz="2800" b="1" dirty="0" smtClean="0">
                <a:cs typeface="Times New Roman"/>
              </a:rPr>
              <a:t>Hong Kong did more to eliminate poverty than all the aid programs of the last century combined.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4" name="Picture 3" descr="charter_guantanam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550"/>
            <a:ext cx="4133088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6800" y="1276350"/>
            <a:ext cx="411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One possible location suggested by </a:t>
            </a:r>
            <a:r>
              <a:rPr lang="en-US" sz="2800" b="1" dirty="0" err="1" smtClean="0">
                <a:cs typeface="Times New Roman"/>
              </a:rPr>
              <a:t>Romer</a:t>
            </a:r>
            <a:r>
              <a:rPr lang="en-US" sz="2800" b="1" dirty="0" smtClean="0">
                <a:cs typeface="Times New Roman"/>
              </a:rPr>
              <a:t> was Guantanamo Bay, Cuba.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U.S. currently owns this land, but it is a public relations nightmare for the U.S. (detainees).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4" name="Picture 3" descr="charter_guantanamo-bay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1150"/>
            <a:ext cx="4362942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76800" y="895350"/>
            <a:ext cx="4114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Why not start a charter city there administered</a:t>
            </a:r>
          </a:p>
          <a:p>
            <a:pPr algn="ctr"/>
            <a:r>
              <a:rPr lang="en-US" sz="2800" b="1" dirty="0" smtClean="0">
                <a:cs typeface="Times New Roman"/>
              </a:rPr>
              <a:t>by a less hated country (like Canada)?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err="1" smtClean="0">
                <a:cs typeface="Times New Roman"/>
              </a:rPr>
              <a:t>Romer</a:t>
            </a:r>
            <a:r>
              <a:rPr lang="en-US" sz="2800" b="1" dirty="0" smtClean="0">
                <a:cs typeface="Times New Roman"/>
              </a:rPr>
              <a:t> also suggested starting charter cities in Africa with a foreign nation responsible for administration.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43400" y="895350"/>
            <a:ext cx="4724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Why is this not colonialism?</a:t>
            </a:r>
          </a:p>
          <a:p>
            <a:pPr algn="ctr"/>
            <a:r>
              <a:rPr lang="en-US" sz="2800" b="1" dirty="0" smtClean="0">
                <a:cs typeface="Times New Roman"/>
              </a:rPr>
              <a:t>Colonies involve </a:t>
            </a:r>
            <a:r>
              <a:rPr lang="en-US" sz="2800" b="1" dirty="0" err="1" smtClean="0">
                <a:cs typeface="Times New Roman"/>
              </a:rPr>
              <a:t>coersion</a:t>
            </a:r>
            <a:endParaRPr lang="en-US" sz="28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and condescension.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But charter cities involve choice, not </a:t>
            </a:r>
            <a:r>
              <a:rPr lang="en-US" sz="2800" b="1" dirty="0" err="1" smtClean="0">
                <a:cs typeface="Times New Roman"/>
              </a:rPr>
              <a:t>coersion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r>
              <a:rPr lang="en-US" sz="2800" b="1" dirty="0" smtClean="0">
                <a:cs typeface="Times New Roman"/>
              </a:rPr>
              <a:t>Natives are not subjugated.  Instead everyone moves there voluntarily because they like the rules in the charter.</a:t>
            </a:r>
          </a:p>
        </p:txBody>
      </p:sp>
      <p:pic>
        <p:nvPicPr>
          <p:cNvPr id="4" name="Picture 3" descr="coloniali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3950"/>
            <a:ext cx="3827721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3_perc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81150"/>
            <a:ext cx="505950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86400" y="1305163"/>
            <a:ext cx="3581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Existing cities take up only 3% of the arable land on earth.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Charter cities wouldn’t eat up much land, but have the potential for great innovation.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4" name="Picture 3" descr="charter_hong_k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28750"/>
            <a:ext cx="4462162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102876"/>
            <a:ext cx="4114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So far no countries have agreed to start a charter city in their territory, but </a:t>
            </a:r>
            <a:r>
              <a:rPr lang="en-US" sz="2800" b="1" dirty="0" err="1" smtClean="0">
                <a:cs typeface="Times New Roman"/>
              </a:rPr>
              <a:t>Romer</a:t>
            </a:r>
            <a:r>
              <a:rPr lang="en-US" sz="2800" b="1" dirty="0" smtClean="0">
                <a:cs typeface="Times New Roman"/>
              </a:rPr>
              <a:t> has gotten very close several times.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i="1" dirty="0" smtClean="0">
                <a:cs typeface="Times New Roman"/>
              </a:rPr>
              <a:t>Update</a:t>
            </a:r>
            <a:r>
              <a:rPr lang="en-US" sz="2800" b="1" dirty="0" smtClean="0">
                <a:cs typeface="Times New Roman"/>
              </a:rPr>
              <a:t>:</a:t>
            </a:r>
          </a:p>
          <a:p>
            <a:pPr algn="ctr"/>
            <a:r>
              <a:rPr lang="en-US" sz="2800" b="1" dirty="0" smtClean="0">
                <a:cs typeface="Times New Roman"/>
              </a:rPr>
              <a:t>Honduras wants to implement charter cities.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iedman_mil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34" y="971550"/>
            <a:ext cx="1590566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friedman_free2choo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" y="3364230"/>
            <a:ext cx="1645920" cy="164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133350"/>
            <a:ext cx="4334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Friedman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1053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Milton Friedman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8003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David Friedman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8003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Patri</a:t>
            </a:r>
            <a:r>
              <a:rPr lang="en-US" sz="2800" b="1" dirty="0" smtClean="0"/>
              <a:t> Friedman</a:t>
            </a:r>
            <a:endParaRPr lang="en-US" sz="2800" b="1" dirty="0"/>
          </a:p>
        </p:txBody>
      </p:sp>
      <p:pic>
        <p:nvPicPr>
          <p:cNvPr id="9" name="Picture 8" descr="friedman_david.jpg"/>
          <p:cNvPicPr>
            <a:picLocks noChangeAspect="1"/>
          </p:cNvPicPr>
          <p:nvPr/>
        </p:nvPicPr>
        <p:blipFill>
          <a:blip r:embed="rId4" cstate="print"/>
          <a:srcRect l="4151" t="2771" r="4151" b="2771"/>
          <a:stretch>
            <a:fillRect/>
          </a:stretch>
        </p:blipFill>
        <p:spPr>
          <a:xfrm>
            <a:off x="4114800" y="971550"/>
            <a:ext cx="118510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eastead_patri-friedman.jpg"/>
          <p:cNvPicPr>
            <a:picLocks noChangeAspect="1"/>
          </p:cNvPicPr>
          <p:nvPr/>
        </p:nvPicPr>
        <p:blipFill>
          <a:blip r:embed="rId5"/>
          <a:srcRect l="17245" r="23713"/>
          <a:stretch>
            <a:fillRect/>
          </a:stretch>
        </p:blipFill>
        <p:spPr>
          <a:xfrm>
            <a:off x="6809786" y="971550"/>
            <a:ext cx="141981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friedman_machiner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3409950"/>
            <a:ext cx="1044341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eastead_institut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3409950"/>
            <a:ext cx="16002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Winston_Churchill_British_bulldog_portra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00150"/>
            <a:ext cx="33020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38600" y="2177355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“</a:t>
            </a:r>
            <a:r>
              <a:rPr lang="en-US" sz="2800" b="1" i="1" dirty="0" smtClean="0">
                <a:cs typeface="Times New Roman"/>
              </a:rPr>
              <a:t>Democracy is the worst form of government except for all the others.</a:t>
            </a:r>
            <a:r>
              <a:rPr lang="en-US" sz="2800" b="1" dirty="0" smtClean="0">
                <a:cs typeface="Times New Roman"/>
              </a:rPr>
              <a:t>” – Winston Churchill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imagin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123950"/>
            <a:ext cx="3000375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2114550"/>
            <a:ext cx="464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/>
              </a:rPr>
              <a:t>Patri</a:t>
            </a:r>
            <a:r>
              <a:rPr lang="en-US" sz="2800" b="1" dirty="0" smtClean="0">
                <a:cs typeface="Times New Roman"/>
              </a:rPr>
              <a:t> Friedman thinks that is an argument from a lack of imagination.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er_romer.jpg"/>
          <p:cNvPicPr>
            <a:picLocks noChangeAspect="1"/>
          </p:cNvPicPr>
          <p:nvPr/>
        </p:nvPicPr>
        <p:blipFill>
          <a:blip r:embed="rId2"/>
          <a:srcRect l="14400" r="25920"/>
          <a:stretch>
            <a:fillRect/>
          </a:stretch>
        </p:blipFill>
        <p:spPr>
          <a:xfrm>
            <a:off x="381001" y="1123950"/>
            <a:ext cx="3277561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646694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a city in which the governing system is defined by the city's own charter document rather than by state, provincial,</a:t>
            </a:r>
          </a:p>
          <a:p>
            <a:pPr algn="ctr"/>
            <a:r>
              <a:rPr lang="en-US" sz="2800" b="1" dirty="0" smtClean="0">
                <a:cs typeface="Times New Roman"/>
              </a:rPr>
              <a:t>regional or national laws</a:t>
            </a:r>
            <a:endParaRPr lang="en-US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eure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200150"/>
            <a:ext cx="19431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1733550"/>
            <a:ext cx="5486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Every new idea at some</a:t>
            </a:r>
          </a:p>
          <a:p>
            <a:pPr algn="ctr"/>
            <a:r>
              <a:rPr lang="en-US" sz="2800" b="1" dirty="0" smtClean="0">
                <a:cs typeface="Times New Roman"/>
              </a:rPr>
              <a:t>point was unknown.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There may be better forms of government than democracy which we haven’t yet thought of yet.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democra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2550"/>
            <a:ext cx="4138448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8200" y="226695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We've only tried a tiny number of the possible ways to organize a society.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52550"/>
            <a:ext cx="3975652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8200" y="120015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Due to advances in psychology, economics, information technology, and every other science – we have options available today not available 20 years ago or 200 years ago (e.g., the Internet).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computer-out-wind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2828925" cy="3333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86200" y="1912025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We throw out our computers and </a:t>
            </a:r>
            <a:r>
              <a:rPr lang="en-US" sz="2800" b="1" dirty="0" err="1" smtClean="0">
                <a:cs typeface="Times New Roman"/>
              </a:rPr>
              <a:t>cellphones</a:t>
            </a:r>
            <a:r>
              <a:rPr lang="en-US" sz="2800" b="1" dirty="0" smtClean="0">
                <a:cs typeface="Times New Roman"/>
              </a:rPr>
              <a:t> every few years.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Why is the government</a:t>
            </a:r>
          </a:p>
          <a:p>
            <a:pPr algn="ctr"/>
            <a:r>
              <a:rPr lang="en-US" sz="2800" b="1" dirty="0" smtClean="0">
                <a:cs typeface="Times New Roman"/>
              </a:rPr>
              <a:t>industry different?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sci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550"/>
            <a:ext cx="32004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14800" y="2329755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Knowledge progresses through trial and error – the scientific method.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monopoly board.jpg"/>
          <p:cNvPicPr>
            <a:picLocks noChangeAspect="1"/>
          </p:cNvPicPr>
          <p:nvPr/>
        </p:nvPicPr>
        <p:blipFill>
          <a:blip r:embed="rId2" cstate="print"/>
          <a:srcRect l="2566" t="2693" r="2566" b="2693"/>
          <a:stretch>
            <a:fillRect/>
          </a:stretch>
        </p:blipFill>
        <p:spPr>
          <a:xfrm>
            <a:off x="609600" y="1340358"/>
            <a:ext cx="3380233" cy="32125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19600" y="1885950"/>
            <a:ext cx="434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Unfortunately governments are monopolies.  They are not open to competition – to the trial and error of the scientific method.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barriers_to_ent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23950"/>
            <a:ext cx="24384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14800" y="1785937"/>
            <a:ext cx="4038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Barriers of entry are</a:t>
            </a:r>
          </a:p>
          <a:p>
            <a:pPr algn="ctr"/>
            <a:r>
              <a:rPr lang="en-US" sz="2800" b="1" dirty="0" smtClean="0">
                <a:cs typeface="Times New Roman"/>
              </a:rPr>
              <a:t>high for government.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It is difficult to gain control of a government.</a:t>
            </a:r>
          </a:p>
          <a:p>
            <a:pPr algn="ctr"/>
            <a:r>
              <a:rPr lang="en-US" sz="2800" b="1" dirty="0" smtClean="0">
                <a:cs typeface="Times New Roman"/>
              </a:rPr>
              <a:t>There are 3 ways to do so.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eastead_w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04950"/>
            <a:ext cx="42230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05400" y="26479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1. Win a war.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rev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81150"/>
            <a:ext cx="41148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05400" y="26479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2. Win a revolution.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el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3950"/>
            <a:ext cx="3657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264795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3. Win an election.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er_stud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4950"/>
            <a:ext cx="366936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428750"/>
            <a:ext cx="4724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These kids study under lights by the airport because there are no lights in their homes.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/>
              <a:t>Why do people have access</a:t>
            </a:r>
          </a:p>
          <a:p>
            <a:pPr algn="ctr"/>
            <a:r>
              <a:rPr lang="en-US" sz="2800" b="1" dirty="0" smtClean="0"/>
              <a:t>to </a:t>
            </a:r>
            <a:r>
              <a:rPr lang="en-US" sz="2800" b="1" dirty="0" err="1" smtClean="0"/>
              <a:t>cellphones</a:t>
            </a:r>
            <a:r>
              <a:rPr lang="en-US" sz="2800" b="1" dirty="0" smtClean="0"/>
              <a:t> but not electricity in their homes?</a:t>
            </a:r>
            <a:endParaRPr lang="en-US" sz="28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brilli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1123950"/>
            <a:ext cx="280416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648200" y="1925181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Peaceful entrepreneurs with brilliant ideas of how to organize a society aren't able to test their ideas.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explosm-evolution-t-shi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4287328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334000" y="234315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It's no wonder</a:t>
            </a:r>
          </a:p>
          <a:p>
            <a:pPr algn="ctr"/>
            <a:r>
              <a:rPr lang="en-US" sz="2800" b="1" dirty="0" smtClean="0">
                <a:cs typeface="Times New Roman"/>
              </a:rPr>
              <a:t>government</a:t>
            </a:r>
          </a:p>
          <a:p>
            <a:pPr algn="ctr"/>
            <a:r>
              <a:rPr lang="en-US" sz="2800" b="1" dirty="0" smtClean="0">
                <a:cs typeface="Times New Roman"/>
              </a:rPr>
              <a:t>doesn't evolve.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sell-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81150"/>
            <a:ext cx="4126938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00600" y="1646694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cost of switching (immigrating) is also really high: you need to sell your house, move your stuff, and adapt to differences in culture and language.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stead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428750"/>
            <a:ext cx="419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solution is not to complain about politicians or laws, but rather to enable startups.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best way to do this</a:t>
            </a:r>
          </a:p>
          <a:p>
            <a:pPr algn="ctr"/>
            <a:r>
              <a:rPr lang="en-US" sz="2800" b="1" dirty="0" smtClean="0">
                <a:cs typeface="Times New Roman"/>
              </a:rPr>
              <a:t>is </a:t>
            </a:r>
            <a:r>
              <a:rPr lang="en-US" sz="2800" b="1" dirty="0" err="1" smtClean="0">
                <a:cs typeface="Times New Roman"/>
              </a:rPr>
              <a:t>seasteading</a:t>
            </a:r>
            <a:r>
              <a:rPr lang="en-US" sz="2800" b="1" dirty="0" smtClean="0"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astead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352550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>
                <a:cs typeface="Times New Roman"/>
              </a:rPr>
              <a:t>creating permanent dwellings at sea, called </a:t>
            </a:r>
            <a:r>
              <a:rPr lang="en-US" sz="2800" b="1" dirty="0" err="1" smtClean="0">
                <a:cs typeface="Times New Roman"/>
              </a:rPr>
              <a:t>seasteads</a:t>
            </a:r>
            <a:r>
              <a:rPr lang="en-US" sz="2800" b="1" dirty="0" smtClean="0">
                <a:cs typeface="Times New Roman"/>
              </a:rPr>
              <a:t>, outside the territories claimed by the governments of any standing nation</a:t>
            </a:r>
            <a:endParaRPr lang="en-US" sz="28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stead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806767"/>
            <a:ext cx="4343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/>
              </a:rPr>
              <a:t>Seasteading</a:t>
            </a:r>
            <a:r>
              <a:rPr lang="en-US" sz="2800" b="1" dirty="0" smtClean="0">
                <a:cs typeface="Times New Roman"/>
              </a:rPr>
              <a:t> significantly lowers the barrier of entry.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ocean is a frontier:</a:t>
            </a:r>
          </a:p>
          <a:p>
            <a:pPr algn="ctr"/>
            <a:r>
              <a:rPr lang="en-US" sz="2800" b="1" dirty="0" smtClean="0">
                <a:cs typeface="Times New Roman"/>
              </a:rPr>
              <a:t>it's open and unclaimed.</a:t>
            </a:r>
          </a:p>
          <a:p>
            <a:pPr algn="ctr"/>
            <a:r>
              <a:rPr lang="en-US" sz="2800" b="1" dirty="0" smtClean="0">
                <a:cs typeface="Times New Roman"/>
              </a:rPr>
              <a:t>You don't have to win a war, revolution, or election.</a:t>
            </a:r>
          </a:p>
          <a:p>
            <a:pPr algn="ctr"/>
            <a:endParaRPr lang="en-US" sz="16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Hundreds of people and tens of millions of dollars could create a floating city.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brain-dr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4950"/>
            <a:ext cx="3731384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267200" y="900589"/>
            <a:ext cx="4876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If a floating city passes a bad law, the residents will move (decouple and reform</a:t>
            </a:r>
          </a:p>
          <a:p>
            <a:pPr algn="ctr"/>
            <a:r>
              <a:rPr lang="en-US" sz="2800" b="1" dirty="0" smtClean="0">
                <a:cs typeface="Times New Roman"/>
              </a:rPr>
              <a:t>around another city hall).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You don't have to move to benefit: competitive pressure will force existing countries to improve or face a drain of brains and capital.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astead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3986263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1305163"/>
            <a:ext cx="4495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Oceans are 68% of the earth’s surface.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There are already semi-permanent oil platforms where people live and work.  They just need to be made a bit larger &amp; more hospitable.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stead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635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047750"/>
            <a:ext cx="4343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 err="1" smtClean="0">
                <a:cs typeface="Times New Roman"/>
              </a:rPr>
              <a:t>Seasteading</a:t>
            </a:r>
            <a:r>
              <a:rPr lang="en-US" sz="2800" b="1" dirty="0" smtClean="0">
                <a:cs typeface="Times New Roman"/>
              </a:rPr>
              <a:t> Institute was formed by </a:t>
            </a:r>
            <a:r>
              <a:rPr lang="en-US" sz="2800" b="1" dirty="0" err="1" smtClean="0">
                <a:cs typeface="Times New Roman"/>
              </a:rPr>
              <a:t>Patri</a:t>
            </a:r>
            <a:r>
              <a:rPr lang="en-US" sz="2800" b="1" dirty="0" smtClean="0">
                <a:cs typeface="Times New Roman"/>
              </a:rPr>
              <a:t> Friedman with a $500,000 donation from venture capitalist (and PayPal founder) Peter </a:t>
            </a:r>
            <a:r>
              <a:rPr lang="en-US" sz="2800" b="1" dirty="0" err="1" smtClean="0">
                <a:cs typeface="Times New Roman"/>
              </a:rPr>
              <a:t>Thiel</a:t>
            </a:r>
            <a:r>
              <a:rPr lang="en-US" sz="2800" b="1" dirty="0" smtClean="0">
                <a:cs typeface="Times New Roman"/>
              </a:rPr>
              <a:t>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They are researching </a:t>
            </a:r>
            <a:r>
              <a:rPr lang="en-US" sz="2800" b="1" dirty="0" err="1" smtClean="0">
                <a:cs typeface="Times New Roman"/>
              </a:rPr>
              <a:t>seastead</a:t>
            </a:r>
            <a:r>
              <a:rPr lang="en-US" sz="2800" b="1" dirty="0" smtClean="0">
                <a:cs typeface="Times New Roman"/>
              </a:rPr>
              <a:t> designs.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astead_0.jpg"/>
          <p:cNvPicPr>
            <a:picLocks noChangeAspect="1"/>
          </p:cNvPicPr>
          <p:nvPr/>
        </p:nvPicPr>
        <p:blipFill>
          <a:blip r:embed="rId2"/>
          <a:srcRect t="5731" b="8597"/>
          <a:stretch>
            <a:fillRect/>
          </a:stretch>
        </p:blipFill>
        <p:spPr>
          <a:xfrm>
            <a:off x="762000" y="1123950"/>
            <a:ext cx="7582826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er_stude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4950"/>
            <a:ext cx="3669361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7200" y="1026676"/>
            <a:ext cx="4724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Electric companies operate under a rule that forces them to charge a low subsidized amount – they lose money</a:t>
            </a:r>
          </a:p>
          <a:p>
            <a:pPr algn="ctr"/>
            <a:r>
              <a:rPr lang="en-US" sz="2800" b="1" dirty="0" smtClean="0">
                <a:cs typeface="Times New Roman"/>
              </a:rPr>
              <a:t>(no incentive to provide</a:t>
            </a:r>
          </a:p>
          <a:p>
            <a:pPr algn="ctr"/>
            <a:r>
              <a:rPr lang="en-US" sz="2800" b="1" dirty="0" smtClean="0">
                <a:cs typeface="Times New Roman"/>
              </a:rPr>
              <a:t>electricity to more homes).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This is a bad rule, but it is</a:t>
            </a:r>
          </a:p>
          <a:p>
            <a:pPr algn="ctr"/>
            <a:r>
              <a:rPr lang="en-US" sz="2800" b="1" dirty="0" smtClean="0">
                <a:cs typeface="Times New Roman"/>
              </a:rPr>
              <a:t>hard to change politically.</a:t>
            </a:r>
            <a:endParaRPr lang="en-US" sz="28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eastead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23950"/>
            <a:ext cx="4876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eastead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23950"/>
            <a:ext cx="573463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eastead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324" y="1123950"/>
            <a:ext cx="4873276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eastead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123950"/>
            <a:ext cx="4876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3.jpg"/>
          <p:cNvPicPr>
            <a:picLocks noChangeAspect="1"/>
          </p:cNvPicPr>
          <p:nvPr/>
        </p:nvPicPr>
        <p:blipFill>
          <a:blip r:embed="rId2"/>
          <a:srcRect t="5731" b="5731"/>
          <a:stretch>
            <a:fillRect/>
          </a:stretch>
        </p:blipFill>
        <p:spPr>
          <a:xfrm>
            <a:off x="914400" y="1123950"/>
            <a:ext cx="7337343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00150"/>
            <a:ext cx="36576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23950"/>
            <a:ext cx="6578417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23950"/>
            <a:ext cx="487680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189" y="13335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Seasteading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eastead_space_ship_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4762500" cy="3333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181600" y="1026676"/>
            <a:ext cx="3810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And the concept can be expanded into another frontier: space.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The barrier of entry for space is very high now, but will plummet very soon as technology improves.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stead_emphemerisl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635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985223" y="133350"/>
            <a:ext cx="3339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Ephemerisle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1848981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The </a:t>
            </a:r>
            <a:r>
              <a:rPr lang="en-US" sz="2800" b="1" dirty="0" err="1" smtClean="0">
                <a:cs typeface="Times New Roman"/>
              </a:rPr>
              <a:t>Seasteading</a:t>
            </a:r>
            <a:r>
              <a:rPr lang="en-US" sz="2800" b="1" dirty="0" smtClean="0">
                <a:cs typeface="Times New Roman"/>
              </a:rPr>
              <a:t> Institute has an annual festival where people bring rafts and boats together in the middle of a river.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4" name="Picture 3" descr="charter_ko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3950"/>
            <a:ext cx="4681728" cy="3511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1305163"/>
            <a:ext cx="3733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North Korea is black hole at night – it has no electricity most places.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Contrast with South Korea which started out with the same rules and the same culture.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stead_emphemeris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76350"/>
            <a:ext cx="4267200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85223" y="133350"/>
            <a:ext cx="3339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Ephemerisle</a:t>
            </a:r>
            <a:endParaRPr lang="en-US" sz="48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203835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It’s called </a:t>
            </a:r>
            <a:r>
              <a:rPr lang="en-US" sz="2800" b="1" dirty="0" err="1" smtClean="0">
                <a:cs typeface="Times New Roman"/>
              </a:rPr>
              <a:t>Ephemerisle</a:t>
            </a:r>
            <a:r>
              <a:rPr lang="en-US" sz="2800" b="1" dirty="0" smtClean="0">
                <a:cs typeface="Times New Roman"/>
              </a:rPr>
              <a:t> – kind of a cross between Burning Man and the movie Water World.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8003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Patri</a:t>
            </a:r>
            <a:r>
              <a:rPr lang="en-US" sz="2800" b="1" dirty="0" smtClean="0"/>
              <a:t> Friedman</a:t>
            </a:r>
            <a:endParaRPr lang="en-US" sz="2800" b="1" dirty="0"/>
          </a:p>
        </p:txBody>
      </p:sp>
      <p:pic>
        <p:nvPicPr>
          <p:cNvPr id="3" name="Picture 2" descr="seastead_patri-friedman.jpg"/>
          <p:cNvPicPr>
            <a:picLocks noChangeAspect="1"/>
          </p:cNvPicPr>
          <p:nvPr/>
        </p:nvPicPr>
        <p:blipFill>
          <a:blip r:embed="rId2"/>
          <a:srcRect l="17245" r="23713"/>
          <a:stretch>
            <a:fillRect/>
          </a:stretch>
        </p:blipFill>
        <p:spPr>
          <a:xfrm>
            <a:off x="866186" y="971550"/>
            <a:ext cx="141981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eastead_instit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09950"/>
            <a:ext cx="16002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05858" y="133350"/>
            <a:ext cx="2698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Postscript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352550"/>
            <a:ext cx="6019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Recently </a:t>
            </a:r>
            <a:r>
              <a:rPr lang="en-US" sz="2800" b="1" dirty="0" err="1" smtClean="0">
                <a:cs typeface="Times New Roman"/>
              </a:rPr>
              <a:t>Patri</a:t>
            </a:r>
            <a:r>
              <a:rPr lang="en-US" sz="2800" b="1" dirty="0" smtClean="0">
                <a:cs typeface="Times New Roman"/>
              </a:rPr>
              <a:t> Friedman stepped down as CEO of the </a:t>
            </a:r>
            <a:r>
              <a:rPr lang="en-US" sz="2800" b="1" dirty="0" err="1" smtClean="0">
                <a:cs typeface="Times New Roman"/>
              </a:rPr>
              <a:t>Seasteading</a:t>
            </a:r>
            <a:r>
              <a:rPr lang="en-US" sz="2800" b="1" dirty="0" smtClean="0">
                <a:cs typeface="Times New Roman"/>
              </a:rPr>
              <a:t> Institute to pursue other </a:t>
            </a:r>
            <a:r>
              <a:rPr lang="en-US" sz="2800" b="1" dirty="0">
                <a:cs typeface="Times New Roman"/>
              </a:rPr>
              <a:t>opportunities. </a:t>
            </a:r>
            <a:r>
              <a:rPr lang="en-US" sz="2800" b="1" dirty="0" smtClean="0">
                <a:cs typeface="Times New Roman"/>
              </a:rPr>
              <a:t>He </a:t>
            </a:r>
            <a:r>
              <a:rPr lang="en-US" sz="2800" b="1" dirty="0">
                <a:cs typeface="Times New Roman"/>
              </a:rPr>
              <a:t>remains chairman of the </a:t>
            </a:r>
            <a:r>
              <a:rPr lang="en-US" sz="2800" b="1" dirty="0" smtClean="0">
                <a:cs typeface="Times New Roman"/>
              </a:rPr>
              <a:t>board.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Some of his plans include for profit </a:t>
            </a:r>
            <a:r>
              <a:rPr lang="en-US" sz="2800" b="1" dirty="0" err="1" smtClean="0">
                <a:cs typeface="Times New Roman"/>
              </a:rPr>
              <a:t>seasteads</a:t>
            </a:r>
            <a:r>
              <a:rPr lang="en-US" sz="2800" b="1" dirty="0" smtClean="0">
                <a:cs typeface="Times New Roman"/>
              </a:rPr>
              <a:t> and for profit permanent residences on ships. </a:t>
            </a:r>
          </a:p>
        </p:txBody>
      </p:sp>
    </p:spTree>
    <p:extLst>
      <p:ext uri="{BB962C8B-B14F-4D97-AF65-F5344CB8AC3E}">
        <p14:creationId xmlns:p14="http://schemas.microsoft.com/office/powerpoint/2010/main" xmlns="" val="10887249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8003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Patri</a:t>
            </a:r>
            <a:r>
              <a:rPr lang="en-US" sz="2800" b="1" dirty="0" smtClean="0"/>
              <a:t> Friedman</a:t>
            </a:r>
            <a:endParaRPr lang="en-US" sz="2800" b="1" dirty="0"/>
          </a:p>
        </p:txBody>
      </p:sp>
      <p:pic>
        <p:nvPicPr>
          <p:cNvPr id="3" name="Picture 2" descr="seastead_patri-friedman.jpg"/>
          <p:cNvPicPr>
            <a:picLocks noChangeAspect="1"/>
          </p:cNvPicPr>
          <p:nvPr/>
        </p:nvPicPr>
        <p:blipFill>
          <a:blip r:embed="rId2"/>
          <a:srcRect l="17245" r="23713"/>
          <a:stretch>
            <a:fillRect/>
          </a:stretch>
        </p:blipFill>
        <p:spPr>
          <a:xfrm>
            <a:off x="866186" y="971550"/>
            <a:ext cx="141981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eastead_instit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09950"/>
            <a:ext cx="16002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05858" y="133350"/>
            <a:ext cx="2698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Postscript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368207"/>
            <a:ext cx="579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And his latest venture?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He started a company called Future Cities Development, Inc.  His aim is to establish a for-profit charter city in </a:t>
            </a:r>
            <a:r>
              <a:rPr lang="en-US" sz="2800" b="1" dirty="0" err="1" smtClean="0">
                <a:cs typeface="Times New Roman"/>
              </a:rPr>
              <a:t>Hondorus</a:t>
            </a:r>
            <a:r>
              <a:rPr lang="en-US" sz="2800" b="1" dirty="0" smtClean="0">
                <a:cs typeface="Times New Roman"/>
              </a:rPr>
              <a:t>, which implemented special development regions to implement charter cities.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18037866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80035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Patri</a:t>
            </a:r>
            <a:r>
              <a:rPr lang="en-US" sz="2800" b="1" dirty="0" smtClean="0"/>
              <a:t> Friedman</a:t>
            </a:r>
            <a:endParaRPr lang="en-US" sz="2800" b="1" dirty="0"/>
          </a:p>
        </p:txBody>
      </p:sp>
      <p:pic>
        <p:nvPicPr>
          <p:cNvPr id="3" name="Picture 2" descr="seastead_patri-friedman.jpg"/>
          <p:cNvPicPr>
            <a:picLocks noChangeAspect="1"/>
          </p:cNvPicPr>
          <p:nvPr/>
        </p:nvPicPr>
        <p:blipFill>
          <a:blip r:embed="rId2"/>
          <a:srcRect l="17245" r="23713"/>
          <a:stretch>
            <a:fillRect/>
          </a:stretch>
        </p:blipFill>
        <p:spPr>
          <a:xfrm>
            <a:off x="866186" y="971550"/>
            <a:ext cx="141981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seastead_instit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409950"/>
            <a:ext cx="16002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05858" y="133350"/>
            <a:ext cx="2698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Postscript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1800" y="1352550"/>
            <a:ext cx="579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Times New Roman"/>
              </a:rPr>
              <a:t>Patri’s</a:t>
            </a:r>
            <a:r>
              <a:rPr lang="en-US" sz="2800" b="1" dirty="0" smtClean="0">
                <a:cs typeface="Times New Roman"/>
              </a:rPr>
              <a:t> company has signed a memorandum of understanding with </a:t>
            </a:r>
            <a:r>
              <a:rPr lang="en-US" sz="2800" b="1" dirty="0" err="1" smtClean="0">
                <a:cs typeface="Times New Roman"/>
              </a:rPr>
              <a:t>Hondorus</a:t>
            </a:r>
            <a:r>
              <a:rPr lang="en-US" sz="2800" b="1" dirty="0" smtClean="0">
                <a:cs typeface="Times New Roman"/>
              </a:rPr>
              <a:t> to start a charter city there.</a:t>
            </a:r>
          </a:p>
          <a:p>
            <a:pPr algn="ctr"/>
            <a:endParaRPr lang="en-US" sz="1400" b="1" dirty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However, Paul </a:t>
            </a:r>
            <a:r>
              <a:rPr lang="en-US" sz="2800" b="1" dirty="0" err="1" smtClean="0">
                <a:cs typeface="Times New Roman"/>
              </a:rPr>
              <a:t>Romer</a:t>
            </a:r>
            <a:r>
              <a:rPr lang="en-US" sz="2800" b="1" dirty="0" smtClean="0">
                <a:cs typeface="Times New Roman"/>
              </a:rPr>
              <a:t> doesn’t endorse the venture because Friedman is trying to make money. </a:t>
            </a:r>
            <a:r>
              <a:rPr lang="en-US" sz="2800" b="1" dirty="0" err="1" smtClean="0">
                <a:cs typeface="Times New Roman"/>
              </a:rPr>
              <a:t>Romer</a:t>
            </a:r>
            <a:r>
              <a:rPr lang="en-US" sz="2800" b="1" dirty="0" smtClean="0">
                <a:cs typeface="Times New Roman"/>
              </a:rPr>
              <a:t> advocates non-profit cities.</a:t>
            </a:r>
          </a:p>
        </p:txBody>
      </p:sp>
    </p:spTree>
    <p:extLst>
      <p:ext uri="{BB962C8B-B14F-4D97-AF65-F5344CB8AC3E}">
        <p14:creationId xmlns:p14="http://schemas.microsoft.com/office/powerpoint/2010/main" xmlns="" val="136487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ko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23950"/>
            <a:ext cx="4681728" cy="3511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57800" y="1123950"/>
            <a:ext cx="373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When North Korea and South Korea split up, South Korea adopted better rules which allowed it to grow faster.  Electricity is a manifestation of that difference in results.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ai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581150"/>
            <a:ext cx="4713052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1709737"/>
            <a:ext cx="3733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See also Haiti vs. the Dominican Republic</a:t>
            </a:r>
          </a:p>
          <a:p>
            <a:pPr algn="ctr"/>
            <a:r>
              <a:rPr lang="en-US" sz="2800" b="1" dirty="0" smtClean="0">
                <a:cs typeface="Times New Roman"/>
              </a:rPr>
              <a:t>(on the same island).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And see Puerto Rico</a:t>
            </a:r>
          </a:p>
          <a:p>
            <a:pPr algn="ctr"/>
            <a:r>
              <a:rPr lang="en-US" sz="2800" b="1" dirty="0" smtClean="0">
                <a:cs typeface="Times New Roman"/>
              </a:rPr>
              <a:t>on the right here.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3350"/>
            <a:ext cx="3633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Cities</a:t>
            </a:r>
          </a:p>
        </p:txBody>
      </p:sp>
      <p:pic>
        <p:nvPicPr>
          <p:cNvPr id="3" name="Picture 2" descr="charter_hong_hong_l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50"/>
            <a:ext cx="4993155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2266712"/>
            <a:ext cx="3429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cs typeface="Times New Roman"/>
              </a:rPr>
              <a:t>This is China.</a:t>
            </a:r>
          </a:p>
          <a:p>
            <a:pPr algn="ctr"/>
            <a:endParaRPr lang="en-US" sz="1400" b="1" dirty="0" smtClean="0">
              <a:cs typeface="Times New Roman"/>
            </a:endParaRPr>
          </a:p>
          <a:p>
            <a:pPr algn="ctr"/>
            <a:r>
              <a:rPr lang="en-US" sz="2800" b="1" dirty="0" smtClean="0">
                <a:cs typeface="Times New Roman"/>
              </a:rPr>
              <a:t>Notice it is brightest</a:t>
            </a:r>
          </a:p>
          <a:p>
            <a:pPr algn="ctr"/>
            <a:r>
              <a:rPr lang="en-US" sz="2800" b="1" dirty="0" smtClean="0">
                <a:cs typeface="Times New Roman"/>
              </a:rPr>
              <a:t>in Hong Kong.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13900</TotalTime>
  <Words>1454</Words>
  <Application>Microsoft Office PowerPoint</Application>
  <PresentationFormat>On-screen Show (16:9)</PresentationFormat>
  <Paragraphs>229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1127</cp:revision>
  <dcterms:created xsi:type="dcterms:W3CDTF">2010-08-30T19:56:42Z</dcterms:created>
  <dcterms:modified xsi:type="dcterms:W3CDTF">2012-01-25T19:53:27Z</dcterms:modified>
</cp:coreProperties>
</file>