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6" r:id="rId2"/>
    <p:sldId id="343" r:id="rId3"/>
    <p:sldId id="389" r:id="rId4"/>
    <p:sldId id="390" r:id="rId5"/>
    <p:sldId id="391" r:id="rId6"/>
    <p:sldId id="392" r:id="rId7"/>
    <p:sldId id="411" r:id="rId8"/>
    <p:sldId id="393" r:id="rId9"/>
    <p:sldId id="394" r:id="rId10"/>
    <p:sldId id="395" r:id="rId11"/>
    <p:sldId id="403" r:id="rId12"/>
    <p:sldId id="404" r:id="rId13"/>
    <p:sldId id="405" r:id="rId14"/>
    <p:sldId id="406" r:id="rId15"/>
    <p:sldId id="407" r:id="rId16"/>
    <p:sldId id="408" r:id="rId17"/>
    <p:sldId id="409" r:id="rId18"/>
    <p:sldId id="410" r:id="rId19"/>
    <p:sldId id="396" r:id="rId20"/>
    <p:sldId id="397" r:id="rId21"/>
    <p:sldId id="398" r:id="rId22"/>
    <p:sldId id="399" r:id="rId23"/>
    <p:sldId id="400" r:id="rId24"/>
    <p:sldId id="401" r:id="rId25"/>
    <p:sldId id="412" r:id="rId26"/>
    <p:sldId id="422" r:id="rId27"/>
    <p:sldId id="413" r:id="rId28"/>
    <p:sldId id="414" r:id="rId29"/>
    <p:sldId id="415" r:id="rId30"/>
    <p:sldId id="416" r:id="rId31"/>
    <p:sldId id="417" r:id="rId32"/>
    <p:sldId id="418" r:id="rId33"/>
    <p:sldId id="419" r:id="rId34"/>
    <p:sldId id="423" r:id="rId35"/>
    <p:sldId id="424" r:id="rId36"/>
    <p:sldId id="425" r:id="rId37"/>
    <p:sldId id="426" r:id="rId38"/>
    <p:sldId id="427" r:id="rId39"/>
    <p:sldId id="428" r:id="rId40"/>
    <p:sldId id="429" r:id="rId41"/>
    <p:sldId id="435" r:id="rId42"/>
    <p:sldId id="433" r:id="rId43"/>
    <p:sldId id="434" r:id="rId44"/>
    <p:sldId id="420" r:id="rId45"/>
    <p:sldId id="436" r:id="rId46"/>
    <p:sldId id="421" r:id="rId47"/>
    <p:sldId id="437" r:id="rId48"/>
    <p:sldId id="438" r:id="rId49"/>
    <p:sldId id="439" r:id="rId50"/>
    <p:sldId id="440" r:id="rId51"/>
    <p:sldId id="441" r:id="rId52"/>
    <p:sldId id="443" r:id="rId53"/>
    <p:sldId id="444" r:id="rId54"/>
    <p:sldId id="445" r:id="rId55"/>
    <p:sldId id="447" r:id="rId56"/>
    <p:sldId id="446" r:id="rId5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CC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033" autoAdjust="0"/>
    <p:restoredTop sz="94660"/>
  </p:normalViewPr>
  <p:slideViewPr>
    <p:cSldViewPr>
      <p:cViewPr varScale="1">
        <p:scale>
          <a:sx n="83" d="100"/>
          <a:sy n="83" d="100"/>
        </p:scale>
        <p:origin x="-78" y="-9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272B7B-43F4-42C2-913F-7228ECF126BD}" type="datetimeFigureOut">
              <a:rPr lang="en-US" smtClean="0"/>
              <a:pPr/>
              <a:t>1/25/2012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9BC8-186E-4391-9271-944B43B5993E}" type="slidenum">
              <a:rPr lang="en-US" smtClean="0"/>
              <a:pPr/>
              <a:t>‹#›</a:t>
            </a:fld>
            <a:endParaRPr lang="en-US"/>
          </a:p>
        </p:txBody>
      </p:sp>
    </p:spTree>
    <p:extLst>
      <p:ext uri="{BB962C8B-B14F-4D97-AF65-F5344CB8AC3E}">
        <p14:creationId xmlns="" xmlns:p14="http://schemas.microsoft.com/office/powerpoint/2010/main" val="14321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89D8F-2C80-4976-B5A9-A17695868A8A}" type="datetimeFigureOut">
              <a:rPr lang="en-US" smtClean="0"/>
              <a:pPr/>
              <a:t>1/25/2012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4F72D-7D23-44DD-927B-B4F8799124A1}" type="slidenum">
              <a:rPr lang="en-US" smtClean="0"/>
              <a:pPr/>
              <a:t>‹#›</a:t>
            </a:fld>
            <a:endParaRPr lang="en-US"/>
          </a:p>
        </p:txBody>
      </p:sp>
    </p:spTree>
    <p:extLst>
      <p:ext uri="{BB962C8B-B14F-4D97-AF65-F5344CB8AC3E}">
        <p14:creationId xmlns="" xmlns:p14="http://schemas.microsoft.com/office/powerpoint/2010/main" val="228213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AA170D-0BDD-4638-9A1B-2043113D8863}" type="datetimeFigureOut">
              <a:rPr lang="en-US" smtClean="0"/>
              <a:pPr/>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A170D-0BDD-4638-9A1B-2043113D8863}" type="datetimeFigureOut">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A170D-0BDD-4638-9A1B-2043113D8863}" type="datetimeFigureOut">
              <a:rPr lang="en-US" smtClean="0"/>
              <a:pPr/>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8AA170D-0BDD-4638-9A1B-2043113D8863}" type="datetimeFigureOut">
              <a:rPr lang="en-US" smtClean="0"/>
              <a:pPr/>
              <a:t>1/25/2012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D8766CD-751F-4563-94E6-E8FE1AE84C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194011" y="2438221"/>
            <a:ext cx="3025700" cy="1200329"/>
          </a:xfrm>
          <a:prstGeom prst="rect">
            <a:avLst/>
          </a:prstGeom>
          <a:noFill/>
        </p:spPr>
        <p:txBody>
          <a:bodyPr wrap="none" rtlCol="0">
            <a:spAutoFit/>
          </a:bodyPr>
          <a:lstStyle/>
          <a:p>
            <a:pPr algn="ctr"/>
            <a:r>
              <a:rPr lang="en-US" sz="3600" b="1" dirty="0" smtClean="0">
                <a:effectLst>
                  <a:outerShdw blurRad="38100" dist="38100" dir="2700000" algn="tl">
                    <a:srgbClr val="000000">
                      <a:alpha val="43137"/>
                    </a:srgbClr>
                  </a:outerShdw>
                </a:effectLst>
              </a:rPr>
              <a:t>Radical Ideas 1</a:t>
            </a:r>
          </a:p>
          <a:p>
            <a:pPr algn="ctr"/>
            <a:r>
              <a:rPr lang="en-US" sz="3600" b="1" dirty="0" smtClean="0">
                <a:effectLst>
                  <a:outerShdw blurRad="38100" dist="38100" dir="2700000" algn="tl">
                    <a:srgbClr val="000000">
                      <a:alpha val="43137"/>
                    </a:srgbClr>
                  </a:outerShdw>
                </a:effectLst>
              </a:rPr>
              <a:t>4/25/2012</a:t>
            </a:r>
          </a:p>
        </p:txBody>
      </p:sp>
      <p:sp>
        <p:nvSpPr>
          <p:cNvPr id="9" name="TextBox 8"/>
          <p:cNvSpPr txBox="1"/>
          <p:nvPr/>
        </p:nvSpPr>
        <p:spPr>
          <a:xfrm>
            <a:off x="2209800" y="971550"/>
            <a:ext cx="4782078" cy="707886"/>
          </a:xfrm>
          <a:prstGeom prst="rect">
            <a:avLst/>
          </a:prstGeom>
          <a:noFill/>
        </p:spPr>
        <p:txBody>
          <a:bodyPr wrap="none" rtlCol="0">
            <a:spAutoFit/>
          </a:bodyPr>
          <a:lstStyle/>
          <a:p>
            <a:pPr algn="ctr"/>
            <a:r>
              <a:rPr lang="en-US" sz="4000" b="1" dirty="0" smtClean="0">
                <a:solidFill>
                  <a:srgbClr val="0070C0"/>
                </a:solidFill>
                <a:effectLst>
                  <a:outerShdw blurRad="38100" dist="38100" dir="2700000" algn="tl">
                    <a:srgbClr val="000000">
                      <a:alpha val="43137"/>
                    </a:srgbClr>
                  </a:outerShdw>
                </a:effectLst>
              </a:rPr>
              <a:t>Unit </a:t>
            </a:r>
            <a:r>
              <a:rPr lang="en-US" sz="4000" b="1" dirty="0" smtClean="0">
                <a:solidFill>
                  <a:srgbClr val="0070C0"/>
                </a:solidFill>
                <a:effectLst>
                  <a:outerShdw blurRad="38100" dist="38100" dir="2700000" algn="tl">
                    <a:srgbClr val="000000">
                      <a:alpha val="43137"/>
                    </a:srgbClr>
                  </a:outerShdw>
                </a:effectLst>
              </a:rPr>
              <a:t>4: Miscellaneous</a:t>
            </a:r>
            <a:endParaRPr lang="en-US" sz="4000" b="1" dirty="0">
              <a:solidFill>
                <a:srgbClr val="0070C0"/>
              </a:solidFill>
              <a:effectLst>
                <a:outerShdw blurRad="38100" dist="38100" dir="2700000" algn="tl">
                  <a:srgbClr val="000000">
                    <a:alpha val="43137"/>
                  </a:srgbClr>
                </a:outerShdw>
              </a:effectLst>
            </a:endParaRPr>
          </a:p>
        </p:txBody>
      </p:sp>
      <p:pic>
        <p:nvPicPr>
          <p:cNvPr id="10" name="Picture 9" descr="misc.png"/>
          <p:cNvPicPr>
            <a:picLocks noChangeAspect="1"/>
          </p:cNvPicPr>
          <p:nvPr/>
        </p:nvPicPr>
        <p:blipFill>
          <a:blip r:embed="rId2"/>
          <a:stretch>
            <a:fillRect/>
          </a:stretch>
        </p:blipFill>
        <p:spPr>
          <a:xfrm>
            <a:off x="381000" y="742950"/>
            <a:ext cx="1600200" cy="1137492"/>
          </a:xfrm>
          <a:prstGeom prst="rect">
            <a:avLst/>
          </a:prstGeom>
        </p:spPr>
      </p:pic>
      <p:pic>
        <p:nvPicPr>
          <p:cNvPr id="11" name="Picture 10" descr="misc.png"/>
          <p:cNvPicPr>
            <a:picLocks noChangeAspect="1"/>
          </p:cNvPicPr>
          <p:nvPr/>
        </p:nvPicPr>
        <p:blipFill>
          <a:blip r:embed="rId2"/>
          <a:stretch>
            <a:fillRect/>
          </a:stretch>
        </p:blipFill>
        <p:spPr>
          <a:xfrm>
            <a:off x="7239000" y="742950"/>
            <a:ext cx="1600200" cy="11374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444407"/>
            <a:ext cx="5867400" cy="3108543"/>
          </a:xfrm>
          <a:prstGeom prst="rect">
            <a:avLst/>
          </a:prstGeom>
          <a:noFill/>
        </p:spPr>
        <p:txBody>
          <a:bodyPr wrap="square" rtlCol="0">
            <a:spAutoFit/>
          </a:bodyPr>
          <a:lstStyle/>
          <a:p>
            <a:pPr algn="ctr"/>
            <a:r>
              <a:rPr lang="en-US" sz="2800" b="1" dirty="0" smtClean="0"/>
              <a:t>Even those at the front of a queue had to find an employee to do the installation.  Often telecom employees would not come to work for weeks at a time… they collected a salary regardless if they appeared to be near their desks when checked.</a:t>
            </a:r>
            <a:endParaRPr lang="en-US" sz="2800" b="1" dirty="0"/>
          </a:p>
        </p:txBody>
      </p:sp>
    </p:spTree>
    <p:extLst>
      <p:ext uri="{BB962C8B-B14F-4D97-AF65-F5344CB8AC3E}">
        <p14:creationId xmlns="" xmlns:p14="http://schemas.microsoft.com/office/powerpoint/2010/main" val="32275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200150"/>
            <a:ext cx="5867400" cy="3539430"/>
          </a:xfrm>
          <a:prstGeom prst="rect">
            <a:avLst/>
          </a:prstGeom>
          <a:noFill/>
        </p:spPr>
        <p:txBody>
          <a:bodyPr wrap="square" rtlCol="0">
            <a:spAutoFit/>
          </a:bodyPr>
          <a:lstStyle/>
          <a:p>
            <a:pPr algn="ctr"/>
            <a:r>
              <a:rPr lang="en-US" sz="2800" b="1" dirty="0" smtClean="0"/>
              <a:t>Telecom employees would hang a coat or a sweater over their chairs to trick others into thinking they had come into work that day.  Even though practically every desk chair would have a coat on it, that didn’t mean it was possible to ever track down employees to do installations.</a:t>
            </a:r>
            <a:endParaRPr lang="en-US" sz="2800" b="1" dirty="0"/>
          </a:p>
        </p:txBody>
      </p:sp>
    </p:spTree>
    <p:extLst>
      <p:ext uri="{BB962C8B-B14F-4D97-AF65-F5344CB8AC3E}">
        <p14:creationId xmlns="" xmlns:p14="http://schemas.microsoft.com/office/powerpoint/2010/main" val="396680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200150"/>
            <a:ext cx="5867400" cy="3754874"/>
          </a:xfrm>
          <a:prstGeom prst="rect">
            <a:avLst/>
          </a:prstGeom>
          <a:noFill/>
        </p:spPr>
        <p:txBody>
          <a:bodyPr wrap="square" rtlCol="0">
            <a:spAutoFit/>
          </a:bodyPr>
          <a:lstStyle/>
          <a:p>
            <a:pPr algn="ctr"/>
            <a:r>
              <a:rPr lang="en-US" sz="2800" b="1" dirty="0" smtClean="0"/>
              <a:t>Lack of working telephones in homes and businesses dramatically increased transaction costs of business dealings.</a:t>
            </a:r>
          </a:p>
          <a:p>
            <a:pPr algn="ctr"/>
            <a:endParaRPr lang="en-US" sz="1400" b="1" dirty="0"/>
          </a:p>
          <a:p>
            <a:pPr algn="ctr"/>
            <a:r>
              <a:rPr lang="en-US" sz="2800" b="1" dirty="0" smtClean="0"/>
              <a:t>Even the landlines that were installed didn’t work very well.  Only half of long distance phone calls were completed successfully.  Domestic calls fared a little better at 54%.</a:t>
            </a:r>
            <a:endParaRPr lang="en-US" sz="2800" b="1" dirty="0"/>
          </a:p>
        </p:txBody>
      </p:sp>
    </p:spTree>
    <p:extLst>
      <p:ext uri="{BB962C8B-B14F-4D97-AF65-F5344CB8AC3E}">
        <p14:creationId xmlns="" xmlns:p14="http://schemas.microsoft.com/office/powerpoint/2010/main" val="24807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102876"/>
            <a:ext cx="5867400" cy="3754874"/>
          </a:xfrm>
          <a:prstGeom prst="rect">
            <a:avLst/>
          </a:prstGeom>
          <a:noFill/>
        </p:spPr>
        <p:txBody>
          <a:bodyPr wrap="square" rtlCol="0">
            <a:spAutoFit/>
          </a:bodyPr>
          <a:lstStyle/>
          <a:p>
            <a:pPr algn="ctr"/>
            <a:r>
              <a:rPr lang="en-US" sz="2800" b="1" dirty="0"/>
              <a:t>In one of the only good decisions the government made in over a decade, Kenya’s president licensed a cellphone company to install a phone network and sell cellphones in Kenya.</a:t>
            </a:r>
          </a:p>
          <a:p>
            <a:pPr algn="ctr"/>
            <a:endParaRPr lang="en-US" sz="1400" b="1" dirty="0" smtClean="0"/>
          </a:p>
          <a:p>
            <a:pPr algn="ctr"/>
            <a:r>
              <a:rPr lang="en-US" sz="2800" b="1" dirty="0" smtClean="0"/>
              <a:t>These cellphones were completely free of government regulation – very unlike the government landlines.</a:t>
            </a:r>
            <a:endParaRPr lang="en-US" sz="2800" b="1" dirty="0"/>
          </a:p>
        </p:txBody>
      </p:sp>
    </p:spTree>
    <p:extLst>
      <p:ext uri="{BB962C8B-B14F-4D97-AF65-F5344CB8AC3E}">
        <p14:creationId xmlns="" xmlns:p14="http://schemas.microsoft.com/office/powerpoint/2010/main" val="2689219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971550"/>
            <a:ext cx="5867400" cy="4154984"/>
          </a:xfrm>
          <a:prstGeom prst="rect">
            <a:avLst/>
          </a:prstGeom>
          <a:noFill/>
        </p:spPr>
        <p:txBody>
          <a:bodyPr wrap="square" rtlCol="0">
            <a:spAutoFit/>
          </a:bodyPr>
          <a:lstStyle/>
          <a:p>
            <a:pPr algn="ctr"/>
            <a:r>
              <a:rPr lang="en-US" sz="2800" b="1" dirty="0" smtClean="0"/>
              <a:t>Cellphone use exploded.  The number of cellphones grew from 0 to over</a:t>
            </a:r>
          </a:p>
          <a:p>
            <a:pPr algn="ctr"/>
            <a:r>
              <a:rPr lang="en-US" sz="2800" b="1" dirty="0" smtClean="0"/>
              <a:t>5 million in less than 10 years.</a:t>
            </a:r>
          </a:p>
          <a:p>
            <a:pPr algn="ctr"/>
            <a:endParaRPr lang="en-US" sz="1200" b="1" dirty="0"/>
          </a:p>
          <a:p>
            <a:pPr algn="ctr"/>
            <a:r>
              <a:rPr lang="en-US" sz="2800" b="1" dirty="0" smtClean="0"/>
              <a:t>With per capita income so low, one might expect that few citizens could afford a cellphone.  But the reality was cellphones so drastically lowered transaction costs that many couldn’t afford </a:t>
            </a:r>
            <a:r>
              <a:rPr lang="en-US" sz="2800" b="1" i="1" dirty="0" smtClean="0"/>
              <a:t>not</a:t>
            </a:r>
            <a:r>
              <a:rPr lang="en-US" sz="2800" b="1" dirty="0" smtClean="0"/>
              <a:t> to have a cellphone.</a:t>
            </a:r>
            <a:endParaRPr lang="en-US" sz="2800" b="1" dirty="0"/>
          </a:p>
        </p:txBody>
      </p:sp>
    </p:spTree>
    <p:extLst>
      <p:ext uri="{BB962C8B-B14F-4D97-AF65-F5344CB8AC3E}">
        <p14:creationId xmlns="" xmlns:p14="http://schemas.microsoft.com/office/powerpoint/2010/main" val="3616411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507450"/>
            <a:ext cx="5867400" cy="2893100"/>
          </a:xfrm>
          <a:prstGeom prst="rect">
            <a:avLst/>
          </a:prstGeom>
          <a:noFill/>
        </p:spPr>
        <p:txBody>
          <a:bodyPr wrap="square" rtlCol="0">
            <a:spAutoFit/>
          </a:bodyPr>
          <a:lstStyle/>
          <a:p>
            <a:pPr algn="ctr"/>
            <a:r>
              <a:rPr lang="en-US" sz="2800" b="1" dirty="0" smtClean="0"/>
              <a:t>Instead of making very expensive car trips for business meetings and to arrange supplies, business people could just call one another.</a:t>
            </a:r>
          </a:p>
          <a:p>
            <a:pPr algn="ctr"/>
            <a:endParaRPr lang="en-US" sz="1400" b="1" dirty="0"/>
          </a:p>
          <a:p>
            <a:pPr algn="ctr"/>
            <a:r>
              <a:rPr lang="en-US" sz="2800" b="1" dirty="0" smtClean="0"/>
              <a:t>But the effect on entrepreneurship was even more dramatic.</a:t>
            </a:r>
            <a:endParaRPr lang="en-US" sz="2800" b="1" dirty="0"/>
          </a:p>
        </p:txBody>
      </p:sp>
    </p:spTree>
    <p:extLst>
      <p:ext uri="{BB962C8B-B14F-4D97-AF65-F5344CB8AC3E}">
        <p14:creationId xmlns="" xmlns:p14="http://schemas.microsoft.com/office/powerpoint/2010/main" val="3024438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895350"/>
            <a:ext cx="5867400" cy="4185761"/>
          </a:xfrm>
          <a:prstGeom prst="rect">
            <a:avLst/>
          </a:prstGeom>
          <a:noFill/>
        </p:spPr>
        <p:txBody>
          <a:bodyPr wrap="square" rtlCol="0">
            <a:spAutoFit/>
          </a:bodyPr>
          <a:lstStyle/>
          <a:p>
            <a:pPr algn="ctr"/>
            <a:r>
              <a:rPr lang="en-US" sz="2800" b="1" dirty="0" smtClean="0"/>
              <a:t>Overnight with the introduction of cellphones advertising businesses became much easier.  Cardboard signs started appearing hanging up everywhere with messages like “plumber: 555-3456”.</a:t>
            </a:r>
          </a:p>
          <a:p>
            <a:pPr algn="ctr"/>
            <a:endParaRPr lang="en-US" sz="1400" b="1" dirty="0"/>
          </a:p>
          <a:p>
            <a:pPr algn="ctr"/>
            <a:r>
              <a:rPr lang="en-US" sz="2800" b="1" dirty="0" smtClean="0"/>
              <a:t>This overcame both the lack of address problem and the lack of phonebook problem.</a:t>
            </a:r>
            <a:endParaRPr lang="en-US" sz="2800" b="1" dirty="0"/>
          </a:p>
        </p:txBody>
      </p:sp>
    </p:spTree>
    <p:extLst>
      <p:ext uri="{BB962C8B-B14F-4D97-AF65-F5344CB8AC3E}">
        <p14:creationId xmlns="" xmlns:p14="http://schemas.microsoft.com/office/powerpoint/2010/main" val="1383261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102876"/>
            <a:ext cx="5867400" cy="3754874"/>
          </a:xfrm>
          <a:prstGeom prst="rect">
            <a:avLst/>
          </a:prstGeom>
          <a:noFill/>
        </p:spPr>
        <p:txBody>
          <a:bodyPr wrap="square" rtlCol="0">
            <a:spAutoFit/>
          </a:bodyPr>
          <a:lstStyle/>
          <a:p>
            <a:pPr algn="ctr"/>
            <a:r>
              <a:rPr lang="en-US" sz="2800" b="1" dirty="0" smtClean="0"/>
              <a:t>With the explosion of cellphones and businesses, standard of living began increasing dramatically as well.</a:t>
            </a:r>
          </a:p>
          <a:p>
            <a:pPr algn="ctr"/>
            <a:endParaRPr lang="en-US" sz="1400" b="1" dirty="0"/>
          </a:p>
          <a:p>
            <a:pPr algn="ctr"/>
            <a:r>
              <a:rPr lang="en-US" sz="2800" b="1" dirty="0" smtClean="0"/>
              <a:t>A simple technology solved a lot of problems in the 3</a:t>
            </a:r>
            <a:r>
              <a:rPr lang="en-US" sz="2800" b="1" baseline="30000" dirty="0" smtClean="0"/>
              <a:t>rd</a:t>
            </a:r>
            <a:r>
              <a:rPr lang="en-US" sz="2800" b="1" dirty="0" smtClean="0"/>
              <a:t> world that many of us have a hard time imagining:</a:t>
            </a:r>
          </a:p>
          <a:p>
            <a:pPr algn="ctr"/>
            <a:r>
              <a:rPr lang="en-US" sz="2800" b="1" dirty="0" smtClean="0"/>
              <a:t>lack of address, lack of phonebook, lack of landlines, expensive cars, etc.</a:t>
            </a:r>
            <a:endParaRPr lang="en-US" sz="2800" b="1" dirty="0"/>
          </a:p>
        </p:txBody>
      </p:sp>
    </p:spTree>
    <p:extLst>
      <p:ext uri="{BB962C8B-B14F-4D97-AF65-F5344CB8AC3E}">
        <p14:creationId xmlns="" xmlns:p14="http://schemas.microsoft.com/office/powerpoint/2010/main" val="197227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581150"/>
            <a:ext cx="5867400" cy="2893100"/>
          </a:xfrm>
          <a:prstGeom prst="rect">
            <a:avLst/>
          </a:prstGeom>
          <a:noFill/>
        </p:spPr>
        <p:txBody>
          <a:bodyPr wrap="square" rtlCol="0">
            <a:spAutoFit/>
          </a:bodyPr>
          <a:lstStyle/>
          <a:p>
            <a:pPr algn="ctr"/>
            <a:r>
              <a:rPr lang="en-US" sz="2800" b="1" dirty="0" smtClean="0"/>
              <a:t>Similarly, most of you probably take bank accounts for granted.</a:t>
            </a:r>
          </a:p>
          <a:p>
            <a:pPr algn="ctr"/>
            <a:r>
              <a:rPr lang="en-US" sz="2800" b="1" dirty="0" smtClean="0"/>
              <a:t>Only 50% of the world population</a:t>
            </a:r>
          </a:p>
          <a:p>
            <a:pPr algn="ctr"/>
            <a:r>
              <a:rPr lang="en-US" sz="2800" b="1" dirty="0" smtClean="0"/>
              <a:t>has access to bank accounts –</a:t>
            </a:r>
          </a:p>
          <a:p>
            <a:pPr algn="ctr"/>
            <a:r>
              <a:rPr lang="en-US" sz="2800" b="1" dirty="0" smtClean="0"/>
              <a:t>3 billion have no bank accounts.</a:t>
            </a:r>
          </a:p>
          <a:p>
            <a:pPr algn="ctr"/>
            <a:endParaRPr lang="en-US" sz="1400" b="1" dirty="0"/>
          </a:p>
          <a:p>
            <a:pPr algn="ctr"/>
            <a:r>
              <a:rPr lang="en-US" sz="2800" b="1" dirty="0"/>
              <a:t>For most of the world saving is hard</a:t>
            </a:r>
            <a:r>
              <a:rPr lang="en-US" sz="2800" b="1" dirty="0" smtClean="0"/>
              <a:t>.</a:t>
            </a:r>
            <a:endParaRPr lang="en-US" sz="2800" b="1" dirty="0"/>
          </a:p>
        </p:txBody>
      </p:sp>
    </p:spTree>
    <p:extLst>
      <p:ext uri="{BB962C8B-B14F-4D97-AF65-F5344CB8AC3E}">
        <p14:creationId xmlns="" xmlns:p14="http://schemas.microsoft.com/office/powerpoint/2010/main" val="249546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123950"/>
            <a:ext cx="5867400" cy="3754874"/>
          </a:xfrm>
          <a:prstGeom prst="rect">
            <a:avLst/>
          </a:prstGeom>
          <a:noFill/>
        </p:spPr>
        <p:txBody>
          <a:bodyPr wrap="square" rtlCol="0">
            <a:spAutoFit/>
          </a:bodyPr>
          <a:lstStyle/>
          <a:p>
            <a:pPr algn="ctr"/>
            <a:r>
              <a:rPr lang="en-US" sz="2800" b="1" dirty="0" smtClean="0"/>
              <a:t>Much of the world lives on less than $2 a day.  But it’s even worse than you might expect from that number because it is an average.  The poorest do not have income stability, so daily wages are highly variable.</a:t>
            </a:r>
          </a:p>
          <a:p>
            <a:pPr algn="ctr"/>
            <a:endParaRPr lang="en-US" sz="1400" b="1" dirty="0"/>
          </a:p>
          <a:p>
            <a:pPr algn="ctr"/>
            <a:r>
              <a:rPr lang="en-US" sz="2800" b="1" dirty="0" smtClean="0"/>
              <a:t>On a good day they might make $3.15.</a:t>
            </a:r>
          </a:p>
          <a:p>
            <a:pPr algn="ctr"/>
            <a:r>
              <a:rPr lang="en-US" sz="2800" b="1" dirty="0" smtClean="0"/>
              <a:t>On a bad day they might make $1.50.</a:t>
            </a:r>
            <a:endParaRPr lang="en-US" sz="2800" b="1" dirty="0"/>
          </a:p>
        </p:txBody>
      </p:sp>
    </p:spTree>
    <p:extLst>
      <p:ext uri="{BB962C8B-B14F-4D97-AF65-F5344CB8AC3E}">
        <p14:creationId xmlns="" xmlns:p14="http://schemas.microsoft.com/office/powerpoint/2010/main" val="5300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4" name="TextBox 3"/>
          <p:cNvSpPr txBox="1"/>
          <p:nvPr/>
        </p:nvSpPr>
        <p:spPr>
          <a:xfrm>
            <a:off x="3276600" y="1305163"/>
            <a:ext cx="5867400" cy="3323987"/>
          </a:xfrm>
          <a:prstGeom prst="rect">
            <a:avLst/>
          </a:prstGeom>
          <a:noFill/>
        </p:spPr>
        <p:txBody>
          <a:bodyPr wrap="square" rtlCol="0">
            <a:spAutoFit/>
          </a:bodyPr>
          <a:lstStyle/>
          <a:p>
            <a:pPr algn="ctr"/>
            <a:r>
              <a:rPr lang="en-US" sz="2800" b="1" dirty="0" smtClean="0"/>
              <a:t>June </a:t>
            </a:r>
            <a:r>
              <a:rPr lang="en-US" sz="2800" b="1" dirty="0" err="1" smtClean="0"/>
              <a:t>Arunga</a:t>
            </a:r>
            <a:r>
              <a:rPr lang="en-US" sz="2800" b="1" dirty="0" smtClean="0"/>
              <a:t> provides a case study of the failure of government regulation and the success of entrepreneurship.</a:t>
            </a:r>
          </a:p>
          <a:p>
            <a:pPr algn="ctr"/>
            <a:endParaRPr lang="en-US" sz="1400" b="1" dirty="0"/>
          </a:p>
          <a:p>
            <a:pPr algn="ctr"/>
            <a:r>
              <a:rPr lang="en-US" sz="2800" b="1" dirty="0" smtClean="0"/>
              <a:t>I saw her give a talk on this subject that went into a lot more detail than the paper did, so I’ll be providing more background information.</a:t>
            </a:r>
            <a:endParaRPr lang="en-US"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123950"/>
            <a:ext cx="5867400" cy="3539430"/>
          </a:xfrm>
          <a:prstGeom prst="rect">
            <a:avLst/>
          </a:prstGeom>
          <a:noFill/>
        </p:spPr>
        <p:txBody>
          <a:bodyPr wrap="square" rtlCol="0">
            <a:spAutoFit/>
          </a:bodyPr>
          <a:lstStyle/>
          <a:p>
            <a:pPr algn="ctr"/>
            <a:r>
              <a:rPr lang="en-US" sz="2800" b="1" dirty="0" smtClean="0"/>
              <a:t>Saving would help even out income fluctuations so that good days can help offset later bad days.</a:t>
            </a:r>
          </a:p>
          <a:p>
            <a:pPr algn="ctr"/>
            <a:endParaRPr lang="en-US" sz="2800" b="1" dirty="0"/>
          </a:p>
          <a:p>
            <a:r>
              <a:rPr lang="en-US" sz="2800" b="1" u="sng" dirty="0" smtClean="0"/>
              <a:t>Possible saving strategies</a:t>
            </a:r>
          </a:p>
          <a:p>
            <a:pPr marL="457200" indent="-457200">
              <a:buFont typeface="Arial" pitchFamily="34" charset="0"/>
              <a:buChar char="•"/>
            </a:pPr>
            <a:r>
              <a:rPr lang="en-US" sz="2800" b="1" dirty="0" smtClean="0"/>
              <a:t>hide money around the house</a:t>
            </a:r>
          </a:p>
          <a:p>
            <a:pPr marL="457200" indent="-457200">
              <a:buFont typeface="Arial" pitchFamily="34" charset="0"/>
              <a:buChar char="•"/>
            </a:pPr>
            <a:r>
              <a:rPr lang="en-US" sz="2800" b="1" dirty="0" smtClean="0"/>
              <a:t>rotating savings group</a:t>
            </a:r>
          </a:p>
          <a:p>
            <a:pPr marL="457200" indent="-457200">
              <a:buFont typeface="Arial" pitchFamily="34" charset="0"/>
              <a:buChar char="•"/>
            </a:pPr>
            <a:r>
              <a:rPr lang="en-US" sz="2800" b="1" dirty="0" smtClean="0"/>
              <a:t>buy physical asset</a:t>
            </a:r>
            <a:endParaRPr lang="en-US" sz="2800" b="1" dirty="0"/>
          </a:p>
        </p:txBody>
      </p:sp>
    </p:spTree>
    <p:extLst>
      <p:ext uri="{BB962C8B-B14F-4D97-AF65-F5344CB8AC3E}">
        <p14:creationId xmlns="" xmlns:p14="http://schemas.microsoft.com/office/powerpoint/2010/main" val="1030857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507450"/>
            <a:ext cx="5867400" cy="2893100"/>
          </a:xfrm>
          <a:prstGeom prst="rect">
            <a:avLst/>
          </a:prstGeom>
          <a:noFill/>
        </p:spPr>
        <p:txBody>
          <a:bodyPr wrap="square" rtlCol="0">
            <a:spAutoFit/>
          </a:bodyPr>
          <a:lstStyle/>
          <a:p>
            <a:pPr algn="ctr"/>
            <a:r>
              <a:rPr lang="en-US" sz="2800" b="1" dirty="0" smtClean="0"/>
              <a:t>Hiding money around the house</a:t>
            </a:r>
          </a:p>
          <a:p>
            <a:pPr algn="ctr"/>
            <a:r>
              <a:rPr lang="en-US" sz="2800" b="1" dirty="0" smtClean="0"/>
              <a:t>is vulnerable to </a:t>
            </a:r>
            <a:r>
              <a:rPr lang="en-US" sz="2800" b="1" dirty="0" err="1" smtClean="0"/>
              <a:t>theifs</a:t>
            </a:r>
            <a:r>
              <a:rPr lang="en-US" sz="2800" b="1" dirty="0" smtClean="0"/>
              <a:t>.</a:t>
            </a:r>
          </a:p>
          <a:p>
            <a:pPr algn="ctr"/>
            <a:endParaRPr lang="en-US" sz="1400" b="1" dirty="0"/>
          </a:p>
          <a:p>
            <a:pPr algn="ctr"/>
            <a:r>
              <a:rPr lang="en-US" sz="2800" b="1" dirty="0" smtClean="0"/>
              <a:t>Often those raiding the money may not be outsiders, but rather another family member like your husband, sister, mother, cousin, etc.</a:t>
            </a:r>
            <a:endParaRPr lang="en-US" sz="2800" b="1" dirty="0"/>
          </a:p>
        </p:txBody>
      </p:sp>
    </p:spTree>
    <p:extLst>
      <p:ext uri="{BB962C8B-B14F-4D97-AF65-F5344CB8AC3E}">
        <p14:creationId xmlns="" xmlns:p14="http://schemas.microsoft.com/office/powerpoint/2010/main" val="1748281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895350"/>
            <a:ext cx="5867400" cy="4185761"/>
          </a:xfrm>
          <a:prstGeom prst="rect">
            <a:avLst/>
          </a:prstGeom>
          <a:noFill/>
        </p:spPr>
        <p:txBody>
          <a:bodyPr wrap="square" rtlCol="0">
            <a:spAutoFit/>
          </a:bodyPr>
          <a:lstStyle/>
          <a:p>
            <a:pPr algn="ctr"/>
            <a:r>
              <a:rPr lang="en-US" sz="2800" b="1" dirty="0" smtClean="0"/>
              <a:t>Many poor people are in rotating savings groups in which they all put money into a pot each week and take turns taking the whole pot.</a:t>
            </a:r>
          </a:p>
          <a:p>
            <a:pPr algn="ctr"/>
            <a:endParaRPr lang="en-US" sz="1400" b="1" dirty="0"/>
          </a:p>
          <a:p>
            <a:pPr algn="ctr"/>
            <a:r>
              <a:rPr lang="en-US" sz="2800" b="1" dirty="0" smtClean="0"/>
              <a:t>Such a system is good for portfolio diversification (it is unlikely everyone will have bad days at once), but hard to work in practice because people can leave the group when up.</a:t>
            </a:r>
            <a:endParaRPr lang="en-US" sz="2800" b="1" dirty="0"/>
          </a:p>
        </p:txBody>
      </p:sp>
    </p:spTree>
    <p:extLst>
      <p:ext uri="{BB962C8B-B14F-4D97-AF65-F5344CB8AC3E}">
        <p14:creationId xmlns="" xmlns:p14="http://schemas.microsoft.com/office/powerpoint/2010/main" val="1595177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507450"/>
            <a:ext cx="5867400" cy="2893100"/>
          </a:xfrm>
          <a:prstGeom prst="rect">
            <a:avLst/>
          </a:prstGeom>
          <a:noFill/>
        </p:spPr>
        <p:txBody>
          <a:bodyPr wrap="square" rtlCol="0">
            <a:spAutoFit/>
          </a:bodyPr>
          <a:lstStyle/>
          <a:p>
            <a:pPr algn="ctr"/>
            <a:r>
              <a:rPr lang="en-US" sz="2800" b="1" dirty="0" smtClean="0"/>
              <a:t>More importantly, money can only be withdrawn at fixed times (your week), which makes it useless for sudden emergencies like medical needs.</a:t>
            </a:r>
          </a:p>
          <a:p>
            <a:pPr algn="ctr"/>
            <a:endParaRPr lang="en-US" sz="1400" b="1" dirty="0"/>
          </a:p>
          <a:p>
            <a:pPr algn="ctr"/>
            <a:r>
              <a:rPr lang="en-US" sz="2800" b="1" dirty="0" smtClean="0"/>
              <a:t>Also it is possible that everyone may fall on hard times at once.</a:t>
            </a:r>
            <a:endParaRPr lang="en-US" sz="2800" b="1" dirty="0"/>
          </a:p>
        </p:txBody>
      </p:sp>
    </p:spTree>
    <p:extLst>
      <p:ext uri="{BB962C8B-B14F-4D97-AF65-F5344CB8AC3E}">
        <p14:creationId xmlns="" xmlns:p14="http://schemas.microsoft.com/office/powerpoint/2010/main" val="337506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507450"/>
            <a:ext cx="5867400" cy="3108543"/>
          </a:xfrm>
          <a:prstGeom prst="rect">
            <a:avLst/>
          </a:prstGeom>
          <a:noFill/>
        </p:spPr>
        <p:txBody>
          <a:bodyPr wrap="square" rtlCol="0">
            <a:spAutoFit/>
          </a:bodyPr>
          <a:lstStyle/>
          <a:p>
            <a:pPr algn="ctr"/>
            <a:r>
              <a:rPr lang="en-US" sz="2800" b="1" dirty="0" smtClean="0"/>
              <a:t>Buying a physical asset like a cow or a house can be a good savings strategy; however, these assets are often indivisible (it’s hard to spend 1/10</a:t>
            </a:r>
            <a:r>
              <a:rPr lang="en-US" sz="2800" b="1" baseline="30000" dirty="0" smtClean="0"/>
              <a:t>th</a:t>
            </a:r>
            <a:r>
              <a:rPr lang="en-US" sz="2800" b="1" dirty="0" smtClean="0"/>
              <a:t> a cow) and sudden emergency needs may result in the asset sold at fire sale loss (low, distressed) prices.</a:t>
            </a:r>
            <a:endParaRPr lang="en-US" sz="2800" b="1" dirty="0"/>
          </a:p>
        </p:txBody>
      </p:sp>
    </p:spTree>
    <p:extLst>
      <p:ext uri="{BB962C8B-B14F-4D97-AF65-F5344CB8AC3E}">
        <p14:creationId xmlns="" xmlns:p14="http://schemas.microsoft.com/office/powerpoint/2010/main" val="3392434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2819400" y="971550"/>
            <a:ext cx="6324600" cy="3970318"/>
          </a:xfrm>
          <a:prstGeom prst="rect">
            <a:avLst/>
          </a:prstGeom>
          <a:noFill/>
        </p:spPr>
        <p:txBody>
          <a:bodyPr wrap="square" rtlCol="0">
            <a:spAutoFit/>
          </a:bodyPr>
          <a:lstStyle/>
          <a:p>
            <a:r>
              <a:rPr lang="en-US" sz="2800" b="1" u="sng" dirty="0"/>
              <a:t>people living on less than $2 a </a:t>
            </a:r>
            <a:r>
              <a:rPr lang="en-US" sz="2800" b="1" u="sng" dirty="0" smtClean="0"/>
              <a:t>day</a:t>
            </a:r>
            <a:endParaRPr lang="en-US" sz="2800" b="1" u="sng" dirty="0"/>
          </a:p>
          <a:p>
            <a:pPr marL="457200" indent="-457200">
              <a:buFont typeface="Arial" pitchFamily="34" charset="0"/>
              <a:buChar char="•"/>
            </a:pPr>
            <a:r>
              <a:rPr lang="en-US" sz="2800" b="1" dirty="0"/>
              <a:t>young and </a:t>
            </a:r>
            <a:r>
              <a:rPr lang="en-US" sz="2800" b="1" dirty="0" smtClean="0"/>
              <a:t>elderly: </a:t>
            </a:r>
            <a:r>
              <a:rPr lang="en-US" sz="2800" b="1" dirty="0"/>
              <a:t>1 billion</a:t>
            </a:r>
          </a:p>
          <a:p>
            <a:pPr marL="457200" indent="-457200">
              <a:buFont typeface="Arial" pitchFamily="34" charset="0"/>
              <a:buChar char="•"/>
            </a:pPr>
            <a:r>
              <a:rPr lang="en-US" sz="2800" b="1" dirty="0"/>
              <a:t>working </a:t>
            </a:r>
            <a:r>
              <a:rPr lang="en-US" sz="2800" b="1" dirty="0" smtClean="0"/>
              <a:t>age: </a:t>
            </a:r>
            <a:r>
              <a:rPr lang="en-US" sz="2800" b="1" dirty="0"/>
              <a:t>1.6 billion</a:t>
            </a:r>
          </a:p>
          <a:p>
            <a:pPr marL="914400" lvl="1" indent="-457200">
              <a:buFont typeface="Courier New" pitchFamily="49" charset="0"/>
              <a:buChar char="o"/>
            </a:pPr>
            <a:r>
              <a:rPr lang="en-US" sz="2800" b="1" dirty="0" smtClean="0"/>
              <a:t>small-holder farmers: </a:t>
            </a:r>
            <a:r>
              <a:rPr lang="en-US" sz="2800" b="1" dirty="0"/>
              <a:t>610 million</a:t>
            </a:r>
          </a:p>
          <a:p>
            <a:pPr marL="914400" lvl="1" indent="-457200">
              <a:buFont typeface="Courier New" pitchFamily="49" charset="0"/>
              <a:buChar char="o"/>
            </a:pPr>
            <a:r>
              <a:rPr lang="en-US" sz="2800" b="1" dirty="0"/>
              <a:t>casual </a:t>
            </a:r>
            <a:r>
              <a:rPr lang="en-US" sz="2800" b="1" dirty="0" smtClean="0"/>
              <a:t>laborers: </a:t>
            </a:r>
            <a:r>
              <a:rPr lang="en-US" sz="2800" b="1" dirty="0"/>
              <a:t>370 million</a:t>
            </a:r>
          </a:p>
          <a:p>
            <a:pPr marL="914400" lvl="1" indent="-457200">
              <a:buFont typeface="Courier New" pitchFamily="49" charset="0"/>
              <a:buChar char="o"/>
            </a:pPr>
            <a:r>
              <a:rPr lang="en-US" sz="2800" b="1" dirty="0"/>
              <a:t>low-wage </a:t>
            </a:r>
            <a:r>
              <a:rPr lang="en-US" sz="2800" b="1" dirty="0" smtClean="0"/>
              <a:t>salaried: </a:t>
            </a:r>
            <a:r>
              <a:rPr lang="en-US" sz="2800" b="1" dirty="0"/>
              <a:t>300 million</a:t>
            </a:r>
          </a:p>
          <a:p>
            <a:pPr marL="914400" lvl="1" indent="-457200">
              <a:buFont typeface="Courier New" pitchFamily="49" charset="0"/>
              <a:buChar char="o"/>
            </a:pPr>
            <a:r>
              <a:rPr lang="en-US" sz="2800" b="1" dirty="0" smtClean="0"/>
              <a:t>micro-entrepreneurs: </a:t>
            </a:r>
            <a:r>
              <a:rPr lang="en-US" sz="2800" b="1" dirty="0"/>
              <a:t>180 million</a:t>
            </a:r>
          </a:p>
          <a:p>
            <a:pPr marL="914400" lvl="1" indent="-457200">
              <a:buFont typeface="Courier New" pitchFamily="49" charset="0"/>
              <a:buChar char="o"/>
            </a:pPr>
            <a:r>
              <a:rPr lang="en-US" sz="2800" b="1" dirty="0" smtClean="0"/>
              <a:t>unemployed: </a:t>
            </a:r>
            <a:r>
              <a:rPr lang="en-US" sz="2800" b="1" dirty="0"/>
              <a:t>100 million</a:t>
            </a:r>
          </a:p>
          <a:p>
            <a:pPr marL="914400" lvl="1" indent="-457200">
              <a:buFont typeface="Courier New" pitchFamily="49" charset="0"/>
              <a:buChar char="o"/>
            </a:pPr>
            <a:r>
              <a:rPr lang="en-US" sz="2800" b="1" dirty="0" smtClean="0"/>
              <a:t>fisherman/pastoralists: </a:t>
            </a:r>
            <a:r>
              <a:rPr lang="en-US" sz="2800" b="1" dirty="0"/>
              <a:t>80 million</a:t>
            </a:r>
          </a:p>
        </p:txBody>
      </p:sp>
    </p:spTree>
    <p:extLst>
      <p:ext uri="{BB962C8B-B14F-4D97-AF65-F5344CB8AC3E}">
        <p14:creationId xmlns="" xmlns:p14="http://schemas.microsoft.com/office/powerpoint/2010/main" val="1523022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228963"/>
            <a:ext cx="5867400" cy="3323987"/>
          </a:xfrm>
          <a:prstGeom prst="rect">
            <a:avLst/>
          </a:prstGeom>
          <a:noFill/>
        </p:spPr>
        <p:txBody>
          <a:bodyPr wrap="square" rtlCol="0">
            <a:spAutoFit/>
          </a:bodyPr>
          <a:lstStyle/>
          <a:p>
            <a:pPr algn="ctr"/>
            <a:r>
              <a:rPr lang="en-US" sz="2800" b="1" dirty="0" smtClean="0"/>
              <a:t>You may have heard about microcredit/</a:t>
            </a:r>
            <a:r>
              <a:rPr lang="en-US" sz="2800" b="1" dirty="0" err="1" smtClean="0"/>
              <a:t>microfinancing</a:t>
            </a:r>
            <a:r>
              <a:rPr lang="en-US" sz="2800" b="1" dirty="0" smtClean="0"/>
              <a:t>, which is small loans to the very poor to buy something like a cow or a goat.</a:t>
            </a:r>
          </a:p>
          <a:p>
            <a:pPr algn="ctr"/>
            <a:endParaRPr lang="en-US" sz="1400" b="1" dirty="0"/>
          </a:p>
          <a:p>
            <a:pPr algn="ctr"/>
            <a:r>
              <a:rPr lang="en-US" sz="2800" b="1" dirty="0" smtClean="0"/>
              <a:t>This concept really only applies to micro-entrepreneurs: 180 million of the 2.6 billion living on $2 a day.</a:t>
            </a:r>
            <a:endParaRPr lang="en-US" sz="2800" b="1" dirty="0"/>
          </a:p>
        </p:txBody>
      </p:sp>
    </p:spTree>
    <p:extLst>
      <p:ext uri="{BB962C8B-B14F-4D97-AF65-F5344CB8AC3E}">
        <p14:creationId xmlns="" xmlns:p14="http://schemas.microsoft.com/office/powerpoint/2010/main" val="1139496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976789"/>
            <a:ext cx="5867400" cy="4185761"/>
          </a:xfrm>
          <a:prstGeom prst="rect">
            <a:avLst/>
          </a:prstGeom>
          <a:noFill/>
        </p:spPr>
        <p:txBody>
          <a:bodyPr wrap="square" rtlCol="0">
            <a:spAutoFit/>
          </a:bodyPr>
          <a:lstStyle/>
          <a:p>
            <a:pPr algn="ctr"/>
            <a:r>
              <a:rPr lang="en-US" sz="2800" b="1" dirty="0" smtClean="0"/>
              <a:t>Many </a:t>
            </a:r>
            <a:r>
              <a:rPr lang="en-US" sz="2800" b="1" dirty="0"/>
              <a:t>people escape the $2 a day </a:t>
            </a:r>
            <a:r>
              <a:rPr lang="en-US" sz="2800" b="1" dirty="0" smtClean="0"/>
              <a:t>threshold </a:t>
            </a:r>
            <a:r>
              <a:rPr lang="en-US" sz="2800" b="1" dirty="0"/>
              <a:t>in a given 5 year </a:t>
            </a:r>
            <a:r>
              <a:rPr lang="en-US" sz="2800" b="1" dirty="0" smtClean="0"/>
              <a:t>period,</a:t>
            </a:r>
          </a:p>
          <a:p>
            <a:pPr algn="ctr"/>
            <a:r>
              <a:rPr lang="en-US" sz="2800" b="1" dirty="0" smtClean="0"/>
              <a:t>but </a:t>
            </a:r>
            <a:r>
              <a:rPr lang="en-US" sz="2800" b="1" dirty="0"/>
              <a:t>many others fall back into that </a:t>
            </a:r>
            <a:r>
              <a:rPr lang="en-US" sz="2800" b="1" dirty="0" smtClean="0"/>
              <a:t>category.  So the number in this situation is fairly constant.</a:t>
            </a:r>
          </a:p>
          <a:p>
            <a:pPr algn="ctr"/>
            <a:endParaRPr lang="en-US" sz="1400" b="1" dirty="0"/>
          </a:p>
          <a:p>
            <a:pPr algn="ctr"/>
            <a:r>
              <a:rPr lang="en-US" sz="2800" b="1" dirty="0" smtClean="0"/>
              <a:t>Most of the lapses back down are attributable to an inability to accumulate savings to make worthwhile investments.</a:t>
            </a:r>
            <a:endParaRPr lang="en-US" sz="2800" b="1" dirty="0"/>
          </a:p>
        </p:txBody>
      </p:sp>
    </p:spTree>
    <p:extLst>
      <p:ext uri="{BB962C8B-B14F-4D97-AF65-F5344CB8AC3E}">
        <p14:creationId xmlns="" xmlns:p14="http://schemas.microsoft.com/office/powerpoint/2010/main" val="10643823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646694"/>
            <a:ext cx="5867400" cy="2677656"/>
          </a:xfrm>
          <a:prstGeom prst="rect">
            <a:avLst/>
          </a:prstGeom>
          <a:noFill/>
        </p:spPr>
        <p:txBody>
          <a:bodyPr wrap="square" rtlCol="0">
            <a:spAutoFit/>
          </a:bodyPr>
          <a:lstStyle/>
          <a:p>
            <a:pPr algn="ctr"/>
            <a:r>
              <a:rPr lang="en-US" sz="2800" b="1" dirty="0" smtClean="0"/>
              <a:t>In Nigeria 75% of the population have never banked.  Transaction costs would be high relative to the amounts deposited / withdrawn by those who make $2 a day or less, making those customers unattractive to banks.</a:t>
            </a:r>
          </a:p>
        </p:txBody>
      </p:sp>
    </p:spTree>
    <p:extLst>
      <p:ext uri="{BB962C8B-B14F-4D97-AF65-F5344CB8AC3E}">
        <p14:creationId xmlns="" xmlns:p14="http://schemas.microsoft.com/office/powerpoint/2010/main" val="3413894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428750"/>
            <a:ext cx="5867400" cy="3108543"/>
          </a:xfrm>
          <a:prstGeom prst="rect">
            <a:avLst/>
          </a:prstGeom>
          <a:noFill/>
        </p:spPr>
        <p:txBody>
          <a:bodyPr wrap="square" rtlCol="0">
            <a:spAutoFit/>
          </a:bodyPr>
          <a:lstStyle/>
          <a:p>
            <a:pPr algn="ctr"/>
            <a:r>
              <a:rPr lang="en-US" sz="2800" b="1" dirty="0" smtClean="0"/>
              <a:t>Even in the absence of bank fees, transaction costs would be high for poor customers.  Often the nearest bank would be 8-10 km away.  The poor have no cars, so getting to the bank would mean walking or taking public transportation.</a:t>
            </a:r>
          </a:p>
        </p:txBody>
      </p:sp>
    </p:spTree>
    <p:extLst>
      <p:ext uri="{BB962C8B-B14F-4D97-AF65-F5344CB8AC3E}">
        <p14:creationId xmlns="" xmlns:p14="http://schemas.microsoft.com/office/powerpoint/2010/main" val="403857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123950"/>
            <a:ext cx="5867400" cy="3754874"/>
          </a:xfrm>
          <a:prstGeom prst="rect">
            <a:avLst/>
          </a:prstGeom>
          <a:noFill/>
        </p:spPr>
        <p:txBody>
          <a:bodyPr wrap="square" rtlCol="0">
            <a:spAutoFit/>
          </a:bodyPr>
          <a:lstStyle/>
          <a:p>
            <a:pPr algn="ctr"/>
            <a:r>
              <a:rPr lang="en-US" sz="2800" b="1" dirty="0" smtClean="0"/>
              <a:t>In Kenya a combination of factors made running a business difficult.</a:t>
            </a:r>
          </a:p>
          <a:p>
            <a:pPr algn="ctr"/>
            <a:endParaRPr lang="en-US" sz="1400" b="1" dirty="0"/>
          </a:p>
          <a:p>
            <a:pPr algn="ctr"/>
            <a:r>
              <a:rPr lang="en-US" sz="2800" b="1" dirty="0" smtClean="0"/>
              <a:t>First, government imposed a prohibitively high tariff on foreign cars to encourage car manufacturers to build car factories in Kenya</a:t>
            </a:r>
          </a:p>
          <a:p>
            <a:pPr algn="ctr"/>
            <a:r>
              <a:rPr lang="en-US" sz="2800" b="1" dirty="0" smtClean="0"/>
              <a:t>(import substitution through</a:t>
            </a:r>
          </a:p>
          <a:p>
            <a:pPr algn="ctr"/>
            <a:r>
              <a:rPr lang="en-US" sz="2800" b="1" dirty="0" smtClean="0"/>
              <a:t>foreign domestic investment).</a:t>
            </a:r>
            <a:endParaRPr lang="en-US" sz="2800" b="1" dirty="0"/>
          </a:p>
        </p:txBody>
      </p:sp>
    </p:spTree>
    <p:extLst>
      <p:ext uri="{BB962C8B-B14F-4D97-AF65-F5344CB8AC3E}">
        <p14:creationId xmlns="" xmlns:p14="http://schemas.microsoft.com/office/powerpoint/2010/main" val="18198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276600" y="1428750"/>
            <a:ext cx="5867400" cy="3108543"/>
          </a:xfrm>
          <a:prstGeom prst="rect">
            <a:avLst/>
          </a:prstGeom>
          <a:noFill/>
        </p:spPr>
        <p:txBody>
          <a:bodyPr wrap="square" rtlCol="0">
            <a:spAutoFit/>
          </a:bodyPr>
          <a:lstStyle/>
          <a:p>
            <a:pPr algn="ctr"/>
            <a:r>
              <a:rPr lang="en-US" sz="2800" b="1" dirty="0" smtClean="0"/>
              <a:t>Getting to a bank, standing in line, and returning home could take several hours and cost 50 cents for a bus fare.</a:t>
            </a:r>
          </a:p>
          <a:p>
            <a:pPr algn="ctr"/>
            <a:r>
              <a:rPr lang="en-US" sz="2800" b="1" dirty="0" smtClean="0"/>
              <a:t>The opportunity cost in terms of lost wages from the hours traveled and fees for transportation could be as much as ¼ or ½ of daily wages.</a:t>
            </a:r>
          </a:p>
        </p:txBody>
      </p:sp>
    </p:spTree>
    <p:extLst>
      <p:ext uri="{BB962C8B-B14F-4D97-AF65-F5344CB8AC3E}">
        <p14:creationId xmlns="" xmlns:p14="http://schemas.microsoft.com/office/powerpoint/2010/main" val="7192383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3" name="TextBox 2"/>
          <p:cNvSpPr txBox="1"/>
          <p:nvPr/>
        </p:nvSpPr>
        <p:spPr>
          <a:xfrm>
            <a:off x="3505200" y="1428750"/>
            <a:ext cx="5638800" cy="3108543"/>
          </a:xfrm>
          <a:prstGeom prst="rect">
            <a:avLst/>
          </a:prstGeom>
          <a:noFill/>
        </p:spPr>
        <p:txBody>
          <a:bodyPr wrap="square" rtlCol="0">
            <a:spAutoFit/>
          </a:bodyPr>
          <a:lstStyle/>
          <a:p>
            <a:pPr algn="ctr"/>
            <a:r>
              <a:rPr lang="en-US" sz="2800" b="1" dirty="0" smtClean="0"/>
              <a:t>The solution Ignacio Mas proposes is using cellphones to deposit, withdraw, and spend money.</a:t>
            </a:r>
          </a:p>
          <a:p>
            <a:pPr algn="ctr"/>
            <a:endParaRPr lang="en-US" sz="1400" b="1" dirty="0"/>
          </a:p>
          <a:p>
            <a:pPr algn="ctr"/>
            <a:r>
              <a:rPr lang="en-US" sz="2800" b="1" dirty="0" smtClean="0"/>
              <a:t>1 billion people have a cellphone</a:t>
            </a:r>
          </a:p>
          <a:p>
            <a:pPr algn="ctr"/>
            <a:r>
              <a:rPr lang="en-US" sz="2800" b="1" dirty="0" smtClean="0"/>
              <a:t>but no bank account.</a:t>
            </a:r>
          </a:p>
          <a:p>
            <a:pPr algn="ctr"/>
            <a:endParaRPr lang="en-US" sz="1400" b="1" dirty="0"/>
          </a:p>
          <a:p>
            <a:pPr algn="ctr"/>
            <a:r>
              <a:rPr lang="en-US" sz="2800" b="1" dirty="0"/>
              <a:t>40% of Africans have </a:t>
            </a:r>
            <a:r>
              <a:rPr lang="en-US" sz="2800" b="1" dirty="0" smtClean="0"/>
              <a:t>cellphones.</a:t>
            </a:r>
          </a:p>
        </p:txBody>
      </p:sp>
    </p:spTree>
    <p:extLst>
      <p:ext uri="{BB962C8B-B14F-4D97-AF65-F5344CB8AC3E}">
        <p14:creationId xmlns="" xmlns:p14="http://schemas.microsoft.com/office/powerpoint/2010/main" val="1667841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
        <p:nvSpPr>
          <p:cNvPr id="4" name="TextBox 3"/>
          <p:cNvSpPr txBox="1"/>
          <p:nvPr/>
        </p:nvSpPr>
        <p:spPr>
          <a:xfrm>
            <a:off x="3505200" y="1428750"/>
            <a:ext cx="5638800" cy="2893100"/>
          </a:xfrm>
          <a:prstGeom prst="rect">
            <a:avLst/>
          </a:prstGeom>
          <a:noFill/>
        </p:spPr>
        <p:txBody>
          <a:bodyPr wrap="square" rtlCol="0">
            <a:spAutoFit/>
          </a:bodyPr>
          <a:lstStyle/>
          <a:p>
            <a:pPr algn="ctr"/>
            <a:r>
              <a:rPr lang="en-US" sz="2800" b="1" dirty="0" smtClean="0"/>
              <a:t>Why go to a far away bank when any business can setup a kiosk to deposit and withdraw money?</a:t>
            </a:r>
          </a:p>
          <a:p>
            <a:pPr algn="ctr"/>
            <a:endParaRPr lang="en-US" sz="1400" b="1" dirty="0"/>
          </a:p>
          <a:p>
            <a:pPr algn="ctr"/>
            <a:r>
              <a:rPr lang="en-US" sz="2800" b="1" dirty="0" smtClean="0"/>
              <a:t>Why carry around a ATM card when most everyone already has a SIM card in their cellphones?</a:t>
            </a:r>
          </a:p>
        </p:txBody>
      </p:sp>
    </p:spTree>
    <p:extLst>
      <p:ext uri="{BB962C8B-B14F-4D97-AF65-F5344CB8AC3E}">
        <p14:creationId xmlns="" xmlns:p14="http://schemas.microsoft.com/office/powerpoint/2010/main" val="531725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5200" y="1583650"/>
            <a:ext cx="5638800" cy="2893100"/>
          </a:xfrm>
          <a:prstGeom prst="rect">
            <a:avLst/>
          </a:prstGeom>
          <a:noFill/>
        </p:spPr>
        <p:txBody>
          <a:bodyPr wrap="square" rtlCol="0">
            <a:spAutoFit/>
          </a:bodyPr>
          <a:lstStyle/>
          <a:p>
            <a:pPr algn="ctr"/>
            <a:r>
              <a:rPr lang="en-US" sz="2800" b="1" dirty="0" smtClean="0"/>
              <a:t>This solution has already been implemented in a few countries.</a:t>
            </a:r>
          </a:p>
          <a:p>
            <a:pPr algn="ctr"/>
            <a:endParaRPr lang="en-US" sz="1400" b="1" dirty="0"/>
          </a:p>
          <a:p>
            <a:pPr algn="ctr"/>
            <a:r>
              <a:rPr lang="en-US" sz="2800" b="1" dirty="0" smtClean="0"/>
              <a:t>40</a:t>
            </a:r>
            <a:r>
              <a:rPr lang="en-US" sz="2800" b="1" dirty="0"/>
              <a:t>% of the adult population of Kenya are using their cellphones to make deposits </a:t>
            </a:r>
            <a:r>
              <a:rPr lang="en-US" sz="2800" b="1" dirty="0" smtClean="0"/>
              <a:t>and withdrawals (60</a:t>
            </a:r>
            <a:r>
              <a:rPr lang="en-US" sz="2800" b="1" dirty="0"/>
              <a:t>% of </a:t>
            </a:r>
            <a:r>
              <a:rPr lang="en-US" sz="2800" b="1" dirty="0" smtClean="0"/>
              <a:t>cellphone </a:t>
            </a:r>
            <a:r>
              <a:rPr lang="en-US" sz="2800" b="1" dirty="0"/>
              <a:t>users in Kenya</a:t>
            </a:r>
            <a:r>
              <a:rPr lang="en-US" sz="2800" b="1" dirty="0" smtClean="0"/>
              <a:t>).</a:t>
            </a:r>
          </a:p>
        </p:txBody>
      </p:sp>
      <p:sp>
        <p:nvSpPr>
          <p:cNvPr id="3" name="TextBox 2"/>
          <p:cNvSpPr txBox="1"/>
          <p:nvPr/>
        </p:nvSpPr>
        <p:spPr>
          <a:xfrm>
            <a:off x="2134056" y="133350"/>
            <a:ext cx="476027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Safe Place to Save</a:t>
            </a:r>
          </a:p>
        </p:txBody>
      </p:sp>
    </p:spTree>
    <p:extLst>
      <p:ext uri="{BB962C8B-B14F-4D97-AF65-F5344CB8AC3E}">
        <p14:creationId xmlns="" xmlns:p14="http://schemas.microsoft.com/office/powerpoint/2010/main" val="3149959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352800" y="1657350"/>
            <a:ext cx="5638800" cy="2246769"/>
          </a:xfrm>
          <a:prstGeom prst="rect">
            <a:avLst/>
          </a:prstGeom>
          <a:noFill/>
        </p:spPr>
        <p:txBody>
          <a:bodyPr wrap="square" rtlCol="0">
            <a:spAutoFit/>
          </a:bodyPr>
          <a:lstStyle/>
          <a:p>
            <a:pPr algn="ctr"/>
            <a:r>
              <a:rPr lang="en-US" sz="2800" b="1" dirty="0" smtClean="0"/>
              <a:t>Alex </a:t>
            </a:r>
            <a:r>
              <a:rPr lang="en-US" sz="2800" b="1" dirty="0" err="1" smtClean="0"/>
              <a:t>Tabarrok</a:t>
            </a:r>
            <a:r>
              <a:rPr lang="en-US" sz="2800" b="1" dirty="0" smtClean="0"/>
              <a:t> (of GMU) talked about how ideas can make everyone better off.  Ideas are non-</a:t>
            </a:r>
            <a:r>
              <a:rPr lang="en-US" sz="2800" b="1" dirty="0" err="1" smtClean="0"/>
              <a:t>rivalrous</a:t>
            </a:r>
            <a:r>
              <a:rPr lang="en-US" sz="2800" b="1" dirty="0" smtClean="0"/>
              <a:t>: you using an idea doesn’t mean there is less for everyone else.</a:t>
            </a:r>
          </a:p>
        </p:txBody>
      </p:sp>
    </p:spTree>
    <p:extLst>
      <p:ext uri="{BB962C8B-B14F-4D97-AF65-F5344CB8AC3E}">
        <p14:creationId xmlns="" xmlns:p14="http://schemas.microsoft.com/office/powerpoint/2010/main" val="39995677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1504950"/>
            <a:ext cx="5334000" cy="2677656"/>
          </a:xfrm>
          <a:prstGeom prst="rect">
            <a:avLst/>
          </a:prstGeom>
          <a:noFill/>
        </p:spPr>
        <p:txBody>
          <a:bodyPr wrap="square" rtlCol="0">
            <a:spAutoFit/>
          </a:bodyPr>
          <a:lstStyle/>
          <a:p>
            <a:pPr algn="ctr"/>
            <a:r>
              <a:rPr lang="en-US" sz="2800" b="1" dirty="0" smtClean="0"/>
              <a:t>Because ideas are non-</a:t>
            </a:r>
            <a:r>
              <a:rPr lang="en-US" sz="2800" b="1" dirty="0" err="1" smtClean="0"/>
              <a:t>rivalrous</a:t>
            </a:r>
            <a:r>
              <a:rPr lang="en-US" sz="2800" b="1" dirty="0" smtClean="0"/>
              <a:t>, increasing the demand for ideas (the supply of people interested in the ideas) means everyone who can then use those ideas will be made better off.</a:t>
            </a:r>
          </a:p>
        </p:txBody>
      </p:sp>
    </p:spTree>
    <p:extLst>
      <p:ext uri="{BB962C8B-B14F-4D97-AF65-F5344CB8AC3E}">
        <p14:creationId xmlns="" xmlns:p14="http://schemas.microsoft.com/office/powerpoint/2010/main" val="615973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1123950"/>
            <a:ext cx="5334000" cy="3754874"/>
          </a:xfrm>
          <a:prstGeom prst="rect">
            <a:avLst/>
          </a:prstGeom>
          <a:noFill/>
        </p:spPr>
        <p:txBody>
          <a:bodyPr wrap="square" rtlCol="0">
            <a:spAutoFit/>
          </a:bodyPr>
          <a:lstStyle/>
          <a:p>
            <a:pPr algn="ctr"/>
            <a:r>
              <a:rPr lang="en-US" sz="2800" b="1" dirty="0" smtClean="0"/>
              <a:t>It’s better to have a common disease than a rare disease because more research will go into curing the common disease.</a:t>
            </a:r>
          </a:p>
          <a:p>
            <a:pPr algn="ctr"/>
            <a:endParaRPr lang="en-US" sz="1400" b="1" dirty="0"/>
          </a:p>
          <a:p>
            <a:pPr algn="ctr"/>
            <a:r>
              <a:rPr lang="en-US" sz="2800" b="1" dirty="0" smtClean="0"/>
              <a:t>Action movies have bigger budgets than comedies because they have larger international audiences (they are easier to translate).</a:t>
            </a:r>
          </a:p>
        </p:txBody>
      </p:sp>
    </p:spTree>
    <p:extLst>
      <p:ext uri="{BB962C8B-B14F-4D97-AF65-F5344CB8AC3E}">
        <p14:creationId xmlns="" xmlns:p14="http://schemas.microsoft.com/office/powerpoint/2010/main" val="35128273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819150"/>
            <a:ext cx="5334000" cy="4401205"/>
          </a:xfrm>
          <a:prstGeom prst="rect">
            <a:avLst/>
          </a:prstGeom>
          <a:noFill/>
        </p:spPr>
        <p:txBody>
          <a:bodyPr wrap="square" rtlCol="0">
            <a:spAutoFit/>
          </a:bodyPr>
          <a:lstStyle/>
          <a:p>
            <a:pPr algn="ctr"/>
            <a:r>
              <a:rPr lang="en-US" sz="2800" b="1" dirty="0" smtClean="0"/>
              <a:t>Because ideas are non-</a:t>
            </a:r>
            <a:r>
              <a:rPr lang="en-US" sz="2800" b="1" dirty="0" err="1" smtClean="0"/>
              <a:t>rivalrous</a:t>
            </a:r>
            <a:r>
              <a:rPr lang="en-US" sz="2800" b="1" dirty="0" smtClean="0"/>
              <a:t>, we want demand to expand.</a:t>
            </a:r>
          </a:p>
          <a:p>
            <a:pPr algn="ctr"/>
            <a:endParaRPr lang="en-US" sz="1400" b="1" dirty="0"/>
          </a:p>
          <a:p>
            <a:pPr algn="ctr"/>
            <a:r>
              <a:rPr lang="en-US" sz="2800" b="1" dirty="0" smtClean="0"/>
              <a:t>If China and India become as rich as the U.S., the market for cancer drugs will expand by a factor of 8.</a:t>
            </a:r>
          </a:p>
          <a:p>
            <a:pPr algn="ctr"/>
            <a:endParaRPr lang="en-US" sz="1400" b="1" dirty="0"/>
          </a:p>
          <a:p>
            <a:pPr algn="ctr"/>
            <a:r>
              <a:rPr lang="en-US" sz="2800" b="1" dirty="0" smtClean="0"/>
              <a:t>If the whole world were as wealthy as the U.S., there would be 5 times as many scientists</a:t>
            </a:r>
          </a:p>
          <a:p>
            <a:pPr algn="ctr"/>
            <a:r>
              <a:rPr lang="en-US" sz="2800" b="1" dirty="0" smtClean="0"/>
              <a:t>and engineers.</a:t>
            </a:r>
          </a:p>
        </p:txBody>
      </p:sp>
    </p:spTree>
    <p:extLst>
      <p:ext uri="{BB962C8B-B14F-4D97-AF65-F5344CB8AC3E}">
        <p14:creationId xmlns="" xmlns:p14="http://schemas.microsoft.com/office/powerpoint/2010/main" val="11603039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1772781"/>
            <a:ext cx="5334000" cy="2246769"/>
          </a:xfrm>
          <a:prstGeom prst="rect">
            <a:avLst/>
          </a:prstGeom>
          <a:noFill/>
        </p:spPr>
        <p:txBody>
          <a:bodyPr wrap="square" rtlCol="0">
            <a:spAutoFit/>
          </a:bodyPr>
          <a:lstStyle/>
          <a:p>
            <a:pPr algn="ctr"/>
            <a:r>
              <a:rPr lang="en-US" sz="2800" b="1" dirty="0" smtClean="0"/>
              <a:t>Right now there are many potential Einstein level geniuses who will not take advantage of their potential because they are in poor countries doing menial labor.</a:t>
            </a:r>
          </a:p>
        </p:txBody>
      </p:sp>
    </p:spTree>
    <p:extLst>
      <p:ext uri="{BB962C8B-B14F-4D97-AF65-F5344CB8AC3E}">
        <p14:creationId xmlns="" xmlns:p14="http://schemas.microsoft.com/office/powerpoint/2010/main" val="447127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1352550"/>
            <a:ext cx="5334000" cy="3108543"/>
          </a:xfrm>
          <a:prstGeom prst="rect">
            <a:avLst/>
          </a:prstGeom>
          <a:noFill/>
        </p:spPr>
        <p:txBody>
          <a:bodyPr wrap="square" rtlCol="0">
            <a:spAutoFit/>
          </a:bodyPr>
          <a:lstStyle/>
          <a:p>
            <a:pPr algn="ctr"/>
            <a:r>
              <a:rPr lang="en-US" sz="2800" b="1" dirty="0" smtClean="0"/>
              <a:t>We should embrace other countries becoming wealthier.</a:t>
            </a:r>
          </a:p>
          <a:p>
            <a:pPr algn="ctr"/>
            <a:endParaRPr lang="en-US" sz="2800" b="1" dirty="0"/>
          </a:p>
          <a:p>
            <a:pPr marL="457200" indent="-457200">
              <a:buFont typeface="Arial" pitchFamily="34" charset="0"/>
              <a:buChar char="•"/>
            </a:pPr>
            <a:r>
              <a:rPr lang="en-US" sz="2800" b="1" dirty="0"/>
              <a:t>greater demand for </a:t>
            </a:r>
            <a:r>
              <a:rPr lang="en-US" sz="2800" b="1" dirty="0" smtClean="0"/>
              <a:t>ideas</a:t>
            </a:r>
          </a:p>
          <a:p>
            <a:pPr marL="914400" lvl="1" indent="-457200">
              <a:buFont typeface="Courier New" pitchFamily="49" charset="0"/>
              <a:buChar char="o"/>
            </a:pPr>
            <a:r>
              <a:rPr lang="en-US" sz="2800" b="1" dirty="0" smtClean="0"/>
              <a:t>larger </a:t>
            </a:r>
            <a:r>
              <a:rPr lang="en-US" sz="2800" b="1" dirty="0"/>
              <a:t>market of </a:t>
            </a:r>
            <a:r>
              <a:rPr lang="en-US" sz="2800" b="1" dirty="0" smtClean="0"/>
              <a:t>consumers</a:t>
            </a:r>
            <a:endParaRPr lang="en-US" sz="2800" b="1" dirty="0"/>
          </a:p>
          <a:p>
            <a:pPr marL="457200" indent="-457200">
              <a:buFont typeface="Arial" pitchFamily="34" charset="0"/>
              <a:buChar char="•"/>
            </a:pPr>
            <a:r>
              <a:rPr lang="en-US" sz="2800" b="1" dirty="0"/>
              <a:t>greater supply of </a:t>
            </a:r>
            <a:r>
              <a:rPr lang="en-US" sz="2800" b="1" dirty="0" smtClean="0"/>
              <a:t>ideas</a:t>
            </a:r>
          </a:p>
          <a:p>
            <a:pPr marL="914400" lvl="1" indent="-457200">
              <a:buFont typeface="Courier New" pitchFamily="49" charset="0"/>
              <a:buChar char="o"/>
            </a:pPr>
            <a:r>
              <a:rPr lang="en-US" sz="2800" b="1" dirty="0" smtClean="0"/>
              <a:t>more </a:t>
            </a:r>
            <a:r>
              <a:rPr lang="en-US" sz="2800" b="1" dirty="0"/>
              <a:t>educated </a:t>
            </a:r>
            <a:r>
              <a:rPr lang="en-US" sz="2800" b="1" dirty="0" smtClean="0"/>
              <a:t>people</a:t>
            </a:r>
          </a:p>
        </p:txBody>
      </p:sp>
    </p:spTree>
    <p:extLst>
      <p:ext uri="{BB962C8B-B14F-4D97-AF65-F5344CB8AC3E}">
        <p14:creationId xmlns="" xmlns:p14="http://schemas.microsoft.com/office/powerpoint/2010/main" val="3058616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444407"/>
            <a:ext cx="5867400" cy="3108543"/>
          </a:xfrm>
          <a:prstGeom prst="rect">
            <a:avLst/>
          </a:prstGeom>
          <a:noFill/>
        </p:spPr>
        <p:txBody>
          <a:bodyPr wrap="square" rtlCol="0">
            <a:spAutoFit/>
          </a:bodyPr>
          <a:lstStyle/>
          <a:p>
            <a:pPr algn="ctr"/>
            <a:r>
              <a:rPr lang="en-US" sz="2800" b="1" dirty="0" smtClean="0"/>
              <a:t>As a result cars cost double as much as if Kenya had free trade.  Very few people could afford cars.  Transaction costs of transporting goods was very high.  Most businesses and consumers could not afford a car to travel to markets in neighboring towns.</a:t>
            </a:r>
            <a:endParaRPr lang="en-US" sz="2800" b="1" dirty="0"/>
          </a:p>
        </p:txBody>
      </p:sp>
    </p:spTree>
    <p:extLst>
      <p:ext uri="{BB962C8B-B14F-4D97-AF65-F5344CB8AC3E}">
        <p14:creationId xmlns="" xmlns:p14="http://schemas.microsoft.com/office/powerpoint/2010/main" val="1289166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895350"/>
            <a:ext cx="5334000" cy="4185761"/>
          </a:xfrm>
          <a:prstGeom prst="rect">
            <a:avLst/>
          </a:prstGeom>
          <a:noFill/>
        </p:spPr>
        <p:txBody>
          <a:bodyPr wrap="square" rtlCol="0">
            <a:spAutoFit/>
          </a:bodyPr>
          <a:lstStyle/>
          <a:p>
            <a:r>
              <a:rPr lang="en-US" sz="2800" b="1" u="sng" dirty="0" err="1" smtClean="0"/>
              <a:t>Tabarrok’s</a:t>
            </a:r>
            <a:r>
              <a:rPr lang="en-US" sz="2800" b="1" u="sng" dirty="0" smtClean="0"/>
              <a:t> predictions</a:t>
            </a:r>
            <a:endParaRPr lang="en-US" sz="2800" b="1" dirty="0"/>
          </a:p>
          <a:p>
            <a:pPr marL="457200" indent="-457200">
              <a:buFont typeface="Arial" pitchFamily="34" charset="0"/>
              <a:buChar char="•"/>
            </a:pPr>
            <a:r>
              <a:rPr lang="en-US" sz="2800" b="1" dirty="0"/>
              <a:t>world GDP per </a:t>
            </a:r>
            <a:r>
              <a:rPr lang="en-US" sz="2800" b="1" dirty="0" smtClean="0"/>
              <a:t>capita</a:t>
            </a:r>
          </a:p>
          <a:p>
            <a:pPr marL="914400" lvl="1" indent="-457200">
              <a:buFont typeface="Courier New" pitchFamily="49" charset="0"/>
              <a:buChar char="o"/>
            </a:pPr>
            <a:r>
              <a:rPr lang="en-US" sz="2800" b="1" dirty="0" smtClean="0"/>
              <a:t>$200k </a:t>
            </a:r>
            <a:r>
              <a:rPr lang="en-US" sz="2800" b="1" dirty="0"/>
              <a:t>in </a:t>
            </a:r>
            <a:r>
              <a:rPr lang="en-US" sz="2800" b="1" dirty="0" smtClean="0"/>
              <a:t>2100</a:t>
            </a:r>
            <a:endParaRPr lang="en-US" sz="2800" b="1" dirty="0"/>
          </a:p>
          <a:p>
            <a:pPr marL="457200" indent="-457200">
              <a:buFont typeface="Arial" pitchFamily="34" charset="0"/>
              <a:buChar char="•"/>
            </a:pPr>
            <a:r>
              <a:rPr lang="en-US" sz="2800" b="1" dirty="0"/>
              <a:t>U.S. GDP per </a:t>
            </a:r>
            <a:r>
              <a:rPr lang="en-US" sz="2800" b="1" dirty="0" smtClean="0"/>
              <a:t>capita</a:t>
            </a:r>
          </a:p>
          <a:p>
            <a:pPr marL="914400" lvl="1" indent="-457200">
              <a:buFont typeface="Courier New" pitchFamily="49" charset="0"/>
              <a:buChar char="o"/>
            </a:pPr>
            <a:r>
              <a:rPr lang="en-US" sz="2800" b="1" dirty="0" smtClean="0"/>
              <a:t>$1 </a:t>
            </a:r>
            <a:r>
              <a:rPr lang="en-US" sz="2800" b="1" dirty="0"/>
              <a:t>million in </a:t>
            </a:r>
            <a:r>
              <a:rPr lang="en-US" sz="2800" b="1" dirty="0" smtClean="0"/>
              <a:t>2100</a:t>
            </a:r>
          </a:p>
          <a:p>
            <a:pPr algn="ctr"/>
            <a:endParaRPr lang="en-US" sz="1400" b="1" dirty="0"/>
          </a:p>
          <a:p>
            <a:pPr algn="ctr"/>
            <a:r>
              <a:rPr lang="en-US" sz="2800" b="1" dirty="0" smtClean="0"/>
              <a:t>Why?  Economic growth rates.</a:t>
            </a:r>
          </a:p>
          <a:p>
            <a:pPr algn="ctr"/>
            <a:r>
              <a:rPr lang="en-US" sz="2800" b="1" dirty="0" smtClean="0"/>
              <a:t>Once you start thinking about economic growth it is hard to think about anything else.</a:t>
            </a:r>
            <a:endParaRPr lang="en-US" sz="2800" b="1" dirty="0"/>
          </a:p>
        </p:txBody>
      </p:sp>
    </p:spTree>
    <p:extLst>
      <p:ext uri="{BB962C8B-B14F-4D97-AF65-F5344CB8AC3E}">
        <p14:creationId xmlns="" xmlns:p14="http://schemas.microsoft.com/office/powerpoint/2010/main" val="2654019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533" y="133350"/>
            <a:ext cx="496533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Ideas Trump Crises</a:t>
            </a:r>
          </a:p>
        </p:txBody>
      </p:sp>
      <p:sp>
        <p:nvSpPr>
          <p:cNvPr id="3" name="TextBox 2"/>
          <p:cNvSpPr txBox="1"/>
          <p:nvPr/>
        </p:nvSpPr>
        <p:spPr>
          <a:xfrm>
            <a:off x="3505200" y="1276350"/>
            <a:ext cx="5334000" cy="3323987"/>
          </a:xfrm>
          <a:prstGeom prst="rect">
            <a:avLst/>
          </a:prstGeom>
          <a:noFill/>
        </p:spPr>
        <p:txBody>
          <a:bodyPr wrap="square" rtlCol="0">
            <a:spAutoFit/>
          </a:bodyPr>
          <a:lstStyle/>
          <a:p>
            <a:pPr algn="ctr"/>
            <a:r>
              <a:rPr lang="en-US" sz="2800" b="1" dirty="0" smtClean="0"/>
              <a:t>Growth can wipe away temporary blips declining GDP such as recessions and depressions.</a:t>
            </a:r>
          </a:p>
          <a:p>
            <a:pPr algn="ctr"/>
            <a:endParaRPr lang="en-US" sz="1400" b="1" dirty="0"/>
          </a:p>
          <a:p>
            <a:pPr algn="ctr"/>
            <a:r>
              <a:rPr lang="en-US" sz="2800" b="1" dirty="0" smtClean="0"/>
              <a:t>Conversely, focusing on preventing or mitigating recessions and depressions can have horrible consequences for growth.</a:t>
            </a:r>
          </a:p>
        </p:txBody>
      </p:sp>
    </p:spTree>
    <p:extLst>
      <p:ext uri="{BB962C8B-B14F-4D97-AF65-F5344CB8AC3E}">
        <p14:creationId xmlns="" xmlns:p14="http://schemas.microsoft.com/office/powerpoint/2010/main" val="33086474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33350"/>
            <a:ext cx="212218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Growth</a:t>
            </a:r>
          </a:p>
        </p:txBody>
      </p:sp>
      <p:pic>
        <p:nvPicPr>
          <p:cNvPr id="3" name="Picture 2" descr="mini-me.jpg"/>
          <p:cNvPicPr>
            <a:picLocks noChangeAspect="1"/>
          </p:cNvPicPr>
          <p:nvPr/>
        </p:nvPicPr>
        <p:blipFill>
          <a:blip r:embed="rId2"/>
          <a:stretch>
            <a:fillRect/>
          </a:stretch>
        </p:blipFill>
        <p:spPr>
          <a:xfrm>
            <a:off x="304800" y="1123950"/>
            <a:ext cx="2682240" cy="3677920"/>
          </a:xfrm>
          <a:prstGeom prst="rect">
            <a:avLst/>
          </a:prstGeom>
          <a:ln>
            <a:solidFill>
              <a:schemeClr val="tx1"/>
            </a:solidFill>
          </a:ln>
        </p:spPr>
      </p:pic>
      <p:sp>
        <p:nvSpPr>
          <p:cNvPr id="4" name="TextBox 3"/>
          <p:cNvSpPr txBox="1"/>
          <p:nvPr/>
        </p:nvSpPr>
        <p:spPr>
          <a:xfrm>
            <a:off x="3352800" y="1047750"/>
            <a:ext cx="5486400" cy="3970318"/>
          </a:xfrm>
          <a:prstGeom prst="rect">
            <a:avLst/>
          </a:prstGeom>
          <a:noFill/>
        </p:spPr>
        <p:txBody>
          <a:bodyPr wrap="square" rtlCol="0">
            <a:spAutoFit/>
          </a:bodyPr>
          <a:lstStyle/>
          <a:p>
            <a:r>
              <a:rPr lang="en-US" sz="2800" b="1" u="sng" dirty="0" smtClean="0"/>
              <a:t>Example</a:t>
            </a:r>
          </a:p>
          <a:p>
            <a:pPr>
              <a:buFont typeface="Arial" pitchFamily="34" charset="0"/>
              <a:buChar char="•"/>
            </a:pPr>
            <a:r>
              <a:rPr lang="en-US" sz="2800" b="1" dirty="0" smtClean="0"/>
              <a:t> begin w/ $3,000 average income</a:t>
            </a:r>
          </a:p>
          <a:p>
            <a:pPr>
              <a:buFont typeface="Arial" pitchFamily="34" charset="0"/>
              <a:buChar char="•"/>
            </a:pPr>
            <a:r>
              <a:rPr lang="en-US" sz="2800" b="1" dirty="0" smtClean="0"/>
              <a:t> country A</a:t>
            </a:r>
          </a:p>
          <a:p>
            <a:pPr lvl="1">
              <a:buFont typeface="Courier New" pitchFamily="49" charset="0"/>
              <a:buChar char="o"/>
            </a:pPr>
            <a:r>
              <a:rPr lang="en-US" sz="2800" b="1" dirty="0" smtClean="0"/>
              <a:t> 6% growth rate</a:t>
            </a:r>
          </a:p>
          <a:p>
            <a:pPr lvl="1">
              <a:buFont typeface="Courier New" pitchFamily="49" charset="0"/>
              <a:buChar char="o"/>
            </a:pPr>
            <a:r>
              <a:rPr lang="en-US" sz="2800" b="1" dirty="0" smtClean="0"/>
              <a:t> 50 years later: $55,260 income</a:t>
            </a:r>
          </a:p>
          <a:p>
            <a:pPr>
              <a:buFont typeface="Arial" pitchFamily="34" charset="0"/>
              <a:buChar char="•"/>
            </a:pPr>
            <a:r>
              <a:rPr lang="en-US" sz="2800" b="1" dirty="0" smtClean="0"/>
              <a:t> country B</a:t>
            </a:r>
          </a:p>
          <a:p>
            <a:pPr lvl="1">
              <a:buFont typeface="Courier New" pitchFamily="49" charset="0"/>
              <a:buChar char="o"/>
            </a:pPr>
            <a:r>
              <a:rPr lang="en-US" sz="2800" b="1" dirty="0" smtClean="0"/>
              <a:t> 2% growth rate</a:t>
            </a:r>
          </a:p>
          <a:p>
            <a:pPr lvl="1">
              <a:buFont typeface="Courier New" pitchFamily="49" charset="0"/>
              <a:buChar char="o"/>
            </a:pPr>
            <a:r>
              <a:rPr lang="en-US" sz="2800" b="1" dirty="0" smtClean="0"/>
              <a:t> 50 years later: $8,075 income</a:t>
            </a:r>
          </a:p>
          <a:p>
            <a:pPr>
              <a:buFont typeface="Arial" pitchFamily="34" charset="0"/>
              <a:buChar char="•"/>
            </a:pPr>
            <a:r>
              <a:rPr lang="en-US" sz="2800" b="1" dirty="0" smtClean="0"/>
              <a:t> 6.8x higher standard of living in A</a:t>
            </a:r>
          </a:p>
        </p:txBody>
      </p:sp>
    </p:spTree>
    <p:extLst>
      <p:ext uri="{BB962C8B-B14F-4D97-AF65-F5344CB8AC3E}">
        <p14:creationId xmlns="" xmlns:p14="http://schemas.microsoft.com/office/powerpoint/2010/main" val="40028993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33350"/>
            <a:ext cx="212218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Growth</a:t>
            </a:r>
          </a:p>
        </p:txBody>
      </p:sp>
      <p:pic>
        <p:nvPicPr>
          <p:cNvPr id="3" name="Picture 2" descr="mini-me.jpg"/>
          <p:cNvPicPr>
            <a:picLocks noChangeAspect="1"/>
          </p:cNvPicPr>
          <p:nvPr/>
        </p:nvPicPr>
        <p:blipFill>
          <a:blip r:embed="rId2"/>
          <a:stretch>
            <a:fillRect/>
          </a:stretch>
        </p:blipFill>
        <p:spPr>
          <a:xfrm>
            <a:off x="304800" y="1123950"/>
            <a:ext cx="2682240" cy="3677920"/>
          </a:xfrm>
          <a:prstGeom prst="rect">
            <a:avLst/>
          </a:prstGeom>
          <a:ln>
            <a:solidFill>
              <a:schemeClr val="tx1"/>
            </a:solidFill>
          </a:ln>
        </p:spPr>
      </p:pic>
      <p:sp>
        <p:nvSpPr>
          <p:cNvPr id="4" name="TextBox 3"/>
          <p:cNvSpPr txBox="1"/>
          <p:nvPr/>
        </p:nvSpPr>
        <p:spPr>
          <a:xfrm>
            <a:off x="3352800" y="1352550"/>
            <a:ext cx="5486400" cy="3323987"/>
          </a:xfrm>
          <a:prstGeom prst="rect">
            <a:avLst/>
          </a:prstGeom>
          <a:noFill/>
        </p:spPr>
        <p:txBody>
          <a:bodyPr wrap="square" rtlCol="0">
            <a:spAutoFit/>
          </a:bodyPr>
          <a:lstStyle/>
          <a:p>
            <a:pPr algn="ctr"/>
            <a:r>
              <a:rPr lang="en-US" sz="2800" b="1" dirty="0" smtClean="0"/>
              <a:t>Government policies of taxes, regulation, and uncertainty cause lower growth rates in the U.S.</a:t>
            </a:r>
          </a:p>
          <a:p>
            <a:pPr algn="ctr"/>
            <a:endParaRPr lang="en-US" sz="1400" b="1" dirty="0" smtClean="0"/>
          </a:p>
          <a:p>
            <a:pPr algn="ctr"/>
            <a:r>
              <a:rPr lang="en-US" sz="2800" b="1" dirty="0" smtClean="0"/>
              <a:t>Lack of a sound money as well as disrespect for property rights and the rule of law cause low growth rates in developing countries.</a:t>
            </a:r>
          </a:p>
        </p:txBody>
      </p:sp>
    </p:spTree>
    <p:extLst>
      <p:ext uri="{BB962C8B-B14F-4D97-AF65-F5344CB8AC3E}">
        <p14:creationId xmlns="" xmlns:p14="http://schemas.microsoft.com/office/powerpoint/2010/main" val="36295729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aves_havenots.jpg"/>
          <p:cNvPicPr>
            <a:picLocks noChangeAspect="1"/>
          </p:cNvPicPr>
          <p:nvPr/>
        </p:nvPicPr>
        <p:blipFill>
          <a:blip r:embed="rId2"/>
          <a:stretch>
            <a:fillRect/>
          </a:stretch>
        </p:blipFill>
        <p:spPr>
          <a:xfrm>
            <a:off x="1630680" y="952500"/>
            <a:ext cx="5532120" cy="4057650"/>
          </a:xfrm>
          <a:prstGeom prst="rect">
            <a:avLst/>
          </a:prstGeom>
          <a:ln>
            <a:solidFill>
              <a:schemeClr val="tx1"/>
            </a:solidFill>
          </a:ln>
        </p:spPr>
      </p:pic>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037046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
        <p:nvSpPr>
          <p:cNvPr id="3" name="TextBox 2"/>
          <p:cNvSpPr txBox="1"/>
          <p:nvPr/>
        </p:nvSpPr>
        <p:spPr>
          <a:xfrm>
            <a:off x="2743200" y="895350"/>
            <a:ext cx="6096000" cy="3970318"/>
          </a:xfrm>
          <a:prstGeom prst="rect">
            <a:avLst/>
          </a:prstGeom>
          <a:noFill/>
        </p:spPr>
        <p:txBody>
          <a:bodyPr wrap="square" rtlCol="0">
            <a:spAutoFit/>
          </a:bodyPr>
          <a:lstStyle/>
          <a:p>
            <a:pPr algn="ctr"/>
            <a:r>
              <a:rPr lang="en-US" sz="2800" b="1" dirty="0" smtClean="0"/>
              <a:t>This chart graphs world </a:t>
            </a:r>
            <a:r>
              <a:rPr lang="en-US" sz="2800" b="1" dirty="0" err="1" smtClean="0"/>
              <a:t>ventiles</a:t>
            </a:r>
            <a:endParaRPr lang="en-US" sz="2800" b="1" dirty="0"/>
          </a:p>
          <a:p>
            <a:pPr algn="ctr"/>
            <a:r>
              <a:rPr lang="en-US" sz="2800" b="1" dirty="0" smtClean="0"/>
              <a:t>(20 groupings of 5% income classes)</a:t>
            </a:r>
          </a:p>
          <a:p>
            <a:pPr algn="ctr"/>
            <a:r>
              <a:rPr lang="en-US" sz="2800" b="1" dirty="0" smtClean="0"/>
              <a:t>on the vertical axis and country </a:t>
            </a:r>
            <a:r>
              <a:rPr lang="en-US" sz="2800" b="1" dirty="0" err="1" smtClean="0"/>
              <a:t>ventiles</a:t>
            </a:r>
            <a:r>
              <a:rPr lang="en-US" sz="2800" b="1" dirty="0" smtClean="0"/>
              <a:t> (20 groupings of 5% income classes)</a:t>
            </a:r>
          </a:p>
          <a:p>
            <a:pPr algn="ctr"/>
            <a:r>
              <a:rPr lang="en-US" sz="2800" b="1" dirty="0" smtClean="0"/>
              <a:t>on the horizontal axis.</a:t>
            </a:r>
          </a:p>
          <a:p>
            <a:pPr algn="ctr"/>
            <a:endParaRPr lang="en-US" sz="1400" b="1" dirty="0"/>
          </a:p>
          <a:p>
            <a:pPr algn="ctr"/>
            <a:r>
              <a:rPr lang="en-US" sz="2800" b="1" dirty="0" smtClean="0"/>
              <a:t>(It adjusts for purchasing power.)</a:t>
            </a:r>
          </a:p>
          <a:p>
            <a:pPr algn="ctr"/>
            <a:endParaRPr lang="en-US" sz="1400" b="1" dirty="0"/>
          </a:p>
          <a:p>
            <a:pPr algn="ctr"/>
            <a:r>
              <a:rPr lang="en-US" sz="2800" b="1" dirty="0" smtClean="0"/>
              <a:t>The graph is a powerful tool for understanding income distributions.</a:t>
            </a:r>
          </a:p>
        </p:txBody>
      </p:sp>
    </p:spTree>
    <p:extLst>
      <p:ext uri="{BB962C8B-B14F-4D97-AF65-F5344CB8AC3E}">
        <p14:creationId xmlns="" xmlns:p14="http://schemas.microsoft.com/office/powerpoint/2010/main" val="32253458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
        <p:nvSpPr>
          <p:cNvPr id="4" name="TextBox 3"/>
          <p:cNvSpPr txBox="1"/>
          <p:nvPr/>
        </p:nvSpPr>
        <p:spPr>
          <a:xfrm>
            <a:off x="3505200" y="1709737"/>
            <a:ext cx="5334000" cy="2462213"/>
          </a:xfrm>
          <a:prstGeom prst="rect">
            <a:avLst/>
          </a:prstGeom>
          <a:noFill/>
        </p:spPr>
        <p:txBody>
          <a:bodyPr wrap="square" rtlCol="0">
            <a:spAutoFit/>
          </a:bodyPr>
          <a:lstStyle/>
          <a:p>
            <a:pPr algn="ctr"/>
            <a:r>
              <a:rPr lang="en-US" sz="2800" b="1" dirty="0" smtClean="0"/>
              <a:t>The Occupy Wall Street movement complains about “the 1%” earning more than the bottom 99%.</a:t>
            </a:r>
          </a:p>
          <a:p>
            <a:pPr algn="ctr"/>
            <a:endParaRPr lang="en-US" sz="1400" b="1" dirty="0"/>
          </a:p>
          <a:p>
            <a:pPr algn="ctr"/>
            <a:r>
              <a:rPr lang="en-US" sz="2800" b="1" dirty="0" smtClean="0"/>
              <a:t>Internationally though, the whole U.S. is relatively elite.</a:t>
            </a:r>
          </a:p>
        </p:txBody>
      </p:sp>
    </p:spTree>
    <p:extLst>
      <p:ext uri="{BB962C8B-B14F-4D97-AF65-F5344CB8AC3E}">
        <p14:creationId xmlns="" xmlns:p14="http://schemas.microsoft.com/office/powerpoint/2010/main" val="36772710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0" y="1228963"/>
            <a:ext cx="4648200" cy="3323987"/>
          </a:xfrm>
          <a:prstGeom prst="rect">
            <a:avLst/>
          </a:prstGeom>
          <a:noFill/>
        </p:spPr>
        <p:txBody>
          <a:bodyPr wrap="square" rtlCol="0">
            <a:spAutoFit/>
          </a:bodyPr>
          <a:lstStyle/>
          <a:p>
            <a:pPr algn="ctr"/>
            <a:r>
              <a:rPr lang="en-US" sz="2800" b="1" dirty="0" smtClean="0"/>
              <a:t>The 10</a:t>
            </a:r>
            <a:r>
              <a:rPr lang="en-US" sz="2800" b="1" baseline="30000" dirty="0" smtClean="0"/>
              <a:t>th</a:t>
            </a:r>
            <a:r>
              <a:rPr lang="en-US" sz="2800" b="1" dirty="0" smtClean="0"/>
              <a:t> </a:t>
            </a:r>
            <a:r>
              <a:rPr lang="en-US" sz="2800" b="1" dirty="0" err="1" smtClean="0"/>
              <a:t>ventile</a:t>
            </a:r>
            <a:r>
              <a:rPr lang="en-US" sz="2800" b="1" dirty="0" smtClean="0"/>
              <a:t> in the U.S. (median income) intersects the world axis at around 93%. </a:t>
            </a:r>
          </a:p>
          <a:p>
            <a:pPr algn="ctr"/>
            <a:endParaRPr lang="en-US" sz="1400" b="1" dirty="0"/>
          </a:p>
          <a:p>
            <a:pPr algn="ctr"/>
            <a:r>
              <a:rPr lang="en-US" sz="2800" b="1" dirty="0" smtClean="0"/>
              <a:t>This means the median U.S. income (around $42,000) is better off than 93% of people around the world.</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2565647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pic>
        <p:nvPicPr>
          <p:cNvPr id="3" name="Picture 2" descr="haves_havenots.jpg"/>
          <p:cNvPicPr>
            <a:picLocks noChangeAspect="1"/>
          </p:cNvPicPr>
          <p:nvPr/>
        </p:nvPicPr>
        <p:blipFill>
          <a:blip r:embed="rId2"/>
          <a:stretch>
            <a:fillRect/>
          </a:stretch>
        </p:blipFill>
        <p:spPr>
          <a:xfrm>
            <a:off x="1630680" y="952500"/>
            <a:ext cx="5532120" cy="4057650"/>
          </a:xfrm>
          <a:prstGeom prst="rect">
            <a:avLst/>
          </a:prstGeom>
          <a:ln>
            <a:solidFill>
              <a:schemeClr val="tx1"/>
            </a:solidFill>
          </a:ln>
        </p:spPr>
      </p:pic>
    </p:spTree>
    <p:extLst>
      <p:ext uri="{BB962C8B-B14F-4D97-AF65-F5344CB8AC3E}">
        <p14:creationId xmlns="" xmlns:p14="http://schemas.microsoft.com/office/powerpoint/2010/main" val="3084437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0" y="1646694"/>
            <a:ext cx="4648200" cy="2677656"/>
          </a:xfrm>
          <a:prstGeom prst="rect">
            <a:avLst/>
          </a:prstGeom>
          <a:noFill/>
        </p:spPr>
        <p:txBody>
          <a:bodyPr wrap="square" rtlCol="0">
            <a:spAutoFit/>
          </a:bodyPr>
          <a:lstStyle/>
          <a:p>
            <a:pPr algn="ctr"/>
            <a:r>
              <a:rPr lang="en-US" sz="2800" b="1" dirty="0" smtClean="0"/>
              <a:t>The U.S. income distribution is very bunched up at the top by world standards.  Even the bottom </a:t>
            </a:r>
            <a:r>
              <a:rPr lang="en-US" sz="2800" b="1" dirty="0" err="1" smtClean="0"/>
              <a:t>ventile</a:t>
            </a:r>
            <a:r>
              <a:rPr lang="en-US" sz="2800" b="1" dirty="0" smtClean="0"/>
              <a:t> in the U.S. is richer than the top </a:t>
            </a:r>
            <a:r>
              <a:rPr lang="en-US" sz="2800" b="1" dirty="0" err="1" smtClean="0"/>
              <a:t>ventile</a:t>
            </a:r>
            <a:r>
              <a:rPr lang="en-US" sz="2800" b="1" dirty="0" smtClean="0"/>
              <a:t> in a country like India.</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60135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646694"/>
            <a:ext cx="5867400" cy="2677656"/>
          </a:xfrm>
          <a:prstGeom prst="rect">
            <a:avLst/>
          </a:prstGeom>
          <a:noFill/>
        </p:spPr>
        <p:txBody>
          <a:bodyPr wrap="square" rtlCol="0">
            <a:spAutoFit/>
          </a:bodyPr>
          <a:lstStyle/>
          <a:p>
            <a:pPr algn="ctr"/>
            <a:r>
              <a:rPr lang="en-US" sz="2800" b="1" dirty="0" smtClean="0"/>
              <a:t>Second, in Kenya (and most of Africa) there is no such thing as an address.  Mail would be sent and received from a town post office (if at all) and advertising the location of a</a:t>
            </a:r>
          </a:p>
          <a:p>
            <a:pPr algn="ctr"/>
            <a:r>
              <a:rPr lang="en-US" sz="2800" b="1" dirty="0" smtClean="0"/>
              <a:t>business was very hard.</a:t>
            </a:r>
            <a:endParaRPr lang="en-US" sz="2800" b="1" dirty="0"/>
          </a:p>
        </p:txBody>
      </p:sp>
    </p:spTree>
    <p:extLst>
      <p:ext uri="{BB962C8B-B14F-4D97-AF65-F5344CB8AC3E}">
        <p14:creationId xmlns="" xmlns:p14="http://schemas.microsoft.com/office/powerpoint/2010/main" val="34273080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pic>
        <p:nvPicPr>
          <p:cNvPr id="3" name="Picture 2" descr="haves_havenots.jpg"/>
          <p:cNvPicPr>
            <a:picLocks noChangeAspect="1"/>
          </p:cNvPicPr>
          <p:nvPr/>
        </p:nvPicPr>
        <p:blipFill>
          <a:blip r:embed="rId2"/>
          <a:stretch>
            <a:fillRect/>
          </a:stretch>
        </p:blipFill>
        <p:spPr>
          <a:xfrm>
            <a:off x="1630680" y="952500"/>
            <a:ext cx="5532120" cy="4057650"/>
          </a:xfrm>
          <a:prstGeom prst="rect">
            <a:avLst/>
          </a:prstGeom>
          <a:ln>
            <a:solidFill>
              <a:schemeClr val="tx1"/>
            </a:solidFill>
          </a:ln>
        </p:spPr>
      </p:pic>
    </p:spTree>
    <p:extLst>
      <p:ext uri="{BB962C8B-B14F-4D97-AF65-F5344CB8AC3E}">
        <p14:creationId xmlns="" xmlns:p14="http://schemas.microsoft.com/office/powerpoint/2010/main" val="18580153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0" y="1352550"/>
            <a:ext cx="4648200" cy="3323987"/>
          </a:xfrm>
          <a:prstGeom prst="rect">
            <a:avLst/>
          </a:prstGeom>
          <a:noFill/>
        </p:spPr>
        <p:txBody>
          <a:bodyPr wrap="square" rtlCol="0">
            <a:spAutoFit/>
          </a:bodyPr>
          <a:lstStyle/>
          <a:p>
            <a:pPr algn="ctr"/>
            <a:r>
              <a:rPr lang="en-US" sz="2800" b="1" dirty="0" smtClean="0"/>
              <a:t>In contrast Brazil spans the income distribution.</a:t>
            </a:r>
          </a:p>
          <a:p>
            <a:pPr algn="ctr"/>
            <a:endParaRPr lang="en-US" sz="1400" b="1" dirty="0" smtClean="0"/>
          </a:p>
          <a:p>
            <a:pPr algn="ctr"/>
            <a:r>
              <a:rPr lang="en-US" sz="2800" b="1" dirty="0" smtClean="0"/>
              <a:t>Its poorest </a:t>
            </a:r>
            <a:r>
              <a:rPr lang="en-US" sz="2800" b="1" dirty="0" err="1" smtClean="0"/>
              <a:t>ventile</a:t>
            </a:r>
            <a:r>
              <a:rPr lang="en-US" sz="2800" b="1" dirty="0" smtClean="0"/>
              <a:t> is among the poorest </a:t>
            </a:r>
            <a:r>
              <a:rPr lang="en-US" sz="2800" b="1" dirty="0" err="1" smtClean="0"/>
              <a:t>ventile</a:t>
            </a:r>
            <a:r>
              <a:rPr lang="en-US" sz="2800" b="1" dirty="0" smtClean="0"/>
              <a:t> in the world.  Its richest </a:t>
            </a:r>
            <a:r>
              <a:rPr lang="en-US" sz="2800" b="1" dirty="0" err="1" smtClean="0"/>
              <a:t>ventile</a:t>
            </a:r>
            <a:r>
              <a:rPr lang="en-US" sz="2800" b="1" dirty="0" smtClean="0"/>
              <a:t> is among the richest </a:t>
            </a:r>
            <a:r>
              <a:rPr lang="en-US" sz="2800" b="1" dirty="0" err="1" smtClean="0"/>
              <a:t>ventile</a:t>
            </a:r>
            <a:r>
              <a:rPr lang="en-US" sz="2800" b="1" dirty="0" smtClean="0"/>
              <a:t> in the world (on par with U.S.).</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9953496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pic>
        <p:nvPicPr>
          <p:cNvPr id="3" name="Picture 2" descr="haves_havenots.jpg"/>
          <p:cNvPicPr>
            <a:picLocks noChangeAspect="1"/>
          </p:cNvPicPr>
          <p:nvPr/>
        </p:nvPicPr>
        <p:blipFill>
          <a:blip r:embed="rId2"/>
          <a:stretch>
            <a:fillRect/>
          </a:stretch>
        </p:blipFill>
        <p:spPr>
          <a:xfrm>
            <a:off x="1630680" y="952500"/>
            <a:ext cx="5532120" cy="4057650"/>
          </a:xfrm>
          <a:prstGeom prst="rect">
            <a:avLst/>
          </a:prstGeom>
          <a:ln>
            <a:solidFill>
              <a:schemeClr val="tx1"/>
            </a:solidFill>
          </a:ln>
        </p:spPr>
      </p:pic>
    </p:spTree>
    <p:extLst>
      <p:ext uri="{BB962C8B-B14F-4D97-AF65-F5344CB8AC3E}">
        <p14:creationId xmlns="" xmlns:p14="http://schemas.microsoft.com/office/powerpoint/2010/main" val="19683721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2400" y="895350"/>
            <a:ext cx="4876800" cy="4185761"/>
          </a:xfrm>
          <a:prstGeom prst="rect">
            <a:avLst/>
          </a:prstGeom>
          <a:noFill/>
        </p:spPr>
        <p:txBody>
          <a:bodyPr wrap="square" rtlCol="0">
            <a:spAutoFit/>
          </a:bodyPr>
          <a:lstStyle/>
          <a:p>
            <a:pPr algn="ctr"/>
            <a:r>
              <a:rPr lang="en-US" sz="2800" b="1" dirty="0" smtClean="0"/>
              <a:t>Most often economists discussing income inequality refer to the </a:t>
            </a:r>
            <a:r>
              <a:rPr lang="en-US" sz="2800" b="1" dirty="0" err="1" smtClean="0"/>
              <a:t>Gini</a:t>
            </a:r>
            <a:r>
              <a:rPr lang="en-US" sz="2800" b="1" dirty="0" smtClean="0"/>
              <a:t> coefficient, which measures relative income or wealth.</a:t>
            </a:r>
          </a:p>
          <a:p>
            <a:pPr algn="ctr"/>
            <a:r>
              <a:rPr lang="en-US" sz="2800" b="1" dirty="0" smtClean="0"/>
              <a:t>(0 = everyone equal,</a:t>
            </a:r>
          </a:p>
          <a:p>
            <a:pPr algn="ctr"/>
            <a:r>
              <a:rPr lang="en-US" sz="2800" b="1" dirty="0" smtClean="0"/>
              <a:t>1 = one person has everything)</a:t>
            </a:r>
          </a:p>
          <a:p>
            <a:pPr algn="ctr"/>
            <a:endParaRPr lang="en-US" sz="1400" b="1" dirty="0"/>
          </a:p>
          <a:p>
            <a:pPr algn="ctr"/>
            <a:r>
              <a:rPr lang="en-US" sz="2800" b="1" dirty="0" smtClean="0"/>
              <a:t>But really absolute income or wealth is more important.</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032596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3800" y="819150"/>
            <a:ext cx="5105400" cy="4401205"/>
          </a:xfrm>
          <a:prstGeom prst="rect">
            <a:avLst/>
          </a:prstGeom>
          <a:noFill/>
        </p:spPr>
        <p:txBody>
          <a:bodyPr wrap="square" rtlCol="0">
            <a:spAutoFit/>
          </a:bodyPr>
          <a:lstStyle/>
          <a:p>
            <a:pPr algn="ctr"/>
            <a:r>
              <a:rPr lang="en-US" sz="2800" b="1" dirty="0" smtClean="0"/>
              <a:t>Income inequality can be minimized if </a:t>
            </a:r>
            <a:r>
              <a:rPr lang="en-US" sz="2800" b="1" i="1" dirty="0" smtClean="0"/>
              <a:t>everyone</a:t>
            </a:r>
            <a:r>
              <a:rPr lang="en-US" sz="2800" b="1" dirty="0" smtClean="0"/>
              <a:t> in a country earned the same wage: e.g., a dollar a day.  </a:t>
            </a:r>
          </a:p>
          <a:p>
            <a:pPr algn="ctr"/>
            <a:endParaRPr lang="en-US" sz="1400" b="1" dirty="0"/>
          </a:p>
          <a:p>
            <a:pPr algn="ctr"/>
            <a:r>
              <a:rPr lang="en-US" sz="2800" b="1" dirty="0" smtClean="0"/>
              <a:t>But such people would be far worse off than those in a country with large inequalities, but high absolute incomes for the poor.</a:t>
            </a:r>
          </a:p>
          <a:p>
            <a:pPr algn="ctr"/>
            <a:endParaRPr lang="en-US" sz="1400" b="1" dirty="0"/>
          </a:p>
          <a:p>
            <a:pPr algn="ctr"/>
            <a:r>
              <a:rPr lang="en-US" sz="2800" b="1" dirty="0" smtClean="0"/>
              <a:t>This is the U.S. situation.</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40551351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3800" y="1657350"/>
            <a:ext cx="4800600" cy="2462213"/>
          </a:xfrm>
          <a:prstGeom prst="rect">
            <a:avLst/>
          </a:prstGeom>
          <a:noFill/>
        </p:spPr>
        <p:txBody>
          <a:bodyPr wrap="square" rtlCol="0">
            <a:spAutoFit/>
          </a:bodyPr>
          <a:lstStyle/>
          <a:p>
            <a:pPr algn="ctr"/>
            <a:r>
              <a:rPr lang="en-US" sz="2800" b="1" dirty="0" smtClean="0"/>
              <a:t>It’s better to be poor in the</a:t>
            </a:r>
          </a:p>
          <a:p>
            <a:pPr algn="ctr"/>
            <a:r>
              <a:rPr lang="en-US" sz="2800" b="1" dirty="0" smtClean="0"/>
              <a:t>U.S. than rich in India.</a:t>
            </a:r>
          </a:p>
          <a:p>
            <a:pPr algn="ctr"/>
            <a:endParaRPr lang="en-US" sz="1400" b="1" dirty="0"/>
          </a:p>
          <a:p>
            <a:pPr algn="ctr"/>
            <a:r>
              <a:rPr lang="en-US" sz="2800" b="1" dirty="0" smtClean="0"/>
              <a:t>We should strive to make people in both India and the U.S. richer in absolute terms.</a:t>
            </a:r>
          </a:p>
        </p:txBody>
      </p:sp>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098898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aves_havenots.jpg"/>
          <p:cNvPicPr>
            <a:picLocks noChangeAspect="1"/>
          </p:cNvPicPr>
          <p:nvPr/>
        </p:nvPicPr>
        <p:blipFill>
          <a:blip r:embed="rId2"/>
          <a:stretch>
            <a:fillRect/>
          </a:stretch>
        </p:blipFill>
        <p:spPr>
          <a:xfrm>
            <a:off x="1630680" y="952500"/>
            <a:ext cx="5532120" cy="4057650"/>
          </a:xfrm>
          <a:prstGeom prst="rect">
            <a:avLst/>
          </a:prstGeom>
          <a:ln>
            <a:solidFill>
              <a:schemeClr val="tx1"/>
            </a:solidFill>
          </a:ln>
        </p:spPr>
      </p:pic>
      <p:sp>
        <p:nvSpPr>
          <p:cNvPr id="3" name="TextBox 2"/>
          <p:cNvSpPr txBox="1"/>
          <p:nvPr/>
        </p:nvSpPr>
        <p:spPr>
          <a:xfrm>
            <a:off x="1554723" y="133350"/>
            <a:ext cx="556594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Haves and Have </a:t>
            </a:r>
            <a:r>
              <a:rPr lang="en-US" sz="4800" b="1" u="sng" dirty="0" err="1" smtClean="0">
                <a:solidFill>
                  <a:srgbClr val="002060"/>
                </a:solidFill>
                <a:effectLst>
                  <a:outerShdw blurRad="38100" dist="38100" dir="2700000" algn="tl">
                    <a:srgbClr val="000000">
                      <a:alpha val="43137"/>
                    </a:srgbClr>
                  </a:outerShdw>
                </a:effectLst>
              </a:rPr>
              <a:t>Nots</a:t>
            </a:r>
            <a:endParaRPr lang="en-US" sz="4800" b="1" u="sng"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0364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242120"/>
            <a:ext cx="5867400" cy="3539430"/>
          </a:xfrm>
          <a:prstGeom prst="rect">
            <a:avLst/>
          </a:prstGeom>
          <a:noFill/>
        </p:spPr>
        <p:txBody>
          <a:bodyPr wrap="square" rtlCol="0">
            <a:spAutoFit/>
          </a:bodyPr>
          <a:lstStyle/>
          <a:p>
            <a:pPr algn="ctr"/>
            <a:r>
              <a:rPr lang="en-US" sz="2800" b="1" dirty="0" smtClean="0"/>
              <a:t>So for example instead of advertising your business as being at</a:t>
            </a:r>
          </a:p>
          <a:p>
            <a:pPr algn="ctr"/>
            <a:r>
              <a:rPr lang="en-US" sz="2800" b="1" dirty="0" smtClean="0"/>
              <a:t>123 W. Main St., Fairfax,</a:t>
            </a:r>
          </a:p>
          <a:p>
            <a:pPr algn="ctr"/>
            <a:r>
              <a:rPr lang="en-US" sz="2800" b="1" dirty="0" smtClean="0"/>
              <a:t>you would have to say</a:t>
            </a:r>
          </a:p>
          <a:p>
            <a:pPr algn="ctr"/>
            <a:r>
              <a:rPr lang="en-US" sz="2800" b="1" dirty="0" smtClean="0"/>
              <a:t>“start at the large red building at the town square, go west 5 blocks, turn right at the blue house, go north 7 blocks, it is the 4</a:t>
            </a:r>
            <a:r>
              <a:rPr lang="en-US" sz="2800" b="1" baseline="30000" dirty="0" smtClean="0"/>
              <a:t>th</a:t>
            </a:r>
            <a:r>
              <a:rPr lang="en-US" sz="2800" b="1" dirty="0" smtClean="0"/>
              <a:t> house on the left.”</a:t>
            </a:r>
            <a:endParaRPr lang="en-US" sz="2800" b="1" dirty="0"/>
          </a:p>
        </p:txBody>
      </p:sp>
    </p:spTree>
    <p:extLst>
      <p:ext uri="{BB962C8B-B14F-4D97-AF65-F5344CB8AC3E}">
        <p14:creationId xmlns="" xmlns:p14="http://schemas.microsoft.com/office/powerpoint/2010/main" val="1222018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047750"/>
            <a:ext cx="5867400" cy="3970318"/>
          </a:xfrm>
          <a:prstGeom prst="rect">
            <a:avLst/>
          </a:prstGeom>
          <a:noFill/>
        </p:spPr>
        <p:txBody>
          <a:bodyPr wrap="square" rtlCol="0">
            <a:spAutoFit/>
          </a:bodyPr>
          <a:lstStyle/>
          <a:p>
            <a:pPr algn="ctr"/>
            <a:r>
              <a:rPr lang="en-US" sz="2800" b="1" dirty="0" smtClean="0"/>
              <a:t>Third, there was no such thing as a phonebook.  Most businesses got customers through word of mouth.</a:t>
            </a:r>
          </a:p>
          <a:p>
            <a:pPr algn="ctr"/>
            <a:endParaRPr lang="en-US" sz="1400" b="1" dirty="0"/>
          </a:p>
          <a:p>
            <a:pPr algn="ctr"/>
            <a:r>
              <a:rPr lang="en-US" sz="2800" b="1" dirty="0" smtClean="0"/>
              <a:t>Billboards were unheard of.</a:t>
            </a:r>
          </a:p>
          <a:p>
            <a:pPr algn="ctr"/>
            <a:r>
              <a:rPr lang="en-US" sz="2800" b="1" dirty="0" smtClean="0"/>
              <a:t>Advertising on the Internet</a:t>
            </a:r>
          </a:p>
          <a:p>
            <a:pPr algn="ctr"/>
            <a:r>
              <a:rPr lang="en-US" sz="2800" b="1" dirty="0" smtClean="0"/>
              <a:t>wasn’t very useful either.</a:t>
            </a:r>
          </a:p>
          <a:p>
            <a:pPr algn="ctr"/>
            <a:endParaRPr lang="en-US" sz="1400" b="1" dirty="0" smtClean="0"/>
          </a:p>
          <a:p>
            <a:pPr algn="ctr"/>
            <a:r>
              <a:rPr lang="en-US" sz="2800" b="1" dirty="0" smtClean="0"/>
              <a:t>And of course there was</a:t>
            </a:r>
          </a:p>
          <a:p>
            <a:pPr algn="ctr"/>
            <a:r>
              <a:rPr lang="en-US" sz="2800" b="1" dirty="0" smtClean="0"/>
              <a:t>no address to advertise.</a:t>
            </a:r>
            <a:endParaRPr lang="en-US" sz="2800" b="1" dirty="0"/>
          </a:p>
        </p:txBody>
      </p:sp>
    </p:spTree>
    <p:extLst>
      <p:ext uri="{BB962C8B-B14F-4D97-AF65-F5344CB8AC3E}">
        <p14:creationId xmlns="" xmlns:p14="http://schemas.microsoft.com/office/powerpoint/2010/main" val="237142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242120"/>
            <a:ext cx="5867400" cy="3539430"/>
          </a:xfrm>
          <a:prstGeom prst="rect">
            <a:avLst/>
          </a:prstGeom>
          <a:noFill/>
        </p:spPr>
        <p:txBody>
          <a:bodyPr wrap="square" rtlCol="0">
            <a:spAutoFit/>
          </a:bodyPr>
          <a:lstStyle/>
          <a:p>
            <a:pPr algn="ctr"/>
            <a:r>
              <a:rPr lang="en-US" sz="2800" b="1" dirty="0" smtClean="0"/>
              <a:t>Fourth, it was nearly impossible to get a telephone.  Over a 30 year period the number of landlines was just about constant at about 30,000.  The telecom company was state owned and had no incentive to provide good service.  Indeed, most of the employees never came to work.</a:t>
            </a:r>
            <a:endParaRPr lang="en-US" sz="2800" b="1" dirty="0"/>
          </a:p>
        </p:txBody>
      </p:sp>
    </p:spTree>
    <p:extLst>
      <p:ext uri="{BB962C8B-B14F-4D97-AF65-F5344CB8AC3E}">
        <p14:creationId xmlns="" xmlns:p14="http://schemas.microsoft.com/office/powerpoint/2010/main" val="114299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5580" y="133350"/>
            <a:ext cx="529722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Cellphones in Kenya</a:t>
            </a:r>
          </a:p>
        </p:txBody>
      </p:sp>
      <p:sp>
        <p:nvSpPr>
          <p:cNvPr id="3" name="TextBox 2"/>
          <p:cNvSpPr txBox="1"/>
          <p:nvPr/>
        </p:nvSpPr>
        <p:spPr>
          <a:xfrm>
            <a:off x="3276600" y="1047750"/>
            <a:ext cx="5867400" cy="3970318"/>
          </a:xfrm>
          <a:prstGeom prst="rect">
            <a:avLst/>
          </a:prstGeom>
          <a:noFill/>
        </p:spPr>
        <p:txBody>
          <a:bodyPr wrap="square" rtlCol="0">
            <a:spAutoFit/>
          </a:bodyPr>
          <a:lstStyle/>
          <a:p>
            <a:pPr algn="ctr"/>
            <a:r>
              <a:rPr lang="en-US" sz="2800" b="1" dirty="0" smtClean="0"/>
              <a:t>Queues to get a landline installed were very long.  The wait could be a </a:t>
            </a:r>
            <a:r>
              <a:rPr lang="en-US" sz="2800" b="1" i="1" dirty="0" smtClean="0"/>
              <a:t>decade</a:t>
            </a:r>
            <a:r>
              <a:rPr lang="en-US" sz="2800" b="1" dirty="0" smtClean="0"/>
              <a:t> if you would even get a phone at all.  To have any chance at all customers had to grease the wheels by bribing a telecom employee to skip to the front of the queue.  Bribes often exceeded the average yearly income for Kenyans.</a:t>
            </a:r>
            <a:endParaRPr lang="en-US" sz="2800" b="1" dirty="0"/>
          </a:p>
        </p:txBody>
      </p:sp>
    </p:spTree>
    <p:extLst>
      <p:ext uri="{BB962C8B-B14F-4D97-AF65-F5344CB8AC3E}">
        <p14:creationId xmlns="" xmlns:p14="http://schemas.microsoft.com/office/powerpoint/2010/main" val="3718933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14050</TotalTime>
  <Words>2421</Words>
  <Application>Microsoft Office PowerPoint</Application>
  <PresentationFormat>On-screen Show (16:9)</PresentationFormat>
  <Paragraphs>237</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Chuck Moulton</dc:creator>
  <cp:lastModifiedBy>Chuck Moulton</cp:lastModifiedBy>
  <cp:revision>1125</cp:revision>
  <dcterms:created xsi:type="dcterms:W3CDTF">2010-08-30T19:56:42Z</dcterms:created>
  <dcterms:modified xsi:type="dcterms:W3CDTF">2012-01-25T19:53:30Z</dcterms:modified>
</cp:coreProperties>
</file>