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343" r:id="rId3"/>
    <p:sldId id="352" r:id="rId4"/>
    <p:sldId id="353" r:id="rId5"/>
    <p:sldId id="354" r:id="rId6"/>
    <p:sldId id="355" r:id="rId7"/>
    <p:sldId id="366" r:id="rId8"/>
    <p:sldId id="367" r:id="rId9"/>
    <p:sldId id="368" r:id="rId10"/>
    <p:sldId id="369" r:id="rId11"/>
    <p:sldId id="370" r:id="rId12"/>
    <p:sldId id="371" r:id="rId13"/>
    <p:sldId id="372" r:id="rId14"/>
    <p:sldId id="373" r:id="rId15"/>
    <p:sldId id="357" r:id="rId16"/>
    <p:sldId id="358" r:id="rId17"/>
    <p:sldId id="359" r:id="rId18"/>
    <p:sldId id="360" r:id="rId19"/>
    <p:sldId id="361" r:id="rId20"/>
    <p:sldId id="362" r:id="rId21"/>
    <p:sldId id="363" r:id="rId22"/>
    <p:sldId id="364" r:id="rId23"/>
    <p:sldId id="365" r:id="rId24"/>
    <p:sldId id="374" r:id="rId25"/>
    <p:sldId id="375" r:id="rId26"/>
    <p:sldId id="381" r:id="rId27"/>
    <p:sldId id="379" r:id="rId28"/>
    <p:sldId id="380" r:id="rId29"/>
    <p:sldId id="377" r:id="rId30"/>
    <p:sldId id="387" r:id="rId31"/>
    <p:sldId id="378" r:id="rId32"/>
    <p:sldId id="382" r:id="rId33"/>
    <p:sldId id="383" r:id="rId34"/>
    <p:sldId id="384" r:id="rId35"/>
    <p:sldId id="385" r:id="rId36"/>
    <p:sldId id="386" r:id="rId37"/>
    <p:sldId id="388" r:id="rId38"/>
    <p:sldId id="345" r:id="rId39"/>
    <p:sldId id="346" r:id="rId40"/>
    <p:sldId id="389" r:id="rId4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033" autoAdjust="0"/>
    <p:restoredTop sz="94660"/>
  </p:normalViewPr>
  <p:slideViewPr>
    <p:cSldViewPr>
      <p:cViewPr varScale="1">
        <p:scale>
          <a:sx n="83" d="100"/>
          <a:sy n="83" d="100"/>
        </p:scale>
        <p:origin x="-78" y="-9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1/25/2012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extLst>
      <p:ext uri="{BB962C8B-B14F-4D97-AF65-F5344CB8AC3E}">
        <p14:creationId xmlns:p14="http://schemas.microsoft.com/office/powerpoint/2010/main" xmlns="" val="1432175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89D8F-2C80-4976-B5A9-A17695868A8A}" type="datetimeFigureOut">
              <a:rPr lang="en-US" smtClean="0"/>
              <a:pPr/>
              <a:t>1/25/2012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4F72D-7D23-44DD-927B-B4F8799124A1}" type="slidenum">
              <a:rPr lang="en-US" smtClean="0"/>
              <a:pPr/>
              <a:t>‹#›</a:t>
            </a:fld>
            <a:endParaRPr lang="en-US"/>
          </a:p>
        </p:txBody>
      </p:sp>
    </p:spTree>
    <p:extLst>
      <p:ext uri="{BB962C8B-B14F-4D97-AF65-F5344CB8AC3E}">
        <p14:creationId xmlns:p14="http://schemas.microsoft.com/office/powerpoint/2010/main" xmlns="" val="2282138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1/25/2012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34774" y="2438221"/>
            <a:ext cx="6005940"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Historical Monetary Standards</a:t>
            </a:r>
          </a:p>
          <a:p>
            <a:pPr algn="ctr"/>
            <a:r>
              <a:rPr lang="en-US" sz="3600" b="1" dirty="0" smtClean="0">
                <a:effectLst>
                  <a:outerShdw blurRad="38100" dist="38100" dir="2700000" algn="tl">
                    <a:srgbClr val="000000">
                      <a:alpha val="43137"/>
                    </a:srgbClr>
                  </a:outerShdw>
                </a:effectLst>
              </a:rPr>
              <a:t>4/18/2012</a:t>
            </a:r>
          </a:p>
        </p:txBody>
      </p:sp>
      <p:sp>
        <p:nvSpPr>
          <p:cNvPr id="9" name="TextBox 8"/>
          <p:cNvSpPr txBox="1"/>
          <p:nvPr/>
        </p:nvSpPr>
        <p:spPr>
          <a:xfrm>
            <a:off x="2209800" y="971550"/>
            <a:ext cx="4782078" cy="707886"/>
          </a:xfrm>
          <a:prstGeom prst="rect">
            <a:avLst/>
          </a:prstGeom>
          <a:noFill/>
        </p:spPr>
        <p:txBody>
          <a:bodyPr wrap="none" rtlCol="0">
            <a:spAutoFit/>
          </a:bodyPr>
          <a:lstStyle/>
          <a:p>
            <a:pPr algn="ctr"/>
            <a:r>
              <a:rPr lang="en-US" sz="4000" b="1" dirty="0" smtClean="0">
                <a:solidFill>
                  <a:srgbClr val="0070C0"/>
                </a:solidFill>
                <a:effectLst>
                  <a:outerShdw blurRad="38100" dist="38100" dir="2700000" algn="tl">
                    <a:srgbClr val="000000">
                      <a:alpha val="43137"/>
                    </a:srgbClr>
                  </a:outerShdw>
                </a:effectLst>
              </a:rPr>
              <a:t>Unit </a:t>
            </a:r>
            <a:r>
              <a:rPr lang="en-US" sz="4000" b="1" dirty="0" smtClean="0">
                <a:solidFill>
                  <a:srgbClr val="0070C0"/>
                </a:solidFill>
                <a:effectLst>
                  <a:outerShdw blurRad="38100" dist="38100" dir="2700000" algn="tl">
                    <a:srgbClr val="000000">
                      <a:alpha val="43137"/>
                    </a:srgbClr>
                  </a:outerShdw>
                </a:effectLst>
              </a:rPr>
              <a:t>4: Miscellaneous</a:t>
            </a:r>
            <a:endParaRPr lang="en-US" sz="4000" b="1" dirty="0">
              <a:solidFill>
                <a:srgbClr val="0070C0"/>
              </a:solidFill>
              <a:effectLst>
                <a:outerShdw blurRad="38100" dist="38100" dir="2700000" algn="tl">
                  <a:srgbClr val="000000">
                    <a:alpha val="43137"/>
                  </a:srgbClr>
                </a:outerShdw>
              </a:effectLst>
            </a:endParaRPr>
          </a:p>
        </p:txBody>
      </p:sp>
      <p:pic>
        <p:nvPicPr>
          <p:cNvPr id="10" name="Picture 9" descr="misc.png"/>
          <p:cNvPicPr>
            <a:picLocks noChangeAspect="1"/>
          </p:cNvPicPr>
          <p:nvPr/>
        </p:nvPicPr>
        <p:blipFill>
          <a:blip r:embed="rId2"/>
          <a:stretch>
            <a:fillRect/>
          </a:stretch>
        </p:blipFill>
        <p:spPr>
          <a:xfrm>
            <a:off x="381000" y="742950"/>
            <a:ext cx="1600200" cy="1137492"/>
          </a:xfrm>
          <a:prstGeom prst="rect">
            <a:avLst/>
          </a:prstGeom>
        </p:spPr>
      </p:pic>
      <p:pic>
        <p:nvPicPr>
          <p:cNvPr id="11" name="Picture 10" descr="misc.png"/>
          <p:cNvPicPr>
            <a:picLocks noChangeAspect="1"/>
          </p:cNvPicPr>
          <p:nvPr/>
        </p:nvPicPr>
        <p:blipFill>
          <a:blip r:embed="rId2"/>
          <a:stretch>
            <a:fillRect/>
          </a:stretch>
        </p:blipFill>
        <p:spPr>
          <a:xfrm>
            <a:off x="7239000" y="742950"/>
            <a:ext cx="1600200" cy="11374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165920"/>
            <a:ext cx="5867400" cy="3539430"/>
          </a:xfrm>
          <a:prstGeom prst="rect">
            <a:avLst/>
          </a:prstGeom>
          <a:noFill/>
        </p:spPr>
        <p:txBody>
          <a:bodyPr wrap="square" rtlCol="0">
            <a:spAutoFit/>
          </a:bodyPr>
          <a:lstStyle/>
          <a:p>
            <a:pPr algn="ctr"/>
            <a:r>
              <a:rPr lang="en-US" sz="2800" b="1" dirty="0" smtClean="0"/>
              <a:t>A </a:t>
            </a:r>
            <a:r>
              <a:rPr lang="en-US" sz="2800" b="1" dirty="0"/>
              <a:t>current account </a:t>
            </a:r>
            <a:r>
              <a:rPr lang="en-US" sz="2800" b="1" dirty="0" smtClean="0"/>
              <a:t>deficit in </a:t>
            </a:r>
            <a:r>
              <a:rPr lang="en-US" sz="2800" b="1" dirty="0"/>
              <a:t>excess of the </a:t>
            </a:r>
            <a:r>
              <a:rPr lang="en-US" sz="2800" b="1" dirty="0" smtClean="0"/>
              <a:t>non-reserve </a:t>
            </a:r>
            <a:r>
              <a:rPr lang="en-US" sz="2800" b="1" dirty="0"/>
              <a:t>financial </a:t>
            </a:r>
            <a:r>
              <a:rPr lang="en-US" sz="2800" b="1" dirty="0" smtClean="0"/>
              <a:t>account means gold </a:t>
            </a:r>
            <a:r>
              <a:rPr lang="en-US" sz="2800" b="1" dirty="0"/>
              <a:t>flows </a:t>
            </a:r>
            <a:r>
              <a:rPr lang="en-US" sz="2800" b="1" dirty="0" smtClean="0"/>
              <a:t>out of </a:t>
            </a:r>
            <a:r>
              <a:rPr lang="en-US" sz="2800" b="1" dirty="0"/>
              <a:t>the </a:t>
            </a:r>
            <a:r>
              <a:rPr lang="en-US" sz="2800" b="1" dirty="0" smtClean="0"/>
              <a:t>country — lowering domestic prices &amp; raising foreign prices.  Domestic goods become cheaper and foreign goods become </a:t>
            </a:r>
            <a:r>
              <a:rPr lang="en-US" sz="2800" b="1" dirty="0"/>
              <a:t>more expensive</a:t>
            </a:r>
            <a:r>
              <a:rPr lang="en-US" sz="2800" b="1" dirty="0" smtClean="0"/>
              <a:t>, </a:t>
            </a:r>
            <a:r>
              <a:rPr lang="en-US" sz="2800" b="1" dirty="0"/>
              <a:t>reducing the current account </a:t>
            </a:r>
            <a:r>
              <a:rPr lang="en-US" sz="2800" b="1" dirty="0" smtClean="0"/>
              <a:t>deficit.</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857247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971550"/>
            <a:ext cx="5867400" cy="4185761"/>
          </a:xfrm>
          <a:prstGeom prst="rect">
            <a:avLst/>
          </a:prstGeom>
          <a:noFill/>
        </p:spPr>
        <p:txBody>
          <a:bodyPr wrap="square" rtlCol="0">
            <a:spAutoFit/>
          </a:bodyPr>
          <a:lstStyle/>
          <a:p>
            <a:pPr algn="ctr"/>
            <a:r>
              <a:rPr lang="en-US" sz="2800" b="1" dirty="0" smtClean="0"/>
              <a:t>Under the rules of </a:t>
            </a:r>
            <a:r>
              <a:rPr lang="en-US" sz="2800" b="1" dirty="0"/>
              <a:t>the game </a:t>
            </a:r>
            <a:r>
              <a:rPr lang="en-US" sz="2800" b="1" dirty="0" smtClean="0"/>
              <a:t>central banks sell domestic </a:t>
            </a:r>
            <a:r>
              <a:rPr lang="en-US" sz="2800" b="1" dirty="0"/>
              <a:t>assets to acquire </a:t>
            </a:r>
            <a:r>
              <a:rPr lang="en-US" sz="2800" b="1" dirty="0" smtClean="0"/>
              <a:t>money </a:t>
            </a:r>
            <a:r>
              <a:rPr lang="en-US" sz="2800" b="1" dirty="0"/>
              <a:t>when gold exited the country as payments for </a:t>
            </a:r>
            <a:r>
              <a:rPr lang="en-US" sz="2800" b="1" dirty="0" smtClean="0"/>
              <a:t>imports.</a:t>
            </a:r>
          </a:p>
          <a:p>
            <a:pPr algn="ctr"/>
            <a:endParaRPr lang="en-US" sz="1400" b="1" dirty="0"/>
          </a:p>
          <a:p>
            <a:pPr algn="ctr"/>
            <a:r>
              <a:rPr lang="en-US" sz="2800" b="1" dirty="0" smtClean="0"/>
              <a:t>This </a:t>
            </a:r>
            <a:r>
              <a:rPr lang="en-US" sz="2800" b="1" dirty="0"/>
              <a:t>decreased the money </a:t>
            </a:r>
            <a:r>
              <a:rPr lang="en-US" sz="2800" b="1" dirty="0" smtClean="0"/>
              <a:t>supply</a:t>
            </a:r>
          </a:p>
          <a:p>
            <a:pPr algn="ctr"/>
            <a:r>
              <a:rPr lang="en-US" sz="2800" b="1" dirty="0" smtClean="0"/>
              <a:t>and </a:t>
            </a:r>
            <a:r>
              <a:rPr lang="en-US" sz="2800" b="1" dirty="0"/>
              <a:t>increased interest rates, attracting financial inflows to match a current account </a:t>
            </a:r>
            <a:r>
              <a:rPr lang="en-US" sz="2800" b="1" dirty="0" smtClean="0"/>
              <a:t>deficit, reversing or reducing gold </a:t>
            </a:r>
            <a:r>
              <a:rPr lang="en-US" sz="2800" b="1" dirty="0"/>
              <a:t>outflows</a:t>
            </a:r>
            <a:r>
              <a:rPr lang="en-US" sz="2800" b="1" dirty="0" smtClean="0"/>
              <a:t>.</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4055808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895350"/>
            <a:ext cx="5867400" cy="4185761"/>
          </a:xfrm>
          <a:prstGeom prst="rect">
            <a:avLst/>
          </a:prstGeom>
          <a:noFill/>
        </p:spPr>
        <p:txBody>
          <a:bodyPr wrap="square" rtlCol="0">
            <a:spAutoFit/>
          </a:bodyPr>
          <a:lstStyle/>
          <a:p>
            <a:pPr algn="ctr"/>
            <a:r>
              <a:rPr lang="en-US" sz="2800" b="1" dirty="0" smtClean="0"/>
              <a:t>Under the rules of </a:t>
            </a:r>
            <a:r>
              <a:rPr lang="en-US" sz="2800" b="1" dirty="0"/>
              <a:t>the game </a:t>
            </a:r>
            <a:r>
              <a:rPr lang="en-US" sz="2800" b="1" dirty="0" smtClean="0"/>
              <a:t>central banks buy domestic </a:t>
            </a:r>
            <a:r>
              <a:rPr lang="en-US" sz="2800" b="1" dirty="0"/>
              <a:t>assets to </a:t>
            </a:r>
            <a:r>
              <a:rPr lang="en-US" sz="2800" b="1" dirty="0" smtClean="0"/>
              <a:t>inject money </a:t>
            </a:r>
            <a:r>
              <a:rPr lang="en-US" sz="2800" b="1" dirty="0"/>
              <a:t>when gold </a:t>
            </a:r>
            <a:r>
              <a:rPr lang="en-US" sz="2800" b="1" dirty="0" smtClean="0"/>
              <a:t>entered </a:t>
            </a:r>
            <a:r>
              <a:rPr lang="en-US" sz="2800" b="1" dirty="0"/>
              <a:t>the country as payments for </a:t>
            </a:r>
            <a:r>
              <a:rPr lang="en-US" sz="2800" b="1" dirty="0" smtClean="0"/>
              <a:t>exports.</a:t>
            </a:r>
          </a:p>
          <a:p>
            <a:pPr algn="ctr"/>
            <a:endParaRPr lang="en-US" sz="1400" b="1" dirty="0"/>
          </a:p>
          <a:p>
            <a:pPr algn="ctr"/>
            <a:r>
              <a:rPr lang="en-US" sz="2800" b="1" dirty="0" smtClean="0"/>
              <a:t>This increased </a:t>
            </a:r>
            <a:r>
              <a:rPr lang="en-US" sz="2800" b="1" dirty="0"/>
              <a:t>the money </a:t>
            </a:r>
            <a:r>
              <a:rPr lang="en-US" sz="2800" b="1" dirty="0" smtClean="0"/>
              <a:t>supply</a:t>
            </a:r>
          </a:p>
          <a:p>
            <a:pPr algn="ctr"/>
            <a:r>
              <a:rPr lang="en-US" sz="2800" b="1" dirty="0" smtClean="0"/>
              <a:t>and decreased </a:t>
            </a:r>
            <a:r>
              <a:rPr lang="en-US" sz="2800" b="1" dirty="0"/>
              <a:t>interest rates, </a:t>
            </a:r>
            <a:r>
              <a:rPr lang="en-US" sz="2800" b="1" dirty="0" smtClean="0"/>
              <a:t>encouraging </a:t>
            </a:r>
            <a:r>
              <a:rPr lang="en-US" sz="2800" b="1" dirty="0"/>
              <a:t>financial </a:t>
            </a:r>
            <a:r>
              <a:rPr lang="en-US" sz="2800" b="1" dirty="0" smtClean="0"/>
              <a:t>outflows </a:t>
            </a:r>
            <a:r>
              <a:rPr lang="en-US" sz="2800" b="1" dirty="0"/>
              <a:t>to match a current account </a:t>
            </a:r>
            <a:r>
              <a:rPr lang="en-US" sz="2800" b="1" dirty="0" smtClean="0"/>
              <a:t>surplus, reversing or reducing gold inflows.</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2727475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165920"/>
            <a:ext cx="5867400" cy="3754874"/>
          </a:xfrm>
          <a:prstGeom prst="rect">
            <a:avLst/>
          </a:prstGeom>
          <a:noFill/>
        </p:spPr>
        <p:txBody>
          <a:bodyPr wrap="square" rtlCol="0">
            <a:spAutoFit/>
          </a:bodyPr>
          <a:lstStyle/>
          <a:p>
            <a:pPr algn="ctr"/>
            <a:r>
              <a:rPr lang="en-US" sz="2800" b="1" dirty="0" smtClean="0"/>
              <a:t>Banks with decreasing gold reserves had a strong incentive for the rules of the game: they couldn’t redeem currency without sufficient gold.</a:t>
            </a:r>
          </a:p>
          <a:p>
            <a:pPr algn="ctr"/>
            <a:endParaRPr lang="en-US" sz="1400" b="1" dirty="0" smtClean="0"/>
          </a:p>
          <a:p>
            <a:pPr algn="ctr"/>
            <a:r>
              <a:rPr lang="en-US" sz="2800" b="1" dirty="0" smtClean="0"/>
              <a:t>Banks with increasing gold reserves had a weak incentive to practice the rules of the game: gold did not earn interest, but domestic assets did.</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338517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81150"/>
            <a:ext cx="5867400" cy="2893100"/>
          </a:xfrm>
          <a:prstGeom prst="rect">
            <a:avLst/>
          </a:prstGeom>
          <a:noFill/>
        </p:spPr>
        <p:txBody>
          <a:bodyPr wrap="square" rtlCol="0">
            <a:spAutoFit/>
          </a:bodyPr>
          <a:lstStyle/>
          <a:p>
            <a:pPr algn="ctr"/>
            <a:r>
              <a:rPr lang="en-US" sz="2800" b="1" dirty="0" smtClean="0"/>
              <a:t>In </a:t>
            </a:r>
            <a:r>
              <a:rPr lang="en-US" sz="2800" b="1" dirty="0"/>
              <a:t>practice, central banks </a:t>
            </a:r>
            <a:r>
              <a:rPr lang="en-US" sz="2800" b="1" dirty="0" smtClean="0"/>
              <a:t>with increasing </a:t>
            </a:r>
            <a:r>
              <a:rPr lang="en-US" sz="2800" b="1" dirty="0"/>
              <a:t>gold reserves seldom followed the rules</a:t>
            </a:r>
            <a:r>
              <a:rPr lang="en-US" sz="2800" b="1" dirty="0" smtClean="0"/>
              <a:t>.</a:t>
            </a:r>
          </a:p>
          <a:p>
            <a:pPr algn="ctr"/>
            <a:endParaRPr lang="en-US" sz="1400" b="1" dirty="0"/>
          </a:p>
          <a:p>
            <a:pPr algn="ctr"/>
            <a:r>
              <a:rPr lang="en-US" sz="2800" b="1" dirty="0" smtClean="0"/>
              <a:t>Central </a:t>
            </a:r>
            <a:r>
              <a:rPr lang="en-US" sz="2800" b="1" dirty="0"/>
              <a:t>banks often sterilized gold flows, trying to prevent any effect on money supplies and prices.</a:t>
            </a:r>
            <a:endParaRPr lang="en-US" sz="2800" b="1" dirty="0" smtClean="0"/>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3162198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381363"/>
            <a:ext cx="5029200" cy="3323987"/>
          </a:xfrm>
          <a:prstGeom prst="rect">
            <a:avLst/>
          </a:prstGeom>
          <a:noFill/>
        </p:spPr>
        <p:txBody>
          <a:bodyPr wrap="square" rtlCol="0">
            <a:spAutoFit/>
          </a:bodyPr>
          <a:lstStyle/>
          <a:p>
            <a:pPr algn="ctr"/>
            <a:r>
              <a:rPr lang="en-US" sz="2800" b="1" dirty="0" smtClean="0"/>
              <a:t>The gold standard made it hard for countries to have an independent monetary policy.</a:t>
            </a:r>
          </a:p>
          <a:p>
            <a:pPr algn="ctr"/>
            <a:endParaRPr lang="en-US" sz="1400" b="1" dirty="0"/>
          </a:p>
          <a:p>
            <a:pPr algn="ctr"/>
            <a:r>
              <a:rPr lang="en-US" sz="2800" b="1" dirty="0" smtClean="0"/>
              <a:t>Also returning to the old parity after temporarily leaving the gold standard for wars often necessitated a painful recession.</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1738129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976789"/>
            <a:ext cx="5029200" cy="4185761"/>
          </a:xfrm>
          <a:prstGeom prst="rect">
            <a:avLst/>
          </a:prstGeom>
          <a:noFill/>
        </p:spPr>
        <p:txBody>
          <a:bodyPr wrap="square" rtlCol="0">
            <a:spAutoFit/>
          </a:bodyPr>
          <a:lstStyle/>
          <a:p>
            <a:pPr algn="ctr"/>
            <a:r>
              <a:rPr lang="en-US" sz="2800" b="1" dirty="0" smtClean="0"/>
              <a:t>After World War I countries were not eager to induce recessions by returning at to the gold standard at the old parity.</a:t>
            </a:r>
          </a:p>
          <a:p>
            <a:pPr algn="ctr"/>
            <a:endParaRPr lang="en-US" sz="1400" b="1" dirty="0"/>
          </a:p>
          <a:p>
            <a:pPr algn="ctr"/>
            <a:r>
              <a:rPr lang="en-US" sz="2800" b="1" dirty="0" smtClean="0"/>
              <a:t>So instead they created a new standard – the gold exchange standard – which allowed more flexibility and monetary policy within some constraints.</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1550746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570494"/>
            <a:ext cx="5029200" cy="2677656"/>
          </a:xfrm>
          <a:prstGeom prst="rect">
            <a:avLst/>
          </a:prstGeom>
          <a:noFill/>
        </p:spPr>
        <p:txBody>
          <a:bodyPr wrap="square" rtlCol="0">
            <a:spAutoFit/>
          </a:bodyPr>
          <a:lstStyle/>
          <a:p>
            <a:pPr algn="ctr"/>
            <a:r>
              <a:rPr lang="en-US" sz="2800" b="1" dirty="0" smtClean="0"/>
              <a:t>Under the gold exchange standard several currencies were used as reserves by central banks in addition to gold.  These primarily included the American dollar and the British pound.</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3816200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352550"/>
            <a:ext cx="5029200" cy="3108543"/>
          </a:xfrm>
          <a:prstGeom prst="rect">
            <a:avLst/>
          </a:prstGeom>
          <a:noFill/>
        </p:spPr>
        <p:txBody>
          <a:bodyPr wrap="square" rtlCol="0">
            <a:spAutoFit/>
          </a:bodyPr>
          <a:lstStyle/>
          <a:p>
            <a:pPr algn="ctr"/>
            <a:r>
              <a:rPr lang="en-US" sz="2800" b="1" dirty="0" smtClean="0"/>
              <a:t>After World War II economists met together at Bretton Woods, New Hampshire to form a new monetary system.  John Maynard Keynes (from Great Britain’s delegation) was instrumental in its formation.</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1522796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504950"/>
            <a:ext cx="5029200" cy="3108543"/>
          </a:xfrm>
          <a:prstGeom prst="rect">
            <a:avLst/>
          </a:prstGeom>
          <a:noFill/>
        </p:spPr>
        <p:txBody>
          <a:bodyPr wrap="square" rtlCol="0">
            <a:spAutoFit/>
          </a:bodyPr>
          <a:lstStyle/>
          <a:p>
            <a:pPr algn="ctr"/>
            <a:r>
              <a:rPr lang="en-US" sz="2800" b="1" dirty="0" smtClean="0"/>
              <a:t>Bretton Woods involved the dollar fixing to a weight of gold ($35/ounce) and all other countries fixing to the dollar.  Capital controls were imposed to prevent speculative attacks on the fixed exchange rates.</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3036038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
        <p:nvSpPr>
          <p:cNvPr id="6" name="TextBox 5"/>
          <p:cNvSpPr txBox="1"/>
          <p:nvPr/>
        </p:nvSpPr>
        <p:spPr>
          <a:xfrm>
            <a:off x="1143000" y="1441668"/>
            <a:ext cx="7162800" cy="2246769"/>
          </a:xfrm>
          <a:prstGeom prst="rect">
            <a:avLst/>
          </a:prstGeom>
          <a:noFill/>
        </p:spPr>
        <p:txBody>
          <a:bodyPr wrap="square" rtlCol="0">
            <a:spAutoFit/>
          </a:bodyPr>
          <a:lstStyle/>
          <a:p>
            <a:r>
              <a:rPr lang="en-US" sz="2800" b="1" u="sng" dirty="0" smtClean="0"/>
              <a:t>Main periods</a:t>
            </a:r>
          </a:p>
          <a:p>
            <a:pPr>
              <a:buFont typeface="Arial" pitchFamily="34" charset="0"/>
              <a:buChar char="•"/>
            </a:pPr>
            <a:r>
              <a:rPr lang="en-US" sz="2800" b="1" dirty="0" smtClean="0"/>
              <a:t> gold standard (1870-1914) + earlier</a:t>
            </a:r>
          </a:p>
          <a:p>
            <a:pPr>
              <a:buFont typeface="Arial" pitchFamily="34" charset="0"/>
              <a:buChar char="•"/>
            </a:pPr>
            <a:r>
              <a:rPr lang="en-US" sz="2800" b="1" dirty="0" smtClean="0"/>
              <a:t> gold exchange standard (1918-1939)</a:t>
            </a:r>
          </a:p>
          <a:p>
            <a:pPr>
              <a:buFont typeface="Arial" pitchFamily="34" charset="0"/>
              <a:buChar char="•"/>
            </a:pPr>
            <a:r>
              <a:rPr lang="en-US" sz="2800" b="1" dirty="0" smtClean="0"/>
              <a:t> Bretton Woods (1944-1973)</a:t>
            </a:r>
          </a:p>
          <a:p>
            <a:pPr>
              <a:buFont typeface="Arial" pitchFamily="34" charset="0"/>
              <a:buChar char="•"/>
            </a:pPr>
            <a:r>
              <a:rPr lang="en-US" sz="2800" b="1" dirty="0"/>
              <a:t> </a:t>
            </a:r>
            <a:r>
              <a:rPr lang="en-US" sz="2800" b="1" dirty="0" smtClean="0"/>
              <a:t>floating (1973-present)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504950"/>
            <a:ext cx="5029200" cy="2893100"/>
          </a:xfrm>
          <a:prstGeom prst="rect">
            <a:avLst/>
          </a:prstGeom>
          <a:noFill/>
        </p:spPr>
        <p:txBody>
          <a:bodyPr wrap="square" rtlCol="0">
            <a:spAutoFit/>
          </a:bodyPr>
          <a:lstStyle/>
          <a:p>
            <a:pPr algn="ctr"/>
            <a:r>
              <a:rPr lang="en-US" sz="2800" b="1" dirty="0" smtClean="0"/>
              <a:t>Dollars could be used as reserves by central banks</a:t>
            </a:r>
          </a:p>
          <a:p>
            <a:pPr algn="ctr"/>
            <a:r>
              <a:rPr lang="en-US" sz="2800" b="1" dirty="0" smtClean="0"/>
              <a:t>(other than the United States).</a:t>
            </a:r>
          </a:p>
          <a:p>
            <a:pPr algn="ctr"/>
            <a:endParaRPr lang="en-US" sz="1400" b="1" dirty="0"/>
          </a:p>
          <a:p>
            <a:pPr algn="ctr"/>
            <a:r>
              <a:rPr lang="en-US" sz="2800" b="1" dirty="0" smtClean="0"/>
              <a:t>The United States could have an independent monetary policy, while other countries could not.</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340441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047750"/>
            <a:ext cx="5181600" cy="3970318"/>
          </a:xfrm>
          <a:prstGeom prst="rect">
            <a:avLst/>
          </a:prstGeom>
          <a:noFill/>
        </p:spPr>
        <p:txBody>
          <a:bodyPr wrap="square" rtlCol="0">
            <a:spAutoFit/>
          </a:bodyPr>
          <a:lstStyle/>
          <a:p>
            <a:pPr algn="ctr"/>
            <a:r>
              <a:rPr lang="en-US" sz="2800" b="1" dirty="0" smtClean="0"/>
              <a:t>Other countries became frustrated with the U.S.’s high inflation levels during the late 1960’s and early 1970’s.  The U.S. had high inflation both as a monetary policy to stimulate employment and to monetize the debt incurred by the U.S. government for the Vietnam War.</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620634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pic>
        <p:nvPicPr>
          <p:cNvPr id="5" name="Picture 5"/>
          <p:cNvPicPr>
            <a:picLocks noChangeAspect="1" noChangeArrowheads="1"/>
          </p:cNvPicPr>
          <p:nvPr/>
        </p:nvPicPr>
        <p:blipFill>
          <a:blip r:embed="rId2" cstate="print"/>
          <a:srcRect t="3004" r="5263" b="795"/>
          <a:stretch>
            <a:fillRect/>
          </a:stretch>
        </p:blipFill>
        <p:spPr bwMode="auto">
          <a:xfrm>
            <a:off x="76201" y="1047750"/>
            <a:ext cx="2460143" cy="3752339"/>
          </a:xfrm>
          <a:prstGeom prst="rect">
            <a:avLst/>
          </a:prstGeom>
          <a:noFill/>
          <a:ln w="9525">
            <a:solidFill>
              <a:schemeClr val="tx1"/>
            </a:solidFill>
            <a:miter lim="800000"/>
            <a:headEnd/>
            <a:tailEnd/>
          </a:ln>
        </p:spPr>
      </p:pic>
      <p:sp>
        <p:nvSpPr>
          <p:cNvPr id="6" name="TextBox 5"/>
          <p:cNvSpPr txBox="1"/>
          <p:nvPr/>
        </p:nvSpPr>
        <p:spPr>
          <a:xfrm>
            <a:off x="2514600" y="895350"/>
            <a:ext cx="6629400" cy="2893100"/>
          </a:xfrm>
          <a:prstGeom prst="rect">
            <a:avLst/>
          </a:prstGeom>
          <a:noFill/>
        </p:spPr>
        <p:txBody>
          <a:bodyPr wrap="square" rtlCol="0">
            <a:spAutoFit/>
          </a:bodyPr>
          <a:lstStyle/>
          <a:p>
            <a:pPr algn="ctr"/>
            <a:r>
              <a:rPr lang="en-US" sz="2800" b="1" dirty="0" smtClean="0"/>
              <a:t>The United States left the gold standard for a fiat standard domestically in 1933 when F.D.R. seized all gold by executive order.</a:t>
            </a:r>
          </a:p>
          <a:p>
            <a:pPr algn="ctr"/>
            <a:endParaRPr lang="en-US" sz="1400" b="1" dirty="0" smtClean="0"/>
          </a:p>
          <a:p>
            <a:pPr algn="ctr"/>
            <a:r>
              <a:rPr lang="en-US" sz="2800" b="1" dirty="0" smtClean="0"/>
              <a:t>The United States left the gold standard internationally in 1971 when Nixon ended </a:t>
            </a:r>
            <a:r>
              <a:rPr lang="en-US" sz="2800" b="1" dirty="0" err="1" smtClean="0"/>
              <a:t>Bretton</a:t>
            </a:r>
            <a:r>
              <a:rPr lang="en-US" sz="2800" b="1" dirty="0" smtClean="0"/>
              <a:t>-Woods dollar </a:t>
            </a:r>
            <a:r>
              <a:rPr lang="en-US" sz="2800" b="1" dirty="0" err="1" smtClean="0"/>
              <a:t>convertability</a:t>
            </a:r>
            <a:r>
              <a:rPr lang="en-US" sz="2800" b="1" dirty="0" smtClean="0"/>
              <a:t>. </a:t>
            </a:r>
          </a:p>
        </p:txBody>
      </p:sp>
      <p:pic>
        <p:nvPicPr>
          <p:cNvPr id="7" name="Picture 4" descr="Some scientists now say President Roosevelt was in a wheelchair because of Guillain-Barre syndrome, not polio."/>
          <p:cNvPicPr>
            <a:picLocks noChangeAspect="1" noChangeArrowheads="1"/>
          </p:cNvPicPr>
          <p:nvPr/>
        </p:nvPicPr>
        <p:blipFill>
          <a:blip r:embed="rId3"/>
          <a:srcRect r="6363"/>
          <a:stretch>
            <a:fillRect/>
          </a:stretch>
        </p:blipFill>
        <p:spPr bwMode="auto">
          <a:xfrm>
            <a:off x="4267200" y="3714750"/>
            <a:ext cx="972974" cy="1143000"/>
          </a:xfrm>
          <a:prstGeom prst="rect">
            <a:avLst/>
          </a:prstGeom>
          <a:noFill/>
          <a:ln w="9525">
            <a:solidFill>
              <a:schemeClr val="tx1"/>
            </a:solidFill>
            <a:miter lim="800000"/>
            <a:headEnd/>
            <a:tailEnd/>
          </a:ln>
        </p:spPr>
      </p:pic>
      <p:pic>
        <p:nvPicPr>
          <p:cNvPr id="8" name="Picture 5" descr="Richard M. Nixon"/>
          <p:cNvPicPr>
            <a:picLocks noChangeAspect="1" noChangeArrowheads="1"/>
          </p:cNvPicPr>
          <p:nvPr/>
        </p:nvPicPr>
        <p:blipFill>
          <a:blip r:embed="rId4" cstate="print"/>
          <a:srcRect/>
          <a:stretch>
            <a:fillRect/>
          </a:stretch>
        </p:blipFill>
        <p:spPr bwMode="auto">
          <a:xfrm>
            <a:off x="6324600" y="3714750"/>
            <a:ext cx="902525" cy="1143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xmlns="" val="3547068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039832"/>
            <a:ext cx="5181600" cy="3970318"/>
          </a:xfrm>
          <a:prstGeom prst="rect">
            <a:avLst/>
          </a:prstGeom>
          <a:noFill/>
        </p:spPr>
        <p:txBody>
          <a:bodyPr wrap="square" rtlCol="0">
            <a:spAutoFit/>
          </a:bodyPr>
          <a:lstStyle/>
          <a:p>
            <a:pPr algn="ctr"/>
            <a:r>
              <a:rPr lang="en-US" sz="2800" b="1" dirty="0" smtClean="0"/>
              <a:t>So from 1933 to 1971 foreign central banks could turn in dollars to the Federal Reserve for gold.  Many other countries demanded gold en mass when they became frustrated with U.S. inflation.  The U.S. floated internationally to prevent running out of gold reserves.</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1803685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444407"/>
            <a:ext cx="5181600" cy="3108543"/>
          </a:xfrm>
          <a:prstGeom prst="rect">
            <a:avLst/>
          </a:prstGeom>
          <a:noFill/>
        </p:spPr>
        <p:txBody>
          <a:bodyPr wrap="square" rtlCol="0">
            <a:spAutoFit/>
          </a:bodyPr>
          <a:lstStyle/>
          <a:p>
            <a:pPr algn="ctr"/>
            <a:r>
              <a:rPr lang="en-US" sz="2800" b="1" dirty="0" smtClean="0"/>
              <a:t>Since 1973 most of the major industrialized countries in the world decided to float their currencies.  Smaller countries frequently fix to the currency of a large trading partner such as the dollar or the euro.</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246985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
        <p:nvSpPr>
          <p:cNvPr id="4" name="TextBox 3"/>
          <p:cNvSpPr txBox="1"/>
          <p:nvPr/>
        </p:nvSpPr>
        <p:spPr>
          <a:xfrm>
            <a:off x="3276600" y="1809750"/>
            <a:ext cx="5867400" cy="2677656"/>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European Monetary System </a:t>
            </a:r>
          </a:p>
          <a:p>
            <a:pPr algn="ctr"/>
            <a:r>
              <a:rPr lang="en-US" sz="2800" b="1" dirty="0" smtClean="0">
                <a:effectLst>
                  <a:outerShdw blurRad="38100" dist="38100" dir="2700000" algn="tl">
                    <a:srgbClr val="000000">
                      <a:alpha val="43137"/>
                    </a:srgbClr>
                  </a:outerShdw>
                </a:effectLst>
              </a:rPr>
              <a:t>(EMS) </a:t>
            </a:r>
            <a:r>
              <a:rPr lang="en-US" sz="2800" b="1" dirty="0" smtClean="0"/>
              <a:t>–</a:t>
            </a:r>
          </a:p>
          <a:p>
            <a:pPr algn="ctr"/>
            <a:r>
              <a:rPr lang="en-US" sz="2800" b="1" dirty="0"/>
              <a:t>a system of fixed exchange rates implemented in 1979 through an exchange rate mechanism (ERM</a:t>
            </a:r>
            <a:r>
              <a:rPr lang="en-US" sz="2800" b="1" dirty="0" smtClean="0"/>
              <a:t>) for participating European countries</a:t>
            </a:r>
          </a:p>
        </p:txBody>
      </p:sp>
    </p:spTree>
    <p:extLst>
      <p:ext uri="{BB962C8B-B14F-4D97-AF65-F5344CB8AC3E}">
        <p14:creationId xmlns:p14="http://schemas.microsoft.com/office/powerpoint/2010/main" xmlns="" val="2189577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
        <p:nvSpPr>
          <p:cNvPr id="4" name="TextBox 3"/>
          <p:cNvSpPr txBox="1"/>
          <p:nvPr/>
        </p:nvSpPr>
        <p:spPr>
          <a:xfrm>
            <a:off x="3276600" y="1809750"/>
            <a:ext cx="5867400" cy="2246769"/>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euro zone </a:t>
            </a:r>
            <a:r>
              <a:rPr lang="en-US" sz="2800" b="1" dirty="0" smtClean="0"/>
              <a:t>–</a:t>
            </a:r>
          </a:p>
          <a:p>
            <a:pPr algn="ctr"/>
            <a:r>
              <a:rPr lang="en-US" sz="2800" b="1" dirty="0" smtClean="0"/>
              <a:t>a form of currency union:</a:t>
            </a:r>
          </a:p>
          <a:p>
            <a:pPr algn="ctr"/>
            <a:r>
              <a:rPr lang="en-US" sz="2800" b="1" dirty="0" smtClean="0"/>
              <a:t>a subset of the European Union countries that use the euro,</a:t>
            </a:r>
          </a:p>
          <a:p>
            <a:pPr algn="ctr"/>
            <a:r>
              <a:rPr lang="en-US" sz="2800" b="1" dirty="0" smtClean="0"/>
              <a:t>a </a:t>
            </a:r>
            <a:r>
              <a:rPr lang="en-US" sz="2800" b="1" dirty="0"/>
              <a:t>common </a:t>
            </a:r>
            <a:r>
              <a:rPr lang="en-US" sz="2800" b="1" dirty="0" smtClean="0"/>
              <a:t>currency</a:t>
            </a:r>
          </a:p>
        </p:txBody>
      </p:sp>
    </p:spTree>
    <p:extLst>
      <p:ext uri="{BB962C8B-B14F-4D97-AF65-F5344CB8AC3E}">
        <p14:creationId xmlns:p14="http://schemas.microsoft.com/office/powerpoint/2010/main" xmlns="" val="39615203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242120"/>
            <a:ext cx="5181600" cy="3539430"/>
          </a:xfrm>
          <a:prstGeom prst="rect">
            <a:avLst/>
          </a:prstGeom>
          <a:noFill/>
        </p:spPr>
        <p:txBody>
          <a:bodyPr wrap="square" rtlCol="0">
            <a:spAutoFit/>
          </a:bodyPr>
          <a:lstStyle/>
          <a:p>
            <a:pPr algn="ctr"/>
            <a:r>
              <a:rPr lang="en-US" sz="2800" b="1" u="sng" dirty="0" smtClean="0"/>
              <a:t>EU membership requires</a:t>
            </a:r>
          </a:p>
          <a:p>
            <a:pPr marL="457200" indent="-457200">
              <a:buFont typeface="Arial" pitchFamily="34" charset="0"/>
              <a:buChar char="•"/>
            </a:pPr>
            <a:r>
              <a:rPr lang="en-US" sz="2800" b="1" dirty="0" smtClean="0"/>
              <a:t>low trade barriers</a:t>
            </a:r>
          </a:p>
          <a:p>
            <a:pPr marL="457200" indent="-457200">
              <a:buFont typeface="Arial" pitchFamily="34" charset="0"/>
              <a:buChar char="•"/>
            </a:pPr>
            <a:r>
              <a:rPr lang="en-US" sz="2800" b="1" dirty="0" smtClean="0"/>
              <a:t>low financial assets barriers</a:t>
            </a:r>
            <a:endParaRPr lang="en-US" sz="2800" b="1" dirty="0"/>
          </a:p>
          <a:p>
            <a:pPr marL="457200" indent="-457200">
              <a:buFont typeface="Arial" pitchFamily="34" charset="0"/>
              <a:buChar char="•"/>
            </a:pPr>
            <a:r>
              <a:rPr lang="en-US" sz="2800" b="1" dirty="0" smtClean="0"/>
              <a:t>common immigration policy</a:t>
            </a:r>
            <a:endParaRPr lang="en-US" sz="2800" b="1" dirty="0"/>
          </a:p>
          <a:p>
            <a:pPr marL="457200" indent="-457200">
              <a:buFont typeface="Arial" pitchFamily="34" charset="0"/>
              <a:buChar char="•"/>
            </a:pPr>
            <a:r>
              <a:rPr lang="en-US" sz="2800" b="1" dirty="0" smtClean="0"/>
              <a:t>common regulations</a:t>
            </a:r>
          </a:p>
          <a:p>
            <a:pPr marL="914400" lvl="1" indent="-457200">
              <a:buFont typeface="Courier New" pitchFamily="49" charset="0"/>
              <a:buChar char="o"/>
            </a:pPr>
            <a:r>
              <a:rPr lang="en-US" sz="2800" b="1" dirty="0" smtClean="0"/>
              <a:t>workplace safety</a:t>
            </a:r>
          </a:p>
          <a:p>
            <a:pPr marL="914400" lvl="1" indent="-457200">
              <a:buFont typeface="Courier New" pitchFamily="49" charset="0"/>
              <a:buChar char="o"/>
            </a:pPr>
            <a:r>
              <a:rPr lang="en-US" sz="2800" b="1" dirty="0" smtClean="0"/>
              <a:t>consumer protection</a:t>
            </a:r>
          </a:p>
          <a:p>
            <a:pPr marL="457200" indent="-457200">
              <a:buFont typeface="Arial" pitchFamily="34" charset="0"/>
              <a:buChar char="•"/>
            </a:pPr>
            <a:r>
              <a:rPr lang="en-US" sz="2800" b="1" dirty="0" smtClean="0"/>
              <a:t>liberal democracy</a:t>
            </a:r>
            <a:endParaRPr lang="en-US" sz="2800" b="1" dirty="0"/>
          </a:p>
        </p:txBody>
      </p:sp>
      <p:sp>
        <p:nvSpPr>
          <p:cNvPr id="3" name="TextBox 2"/>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Tree>
    <p:extLst>
      <p:ext uri="{BB962C8B-B14F-4D97-AF65-F5344CB8AC3E}">
        <p14:creationId xmlns:p14="http://schemas.microsoft.com/office/powerpoint/2010/main" xmlns="" val="3142551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520607"/>
            <a:ext cx="5181600" cy="3108543"/>
          </a:xfrm>
          <a:prstGeom prst="rect">
            <a:avLst/>
          </a:prstGeom>
          <a:noFill/>
        </p:spPr>
        <p:txBody>
          <a:bodyPr wrap="square" rtlCol="0">
            <a:spAutoFit/>
          </a:bodyPr>
          <a:lstStyle/>
          <a:p>
            <a:pPr algn="ctr"/>
            <a:r>
              <a:rPr lang="en-US" sz="2800" b="1" u="sng" dirty="0" smtClean="0"/>
              <a:t>EMS membership requires</a:t>
            </a:r>
          </a:p>
          <a:p>
            <a:pPr marL="457200" indent="-457200">
              <a:buFont typeface="Arial" pitchFamily="34" charset="0"/>
              <a:buChar char="•"/>
            </a:pPr>
            <a:r>
              <a:rPr lang="en-US" sz="2800" b="1" dirty="0" smtClean="0"/>
              <a:t>EU membership</a:t>
            </a:r>
          </a:p>
          <a:p>
            <a:pPr marL="457200" indent="-457200">
              <a:buFont typeface="Arial" pitchFamily="34" charset="0"/>
              <a:buChar char="•"/>
            </a:pPr>
            <a:r>
              <a:rPr lang="en-US" sz="2800" b="1" dirty="0"/>
              <a:t>adhere to the ERM</a:t>
            </a:r>
          </a:p>
          <a:p>
            <a:pPr marL="914400" lvl="1" indent="-457200">
              <a:buFont typeface="Courier New" pitchFamily="49" charset="0"/>
              <a:buChar char="o"/>
            </a:pPr>
            <a:r>
              <a:rPr lang="en-US" sz="2800" b="1" dirty="0" smtClean="0"/>
              <a:t>narrow ER bands</a:t>
            </a:r>
            <a:endParaRPr lang="en-US" sz="2800" b="1" dirty="0"/>
          </a:p>
          <a:p>
            <a:pPr marL="457200" indent="-457200">
              <a:buFont typeface="Arial" pitchFamily="34" charset="0"/>
              <a:buChar char="•"/>
            </a:pPr>
            <a:r>
              <a:rPr lang="en-US" sz="2800" b="1" dirty="0"/>
              <a:t>restrained </a:t>
            </a:r>
            <a:r>
              <a:rPr lang="en-US" sz="2800" b="1" dirty="0" smtClean="0"/>
              <a:t>policies</a:t>
            </a:r>
          </a:p>
          <a:p>
            <a:pPr marL="914400" lvl="1" indent="-457200">
              <a:buFont typeface="Courier New" pitchFamily="49" charset="0"/>
              <a:buChar char="o"/>
            </a:pPr>
            <a:r>
              <a:rPr lang="en-US" sz="2800" b="1" dirty="0" smtClean="0"/>
              <a:t>fiscal</a:t>
            </a:r>
          </a:p>
          <a:p>
            <a:pPr marL="914400" lvl="1" indent="-457200">
              <a:buFont typeface="Courier New" pitchFamily="49" charset="0"/>
              <a:buChar char="o"/>
            </a:pPr>
            <a:r>
              <a:rPr lang="en-US" sz="2800" b="1" dirty="0" smtClean="0"/>
              <a:t>monetary</a:t>
            </a:r>
          </a:p>
        </p:txBody>
      </p:sp>
      <p:sp>
        <p:nvSpPr>
          <p:cNvPr id="3" name="TextBox 2"/>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Tree>
    <p:extLst>
      <p:ext uri="{BB962C8B-B14F-4D97-AF65-F5344CB8AC3E}">
        <p14:creationId xmlns:p14="http://schemas.microsoft.com/office/powerpoint/2010/main" xmlns="" val="666860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520607"/>
            <a:ext cx="5181600" cy="2677656"/>
          </a:xfrm>
          <a:prstGeom prst="rect">
            <a:avLst/>
          </a:prstGeom>
          <a:noFill/>
        </p:spPr>
        <p:txBody>
          <a:bodyPr wrap="square" rtlCol="0">
            <a:spAutoFit/>
          </a:bodyPr>
          <a:lstStyle/>
          <a:p>
            <a:pPr algn="ctr"/>
            <a:r>
              <a:rPr lang="en-US" sz="2800" b="1" u="sng" dirty="0" smtClean="0"/>
              <a:t>euro zone membership requires</a:t>
            </a:r>
          </a:p>
          <a:p>
            <a:pPr marL="457200" indent="-457200">
              <a:buFont typeface="Arial" pitchFamily="34" charset="0"/>
              <a:buChar char="•"/>
            </a:pPr>
            <a:r>
              <a:rPr lang="en-US" sz="2800" b="1" dirty="0" smtClean="0"/>
              <a:t>EMS membership</a:t>
            </a:r>
          </a:p>
          <a:p>
            <a:pPr marL="457200" indent="-457200">
              <a:buFont typeface="Arial" pitchFamily="34" charset="0"/>
              <a:buChar char="•"/>
            </a:pPr>
            <a:r>
              <a:rPr lang="en-US" sz="2800" b="1" dirty="0" smtClean="0"/>
              <a:t>adopt the euro</a:t>
            </a:r>
          </a:p>
          <a:p>
            <a:pPr marL="914400" lvl="1" indent="-457200">
              <a:buFont typeface="Courier New" pitchFamily="49" charset="0"/>
              <a:buChar char="o"/>
            </a:pPr>
            <a:r>
              <a:rPr lang="en-US" sz="2800" b="1" dirty="0" smtClean="0"/>
              <a:t>replace national currency</a:t>
            </a:r>
            <a:endParaRPr lang="en-US" sz="2800" b="1" dirty="0"/>
          </a:p>
          <a:p>
            <a:pPr marL="457200" indent="-457200">
              <a:buFont typeface="Arial" pitchFamily="34" charset="0"/>
              <a:buChar char="•"/>
            </a:pPr>
            <a:r>
              <a:rPr lang="en-US" sz="2800" b="1" dirty="0" smtClean="0"/>
              <a:t>coordinate policy</a:t>
            </a:r>
          </a:p>
          <a:p>
            <a:pPr marL="914400" lvl="1" indent="-457200">
              <a:buFont typeface="Courier New" pitchFamily="49" charset="0"/>
              <a:buChar char="o"/>
            </a:pPr>
            <a:r>
              <a:rPr lang="en-US" sz="2800" b="1" dirty="0" smtClean="0"/>
              <a:t>European Central Bank</a:t>
            </a:r>
          </a:p>
        </p:txBody>
      </p:sp>
      <p:sp>
        <p:nvSpPr>
          <p:cNvPr id="3" name="TextBox 2"/>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Tree>
    <p:extLst>
      <p:ext uri="{BB962C8B-B14F-4D97-AF65-F5344CB8AC3E}">
        <p14:creationId xmlns:p14="http://schemas.microsoft.com/office/powerpoint/2010/main" xmlns="" val="4092896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
        <p:nvSpPr>
          <p:cNvPr id="3" name="TextBox 2"/>
          <p:cNvSpPr txBox="1"/>
          <p:nvPr/>
        </p:nvSpPr>
        <p:spPr>
          <a:xfrm>
            <a:off x="3276600" y="895350"/>
            <a:ext cx="58674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classical gold standard </a:t>
            </a:r>
            <a:r>
              <a:rPr lang="en-US" sz="2800" b="1" dirty="0" smtClean="0"/>
              <a:t>–</a:t>
            </a:r>
          </a:p>
          <a:p>
            <a:pPr algn="ctr"/>
            <a:r>
              <a:rPr lang="en-US" sz="2800" b="1" dirty="0" smtClean="0"/>
              <a:t>countries fix their national monies to a weight of gold and use gold as reserves in central banks</a:t>
            </a:r>
          </a:p>
          <a:p>
            <a:pPr algn="ctr"/>
            <a:endParaRPr lang="en-US" sz="1400" b="1" dirty="0"/>
          </a:p>
          <a:p>
            <a:pPr algn="ctr"/>
            <a:r>
              <a:rPr lang="en-US" sz="2800" b="1" dirty="0">
                <a:effectLst>
                  <a:outerShdw blurRad="38100" dist="38100" dir="2700000" algn="tl">
                    <a:srgbClr val="000000">
                      <a:alpha val="43137"/>
                    </a:srgbClr>
                  </a:outerShdw>
                </a:effectLst>
              </a:rPr>
              <a:t>gold </a:t>
            </a:r>
            <a:r>
              <a:rPr lang="en-US" sz="2800" b="1" dirty="0" smtClean="0">
                <a:effectLst>
                  <a:outerShdw blurRad="38100" dist="38100" dir="2700000" algn="tl">
                    <a:srgbClr val="000000">
                      <a:alpha val="43137"/>
                    </a:srgbClr>
                  </a:outerShdw>
                </a:effectLst>
              </a:rPr>
              <a:t>exchange standard </a:t>
            </a:r>
            <a:r>
              <a:rPr lang="en-US" sz="2800" b="1" dirty="0"/>
              <a:t>–</a:t>
            </a:r>
          </a:p>
          <a:p>
            <a:pPr algn="ctr"/>
            <a:r>
              <a:rPr lang="en-US" sz="2800" b="1" dirty="0"/>
              <a:t>countries fix their national monies to a weight of gold </a:t>
            </a:r>
            <a:r>
              <a:rPr lang="en-US" sz="2800" b="1" dirty="0" smtClean="0"/>
              <a:t>and use both gold and another currency (e.g., dollars) </a:t>
            </a:r>
            <a:r>
              <a:rPr lang="en-US" sz="2800" b="1" dirty="0"/>
              <a:t>as reserves in central </a:t>
            </a:r>
            <a:r>
              <a:rPr lang="en-US" sz="2800" b="1" dirty="0" smtClean="0"/>
              <a:t>banks</a:t>
            </a:r>
            <a:endParaRPr lang="en-US" sz="2800" b="1" dirty="0"/>
          </a:p>
        </p:txBody>
      </p:sp>
    </p:spTree>
    <p:extLst>
      <p:ext uri="{BB962C8B-B14F-4D97-AF65-F5344CB8AC3E}">
        <p14:creationId xmlns:p14="http://schemas.microsoft.com/office/powerpoint/2010/main" xmlns="" val="436134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318320"/>
            <a:ext cx="5181600" cy="3539430"/>
          </a:xfrm>
          <a:prstGeom prst="rect">
            <a:avLst/>
          </a:prstGeom>
          <a:noFill/>
        </p:spPr>
        <p:txBody>
          <a:bodyPr wrap="square" rtlCol="0">
            <a:spAutoFit/>
          </a:bodyPr>
          <a:lstStyle/>
          <a:p>
            <a:pPr algn="ctr"/>
            <a:r>
              <a:rPr lang="en-US" sz="2800" b="1" u="sng" dirty="0" smtClean="0"/>
              <a:t>euro zone also requires</a:t>
            </a:r>
          </a:p>
          <a:p>
            <a:pPr marL="457200" indent="-457200">
              <a:buFont typeface="Arial" pitchFamily="34" charset="0"/>
              <a:buChar char="•"/>
            </a:pPr>
            <a:r>
              <a:rPr lang="en-US" sz="2800" b="1" dirty="0"/>
              <a:t>attain exchange rate stability</a:t>
            </a:r>
            <a:endParaRPr lang="en-US" sz="2800" b="1" dirty="0" smtClean="0"/>
          </a:p>
          <a:p>
            <a:pPr marL="457200" indent="-457200">
              <a:buFont typeface="Arial" pitchFamily="34" charset="0"/>
              <a:buChar char="•"/>
            </a:pPr>
            <a:r>
              <a:rPr lang="en-US" sz="2800" b="1" dirty="0"/>
              <a:t>attain price stability</a:t>
            </a:r>
            <a:endParaRPr lang="en-US" sz="2800" b="1" dirty="0" smtClean="0"/>
          </a:p>
          <a:p>
            <a:pPr marL="914400" lvl="1" indent="-457200">
              <a:buFont typeface="Courier New" pitchFamily="49" charset="0"/>
              <a:buChar char="o"/>
            </a:pPr>
            <a:r>
              <a:rPr lang="en-US" sz="2800" b="1" dirty="0" smtClean="0"/>
              <a:t>max inflation: 1.5</a:t>
            </a:r>
            <a:r>
              <a:rPr lang="en-US" sz="2800" b="1" dirty="0"/>
              <a:t>% above </a:t>
            </a:r>
            <a:r>
              <a:rPr lang="en-US" sz="2800" b="1" dirty="0" smtClean="0"/>
              <a:t>3 </a:t>
            </a:r>
            <a:r>
              <a:rPr lang="en-US" sz="2800" b="1" dirty="0"/>
              <a:t>lowest </a:t>
            </a:r>
            <a:r>
              <a:rPr lang="en-US" sz="2800" b="1" dirty="0" smtClean="0"/>
              <a:t>inflation rates</a:t>
            </a:r>
            <a:endParaRPr lang="en-US" sz="2800" b="1" dirty="0"/>
          </a:p>
          <a:p>
            <a:pPr marL="457200" indent="-457200">
              <a:buFont typeface="Arial" pitchFamily="34" charset="0"/>
              <a:buChar char="•"/>
            </a:pPr>
            <a:r>
              <a:rPr lang="en-US" sz="2800" b="1" dirty="0"/>
              <a:t>restrictive fiscal </a:t>
            </a:r>
            <a:r>
              <a:rPr lang="en-US" sz="2800" b="1" dirty="0" smtClean="0"/>
              <a:t>policy</a:t>
            </a:r>
          </a:p>
          <a:p>
            <a:pPr marL="914400" lvl="1" indent="-457200">
              <a:buFont typeface="Courier New" pitchFamily="49" charset="0"/>
              <a:buChar char="o"/>
            </a:pPr>
            <a:r>
              <a:rPr lang="en-US" sz="2800" b="1" dirty="0"/>
              <a:t>deficit </a:t>
            </a:r>
            <a:r>
              <a:rPr lang="en-US" sz="2800" b="1" dirty="0" smtClean="0"/>
              <a:t>&lt; 3% of GDP</a:t>
            </a:r>
          </a:p>
          <a:p>
            <a:pPr marL="914400" lvl="1" indent="-457200">
              <a:buFont typeface="Courier New" pitchFamily="49" charset="0"/>
              <a:buChar char="o"/>
            </a:pPr>
            <a:r>
              <a:rPr lang="en-US" sz="2800" b="1" dirty="0" smtClean="0"/>
              <a:t>debt &lt; 60% of GDP</a:t>
            </a:r>
          </a:p>
        </p:txBody>
      </p:sp>
      <p:sp>
        <p:nvSpPr>
          <p:cNvPr id="3" name="TextBox 2"/>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Tree>
    <p:extLst>
      <p:ext uri="{BB962C8B-B14F-4D97-AF65-F5344CB8AC3E}">
        <p14:creationId xmlns:p14="http://schemas.microsoft.com/office/powerpoint/2010/main" xmlns="" val="1124558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
        <p:nvSpPr>
          <p:cNvPr id="3" name="TextBox 2"/>
          <p:cNvSpPr txBox="1"/>
          <p:nvPr/>
        </p:nvSpPr>
        <p:spPr>
          <a:xfrm>
            <a:off x="3276600" y="1305163"/>
            <a:ext cx="5867400" cy="3323987"/>
          </a:xfrm>
          <a:prstGeom prst="rect">
            <a:avLst/>
          </a:prstGeom>
          <a:noFill/>
        </p:spPr>
        <p:txBody>
          <a:bodyPr wrap="square" rtlCol="0">
            <a:spAutoFit/>
          </a:bodyPr>
          <a:lstStyle/>
          <a:p>
            <a:pPr algn="ctr"/>
            <a:r>
              <a:rPr lang="en-US" sz="2800" b="1" dirty="0"/>
              <a:t>From 1979 to 1993, the EMS defined the exchange rate mechanism to allow most currencies to fluctuate +/– 2.25% around target exchange rates</a:t>
            </a:r>
            <a:r>
              <a:rPr lang="en-US" sz="2800" b="1" dirty="0" smtClean="0"/>
              <a:t>.</a:t>
            </a:r>
          </a:p>
          <a:p>
            <a:pPr algn="ctr"/>
            <a:endParaRPr lang="en-US" sz="1400" b="1" dirty="0"/>
          </a:p>
          <a:p>
            <a:pPr algn="ctr"/>
            <a:r>
              <a:rPr lang="en-US" sz="2800" b="1" dirty="0" smtClean="0"/>
              <a:t>The </a:t>
            </a:r>
            <a:r>
              <a:rPr lang="en-US" sz="2800" b="1" dirty="0"/>
              <a:t>exchange rate mechanism was redefined in 1993 to allow for bands of +/–15% of the target </a:t>
            </a:r>
            <a:r>
              <a:rPr lang="en-US" sz="2800" b="1" dirty="0" smtClean="0"/>
              <a:t>value.</a:t>
            </a:r>
          </a:p>
        </p:txBody>
      </p:sp>
    </p:spTree>
    <p:extLst>
      <p:ext uri="{BB962C8B-B14F-4D97-AF65-F5344CB8AC3E}">
        <p14:creationId xmlns:p14="http://schemas.microsoft.com/office/powerpoint/2010/main" xmlns="" val="4018704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
        <p:nvSpPr>
          <p:cNvPr id="3" name="TextBox 2"/>
          <p:cNvSpPr txBox="1"/>
          <p:nvPr/>
        </p:nvSpPr>
        <p:spPr>
          <a:xfrm>
            <a:off x="3276600" y="1507450"/>
            <a:ext cx="5867400" cy="2893100"/>
          </a:xfrm>
          <a:prstGeom prst="rect">
            <a:avLst/>
          </a:prstGeom>
          <a:noFill/>
        </p:spPr>
        <p:txBody>
          <a:bodyPr wrap="square" rtlCol="0">
            <a:spAutoFit/>
          </a:bodyPr>
          <a:lstStyle/>
          <a:p>
            <a:pPr algn="ctr"/>
            <a:r>
              <a:rPr lang="en-US" sz="2800" b="1" dirty="0"/>
              <a:t>To prevent speculation, </a:t>
            </a:r>
            <a:r>
              <a:rPr lang="en-US" sz="2800" b="1" dirty="0" smtClean="0"/>
              <a:t>early </a:t>
            </a:r>
            <a:r>
              <a:rPr lang="en-US" sz="2800" b="1" dirty="0"/>
              <a:t>in the EMS some exchange controls were </a:t>
            </a:r>
            <a:r>
              <a:rPr lang="en-US" sz="2800" b="1" dirty="0" smtClean="0"/>
              <a:t>enforced </a:t>
            </a:r>
            <a:r>
              <a:rPr lang="en-US" sz="2800" b="1" dirty="0"/>
              <a:t>to limit </a:t>
            </a:r>
            <a:r>
              <a:rPr lang="en-US" sz="2800" b="1" dirty="0" smtClean="0"/>
              <a:t>currency trading.</a:t>
            </a:r>
            <a:endParaRPr lang="en-US" sz="2800" b="1" dirty="0"/>
          </a:p>
          <a:p>
            <a:pPr algn="ctr"/>
            <a:endParaRPr lang="en-US" sz="1400" b="1" dirty="0" smtClean="0"/>
          </a:p>
          <a:p>
            <a:pPr algn="ctr"/>
            <a:r>
              <a:rPr lang="en-US" sz="2800" b="1" dirty="0" smtClean="0"/>
              <a:t>But </a:t>
            </a:r>
            <a:r>
              <a:rPr lang="en-US" sz="2800" b="1" dirty="0"/>
              <a:t>from 1987 to 1990 these controls were lifted in order to make the EU a common market for financial assets</a:t>
            </a:r>
            <a:r>
              <a:rPr lang="en-US" sz="2800" b="1" dirty="0" smtClean="0"/>
              <a:t>.</a:t>
            </a:r>
            <a:endParaRPr lang="en-US" sz="2800" b="1" dirty="0"/>
          </a:p>
        </p:txBody>
      </p:sp>
    </p:spTree>
    <p:extLst>
      <p:ext uri="{BB962C8B-B14F-4D97-AF65-F5344CB8AC3E}">
        <p14:creationId xmlns:p14="http://schemas.microsoft.com/office/powerpoint/2010/main" xmlns="" val="1123222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
        <p:nvSpPr>
          <p:cNvPr id="3" name="TextBox 2"/>
          <p:cNvSpPr txBox="1"/>
          <p:nvPr/>
        </p:nvSpPr>
        <p:spPr>
          <a:xfrm>
            <a:off x="3276600" y="1352550"/>
            <a:ext cx="5867400" cy="3323987"/>
          </a:xfrm>
          <a:prstGeom prst="rect">
            <a:avLst/>
          </a:prstGeom>
          <a:noFill/>
        </p:spPr>
        <p:txBody>
          <a:bodyPr wrap="square" rtlCol="0">
            <a:spAutoFit/>
          </a:bodyPr>
          <a:lstStyle/>
          <a:p>
            <a:pPr algn="ctr"/>
            <a:r>
              <a:rPr lang="en-US" sz="2800" b="1" dirty="0"/>
              <a:t>In effect, EMS members were following the restrained monetary policies of Germany, which has traditionally had low inflation</a:t>
            </a:r>
            <a:r>
              <a:rPr lang="en-US" sz="2800" b="1" dirty="0" smtClean="0"/>
              <a:t>.</a:t>
            </a:r>
          </a:p>
          <a:p>
            <a:pPr algn="ctr"/>
            <a:endParaRPr lang="en-US" sz="1400" b="1" dirty="0"/>
          </a:p>
          <a:p>
            <a:pPr algn="ctr"/>
            <a:r>
              <a:rPr lang="en-US" sz="2800" b="1" dirty="0"/>
              <a:t>Under the EMS exchange rate mechanism of fixed bands, Germany was </a:t>
            </a:r>
            <a:r>
              <a:rPr lang="en-US" sz="2800" b="1" dirty="0" smtClean="0"/>
              <a:t>exporting </a:t>
            </a:r>
            <a:r>
              <a:rPr lang="en-US" sz="2800" b="1" dirty="0"/>
              <a:t>its monetary policy.</a:t>
            </a:r>
          </a:p>
        </p:txBody>
      </p:sp>
    </p:spTree>
    <p:extLst>
      <p:ext uri="{BB962C8B-B14F-4D97-AF65-F5344CB8AC3E}">
        <p14:creationId xmlns:p14="http://schemas.microsoft.com/office/powerpoint/2010/main" xmlns="" val="18906741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
        <p:nvSpPr>
          <p:cNvPr id="3" name="TextBox 2"/>
          <p:cNvSpPr txBox="1"/>
          <p:nvPr/>
        </p:nvSpPr>
        <p:spPr>
          <a:xfrm>
            <a:off x="3276600" y="1352550"/>
            <a:ext cx="5867400" cy="3323987"/>
          </a:xfrm>
          <a:prstGeom prst="rect">
            <a:avLst/>
          </a:prstGeom>
          <a:noFill/>
        </p:spPr>
        <p:txBody>
          <a:bodyPr wrap="square" rtlCol="0">
            <a:spAutoFit/>
          </a:bodyPr>
          <a:lstStyle/>
          <a:p>
            <a:pPr algn="ctr"/>
            <a:r>
              <a:rPr lang="en-US" sz="2800" b="1" dirty="0"/>
              <a:t>The Single European Act of 1986 recommended that many barriers to trade, </a:t>
            </a:r>
            <a:r>
              <a:rPr lang="en-US" sz="2800" b="1" dirty="0" smtClean="0"/>
              <a:t>asset </a:t>
            </a:r>
            <a:r>
              <a:rPr lang="en-US" sz="2800" b="1" dirty="0"/>
              <a:t>flows, </a:t>
            </a:r>
            <a:r>
              <a:rPr lang="en-US" sz="2800" b="1" dirty="0" smtClean="0"/>
              <a:t>and immigration </a:t>
            </a:r>
            <a:r>
              <a:rPr lang="en-US" sz="2800" b="1" dirty="0"/>
              <a:t>be removed </a:t>
            </a:r>
            <a:r>
              <a:rPr lang="en-US" sz="2800" b="1" dirty="0" smtClean="0"/>
              <a:t>by December 1992.</a:t>
            </a:r>
          </a:p>
          <a:p>
            <a:pPr algn="ctr"/>
            <a:endParaRPr lang="en-US" sz="1400" b="1" dirty="0"/>
          </a:p>
          <a:p>
            <a:pPr algn="ctr"/>
            <a:r>
              <a:rPr lang="en-US" sz="2800" b="1" dirty="0"/>
              <a:t>It also allowed EU policy to be approved with less than unanimous consent among members. </a:t>
            </a:r>
          </a:p>
        </p:txBody>
      </p:sp>
    </p:spTree>
    <p:extLst>
      <p:ext uri="{BB962C8B-B14F-4D97-AF65-F5344CB8AC3E}">
        <p14:creationId xmlns:p14="http://schemas.microsoft.com/office/powerpoint/2010/main" xmlns="" val="1412992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
        <p:nvSpPr>
          <p:cNvPr id="3" name="TextBox 2"/>
          <p:cNvSpPr txBox="1"/>
          <p:nvPr/>
        </p:nvSpPr>
        <p:spPr>
          <a:xfrm>
            <a:off x="3276600" y="1352550"/>
            <a:ext cx="5867400" cy="3323987"/>
          </a:xfrm>
          <a:prstGeom prst="rect">
            <a:avLst/>
          </a:prstGeom>
          <a:noFill/>
        </p:spPr>
        <p:txBody>
          <a:bodyPr wrap="square" rtlCol="0">
            <a:spAutoFit/>
          </a:bodyPr>
          <a:lstStyle/>
          <a:p>
            <a:pPr algn="ctr"/>
            <a:r>
              <a:rPr lang="en-US" sz="2800" b="1" dirty="0"/>
              <a:t>The Maastricht Treaty, proposed in </a:t>
            </a:r>
            <a:r>
              <a:rPr lang="en-US" sz="2800" b="1" dirty="0" smtClean="0"/>
              <a:t>1991 transformed </a:t>
            </a:r>
            <a:r>
              <a:rPr lang="en-US" sz="2800" b="1" dirty="0"/>
              <a:t>the EMS into an economic and monetary </a:t>
            </a:r>
            <a:r>
              <a:rPr lang="en-US" sz="2800" b="1" dirty="0" smtClean="0"/>
              <a:t>union (the euro zone for those that joined).</a:t>
            </a:r>
            <a:endParaRPr lang="en-US" sz="2800" b="1" dirty="0"/>
          </a:p>
          <a:p>
            <a:pPr algn="ctr"/>
            <a:endParaRPr lang="en-US" sz="1400" b="1" dirty="0" smtClean="0"/>
          </a:p>
          <a:p>
            <a:pPr algn="ctr"/>
            <a:r>
              <a:rPr lang="en-US" sz="2800" b="1" dirty="0" smtClean="0"/>
              <a:t>It </a:t>
            </a:r>
            <a:r>
              <a:rPr lang="en-US" sz="2800" b="1" dirty="0"/>
              <a:t>also required standardizing regulations and centralizing foreign </a:t>
            </a:r>
            <a:r>
              <a:rPr lang="en-US" sz="2800" b="1" dirty="0" smtClean="0"/>
              <a:t>policies </a:t>
            </a:r>
            <a:r>
              <a:rPr lang="en-US" sz="2800" b="1" dirty="0"/>
              <a:t>among EU countries</a:t>
            </a:r>
            <a:r>
              <a:rPr lang="en-US" sz="2800" b="1" dirty="0" smtClean="0"/>
              <a:t>.</a:t>
            </a:r>
            <a:endParaRPr lang="en-US" sz="2800" b="1" dirty="0"/>
          </a:p>
        </p:txBody>
      </p:sp>
    </p:spTree>
    <p:extLst>
      <p:ext uri="{BB962C8B-B14F-4D97-AF65-F5344CB8AC3E}">
        <p14:creationId xmlns:p14="http://schemas.microsoft.com/office/powerpoint/2010/main" xmlns="" val="1170458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
        <p:nvSpPr>
          <p:cNvPr id="3" name="TextBox 2"/>
          <p:cNvSpPr txBox="1"/>
          <p:nvPr/>
        </p:nvSpPr>
        <p:spPr>
          <a:xfrm>
            <a:off x="3276600" y="1305163"/>
            <a:ext cx="5867400" cy="3323987"/>
          </a:xfrm>
          <a:prstGeom prst="rect">
            <a:avLst/>
          </a:prstGeom>
          <a:noFill/>
        </p:spPr>
        <p:txBody>
          <a:bodyPr wrap="square" rtlCol="0">
            <a:spAutoFit/>
          </a:bodyPr>
          <a:lstStyle/>
          <a:p>
            <a:pPr algn="ctr"/>
            <a:r>
              <a:rPr lang="en-US" sz="2800" b="1" dirty="0"/>
              <a:t>The euro was adopted in 1999, and the previous exchange rate mechanism became obsolete.</a:t>
            </a:r>
          </a:p>
          <a:p>
            <a:pPr algn="ctr"/>
            <a:endParaRPr lang="en-US" sz="1400" b="1" dirty="0" smtClean="0"/>
          </a:p>
          <a:p>
            <a:pPr algn="ctr"/>
            <a:r>
              <a:rPr lang="en-US" sz="2800" b="1" dirty="0" smtClean="0"/>
              <a:t>But </a:t>
            </a:r>
            <a:r>
              <a:rPr lang="en-US" sz="2800" b="1" dirty="0"/>
              <a:t>a new exchange rate mechanism—ERM 2—was established between the economic and monetary union and outside countries</a:t>
            </a:r>
            <a:r>
              <a:rPr lang="en-US" sz="2800" b="1" dirty="0" smtClean="0"/>
              <a:t>.</a:t>
            </a:r>
            <a:endParaRPr lang="en-US" sz="2800" b="1" dirty="0"/>
          </a:p>
        </p:txBody>
      </p:sp>
    </p:spTree>
    <p:extLst>
      <p:ext uri="{BB962C8B-B14F-4D97-AF65-F5344CB8AC3E}">
        <p14:creationId xmlns:p14="http://schemas.microsoft.com/office/powerpoint/2010/main" xmlns="" val="2732026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123950"/>
            <a:ext cx="5867400" cy="3754874"/>
          </a:xfrm>
          <a:prstGeom prst="rect">
            <a:avLst/>
          </a:prstGeom>
          <a:noFill/>
        </p:spPr>
        <p:txBody>
          <a:bodyPr wrap="square" rtlCol="0">
            <a:spAutoFit/>
          </a:bodyPr>
          <a:lstStyle/>
          <a:p>
            <a:pPr algn="ctr"/>
            <a:r>
              <a:rPr lang="en-US" sz="2800" b="1" dirty="0" smtClean="0"/>
              <a:t>It </a:t>
            </a:r>
            <a:r>
              <a:rPr lang="en-US" sz="2800" b="1" dirty="0"/>
              <a:t>allowed countries (either within or outside of the EU) that wanted to enter the economic and monetary union in the future to maintain stable exchange rates before doing so.</a:t>
            </a:r>
          </a:p>
          <a:p>
            <a:pPr algn="ctr"/>
            <a:endParaRPr lang="en-US" sz="1400" b="1" dirty="0" smtClean="0"/>
          </a:p>
          <a:p>
            <a:pPr algn="ctr"/>
            <a:r>
              <a:rPr lang="en-US" sz="2800" b="1" dirty="0" smtClean="0"/>
              <a:t>It </a:t>
            </a:r>
            <a:r>
              <a:rPr lang="en-US" sz="2800" b="1" dirty="0"/>
              <a:t>allowed EU members outside of the economic and monetary union to maintain fixed exchange </a:t>
            </a:r>
            <a:r>
              <a:rPr lang="en-US" sz="2800" b="1" dirty="0" smtClean="0"/>
              <a:t>rates.</a:t>
            </a:r>
            <a:endParaRPr lang="en-US" sz="2800" b="1" dirty="0"/>
          </a:p>
        </p:txBody>
      </p:sp>
      <p:sp>
        <p:nvSpPr>
          <p:cNvPr id="3" name="TextBox 2"/>
          <p:cNvSpPr txBox="1"/>
          <p:nvPr/>
        </p:nvSpPr>
        <p:spPr>
          <a:xfrm>
            <a:off x="877981" y="133350"/>
            <a:ext cx="750994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European Monetary Systems</a:t>
            </a:r>
          </a:p>
        </p:txBody>
      </p:sp>
    </p:spTree>
    <p:extLst>
      <p:ext uri="{BB962C8B-B14F-4D97-AF65-F5344CB8AC3E}">
        <p14:creationId xmlns:p14="http://schemas.microsoft.com/office/powerpoint/2010/main" xmlns="" val="40966702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1391" y="133350"/>
            <a:ext cx="36831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Basel Accords</a:t>
            </a:r>
          </a:p>
        </p:txBody>
      </p:sp>
      <p:sp>
        <p:nvSpPr>
          <p:cNvPr id="4" name="TextBox 3"/>
          <p:cNvSpPr txBox="1"/>
          <p:nvPr/>
        </p:nvSpPr>
        <p:spPr>
          <a:xfrm>
            <a:off x="3276600" y="1368207"/>
            <a:ext cx="5867400" cy="3108543"/>
          </a:xfrm>
          <a:prstGeom prst="rect">
            <a:avLst/>
          </a:prstGeom>
          <a:noFill/>
        </p:spPr>
        <p:txBody>
          <a:bodyPr wrap="square" rtlCol="0">
            <a:spAutoFit/>
          </a:bodyPr>
          <a:lstStyle/>
          <a:p>
            <a:pPr algn="ctr"/>
            <a:r>
              <a:rPr lang="en-US" sz="2800" b="1" dirty="0"/>
              <a:t>Basel accords </a:t>
            </a:r>
            <a:r>
              <a:rPr lang="en-US" sz="2800" b="1" dirty="0" smtClean="0"/>
              <a:t>provide </a:t>
            </a:r>
            <a:r>
              <a:rPr lang="en-US" sz="2800" b="1" dirty="0"/>
              <a:t>standard regulations and accounting for international financial institutions.</a:t>
            </a:r>
          </a:p>
          <a:p>
            <a:pPr algn="ctr"/>
            <a:endParaRPr lang="en-US" sz="2800" b="1" dirty="0" smtClean="0"/>
          </a:p>
          <a:p>
            <a:pPr algn="ctr"/>
            <a:r>
              <a:rPr lang="en-US" sz="2800" b="1" dirty="0" smtClean="0"/>
              <a:t>1988 accords (Basel I) </a:t>
            </a:r>
            <a:r>
              <a:rPr lang="en-US" sz="2800" b="1" dirty="0"/>
              <a:t>tried to make bank capital measurements standard across countries</a:t>
            </a:r>
            <a:r>
              <a:rPr lang="en-US" sz="2800" b="1" dirty="0" smtClean="0"/>
              <a:t>.</a:t>
            </a:r>
            <a:endParaRPr lang="en-US" sz="2800" b="1" dirty="0"/>
          </a:p>
        </p:txBody>
      </p:sp>
    </p:spTree>
    <p:extLst>
      <p:ext uri="{BB962C8B-B14F-4D97-AF65-F5344CB8AC3E}">
        <p14:creationId xmlns:p14="http://schemas.microsoft.com/office/powerpoint/2010/main" xmlns="" val="18078116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123950"/>
            <a:ext cx="5867400" cy="3754874"/>
          </a:xfrm>
          <a:prstGeom prst="rect">
            <a:avLst/>
          </a:prstGeom>
          <a:noFill/>
        </p:spPr>
        <p:txBody>
          <a:bodyPr wrap="square" rtlCol="0">
            <a:spAutoFit/>
          </a:bodyPr>
          <a:lstStyle/>
          <a:p>
            <a:pPr algn="ctr"/>
            <a:r>
              <a:rPr lang="en-US" sz="2800" b="1" dirty="0" smtClean="0"/>
              <a:t>They </a:t>
            </a:r>
            <a:r>
              <a:rPr lang="en-US" sz="2800" b="1" dirty="0"/>
              <a:t>developed risk-based capital requirements, where more risky assets require a </a:t>
            </a:r>
            <a:r>
              <a:rPr lang="en-US" sz="2800" b="1" dirty="0" smtClean="0"/>
              <a:t>more bank </a:t>
            </a:r>
            <a:r>
              <a:rPr lang="en-US" sz="2800" b="1" dirty="0"/>
              <a:t>capital.</a:t>
            </a:r>
          </a:p>
          <a:p>
            <a:pPr algn="ctr"/>
            <a:endParaRPr lang="en-US" sz="1400" b="1" dirty="0" smtClean="0"/>
          </a:p>
          <a:p>
            <a:pPr algn="ctr"/>
            <a:r>
              <a:rPr lang="en-US" sz="2800" b="1" dirty="0" smtClean="0"/>
              <a:t>Core </a:t>
            </a:r>
            <a:r>
              <a:rPr lang="en-US" sz="2800" b="1" dirty="0"/>
              <a:t>principles of effective banking supervision was developed by the Basel Committee in 1997 for countries without adequate banking regulations and accounting standards.</a:t>
            </a:r>
          </a:p>
        </p:txBody>
      </p:sp>
      <p:sp>
        <p:nvSpPr>
          <p:cNvPr id="3" name="TextBox 2"/>
          <p:cNvSpPr txBox="1"/>
          <p:nvPr/>
        </p:nvSpPr>
        <p:spPr>
          <a:xfrm>
            <a:off x="2791391" y="133350"/>
            <a:ext cx="36831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Basel Accords</a:t>
            </a:r>
          </a:p>
        </p:txBody>
      </p:sp>
    </p:spTree>
    <p:extLst>
      <p:ext uri="{BB962C8B-B14F-4D97-AF65-F5344CB8AC3E}">
        <p14:creationId xmlns:p14="http://schemas.microsoft.com/office/powerpoint/2010/main" xmlns="" val="2957586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
        <p:nvSpPr>
          <p:cNvPr id="3" name="TextBox 2"/>
          <p:cNvSpPr txBox="1"/>
          <p:nvPr/>
        </p:nvSpPr>
        <p:spPr>
          <a:xfrm>
            <a:off x="3276600" y="976789"/>
            <a:ext cx="58674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Bretton Woods </a:t>
            </a:r>
            <a:r>
              <a:rPr lang="en-US" sz="2800" b="1" dirty="0" smtClean="0"/>
              <a:t>–</a:t>
            </a:r>
          </a:p>
          <a:p>
            <a:pPr algn="ctr"/>
            <a:r>
              <a:rPr lang="en-US" sz="2800" b="1" dirty="0" smtClean="0"/>
              <a:t>countries fix their national monies to the dollar, the dollar fixes to a weight of gold, and countries use mainly dollars as reserves in central banks</a:t>
            </a:r>
          </a:p>
          <a:p>
            <a:pPr algn="ctr"/>
            <a:endParaRPr lang="en-US" sz="1400" b="1" dirty="0"/>
          </a:p>
          <a:p>
            <a:pPr algn="ctr"/>
            <a:r>
              <a:rPr lang="en-US" sz="2800" b="1" dirty="0" smtClean="0">
                <a:effectLst>
                  <a:outerShdw blurRad="38100" dist="38100" dir="2700000" algn="tl">
                    <a:srgbClr val="000000">
                      <a:alpha val="43137"/>
                    </a:srgbClr>
                  </a:outerShdw>
                </a:effectLst>
              </a:rPr>
              <a:t>floating </a:t>
            </a:r>
            <a:r>
              <a:rPr lang="en-US" sz="2800" b="1" dirty="0"/>
              <a:t>–</a:t>
            </a:r>
          </a:p>
          <a:p>
            <a:pPr algn="ctr"/>
            <a:r>
              <a:rPr lang="en-US" sz="2800" b="1" dirty="0" smtClean="0"/>
              <a:t>Countries let their currencies float against one another (they don’t</a:t>
            </a:r>
          </a:p>
          <a:p>
            <a:pPr algn="ctr"/>
            <a:r>
              <a:rPr lang="en-US" sz="2800" b="1" dirty="0" smtClean="0"/>
              <a:t>fix against any currency)</a:t>
            </a:r>
            <a:endParaRPr lang="en-US" sz="2800" b="1" dirty="0"/>
          </a:p>
        </p:txBody>
      </p:sp>
    </p:spTree>
    <p:extLst>
      <p:ext uri="{BB962C8B-B14F-4D97-AF65-F5344CB8AC3E}">
        <p14:creationId xmlns:p14="http://schemas.microsoft.com/office/powerpoint/2010/main" xmlns="" val="35071994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81150"/>
            <a:ext cx="5867400" cy="2677656"/>
          </a:xfrm>
          <a:prstGeom prst="rect">
            <a:avLst/>
          </a:prstGeom>
          <a:noFill/>
        </p:spPr>
        <p:txBody>
          <a:bodyPr wrap="square" rtlCol="0">
            <a:spAutoFit/>
          </a:bodyPr>
          <a:lstStyle/>
          <a:p>
            <a:pPr algn="ctr"/>
            <a:r>
              <a:rPr lang="en-US" sz="2800" b="1" dirty="0" smtClean="0"/>
              <a:t>Basel I was passed in 1988.</a:t>
            </a:r>
          </a:p>
          <a:p>
            <a:pPr algn="ctr"/>
            <a:endParaRPr lang="en-US" sz="1400" b="1" dirty="0" smtClean="0"/>
          </a:p>
          <a:p>
            <a:pPr algn="ctr"/>
            <a:r>
              <a:rPr lang="en-US" sz="2800" b="1" dirty="0" smtClean="0"/>
              <a:t>Basel II (stricter regulations)</a:t>
            </a:r>
          </a:p>
          <a:p>
            <a:pPr algn="ctr"/>
            <a:r>
              <a:rPr lang="en-US" sz="2800" b="1" dirty="0" smtClean="0"/>
              <a:t>was passed in 2004.</a:t>
            </a:r>
          </a:p>
          <a:p>
            <a:pPr algn="ctr"/>
            <a:endParaRPr lang="en-US" sz="1400" b="1" dirty="0" smtClean="0"/>
          </a:p>
          <a:p>
            <a:pPr algn="ctr"/>
            <a:r>
              <a:rPr lang="en-US" sz="2800" b="1" dirty="0" smtClean="0"/>
              <a:t>Basel III (even stricter regulations)</a:t>
            </a:r>
          </a:p>
          <a:p>
            <a:pPr algn="ctr"/>
            <a:r>
              <a:rPr lang="en-US" sz="2800" b="1" dirty="0" smtClean="0"/>
              <a:t>was passed in 2010.</a:t>
            </a:r>
            <a:endParaRPr lang="en-US" sz="2800" b="1" dirty="0"/>
          </a:p>
        </p:txBody>
      </p:sp>
      <p:sp>
        <p:nvSpPr>
          <p:cNvPr id="3" name="TextBox 2"/>
          <p:cNvSpPr txBox="1"/>
          <p:nvPr/>
        </p:nvSpPr>
        <p:spPr>
          <a:xfrm>
            <a:off x="2791391" y="133350"/>
            <a:ext cx="36831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Basel Accords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
        <p:nvSpPr>
          <p:cNvPr id="4" name="TextBox 3"/>
          <p:cNvSpPr txBox="1"/>
          <p:nvPr/>
        </p:nvSpPr>
        <p:spPr>
          <a:xfrm>
            <a:off x="4724400" y="1242120"/>
            <a:ext cx="4419600" cy="3539430"/>
          </a:xfrm>
          <a:prstGeom prst="rect">
            <a:avLst/>
          </a:prstGeom>
          <a:noFill/>
        </p:spPr>
        <p:txBody>
          <a:bodyPr wrap="square" rtlCol="0">
            <a:spAutoFit/>
          </a:bodyPr>
          <a:lstStyle/>
          <a:p>
            <a:pPr algn="ctr"/>
            <a:r>
              <a:rPr lang="en-US" sz="2800" b="1" dirty="0" smtClean="0"/>
              <a:t>The classical gold standard experienced a gradual deflation of 0.5% per year on average.  Countries would temporarily leave the gold standard to inflate for war, and return afterward – often at the old parity.</a:t>
            </a:r>
          </a:p>
        </p:txBody>
      </p:sp>
      <p:pic>
        <p:nvPicPr>
          <p:cNvPr id="5" name="Picture 4" descr="gold-bars.jpg"/>
          <p:cNvPicPr>
            <a:picLocks noChangeAspect="1"/>
          </p:cNvPicPr>
          <p:nvPr/>
        </p:nvPicPr>
        <p:blipFill>
          <a:blip r:embed="rId2"/>
          <a:stretch>
            <a:fillRect/>
          </a:stretch>
        </p:blipFill>
        <p:spPr>
          <a:xfrm>
            <a:off x="152400" y="1276350"/>
            <a:ext cx="4572000" cy="3429000"/>
          </a:xfrm>
          <a:prstGeom prst="rect">
            <a:avLst/>
          </a:prstGeom>
          <a:ln>
            <a:solidFill>
              <a:schemeClr val="tx1"/>
            </a:solidFill>
          </a:ln>
        </p:spPr>
      </p:pic>
    </p:spTree>
    <p:extLst>
      <p:ext uri="{BB962C8B-B14F-4D97-AF65-F5344CB8AC3E}">
        <p14:creationId xmlns:p14="http://schemas.microsoft.com/office/powerpoint/2010/main" xmlns="" val="4150994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
        <p:nvSpPr>
          <p:cNvPr id="4" name="TextBox 3"/>
          <p:cNvSpPr txBox="1"/>
          <p:nvPr/>
        </p:nvSpPr>
        <p:spPr>
          <a:xfrm>
            <a:off x="4419600" y="895350"/>
            <a:ext cx="4572000" cy="4185761"/>
          </a:xfrm>
          <a:prstGeom prst="rect">
            <a:avLst/>
          </a:prstGeom>
          <a:noFill/>
        </p:spPr>
        <p:txBody>
          <a:bodyPr wrap="square" rtlCol="0">
            <a:spAutoFit/>
          </a:bodyPr>
          <a:lstStyle/>
          <a:p>
            <a:pPr algn="ctr"/>
            <a:r>
              <a:rPr lang="en-US" sz="2800" b="1" dirty="0" smtClean="0"/>
              <a:t>During the 16</a:t>
            </a:r>
            <a:r>
              <a:rPr lang="en-US" sz="2800" b="1" baseline="30000" dirty="0" smtClean="0"/>
              <a:t>th</a:t>
            </a:r>
            <a:r>
              <a:rPr lang="en-US" sz="2800" b="1" dirty="0" smtClean="0"/>
              <a:t> century, Spain’s price level increased 200-300% due to gold and silver imports from the new world (1% per year).</a:t>
            </a:r>
          </a:p>
          <a:p>
            <a:pPr algn="ctr"/>
            <a:endParaRPr lang="en-US" sz="1400" b="1" dirty="0" smtClean="0"/>
          </a:p>
          <a:p>
            <a:pPr algn="ctr"/>
            <a:r>
              <a:rPr lang="en-US" sz="2800" b="1" dirty="0" smtClean="0"/>
              <a:t>185,000 kg of gold was imported in 15 years, increasing Europe’s gold supply by 20%.  </a:t>
            </a:r>
          </a:p>
        </p:txBody>
      </p:sp>
      <p:pic>
        <p:nvPicPr>
          <p:cNvPr id="5" name="Picture 4" descr="monty-python-spanish-inquisition.jpg"/>
          <p:cNvPicPr>
            <a:picLocks noChangeAspect="1"/>
          </p:cNvPicPr>
          <p:nvPr/>
        </p:nvPicPr>
        <p:blipFill>
          <a:blip r:embed="rId2"/>
          <a:stretch>
            <a:fillRect/>
          </a:stretch>
        </p:blipFill>
        <p:spPr>
          <a:xfrm>
            <a:off x="381000" y="1619250"/>
            <a:ext cx="3840480" cy="2857500"/>
          </a:xfrm>
          <a:prstGeom prst="rect">
            <a:avLst/>
          </a:prstGeom>
          <a:ln>
            <a:solidFill>
              <a:schemeClr val="tx1"/>
            </a:solidFill>
          </a:ln>
        </p:spPr>
      </p:pic>
    </p:spTree>
    <p:extLst>
      <p:ext uri="{BB962C8B-B14F-4D97-AF65-F5344CB8AC3E}">
        <p14:creationId xmlns:p14="http://schemas.microsoft.com/office/powerpoint/2010/main" xmlns="" val="3334744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
        <p:nvSpPr>
          <p:cNvPr id="3" name="TextBox 2"/>
          <p:cNvSpPr txBox="1"/>
          <p:nvPr/>
        </p:nvSpPr>
        <p:spPr>
          <a:xfrm>
            <a:off x="3276600" y="1047750"/>
            <a:ext cx="58674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price-specie flow mechanism </a:t>
            </a:r>
            <a:r>
              <a:rPr lang="en-US" sz="2800" b="1" dirty="0" smtClean="0"/>
              <a:t>–</a:t>
            </a:r>
          </a:p>
          <a:p>
            <a:pPr algn="ctr"/>
            <a:r>
              <a:rPr lang="en-US" sz="2800" b="1" dirty="0" smtClean="0"/>
              <a:t>automatic reduction of </a:t>
            </a:r>
            <a:r>
              <a:rPr lang="en-US" sz="2800" b="1" dirty="0"/>
              <a:t>current account surpluses and </a:t>
            </a:r>
            <a:r>
              <a:rPr lang="en-US" sz="2800" b="1" dirty="0" smtClean="0"/>
              <a:t>deficits</a:t>
            </a:r>
          </a:p>
          <a:p>
            <a:pPr algn="ctr"/>
            <a:r>
              <a:rPr lang="en-US" sz="2800" b="1" dirty="0" smtClean="0"/>
              <a:t>through gold flows</a:t>
            </a:r>
          </a:p>
          <a:p>
            <a:pPr algn="ctr"/>
            <a:endParaRPr lang="en-US" sz="1400" b="1" dirty="0"/>
          </a:p>
          <a:p>
            <a:pPr algn="ctr"/>
            <a:r>
              <a:rPr lang="en-US" sz="2800" b="1" dirty="0">
                <a:effectLst>
                  <a:outerShdw blurRad="38100" dist="38100" dir="2700000" algn="tl">
                    <a:srgbClr val="000000">
                      <a:alpha val="43137"/>
                    </a:srgbClr>
                  </a:outerShdw>
                </a:effectLst>
              </a:rPr>
              <a:t>Rules of the Game </a:t>
            </a:r>
            <a:r>
              <a:rPr lang="en-US" sz="2800" b="1" dirty="0"/>
              <a:t>–</a:t>
            </a:r>
          </a:p>
          <a:p>
            <a:pPr algn="ctr"/>
            <a:r>
              <a:rPr lang="en-US" sz="2800" b="1" dirty="0" smtClean="0"/>
              <a:t>central bank intervention in the</a:t>
            </a:r>
          </a:p>
          <a:p>
            <a:pPr algn="ctr"/>
            <a:r>
              <a:rPr lang="en-US" sz="2800" b="1" dirty="0" smtClean="0"/>
              <a:t>asset market to mitigate gold inflows/outflows</a:t>
            </a:r>
            <a:endParaRPr lang="en-US" sz="2800" b="1" dirty="0"/>
          </a:p>
        </p:txBody>
      </p:sp>
    </p:spTree>
    <p:extLst>
      <p:ext uri="{BB962C8B-B14F-4D97-AF65-F5344CB8AC3E}">
        <p14:creationId xmlns:p14="http://schemas.microsoft.com/office/powerpoint/2010/main" xmlns="" val="2789761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
        <p:nvSpPr>
          <p:cNvPr id="3" name="TextBox 2"/>
          <p:cNvSpPr txBox="1"/>
          <p:nvPr/>
        </p:nvSpPr>
        <p:spPr>
          <a:xfrm>
            <a:off x="3276600" y="1633537"/>
            <a:ext cx="5867400" cy="2462213"/>
          </a:xfrm>
          <a:prstGeom prst="rect">
            <a:avLst/>
          </a:prstGeom>
          <a:noFill/>
        </p:spPr>
        <p:txBody>
          <a:bodyPr wrap="square" rtlCol="0">
            <a:spAutoFit/>
          </a:bodyPr>
          <a:lstStyle/>
          <a:p>
            <a:pPr algn="ctr"/>
            <a:r>
              <a:rPr lang="en-US" sz="2800" b="1" dirty="0" smtClean="0"/>
              <a:t>Gold inflows and outflows increase or decrease the money supply, which affects the domestic price level.</a:t>
            </a:r>
          </a:p>
          <a:p>
            <a:pPr algn="ctr"/>
            <a:endParaRPr lang="en-US" sz="1400" b="1" dirty="0"/>
          </a:p>
          <a:p>
            <a:pPr algn="ctr"/>
            <a:r>
              <a:rPr lang="en-US" sz="2800" b="1" dirty="0" smtClean="0"/>
              <a:t>An </a:t>
            </a:r>
            <a:r>
              <a:rPr lang="en-US" sz="2800" b="1" dirty="0"/>
              <a:t>inflow of gold </a:t>
            </a:r>
            <a:r>
              <a:rPr lang="en-US" sz="2800" b="1" dirty="0" smtClean="0"/>
              <a:t>inflates </a:t>
            </a:r>
            <a:r>
              <a:rPr lang="en-US" sz="2800" b="1" dirty="0"/>
              <a:t>prices. </a:t>
            </a:r>
          </a:p>
          <a:p>
            <a:pPr algn="ctr"/>
            <a:r>
              <a:rPr lang="en-US" sz="2800" b="1" dirty="0"/>
              <a:t>An outflow of gold </a:t>
            </a:r>
            <a:r>
              <a:rPr lang="en-US" sz="2800" b="1" dirty="0" smtClean="0"/>
              <a:t>deflates </a:t>
            </a:r>
            <a:r>
              <a:rPr lang="en-US" sz="2800" b="1" dirty="0"/>
              <a:t>prices</a:t>
            </a:r>
            <a:r>
              <a:rPr lang="en-US" sz="2800" b="1" dirty="0" smtClean="0"/>
              <a:t>.</a:t>
            </a:r>
          </a:p>
        </p:txBody>
      </p:sp>
    </p:spTree>
    <p:extLst>
      <p:ext uri="{BB962C8B-B14F-4D97-AF65-F5344CB8AC3E}">
        <p14:creationId xmlns:p14="http://schemas.microsoft.com/office/powerpoint/2010/main" xmlns="" val="9778235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165920"/>
            <a:ext cx="5867400" cy="3539430"/>
          </a:xfrm>
          <a:prstGeom prst="rect">
            <a:avLst/>
          </a:prstGeom>
          <a:noFill/>
        </p:spPr>
        <p:txBody>
          <a:bodyPr wrap="square" rtlCol="0">
            <a:spAutoFit/>
          </a:bodyPr>
          <a:lstStyle/>
          <a:p>
            <a:pPr algn="ctr"/>
            <a:r>
              <a:rPr lang="en-US" sz="2800" b="1" dirty="0" smtClean="0"/>
              <a:t>A </a:t>
            </a:r>
            <a:r>
              <a:rPr lang="en-US" sz="2800" b="1" dirty="0"/>
              <a:t>current account surplus in excess of the </a:t>
            </a:r>
            <a:r>
              <a:rPr lang="en-US" sz="2800" b="1" dirty="0" smtClean="0"/>
              <a:t>non-reserve </a:t>
            </a:r>
            <a:r>
              <a:rPr lang="en-US" sz="2800" b="1" dirty="0"/>
              <a:t>financial </a:t>
            </a:r>
            <a:r>
              <a:rPr lang="en-US" sz="2800" b="1" dirty="0" smtClean="0"/>
              <a:t>account means gold </a:t>
            </a:r>
            <a:r>
              <a:rPr lang="en-US" sz="2800" b="1" dirty="0"/>
              <a:t>flows into the </a:t>
            </a:r>
            <a:r>
              <a:rPr lang="en-US" sz="2800" b="1" dirty="0" smtClean="0"/>
              <a:t>country —</a:t>
            </a:r>
            <a:r>
              <a:rPr lang="en-US" sz="2800" b="1" dirty="0"/>
              <a:t>raising </a:t>
            </a:r>
            <a:r>
              <a:rPr lang="en-US" sz="2800" b="1" dirty="0" smtClean="0"/>
              <a:t>domestic prices &amp; lowering foreign prices.  Domestic goods become more expensive </a:t>
            </a:r>
            <a:r>
              <a:rPr lang="en-US" sz="2800" b="1" dirty="0"/>
              <a:t>and </a:t>
            </a:r>
            <a:r>
              <a:rPr lang="en-US" sz="2800" b="1" dirty="0" smtClean="0"/>
              <a:t>foreign goods become cheaper, </a:t>
            </a:r>
            <a:r>
              <a:rPr lang="en-US" sz="2800" b="1" dirty="0"/>
              <a:t>reducing the current account </a:t>
            </a:r>
            <a:r>
              <a:rPr lang="en-US" sz="2800" b="1" dirty="0" smtClean="0"/>
              <a:t>surplus.</a:t>
            </a:r>
          </a:p>
        </p:txBody>
      </p:sp>
      <p:sp>
        <p:nvSpPr>
          <p:cNvPr id="3" name="TextBox 2"/>
          <p:cNvSpPr txBox="1"/>
          <p:nvPr/>
        </p:nvSpPr>
        <p:spPr>
          <a:xfrm>
            <a:off x="904140" y="133350"/>
            <a:ext cx="745761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Historical Monetary Systems</a:t>
            </a:r>
          </a:p>
        </p:txBody>
      </p:sp>
    </p:spTree>
    <p:extLst>
      <p:ext uri="{BB962C8B-B14F-4D97-AF65-F5344CB8AC3E}">
        <p14:creationId xmlns:p14="http://schemas.microsoft.com/office/powerpoint/2010/main" xmlns="" val="2737762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13822</TotalTime>
  <Words>1587</Words>
  <Application>Microsoft Office PowerPoint</Application>
  <PresentationFormat>On-screen Show (16:9)</PresentationFormat>
  <Paragraphs>177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1112</cp:revision>
  <dcterms:created xsi:type="dcterms:W3CDTF">2010-08-30T19:56:42Z</dcterms:created>
  <dcterms:modified xsi:type="dcterms:W3CDTF">2012-01-25T19:53:33Z</dcterms:modified>
</cp:coreProperties>
</file>