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3" r:id="rId3"/>
    <p:sldId id="344" r:id="rId4"/>
    <p:sldId id="369" r:id="rId5"/>
    <p:sldId id="345" r:id="rId6"/>
    <p:sldId id="370" r:id="rId7"/>
    <p:sldId id="371" r:id="rId8"/>
    <p:sldId id="348" r:id="rId9"/>
    <p:sldId id="347" r:id="rId10"/>
    <p:sldId id="354" r:id="rId11"/>
    <p:sldId id="349" r:id="rId12"/>
    <p:sldId id="353" r:id="rId13"/>
    <p:sldId id="355" r:id="rId14"/>
    <p:sldId id="356" r:id="rId15"/>
    <p:sldId id="357" r:id="rId16"/>
    <p:sldId id="358" r:id="rId17"/>
    <p:sldId id="359" r:id="rId18"/>
    <p:sldId id="360" r:id="rId19"/>
    <p:sldId id="372" r:id="rId20"/>
    <p:sldId id="362" r:id="rId21"/>
    <p:sldId id="373" r:id="rId22"/>
    <p:sldId id="374" r:id="rId23"/>
    <p:sldId id="375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33" autoAdjust="0"/>
    <p:restoredTop sz="94660"/>
  </p:normalViewPr>
  <p:slideViewPr>
    <p:cSldViewPr>
      <p:cViewPr varScale="1">
        <p:scale>
          <a:sx n="83" d="100"/>
          <a:sy n="83" d="100"/>
        </p:scale>
        <p:origin x="-78" y="-9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72B7B-43F4-42C2-913F-7228ECF126BD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9BC8-186E-4391-9271-944B43B59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2175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9D8F-2C80-4976-B5A9-A17695868A8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F72D-7D23-44DD-927B-B4F879912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21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170D-0BDD-4638-9A1B-2043113D8863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60281" y="2438221"/>
            <a:ext cx="5554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Banking Crises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4/16/2012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971550"/>
            <a:ext cx="4782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Miscellaneous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 descr="mis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42950"/>
            <a:ext cx="1600200" cy="1137492"/>
          </a:xfrm>
          <a:prstGeom prst="rect">
            <a:avLst/>
          </a:prstGeom>
        </p:spPr>
      </p:pic>
      <p:pic>
        <p:nvPicPr>
          <p:cNvPr id="10" name="Picture 9" descr="mis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742950"/>
            <a:ext cx="1600200" cy="1137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217" y="133350"/>
            <a:ext cx="3936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Premiums</a:t>
            </a:r>
          </a:p>
        </p:txBody>
      </p:sp>
      <p:pic>
        <p:nvPicPr>
          <p:cNvPr id="3" name="Picture 2" descr="ri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32610"/>
            <a:ext cx="3048000" cy="20345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2800" y="112395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 if there is a chance the foreign country will devalue its exchange rate peg, foreign investors will need to be paid a currency premium to get them to invest in spite of that risk – the premium should exactly compensate them for the probability of that event occurring.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217" y="133350"/>
            <a:ext cx="3936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Premiums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116592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 premium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default risk premium;</a:t>
            </a:r>
          </a:p>
          <a:p>
            <a:pPr algn="ctr"/>
            <a:r>
              <a:rPr lang="en-US" sz="2800" b="1" dirty="0" smtClean="0"/>
              <a:t>higher interest rate that</a:t>
            </a:r>
          </a:p>
          <a:p>
            <a:pPr algn="ctr"/>
            <a:r>
              <a:rPr lang="en-US" sz="2800" b="1" dirty="0" smtClean="0"/>
              <a:t>must be paid to compensate</a:t>
            </a:r>
          </a:p>
          <a:p>
            <a:pPr algn="ctr"/>
            <a:r>
              <a:rPr lang="en-US" sz="2800" b="1" dirty="0" smtClean="0"/>
              <a:t>for possibility of government expropriation of private investment or default on sovereign debt</a:t>
            </a:r>
          </a:p>
        </p:txBody>
      </p:sp>
      <p:pic>
        <p:nvPicPr>
          <p:cNvPr id="5" name="Picture 4" descr="ri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32610"/>
            <a:ext cx="3048000" cy="2034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217" y="133350"/>
            <a:ext cx="3936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Premiums</a:t>
            </a:r>
          </a:p>
        </p:txBody>
      </p:sp>
      <p:pic>
        <p:nvPicPr>
          <p:cNvPr id="3" name="Picture 2" descr="ri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32610"/>
            <a:ext cx="3048000" cy="20345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2800" y="971550"/>
            <a:ext cx="5638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Some governments have been known to seize foreign investments nationalizing industries.</a:t>
            </a:r>
          </a:p>
          <a:p>
            <a:pPr algn="ctr"/>
            <a:r>
              <a:rPr lang="en-US" sz="2800" b="1" dirty="0" smtClean="0"/>
              <a:t>To compensate for that risk a country premium must be paid.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A country premium is also paid on government bonds to compensate for the risk of sovereign debt repudiation (refusing to pay it back).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81400" y="1165920"/>
            <a:ext cx="5181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repudiation of debt;</a:t>
            </a:r>
          </a:p>
          <a:p>
            <a:pPr algn="ctr"/>
            <a:r>
              <a:rPr lang="en-US" sz="2800" b="1" dirty="0" smtClean="0"/>
              <a:t>country government</a:t>
            </a:r>
          </a:p>
          <a:p>
            <a:pPr algn="ctr"/>
            <a:r>
              <a:rPr lang="en-US" sz="2800" b="1" dirty="0" smtClean="0"/>
              <a:t>default on its bonds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repudiation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declaration by government</a:t>
            </a:r>
          </a:p>
          <a:p>
            <a:pPr algn="ctr"/>
            <a:r>
              <a:rPr lang="en-US" sz="2800" b="1" dirty="0" smtClean="0"/>
              <a:t>that it won’t pay back</a:t>
            </a:r>
          </a:p>
          <a:p>
            <a:pPr algn="ctr"/>
            <a:r>
              <a:rPr lang="en-US" sz="2800" b="1" i="1" dirty="0" smtClean="0"/>
              <a:t>part</a:t>
            </a:r>
            <a:r>
              <a:rPr lang="en-US" sz="2800" b="1" dirty="0" smtClean="0"/>
              <a:t> of its debt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2800" y="1581150"/>
            <a:ext cx="5638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Question</a:t>
            </a:r>
          </a:p>
          <a:p>
            <a:pPr algn="ctr"/>
            <a:r>
              <a:rPr lang="en-US" sz="2800" b="1" dirty="0" smtClean="0"/>
              <a:t>When do governments</a:t>
            </a:r>
          </a:p>
          <a:p>
            <a:pPr algn="ctr"/>
            <a:r>
              <a:rPr lang="en-US" sz="2800" b="1" dirty="0" smtClean="0"/>
              <a:t>default on their debt?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u="sng" dirty="0" smtClean="0"/>
              <a:t>Answer</a:t>
            </a:r>
          </a:p>
          <a:p>
            <a:pPr algn="ctr"/>
            <a:r>
              <a:rPr lang="en-US" sz="2800" b="1" dirty="0" smtClean="0"/>
              <a:t>When the benefits of</a:t>
            </a:r>
          </a:p>
          <a:p>
            <a:pPr algn="ctr"/>
            <a:r>
              <a:rPr lang="en-US" sz="2800" b="1" dirty="0" smtClean="0"/>
              <a:t>defaulting exceed the costs.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2800" y="819150"/>
            <a:ext cx="5638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Costs of defaulting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financial market penalties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can’t borrow until resolved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downgrade in credit ratings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higher country risk premium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can’t borrow in own currency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broader macroeconomic costs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bank panics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financial disintermediation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lost investment, trade, output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81400" y="1047750"/>
            <a:ext cx="518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Output if repays</a:t>
            </a:r>
          </a:p>
          <a:p>
            <a:pPr algn="ctr"/>
            <a:r>
              <a:rPr lang="en-US" sz="2800" b="1" dirty="0" smtClean="0"/>
              <a:t>Y – (1 +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L</a:t>
            </a:r>
            <a:r>
              <a:rPr lang="en-US" sz="2800" b="1" dirty="0" smtClean="0"/>
              <a:t>)L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u="sng" dirty="0" smtClean="0"/>
              <a:t>Output if defaults</a:t>
            </a:r>
          </a:p>
          <a:p>
            <a:pPr algn="ctr"/>
            <a:r>
              <a:rPr lang="en-US" sz="2800" b="1" dirty="0" smtClean="0"/>
              <a:t>Y – </a:t>
            </a:r>
            <a:r>
              <a:rPr lang="en-US" sz="2800" b="1" dirty="0" err="1" smtClean="0"/>
              <a:t>cY</a:t>
            </a:r>
            <a:endParaRPr lang="en-US" sz="2800" b="1" dirty="0" smtClean="0"/>
          </a:p>
          <a:p>
            <a:pPr algn="ctr"/>
            <a:endParaRPr lang="en-US" sz="14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Y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nominal output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L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amount of loan (bonds)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L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loan rate of interest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% of output lost in default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581400" y="1047750"/>
            <a:ext cx="5181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if</a:t>
            </a:r>
          </a:p>
          <a:p>
            <a:pPr algn="ctr"/>
            <a:r>
              <a:rPr lang="en-US" sz="2800" b="1" dirty="0" smtClean="0"/>
              <a:t>Y – (1 +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L</a:t>
            </a:r>
            <a:r>
              <a:rPr lang="en-US" sz="2800" b="1" dirty="0" smtClean="0"/>
              <a:t>)L &gt; Y – </a:t>
            </a:r>
            <a:r>
              <a:rPr lang="en-US" sz="2800" b="1" dirty="0" err="1" smtClean="0"/>
              <a:t>cY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then repay;</a:t>
            </a:r>
          </a:p>
          <a:p>
            <a:pPr algn="ctr"/>
            <a:r>
              <a:rPr lang="en-US" sz="2800" b="1" dirty="0" smtClean="0"/>
              <a:t>otherwise, default</a:t>
            </a:r>
          </a:p>
          <a:p>
            <a:pPr algn="ctr"/>
            <a:endParaRPr lang="en-US" sz="14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Y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nominal output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L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amount of loan (bonds)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L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loan rate of interest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 </a:t>
            </a:r>
            <a:r>
              <a:rPr lang="en-US" sz="2800" b="1" dirty="0" smtClean="0">
                <a:latin typeface="Times New Roman"/>
                <a:cs typeface="Times New Roman"/>
              </a:rPr>
              <a:t>≡</a:t>
            </a:r>
            <a:r>
              <a:rPr lang="en-US" sz="2800" b="1" dirty="0" smtClean="0"/>
              <a:t> % of output lost in default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3350"/>
            <a:ext cx="4711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Default</a:t>
            </a:r>
          </a:p>
        </p:txBody>
      </p:sp>
      <p:pic>
        <p:nvPicPr>
          <p:cNvPr id="3" name="Picture 2" descr="sovereign_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09650"/>
            <a:ext cx="2995930" cy="4000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2800" y="1276350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general countries that default on their sovereign debt get hit with a</a:t>
            </a:r>
          </a:p>
          <a:p>
            <a:pPr algn="ctr"/>
            <a:r>
              <a:rPr lang="en-US" sz="2800" b="1" dirty="0" smtClean="0"/>
              <a:t>4-5% country risk premium for the next 3-10 years.  They also have to denominate their future bond issues in a foreign currency (e.g., dollars) and suffer bank panics leading to massive bank failures.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33350"/>
            <a:ext cx="590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(2001-2002)</a:t>
            </a:r>
          </a:p>
        </p:txBody>
      </p:sp>
      <p:pic>
        <p:nvPicPr>
          <p:cNvPr id="3" name="Picture 2" descr="argentina.png"/>
          <p:cNvPicPr>
            <a:picLocks noChangeAspect="1"/>
          </p:cNvPicPr>
          <p:nvPr/>
        </p:nvPicPr>
        <p:blipFill>
          <a:blip r:embed="rId2"/>
          <a:srcRect l="22400" r="22400"/>
          <a:stretch>
            <a:fillRect/>
          </a:stretch>
        </p:blipFill>
        <p:spPr>
          <a:xfrm>
            <a:off x="0" y="819150"/>
            <a:ext cx="3154680" cy="428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1646694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Argentina (2001)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fixed exchange rate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1:1 peg (peso to dollar)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current account deficit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imports &gt; exports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↓ foreign exchange reserves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1441668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Types of crises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exchange rate crisis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banking crisis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default crisis</a:t>
            </a:r>
          </a:p>
        </p:txBody>
      </p:sp>
      <p:pic>
        <p:nvPicPr>
          <p:cNvPr id="7" name="Picture 6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6600" y="3446443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Often these crises occur together (twin or triple crises).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33350"/>
            <a:ext cx="590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(2001-2002)</a:t>
            </a:r>
          </a:p>
        </p:txBody>
      </p:sp>
      <p:pic>
        <p:nvPicPr>
          <p:cNvPr id="3" name="Picture 2" descr="argentina.png"/>
          <p:cNvPicPr>
            <a:picLocks noChangeAspect="1"/>
          </p:cNvPicPr>
          <p:nvPr/>
        </p:nvPicPr>
        <p:blipFill>
          <a:blip r:embed="rId2"/>
          <a:srcRect l="22400" r="22400"/>
          <a:stretch>
            <a:fillRect/>
          </a:stretch>
        </p:blipFill>
        <p:spPr>
          <a:xfrm>
            <a:off x="0" y="819150"/>
            <a:ext cx="3154680" cy="428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819150"/>
            <a:ext cx="571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Reactions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future devaluation feared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bank runs began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convert pesos to dollars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withdraw money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 devalues peso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1.4:1 new peg (pesos to dollars)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force converts bank accounts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dollar accounts to pesos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30% of wealth seized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63632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Reactions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devaluation ramifications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more bank panics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foreign investors avoid bonds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don’t roll over debt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macroeconomic consequences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tax revenue declines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social welfare spending up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government debt unsustainable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33350"/>
            <a:ext cx="590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(2001-2002)</a:t>
            </a:r>
          </a:p>
        </p:txBody>
      </p:sp>
      <p:pic>
        <p:nvPicPr>
          <p:cNvPr id="4" name="Picture 3" descr="argentina.png"/>
          <p:cNvPicPr>
            <a:picLocks noChangeAspect="1"/>
          </p:cNvPicPr>
          <p:nvPr/>
        </p:nvPicPr>
        <p:blipFill>
          <a:blip r:embed="rId2"/>
          <a:srcRect l="22400" r="22400"/>
          <a:stretch>
            <a:fillRect/>
          </a:stretch>
        </p:blipFill>
        <p:spPr>
          <a:xfrm>
            <a:off x="0" y="819150"/>
            <a:ext cx="315468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63632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Reactions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 repudiates debt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only default on foreign held debt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arbitrage opportunity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people buy foreign at discount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so default on all debt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partial repudiation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pennies on dollar for most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/>
              <a:t> IMF paid in full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33350"/>
            <a:ext cx="590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(2001-2002)</a:t>
            </a:r>
          </a:p>
        </p:txBody>
      </p:sp>
      <p:pic>
        <p:nvPicPr>
          <p:cNvPr id="4" name="Picture 3" descr="argentina.png"/>
          <p:cNvPicPr>
            <a:picLocks noChangeAspect="1"/>
          </p:cNvPicPr>
          <p:nvPr/>
        </p:nvPicPr>
        <p:blipFill>
          <a:blip r:embed="rId2"/>
          <a:srcRect l="22400" r="22400"/>
          <a:stretch>
            <a:fillRect/>
          </a:stretch>
        </p:blipFill>
        <p:spPr>
          <a:xfrm>
            <a:off x="0" y="819150"/>
            <a:ext cx="315468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819150"/>
            <a:ext cx="5867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Effects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triple crisis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exchange rate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banking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default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unemployment hit 25%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inflation peaked at 10%/month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all bank accounts frozen for 1 year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massive exchange rate devaluation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from 1:1 to 4:1 (pesos to dollars)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33350"/>
            <a:ext cx="590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(2001-2002)</a:t>
            </a:r>
          </a:p>
        </p:txBody>
      </p:sp>
      <p:pic>
        <p:nvPicPr>
          <p:cNvPr id="4" name="Picture 3" descr="argentina.png"/>
          <p:cNvPicPr>
            <a:picLocks noChangeAspect="1"/>
          </p:cNvPicPr>
          <p:nvPr/>
        </p:nvPicPr>
        <p:blipFill>
          <a:blip r:embed="rId2"/>
          <a:srcRect l="22400" r="22400"/>
          <a:stretch>
            <a:fillRect/>
          </a:stretch>
        </p:blipFill>
        <p:spPr>
          <a:xfrm>
            <a:off x="0" y="819150"/>
            <a:ext cx="3154680" cy="4286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657350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rate crisis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(aka balance of payments crisis)</a:t>
            </a:r>
          </a:p>
          <a:p>
            <a:pPr algn="ctr"/>
            <a:r>
              <a:rPr lang="en-US" sz="2800" b="1" dirty="0" smtClean="0"/>
              <a:t>big depreciation in the currency; drain of foreign reserves</a:t>
            </a:r>
          </a:p>
          <a:p>
            <a:pPr algn="ctr"/>
            <a:r>
              <a:rPr lang="en-US" sz="2800" b="1" dirty="0" smtClean="0"/>
              <a:t>forcing a devaluation</a:t>
            </a:r>
          </a:p>
          <a:p>
            <a:pPr algn="ctr"/>
            <a:r>
              <a:rPr lang="en-US" sz="2800" b="1" dirty="0" smtClean="0"/>
              <a:t>or switch to float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pic>
        <p:nvPicPr>
          <p:cNvPr id="5" name="Picture 4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581150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 crisis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bank panics leading to</a:t>
            </a:r>
          </a:p>
          <a:p>
            <a:pPr algn="ctr"/>
            <a:r>
              <a:rPr lang="en-US" sz="2800" b="1" dirty="0" smtClean="0"/>
              <a:t>massive bank failures;</a:t>
            </a:r>
          </a:p>
          <a:p>
            <a:pPr algn="ctr"/>
            <a:r>
              <a:rPr lang="en-US" sz="2800" b="1" dirty="0" smtClean="0"/>
              <a:t>when banks and other institutions face losses, insolvency, and bankruptcy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pic>
        <p:nvPicPr>
          <p:cNvPr id="4" name="Picture 3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352550"/>
            <a:ext cx="518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 crisis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government default</a:t>
            </a:r>
          </a:p>
          <a:p>
            <a:pPr algn="ctr"/>
            <a:r>
              <a:rPr lang="en-US" sz="2800" b="1" dirty="0" smtClean="0"/>
              <a:t>on sovereign debt;</a:t>
            </a:r>
          </a:p>
          <a:p>
            <a:pPr algn="ctr"/>
            <a:r>
              <a:rPr lang="en-US" sz="2800" b="1" dirty="0" smtClean="0"/>
              <a:t>when governments are</a:t>
            </a:r>
          </a:p>
          <a:p>
            <a:pPr algn="ctr"/>
            <a:r>
              <a:rPr lang="en-US" sz="2800" b="1" dirty="0" smtClean="0"/>
              <a:t>unwilling or unable</a:t>
            </a:r>
          </a:p>
          <a:p>
            <a:pPr algn="ctr"/>
            <a:r>
              <a:rPr lang="en-US" sz="2800" b="1" dirty="0" smtClean="0"/>
              <a:t>to honor principal/interest payments on their debt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pic>
        <p:nvPicPr>
          <p:cNvPr id="5" name="Picture 4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507450"/>
            <a:ext cx="5181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 crisis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2/3 of exchange rate,</a:t>
            </a:r>
          </a:p>
          <a:p>
            <a:pPr algn="ctr"/>
            <a:r>
              <a:rPr lang="en-US" sz="2800" b="1" dirty="0" smtClean="0"/>
              <a:t>banking, and default crises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 crisis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3/3 of exchange rate,</a:t>
            </a:r>
          </a:p>
          <a:p>
            <a:pPr algn="ctr"/>
            <a:r>
              <a:rPr lang="en-US" sz="2800" b="1" dirty="0" smtClean="0"/>
              <a:t>banking, and default crises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pic>
        <p:nvPicPr>
          <p:cNvPr id="4" name="Picture 3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21080"/>
            <a:ext cx="4841558" cy="3912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515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Crises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1441668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Types of crises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exchange rate crisis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banking crisis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default crisis</a:t>
            </a:r>
          </a:p>
        </p:txBody>
      </p:sp>
      <p:pic>
        <p:nvPicPr>
          <p:cNvPr id="4" name="Picture 3" descr="ear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90650"/>
            <a:ext cx="3086100" cy="3086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3446443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Often these crises occur together (twin or triple crises).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217" y="133350"/>
            <a:ext cx="39367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Premiums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1570494"/>
            <a:ext cx="518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currency premium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exchange rate risk premium;</a:t>
            </a:r>
          </a:p>
          <a:p>
            <a:pPr algn="ctr"/>
            <a:r>
              <a:rPr lang="en-US" sz="2800" b="1" dirty="0" smtClean="0"/>
              <a:t>higher interest rate that</a:t>
            </a:r>
          </a:p>
          <a:p>
            <a:pPr algn="ctr"/>
            <a:r>
              <a:rPr lang="en-US" sz="2800" b="1" dirty="0" smtClean="0"/>
              <a:t>must be paid to compensate</a:t>
            </a:r>
          </a:p>
          <a:p>
            <a:pPr algn="ctr"/>
            <a:r>
              <a:rPr lang="en-US" sz="2800" b="1" dirty="0" smtClean="0"/>
              <a:t>for possibility of fluctuations</a:t>
            </a:r>
          </a:p>
          <a:p>
            <a:pPr algn="ctr"/>
            <a:r>
              <a:rPr lang="en-US" sz="2800" b="1" dirty="0" smtClean="0"/>
              <a:t>in the exchange rate</a:t>
            </a:r>
          </a:p>
          <a:p>
            <a:pPr algn="ctr"/>
            <a:r>
              <a:rPr lang="en-US" sz="2800" b="1" dirty="0" smtClean="0"/>
              <a:t>(i.e., the peg is not credible)</a:t>
            </a:r>
          </a:p>
        </p:txBody>
      </p:sp>
      <p:pic>
        <p:nvPicPr>
          <p:cNvPr id="5" name="Picture 4" descr="ri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32610"/>
            <a:ext cx="3048000" cy="2034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13590</TotalTime>
  <Words>804</Words>
  <Application>Microsoft Office PowerPoint</Application>
  <PresentationFormat>On-screen Show (16:9)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Moulton</dc:creator>
  <cp:lastModifiedBy>Chuck Moulton</cp:lastModifiedBy>
  <cp:revision>1093</cp:revision>
  <dcterms:created xsi:type="dcterms:W3CDTF">2010-08-30T19:56:42Z</dcterms:created>
  <dcterms:modified xsi:type="dcterms:W3CDTF">2012-01-25T19:53:36Z</dcterms:modified>
</cp:coreProperties>
</file>