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43" r:id="rId3"/>
    <p:sldId id="344" r:id="rId4"/>
    <p:sldId id="369" r:id="rId5"/>
    <p:sldId id="345" r:id="rId6"/>
    <p:sldId id="370" r:id="rId7"/>
    <p:sldId id="371" r:id="rId8"/>
    <p:sldId id="348" r:id="rId9"/>
    <p:sldId id="347" r:id="rId10"/>
    <p:sldId id="354" r:id="rId11"/>
    <p:sldId id="349" r:id="rId12"/>
    <p:sldId id="353" r:id="rId13"/>
    <p:sldId id="355" r:id="rId14"/>
    <p:sldId id="356" r:id="rId15"/>
    <p:sldId id="357" r:id="rId16"/>
    <p:sldId id="358" r:id="rId17"/>
    <p:sldId id="359" r:id="rId18"/>
    <p:sldId id="360" r:id="rId19"/>
    <p:sldId id="372" r:id="rId20"/>
    <p:sldId id="362" r:id="rId21"/>
    <p:sldId id="373" r:id="rId22"/>
    <p:sldId id="374" r:id="rId23"/>
    <p:sldId id="375" r:id="rId2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CC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033" autoAdjust="0"/>
    <p:restoredTop sz="94660"/>
  </p:normalViewPr>
  <p:slideViewPr>
    <p:cSldViewPr>
      <p:cViewPr varScale="1">
        <p:scale>
          <a:sx n="83" d="100"/>
          <a:sy n="83" d="100"/>
        </p:scale>
        <p:origin x="-78" y="-9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272B7B-43F4-42C2-913F-7228ECF126BD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9BC8-186E-4391-9271-944B43B599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32175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A89D8F-2C80-4976-B5A9-A17695868A8A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E4F72D-7D23-44DD-927B-B4F879912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8213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A170D-0BDD-4638-9A1B-2043113D8863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760281" y="2438221"/>
            <a:ext cx="55549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 Banking Crises</a:t>
            </a:r>
          </a:p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4/16/2012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09800" y="971550"/>
            <a:ext cx="47820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</a:t>
            </a:r>
            <a:r>
              <a:rPr lang="en-US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4: Miscellaneous</a:t>
            </a:r>
            <a:endParaRPr lang="en-US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8" descr="misc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742950"/>
            <a:ext cx="1600200" cy="1137492"/>
          </a:xfrm>
          <a:prstGeom prst="rect">
            <a:avLst/>
          </a:prstGeom>
        </p:spPr>
      </p:pic>
      <p:pic>
        <p:nvPicPr>
          <p:cNvPr id="10" name="Picture 9" descr="misc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0" y="742950"/>
            <a:ext cx="1600200" cy="11374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40217" y="133350"/>
            <a:ext cx="39367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 Premiums</a:t>
            </a:r>
          </a:p>
        </p:txBody>
      </p:sp>
      <p:pic>
        <p:nvPicPr>
          <p:cNvPr id="3" name="Picture 2" descr="ris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832610"/>
            <a:ext cx="3048000" cy="203454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3352800" y="1123950"/>
            <a:ext cx="5638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So if there is a chance the foreign country will devalue its exchange rate peg, foreign investors will need to be paid a currency premium to get them to invest in spite of that risk – the premium should exactly compensate them for the probability of that event occurring.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40217" y="133350"/>
            <a:ext cx="39367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 Premiums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81400" y="1165920"/>
            <a:ext cx="5181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country premium </a:t>
            </a:r>
            <a:r>
              <a:rPr lang="en-US" sz="2800" b="1" dirty="0" smtClean="0"/>
              <a:t>–</a:t>
            </a:r>
          </a:p>
          <a:p>
            <a:pPr algn="ctr"/>
            <a:r>
              <a:rPr lang="en-US" sz="2800" b="1" dirty="0" smtClean="0"/>
              <a:t>default risk premium;</a:t>
            </a:r>
          </a:p>
          <a:p>
            <a:pPr algn="ctr"/>
            <a:r>
              <a:rPr lang="en-US" sz="2800" b="1" dirty="0" smtClean="0"/>
              <a:t>higher interest rate that</a:t>
            </a:r>
          </a:p>
          <a:p>
            <a:pPr algn="ctr"/>
            <a:r>
              <a:rPr lang="en-US" sz="2800" b="1" dirty="0" smtClean="0"/>
              <a:t>must be paid to compensate</a:t>
            </a:r>
          </a:p>
          <a:p>
            <a:pPr algn="ctr"/>
            <a:r>
              <a:rPr lang="en-US" sz="2800" b="1" dirty="0" smtClean="0"/>
              <a:t>for possibility of government expropriation of private investment or default on sovereign debt</a:t>
            </a:r>
          </a:p>
        </p:txBody>
      </p:sp>
      <p:pic>
        <p:nvPicPr>
          <p:cNvPr id="5" name="Picture 4" descr="ris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832610"/>
            <a:ext cx="3048000" cy="203454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40217" y="133350"/>
            <a:ext cx="39367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 Premiums</a:t>
            </a:r>
          </a:p>
        </p:txBody>
      </p:sp>
      <p:pic>
        <p:nvPicPr>
          <p:cNvPr id="3" name="Picture 2" descr="ris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832610"/>
            <a:ext cx="3048000" cy="203454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3352800" y="971550"/>
            <a:ext cx="56388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Some governments have been known to seize foreign investments nationalizing industries.</a:t>
            </a:r>
          </a:p>
          <a:p>
            <a:pPr algn="ctr"/>
            <a:r>
              <a:rPr lang="en-US" sz="2800" b="1" dirty="0" smtClean="0"/>
              <a:t>To compensate for that risk a country premium must be paid.</a:t>
            </a:r>
          </a:p>
          <a:p>
            <a:pPr algn="ctr"/>
            <a:endParaRPr lang="en-US" sz="1400" b="1" dirty="0" smtClean="0"/>
          </a:p>
          <a:p>
            <a:pPr algn="ctr"/>
            <a:r>
              <a:rPr lang="en-US" sz="2800" b="1" dirty="0" smtClean="0"/>
              <a:t>A country premium is also paid on government bonds to compensate for the risk of sovereign debt repudiation (refusing to pay it back).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133350"/>
            <a:ext cx="47115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Sovereign Default</a:t>
            </a:r>
          </a:p>
        </p:txBody>
      </p:sp>
      <p:pic>
        <p:nvPicPr>
          <p:cNvPr id="3" name="Picture 2" descr="sovereign_defau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009650"/>
            <a:ext cx="2995930" cy="40005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3581400" y="1165920"/>
            <a:ext cx="51816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sovereign default </a:t>
            </a:r>
            <a:r>
              <a:rPr lang="en-US" sz="2800" b="1" dirty="0" smtClean="0"/>
              <a:t>–</a:t>
            </a:r>
          </a:p>
          <a:p>
            <a:pPr algn="ctr"/>
            <a:r>
              <a:rPr lang="en-US" sz="2800" b="1" dirty="0" smtClean="0"/>
              <a:t>repudiation of debt;</a:t>
            </a:r>
          </a:p>
          <a:p>
            <a:pPr algn="ctr"/>
            <a:r>
              <a:rPr lang="en-US" sz="2800" b="1" dirty="0" smtClean="0"/>
              <a:t>country government</a:t>
            </a:r>
          </a:p>
          <a:p>
            <a:pPr algn="ctr"/>
            <a:r>
              <a:rPr lang="en-US" sz="2800" b="1" dirty="0" smtClean="0"/>
              <a:t>default on its bonds</a:t>
            </a:r>
          </a:p>
          <a:p>
            <a:pPr algn="ctr"/>
            <a:endParaRPr lang="en-US" sz="1400" b="1" dirty="0" smtClean="0"/>
          </a:p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partial repudiation </a:t>
            </a:r>
            <a:r>
              <a:rPr lang="en-US" sz="2800" b="1" dirty="0" smtClean="0"/>
              <a:t>–</a:t>
            </a:r>
          </a:p>
          <a:p>
            <a:pPr algn="ctr"/>
            <a:r>
              <a:rPr lang="en-US" sz="2800" b="1" dirty="0" smtClean="0"/>
              <a:t>declaration by government</a:t>
            </a:r>
          </a:p>
          <a:p>
            <a:pPr algn="ctr"/>
            <a:r>
              <a:rPr lang="en-US" sz="2800" b="1" dirty="0" smtClean="0"/>
              <a:t>that it won’t pay back</a:t>
            </a:r>
          </a:p>
          <a:p>
            <a:pPr algn="ctr"/>
            <a:r>
              <a:rPr lang="en-US" sz="2800" b="1" i="1" dirty="0" smtClean="0"/>
              <a:t>part</a:t>
            </a:r>
            <a:r>
              <a:rPr lang="en-US" sz="2800" b="1" dirty="0" smtClean="0"/>
              <a:t> of its debt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133350"/>
            <a:ext cx="47115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Sovereign Default</a:t>
            </a:r>
          </a:p>
        </p:txBody>
      </p:sp>
      <p:pic>
        <p:nvPicPr>
          <p:cNvPr id="3" name="Picture 2" descr="sovereign_defau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009650"/>
            <a:ext cx="2995930" cy="40005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3352800" y="1581150"/>
            <a:ext cx="56388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/>
              <a:t>Question</a:t>
            </a:r>
          </a:p>
          <a:p>
            <a:pPr algn="ctr"/>
            <a:r>
              <a:rPr lang="en-US" sz="2800" b="1" dirty="0" smtClean="0"/>
              <a:t>When do governments</a:t>
            </a:r>
          </a:p>
          <a:p>
            <a:pPr algn="ctr"/>
            <a:r>
              <a:rPr lang="en-US" sz="2800" b="1" dirty="0" smtClean="0"/>
              <a:t>default on their debt?</a:t>
            </a:r>
          </a:p>
          <a:p>
            <a:pPr algn="ctr"/>
            <a:endParaRPr lang="en-US" sz="1400" b="1" dirty="0" smtClean="0"/>
          </a:p>
          <a:p>
            <a:pPr algn="ctr"/>
            <a:r>
              <a:rPr lang="en-US" sz="2800" b="1" u="sng" dirty="0" smtClean="0"/>
              <a:t>Answer</a:t>
            </a:r>
          </a:p>
          <a:p>
            <a:pPr algn="ctr"/>
            <a:r>
              <a:rPr lang="en-US" sz="2800" b="1" dirty="0" smtClean="0"/>
              <a:t>When the benefits of</a:t>
            </a:r>
          </a:p>
          <a:p>
            <a:pPr algn="ctr"/>
            <a:r>
              <a:rPr lang="en-US" sz="2800" b="1" dirty="0" smtClean="0"/>
              <a:t>defaulting exceed the costs.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133350"/>
            <a:ext cx="47115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Sovereign Default</a:t>
            </a:r>
          </a:p>
        </p:txBody>
      </p:sp>
      <p:pic>
        <p:nvPicPr>
          <p:cNvPr id="3" name="Picture 2" descr="sovereign_defau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009650"/>
            <a:ext cx="2995930" cy="40005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3352800" y="819150"/>
            <a:ext cx="5638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Costs of defaulting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financial market penalties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can’t borrow until resolved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downgrade in credit ratings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b="1" dirty="0" smtClean="0"/>
              <a:t> higher country risk premium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can’t borrow in own currency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broader macroeconomic costs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bank panics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b="1" dirty="0" smtClean="0"/>
              <a:t> financial disintermediation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lost investment, trade, output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133350"/>
            <a:ext cx="47115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Sovereign Default</a:t>
            </a:r>
          </a:p>
        </p:txBody>
      </p:sp>
      <p:pic>
        <p:nvPicPr>
          <p:cNvPr id="3" name="Picture 2" descr="sovereign_defau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009650"/>
            <a:ext cx="2995930" cy="40005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3581400" y="1047750"/>
            <a:ext cx="5181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/>
              <a:t>Output if repays</a:t>
            </a:r>
          </a:p>
          <a:p>
            <a:pPr algn="ctr"/>
            <a:r>
              <a:rPr lang="en-US" sz="2800" b="1" dirty="0" smtClean="0"/>
              <a:t>Y – (1 + </a:t>
            </a:r>
            <a:r>
              <a:rPr lang="en-US" sz="2800" b="1" dirty="0" err="1" smtClean="0"/>
              <a:t>r</a:t>
            </a:r>
            <a:r>
              <a:rPr lang="en-US" sz="2800" b="1" baseline="-25000" dirty="0" err="1" smtClean="0"/>
              <a:t>L</a:t>
            </a:r>
            <a:r>
              <a:rPr lang="en-US" sz="2800" b="1" dirty="0" smtClean="0"/>
              <a:t>)L</a:t>
            </a:r>
          </a:p>
          <a:p>
            <a:pPr algn="ctr"/>
            <a:endParaRPr lang="en-US" sz="1400" b="1" dirty="0" smtClean="0"/>
          </a:p>
          <a:p>
            <a:pPr algn="ctr"/>
            <a:r>
              <a:rPr lang="en-US" sz="2800" b="1" u="sng" dirty="0" smtClean="0"/>
              <a:t>Output if defaults</a:t>
            </a:r>
          </a:p>
          <a:p>
            <a:pPr algn="ctr"/>
            <a:r>
              <a:rPr lang="en-US" sz="2800" b="1" dirty="0" smtClean="0"/>
              <a:t>Y – </a:t>
            </a:r>
            <a:r>
              <a:rPr lang="en-US" sz="2800" b="1" dirty="0" err="1" smtClean="0"/>
              <a:t>cY</a:t>
            </a:r>
            <a:endParaRPr lang="en-US" sz="2800" b="1" dirty="0" smtClean="0"/>
          </a:p>
          <a:p>
            <a:pPr algn="ctr"/>
            <a:endParaRPr lang="en-US" sz="1400" b="1" dirty="0" smtClean="0"/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Y </a:t>
            </a:r>
            <a:r>
              <a:rPr lang="en-US" sz="2800" b="1" dirty="0" smtClean="0">
                <a:latin typeface="Times New Roman"/>
                <a:cs typeface="Times New Roman"/>
              </a:rPr>
              <a:t>≡</a:t>
            </a:r>
            <a:r>
              <a:rPr lang="en-US" sz="2800" b="1" dirty="0" smtClean="0"/>
              <a:t> nominal output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L </a:t>
            </a:r>
            <a:r>
              <a:rPr lang="en-US" sz="2800" b="1" dirty="0" smtClean="0">
                <a:latin typeface="Times New Roman"/>
                <a:cs typeface="Times New Roman"/>
              </a:rPr>
              <a:t>≡</a:t>
            </a:r>
            <a:r>
              <a:rPr lang="en-US" sz="2800" b="1" dirty="0" smtClean="0"/>
              <a:t> amount of loan (bonds)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</a:t>
            </a:r>
            <a:r>
              <a:rPr lang="en-US" sz="2800" b="1" dirty="0" err="1" smtClean="0"/>
              <a:t>r</a:t>
            </a:r>
            <a:r>
              <a:rPr lang="en-US" sz="2800" b="1" baseline="-25000" dirty="0" err="1" smtClean="0"/>
              <a:t>L</a:t>
            </a:r>
            <a:r>
              <a:rPr lang="en-US" sz="2800" b="1" dirty="0" smtClean="0"/>
              <a:t> </a:t>
            </a:r>
            <a:r>
              <a:rPr lang="en-US" sz="2800" b="1" dirty="0" smtClean="0">
                <a:latin typeface="Times New Roman"/>
                <a:cs typeface="Times New Roman"/>
              </a:rPr>
              <a:t>≡</a:t>
            </a:r>
            <a:r>
              <a:rPr lang="en-US" sz="2800" b="1" dirty="0" smtClean="0"/>
              <a:t> loan rate of interest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c </a:t>
            </a:r>
            <a:r>
              <a:rPr lang="en-US" sz="2800" b="1" dirty="0" smtClean="0">
                <a:latin typeface="Times New Roman"/>
                <a:cs typeface="Times New Roman"/>
              </a:rPr>
              <a:t>≡</a:t>
            </a:r>
            <a:r>
              <a:rPr lang="en-US" sz="2800" b="1" dirty="0" smtClean="0"/>
              <a:t> % of output lost in default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133350"/>
            <a:ext cx="47115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Sovereign Default</a:t>
            </a:r>
          </a:p>
        </p:txBody>
      </p:sp>
      <p:pic>
        <p:nvPicPr>
          <p:cNvPr id="3" name="Picture 2" descr="sovereign_defau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009650"/>
            <a:ext cx="2995930" cy="40005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3581400" y="1047750"/>
            <a:ext cx="51816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if</a:t>
            </a:r>
          </a:p>
          <a:p>
            <a:pPr algn="ctr"/>
            <a:r>
              <a:rPr lang="en-US" sz="2800" b="1" dirty="0" smtClean="0"/>
              <a:t>Y – (1 + </a:t>
            </a:r>
            <a:r>
              <a:rPr lang="en-US" sz="2800" b="1" dirty="0" err="1" smtClean="0"/>
              <a:t>r</a:t>
            </a:r>
            <a:r>
              <a:rPr lang="en-US" sz="2800" b="1" baseline="-25000" dirty="0" err="1" smtClean="0"/>
              <a:t>L</a:t>
            </a:r>
            <a:r>
              <a:rPr lang="en-US" sz="2800" b="1" dirty="0" smtClean="0"/>
              <a:t>)L &gt; Y – </a:t>
            </a:r>
            <a:r>
              <a:rPr lang="en-US" sz="2800" b="1" dirty="0" err="1" smtClean="0"/>
              <a:t>cY</a:t>
            </a:r>
            <a:endParaRPr lang="en-US" sz="2800" b="1" dirty="0" smtClean="0"/>
          </a:p>
          <a:p>
            <a:pPr algn="ctr"/>
            <a:r>
              <a:rPr lang="en-US" sz="2800" b="1" dirty="0" smtClean="0"/>
              <a:t>then repay;</a:t>
            </a:r>
          </a:p>
          <a:p>
            <a:pPr algn="ctr"/>
            <a:r>
              <a:rPr lang="en-US" sz="2800" b="1" dirty="0" smtClean="0"/>
              <a:t>otherwise, default</a:t>
            </a:r>
          </a:p>
          <a:p>
            <a:pPr algn="ctr"/>
            <a:endParaRPr lang="en-US" sz="1400" b="1" dirty="0" smtClean="0"/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Y </a:t>
            </a:r>
            <a:r>
              <a:rPr lang="en-US" sz="2800" b="1" dirty="0" smtClean="0">
                <a:latin typeface="Times New Roman"/>
                <a:cs typeface="Times New Roman"/>
              </a:rPr>
              <a:t>≡</a:t>
            </a:r>
            <a:r>
              <a:rPr lang="en-US" sz="2800" b="1" dirty="0" smtClean="0"/>
              <a:t> nominal output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L </a:t>
            </a:r>
            <a:r>
              <a:rPr lang="en-US" sz="2800" b="1" dirty="0" smtClean="0">
                <a:latin typeface="Times New Roman"/>
                <a:cs typeface="Times New Roman"/>
              </a:rPr>
              <a:t>≡</a:t>
            </a:r>
            <a:r>
              <a:rPr lang="en-US" sz="2800" b="1" dirty="0" smtClean="0"/>
              <a:t> amount of loan (bonds)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</a:t>
            </a:r>
            <a:r>
              <a:rPr lang="en-US" sz="2800" b="1" dirty="0" err="1" smtClean="0"/>
              <a:t>r</a:t>
            </a:r>
            <a:r>
              <a:rPr lang="en-US" sz="2800" b="1" baseline="-25000" dirty="0" err="1" smtClean="0"/>
              <a:t>L</a:t>
            </a:r>
            <a:r>
              <a:rPr lang="en-US" sz="2800" b="1" dirty="0" smtClean="0"/>
              <a:t> </a:t>
            </a:r>
            <a:r>
              <a:rPr lang="en-US" sz="2800" b="1" dirty="0" smtClean="0">
                <a:latin typeface="Times New Roman"/>
                <a:cs typeface="Times New Roman"/>
              </a:rPr>
              <a:t>≡</a:t>
            </a:r>
            <a:r>
              <a:rPr lang="en-US" sz="2800" b="1" dirty="0" smtClean="0"/>
              <a:t> loan rate of interest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c </a:t>
            </a:r>
            <a:r>
              <a:rPr lang="en-US" sz="2800" b="1" dirty="0" smtClean="0">
                <a:latin typeface="Times New Roman"/>
                <a:cs typeface="Times New Roman"/>
              </a:rPr>
              <a:t>≡</a:t>
            </a:r>
            <a:r>
              <a:rPr lang="en-US" sz="2800" b="1" dirty="0" smtClean="0"/>
              <a:t> % of output lost in default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133350"/>
            <a:ext cx="47115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Sovereign Default</a:t>
            </a:r>
          </a:p>
        </p:txBody>
      </p:sp>
      <p:pic>
        <p:nvPicPr>
          <p:cNvPr id="3" name="Picture 2" descr="sovereign_defau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009650"/>
            <a:ext cx="2995930" cy="40005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3352800" y="1276350"/>
            <a:ext cx="5638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In general countries that default on their sovereign debt get hit with a</a:t>
            </a:r>
          </a:p>
          <a:p>
            <a:pPr algn="ctr"/>
            <a:r>
              <a:rPr lang="en-US" sz="2800" b="1" dirty="0" smtClean="0"/>
              <a:t>4-5% country risk premium for the next 3-10 years.  They also have to denominate their future bond issues in a foreign currency (e.g., dollars) and suffer bank panics leading to massive bank failures.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133350"/>
            <a:ext cx="59022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Argentina (2001-2002)</a:t>
            </a:r>
          </a:p>
        </p:txBody>
      </p:sp>
      <p:pic>
        <p:nvPicPr>
          <p:cNvPr id="3" name="Picture 2" descr="argentina.png"/>
          <p:cNvPicPr>
            <a:picLocks noChangeAspect="1"/>
          </p:cNvPicPr>
          <p:nvPr/>
        </p:nvPicPr>
        <p:blipFill>
          <a:blip r:embed="rId2"/>
          <a:srcRect l="22400" r="22400"/>
          <a:stretch>
            <a:fillRect/>
          </a:stretch>
        </p:blipFill>
        <p:spPr>
          <a:xfrm>
            <a:off x="0" y="819150"/>
            <a:ext cx="3154680" cy="42862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76600" y="1646694"/>
            <a:ext cx="5715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Argentina (2001)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fixed exchange rate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1:1 peg (peso to dollar)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current account deficit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imports &gt; exports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↓ foreign exchange reserves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7400" y="133350"/>
            <a:ext cx="51510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 Crises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24400" y="1441668"/>
            <a:ext cx="3352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Types of crises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exchange rate crisis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banking crisis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default crisis</a:t>
            </a:r>
          </a:p>
        </p:txBody>
      </p:sp>
      <p:pic>
        <p:nvPicPr>
          <p:cNvPr id="7" name="Picture 6" descr="earth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390650"/>
            <a:ext cx="3086100" cy="30861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276600" y="3446443"/>
            <a:ext cx="5715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Often these crises occur together (twin or triple crises).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133350"/>
            <a:ext cx="59022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Argentina (2001-2002)</a:t>
            </a:r>
          </a:p>
        </p:txBody>
      </p:sp>
      <p:pic>
        <p:nvPicPr>
          <p:cNvPr id="3" name="Picture 2" descr="argentina.png"/>
          <p:cNvPicPr>
            <a:picLocks noChangeAspect="1"/>
          </p:cNvPicPr>
          <p:nvPr/>
        </p:nvPicPr>
        <p:blipFill>
          <a:blip r:embed="rId2"/>
          <a:srcRect l="22400" r="22400"/>
          <a:stretch>
            <a:fillRect/>
          </a:stretch>
        </p:blipFill>
        <p:spPr>
          <a:xfrm>
            <a:off x="0" y="819150"/>
            <a:ext cx="3154680" cy="42862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76600" y="819150"/>
            <a:ext cx="5715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Reactions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future devaluation feared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bank runs began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b="1" dirty="0" smtClean="0"/>
              <a:t> convert pesos to dollars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b="1" dirty="0" smtClean="0"/>
              <a:t> withdraw money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government devalues peso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1.4:1 new peg (pesos to dollars)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force converts bank accounts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b="1" dirty="0" smtClean="0"/>
              <a:t> dollar accounts to pesos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b="1" dirty="0" smtClean="0"/>
              <a:t> 30% of wealth seized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963632"/>
            <a:ext cx="5867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Reactions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devaluation ramifications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more bank panics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foreign investors avoid bonds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b="1" dirty="0" smtClean="0"/>
              <a:t> don’t roll over debt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macroeconomic consequences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b="1" dirty="0" smtClean="0"/>
              <a:t> tax revenue declines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b="1" dirty="0" smtClean="0"/>
              <a:t> social welfare spending up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government debt unsustainable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28800" y="133350"/>
            <a:ext cx="59022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Argentina (2001-2002)</a:t>
            </a:r>
          </a:p>
        </p:txBody>
      </p:sp>
      <p:pic>
        <p:nvPicPr>
          <p:cNvPr id="4" name="Picture 3" descr="argentina.png"/>
          <p:cNvPicPr>
            <a:picLocks noChangeAspect="1"/>
          </p:cNvPicPr>
          <p:nvPr/>
        </p:nvPicPr>
        <p:blipFill>
          <a:blip r:embed="rId2"/>
          <a:srcRect l="22400" r="22400"/>
          <a:stretch>
            <a:fillRect/>
          </a:stretch>
        </p:blipFill>
        <p:spPr>
          <a:xfrm>
            <a:off x="0" y="819150"/>
            <a:ext cx="3154680" cy="428625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963632"/>
            <a:ext cx="5867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Reactions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government repudiates debt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only default on foreign held debt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b="1" dirty="0" smtClean="0"/>
              <a:t> arbitrage opportunity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b="1" dirty="0" smtClean="0"/>
              <a:t> people buy foreign at discount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so default on all debt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partial repudiation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b="1" dirty="0" smtClean="0"/>
              <a:t> pennies on dollar for most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b="1" dirty="0" smtClean="0"/>
              <a:t> IMF paid in full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28800" y="133350"/>
            <a:ext cx="59022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Argentina (2001-2002)</a:t>
            </a:r>
          </a:p>
        </p:txBody>
      </p:sp>
      <p:pic>
        <p:nvPicPr>
          <p:cNvPr id="4" name="Picture 3" descr="argentina.png"/>
          <p:cNvPicPr>
            <a:picLocks noChangeAspect="1"/>
          </p:cNvPicPr>
          <p:nvPr/>
        </p:nvPicPr>
        <p:blipFill>
          <a:blip r:embed="rId2"/>
          <a:srcRect l="22400" r="22400"/>
          <a:stretch>
            <a:fillRect/>
          </a:stretch>
        </p:blipFill>
        <p:spPr>
          <a:xfrm>
            <a:off x="0" y="819150"/>
            <a:ext cx="3154680" cy="428625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819150"/>
            <a:ext cx="5867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Effects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triple crisis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exchange rate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banking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default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unemployment hit 25%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inflation peaked at 10%/month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all bank accounts frozen for 1 year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massive exchange rate devaluation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from 1:1 to 4:1 (pesos to dollars)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28800" y="133350"/>
            <a:ext cx="59022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Argentina (2001-2002)</a:t>
            </a:r>
          </a:p>
        </p:txBody>
      </p:sp>
      <p:pic>
        <p:nvPicPr>
          <p:cNvPr id="4" name="Picture 3" descr="argentina.png"/>
          <p:cNvPicPr>
            <a:picLocks noChangeAspect="1"/>
          </p:cNvPicPr>
          <p:nvPr/>
        </p:nvPicPr>
        <p:blipFill>
          <a:blip r:embed="rId2"/>
          <a:srcRect l="22400" r="22400"/>
          <a:stretch>
            <a:fillRect/>
          </a:stretch>
        </p:blipFill>
        <p:spPr>
          <a:xfrm>
            <a:off x="0" y="819150"/>
            <a:ext cx="3154680" cy="42862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81400" y="1657350"/>
            <a:ext cx="5181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exchange rate crisis </a:t>
            </a:r>
            <a:r>
              <a:rPr lang="en-US" sz="2800" b="1" dirty="0" smtClean="0"/>
              <a:t>–</a:t>
            </a:r>
          </a:p>
          <a:p>
            <a:pPr algn="ctr"/>
            <a:r>
              <a:rPr lang="en-US" sz="2800" b="1" dirty="0" smtClean="0"/>
              <a:t>(aka balance of payments crisis)</a:t>
            </a:r>
          </a:p>
          <a:p>
            <a:pPr algn="ctr"/>
            <a:r>
              <a:rPr lang="en-US" sz="2800" b="1" dirty="0" smtClean="0"/>
              <a:t>big depreciation in the currency; drain of foreign reserves</a:t>
            </a:r>
          </a:p>
          <a:p>
            <a:pPr algn="ctr"/>
            <a:r>
              <a:rPr lang="en-US" sz="2800" b="1" dirty="0" smtClean="0"/>
              <a:t>forcing a devaluation</a:t>
            </a:r>
          </a:p>
          <a:p>
            <a:pPr algn="ctr"/>
            <a:r>
              <a:rPr lang="en-US" sz="2800" b="1" dirty="0" smtClean="0"/>
              <a:t>or switch to float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57400" y="133350"/>
            <a:ext cx="51510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 Crises</a:t>
            </a:r>
          </a:p>
        </p:txBody>
      </p:sp>
      <p:pic>
        <p:nvPicPr>
          <p:cNvPr id="5" name="Picture 4" descr="earth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390650"/>
            <a:ext cx="3086100" cy="30861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81400" y="1581150"/>
            <a:ext cx="5181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banking crisis </a:t>
            </a:r>
            <a:r>
              <a:rPr lang="en-US" sz="2800" b="1" dirty="0" smtClean="0"/>
              <a:t>–</a:t>
            </a:r>
          </a:p>
          <a:p>
            <a:pPr algn="ctr"/>
            <a:r>
              <a:rPr lang="en-US" sz="2800" b="1" dirty="0" smtClean="0"/>
              <a:t>bank panics leading to</a:t>
            </a:r>
          </a:p>
          <a:p>
            <a:pPr algn="ctr"/>
            <a:r>
              <a:rPr lang="en-US" sz="2800" b="1" dirty="0" smtClean="0"/>
              <a:t>massive bank failures;</a:t>
            </a:r>
          </a:p>
          <a:p>
            <a:pPr algn="ctr"/>
            <a:r>
              <a:rPr lang="en-US" sz="2800" b="1" dirty="0" smtClean="0"/>
              <a:t>when banks and other institutions face losses, insolvency, and bankruptcy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57400" y="133350"/>
            <a:ext cx="51510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 Crises</a:t>
            </a:r>
          </a:p>
        </p:txBody>
      </p:sp>
      <p:pic>
        <p:nvPicPr>
          <p:cNvPr id="4" name="Picture 3" descr="earth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390650"/>
            <a:ext cx="3086100" cy="30861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5200" y="1352550"/>
            <a:ext cx="5181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default crisis </a:t>
            </a:r>
            <a:r>
              <a:rPr lang="en-US" sz="2800" b="1" dirty="0" smtClean="0"/>
              <a:t>–</a:t>
            </a:r>
          </a:p>
          <a:p>
            <a:pPr algn="ctr"/>
            <a:r>
              <a:rPr lang="en-US" sz="2800" b="1" dirty="0" smtClean="0"/>
              <a:t>government default</a:t>
            </a:r>
          </a:p>
          <a:p>
            <a:pPr algn="ctr"/>
            <a:r>
              <a:rPr lang="en-US" sz="2800" b="1" dirty="0" smtClean="0"/>
              <a:t>on sovereign debt;</a:t>
            </a:r>
          </a:p>
          <a:p>
            <a:pPr algn="ctr"/>
            <a:r>
              <a:rPr lang="en-US" sz="2800" b="1" dirty="0" smtClean="0"/>
              <a:t>when governments are</a:t>
            </a:r>
          </a:p>
          <a:p>
            <a:pPr algn="ctr"/>
            <a:r>
              <a:rPr lang="en-US" sz="2800" b="1" dirty="0" smtClean="0"/>
              <a:t>unwilling or unable</a:t>
            </a:r>
          </a:p>
          <a:p>
            <a:pPr algn="ctr"/>
            <a:r>
              <a:rPr lang="en-US" sz="2800" b="1" dirty="0" smtClean="0"/>
              <a:t>to honor principal/interest payments on their debt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57400" y="133350"/>
            <a:ext cx="51510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 Crises</a:t>
            </a:r>
          </a:p>
        </p:txBody>
      </p:sp>
      <p:pic>
        <p:nvPicPr>
          <p:cNvPr id="5" name="Picture 4" descr="earth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390650"/>
            <a:ext cx="3086100" cy="30861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5200" y="1507450"/>
            <a:ext cx="51816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twin crisis </a:t>
            </a:r>
            <a:r>
              <a:rPr lang="en-US" sz="2800" b="1" dirty="0" smtClean="0"/>
              <a:t>–</a:t>
            </a:r>
          </a:p>
          <a:p>
            <a:pPr algn="ctr"/>
            <a:r>
              <a:rPr lang="en-US" sz="2800" b="1" dirty="0" smtClean="0"/>
              <a:t>2/3 of exchange rate,</a:t>
            </a:r>
          </a:p>
          <a:p>
            <a:pPr algn="ctr"/>
            <a:r>
              <a:rPr lang="en-US" sz="2800" b="1" dirty="0" smtClean="0"/>
              <a:t>banking, and default crises</a:t>
            </a:r>
          </a:p>
          <a:p>
            <a:pPr algn="ctr"/>
            <a:endParaRPr lang="en-US" sz="1400" b="1" dirty="0" smtClean="0"/>
          </a:p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triple crisis </a:t>
            </a:r>
            <a:r>
              <a:rPr lang="en-US" sz="2800" b="1" dirty="0" smtClean="0"/>
              <a:t>–</a:t>
            </a:r>
          </a:p>
          <a:p>
            <a:pPr algn="ctr"/>
            <a:r>
              <a:rPr lang="en-US" sz="2800" b="1" dirty="0" smtClean="0"/>
              <a:t>3/3 of exchange rate,</a:t>
            </a:r>
          </a:p>
          <a:p>
            <a:pPr algn="ctr"/>
            <a:r>
              <a:rPr lang="en-US" sz="2800" b="1" dirty="0" smtClean="0"/>
              <a:t>banking, and default crises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57400" y="133350"/>
            <a:ext cx="51510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 Crises</a:t>
            </a:r>
          </a:p>
        </p:txBody>
      </p:sp>
      <p:pic>
        <p:nvPicPr>
          <p:cNvPr id="4" name="Picture 3" descr="earth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390650"/>
            <a:ext cx="3086100" cy="30861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021080"/>
            <a:ext cx="4841558" cy="391287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057400" y="133350"/>
            <a:ext cx="51510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 Crises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133350"/>
            <a:ext cx="51510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 Crises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24400" y="1441668"/>
            <a:ext cx="3352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Types of crises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exchange rate crisis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banking crisis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default crisis</a:t>
            </a:r>
          </a:p>
        </p:txBody>
      </p:sp>
      <p:pic>
        <p:nvPicPr>
          <p:cNvPr id="4" name="Picture 3" descr="earth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390650"/>
            <a:ext cx="3086100" cy="30861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76600" y="3446443"/>
            <a:ext cx="5715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Often these crises occur together (twin or triple crises).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40217" y="133350"/>
            <a:ext cx="39367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 Premiums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81400" y="1570494"/>
            <a:ext cx="5181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currency premium </a:t>
            </a:r>
            <a:r>
              <a:rPr lang="en-US" sz="2800" b="1" dirty="0" smtClean="0"/>
              <a:t>–</a:t>
            </a:r>
          </a:p>
          <a:p>
            <a:pPr algn="ctr"/>
            <a:r>
              <a:rPr lang="en-US" sz="2800" b="1" dirty="0" smtClean="0"/>
              <a:t>exchange rate risk premium;</a:t>
            </a:r>
          </a:p>
          <a:p>
            <a:pPr algn="ctr"/>
            <a:r>
              <a:rPr lang="en-US" sz="2800" b="1" dirty="0" smtClean="0"/>
              <a:t>higher interest rate that</a:t>
            </a:r>
          </a:p>
          <a:p>
            <a:pPr algn="ctr"/>
            <a:r>
              <a:rPr lang="en-US" sz="2800" b="1" dirty="0" smtClean="0"/>
              <a:t>must be paid to compensate</a:t>
            </a:r>
          </a:p>
          <a:p>
            <a:pPr algn="ctr"/>
            <a:r>
              <a:rPr lang="en-US" sz="2800" b="1" dirty="0" smtClean="0"/>
              <a:t>for possibility of fluctuations</a:t>
            </a:r>
          </a:p>
          <a:p>
            <a:pPr algn="ctr"/>
            <a:r>
              <a:rPr lang="en-US" sz="2800" b="1" dirty="0" smtClean="0"/>
              <a:t>in the exchange rate</a:t>
            </a:r>
          </a:p>
          <a:p>
            <a:pPr algn="ctr"/>
            <a:r>
              <a:rPr lang="en-US" sz="2800" b="1" dirty="0" smtClean="0"/>
              <a:t>(i.e., the peg is not credible)</a:t>
            </a:r>
          </a:p>
        </p:txBody>
      </p:sp>
      <p:pic>
        <p:nvPicPr>
          <p:cNvPr id="5" name="Picture 4" descr="ris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832610"/>
            <a:ext cx="3048000" cy="203454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13590</TotalTime>
  <Words>804</Words>
  <Application>Microsoft Office PowerPoint</Application>
  <PresentationFormat>On-screen Show (16:9)</PresentationFormat>
  <Paragraphs>165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Chuck Moulton</dc:creator>
  <cp:lastModifiedBy>Chuck Moulton</cp:lastModifiedBy>
  <cp:revision>1093</cp:revision>
  <dcterms:created xsi:type="dcterms:W3CDTF">2010-08-30T19:56:42Z</dcterms:created>
  <dcterms:modified xsi:type="dcterms:W3CDTF">2012-01-25T19:53:36Z</dcterms:modified>
</cp:coreProperties>
</file>