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78" r:id="rId2"/>
    <p:sldId id="379" r:id="rId3"/>
    <p:sldId id="385" r:id="rId4"/>
    <p:sldId id="386" r:id="rId5"/>
    <p:sldId id="285" r:id="rId6"/>
    <p:sldId id="286" r:id="rId7"/>
    <p:sldId id="287" r:id="rId8"/>
    <p:sldId id="288" r:id="rId9"/>
    <p:sldId id="289" r:id="rId10"/>
    <p:sldId id="290" r:id="rId11"/>
    <p:sldId id="291" r:id="rId12"/>
    <p:sldId id="292" r:id="rId13"/>
    <p:sldId id="293" r:id="rId14"/>
    <p:sldId id="294" r:id="rId15"/>
    <p:sldId id="295" r:id="rId16"/>
    <p:sldId id="392" r:id="rId17"/>
    <p:sldId id="393" r:id="rId18"/>
    <p:sldId id="394" r:id="rId19"/>
    <p:sldId id="395" r:id="rId20"/>
    <p:sldId id="296" r:id="rId21"/>
    <p:sldId id="297"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13" r:id="rId57"/>
    <p:sldId id="414" r:id="rId58"/>
    <p:sldId id="415" r:id="rId59"/>
    <p:sldId id="316" r:id="rId60"/>
    <p:sldId id="317" r:id="rId61"/>
    <p:sldId id="318" r:id="rId62"/>
    <p:sldId id="319"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7" r:id="rId76"/>
    <p:sldId id="338" r:id="rId77"/>
    <p:sldId id="339"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701" autoAdjust="0"/>
    <p:restoredTop sz="90274" autoAdjust="0"/>
  </p:normalViewPr>
  <p:slideViewPr>
    <p:cSldViewPr>
      <p:cViewPr varScale="1">
        <p:scale>
          <a:sx n="75" d="100"/>
          <a:sy n="75" d="100"/>
        </p:scale>
        <p:origin x="-102" y="-102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941A1-809E-4B80-A183-6EEB55A8A684}" type="datetimeFigureOut">
              <a:rPr lang="en-US" smtClean="0"/>
              <a:pPr/>
              <a:t>1/25/2012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EEADA-2BA2-4376-9307-9504ED3363FE}" type="slidenum">
              <a:rPr lang="en-US" smtClean="0"/>
              <a:pPr/>
              <a:t>‹#›</a:t>
            </a:fld>
            <a:endParaRPr lang="en-US" dirty="0"/>
          </a:p>
        </p:txBody>
      </p:sp>
    </p:spTree>
    <p:extLst>
      <p:ext uri="{BB962C8B-B14F-4D97-AF65-F5344CB8AC3E}">
        <p14:creationId xmlns="" xmlns:p14="http://schemas.microsoft.com/office/powerpoint/2010/main" val="30931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9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jpeg"/><Relationship Id="rId4" Type="http://schemas.openxmlformats.org/officeDocument/2006/relationships/image" Target="../media/image108.png"/></Relationships>
</file>

<file path=ppt/slides/_rels/slide9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7557" y="971550"/>
            <a:ext cx="5008615" cy="707886"/>
          </a:xfrm>
          <a:prstGeom prst="rect">
            <a:avLst/>
          </a:prstGeom>
          <a:noFill/>
        </p:spPr>
        <p:txBody>
          <a:bodyPr wrap="none" rtlCol="0">
            <a:spAutoFit/>
          </a:bodyPr>
          <a:lstStyle/>
          <a:p>
            <a:pPr algn="ctr"/>
            <a:r>
              <a:rPr lang="en-US" sz="4000" b="1" dirty="0" smtClean="0">
                <a:solidFill>
                  <a:srgbClr val="0070C0"/>
                </a:solidFill>
                <a:effectLst>
                  <a:outerShdw blurRad="38100" dist="38100" dir="2700000" algn="tl">
                    <a:srgbClr val="000000">
                      <a:alpha val="43137"/>
                    </a:srgbClr>
                  </a:outerShdw>
                </a:effectLst>
              </a:rPr>
              <a:t>Unit 3: Exchange Rates</a:t>
            </a:r>
            <a:endParaRPr lang="en-US" sz="40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345900" y="2438221"/>
            <a:ext cx="4579267"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Crash Course in Money</a:t>
            </a:r>
          </a:p>
          <a:p>
            <a:pPr algn="ctr"/>
            <a:r>
              <a:rPr lang="en-US" sz="3600" b="1" dirty="0" smtClean="0">
                <a:effectLst>
                  <a:outerShdw blurRad="38100" dist="38100" dir="2700000" algn="tl">
                    <a:srgbClr val="000000">
                      <a:alpha val="43137"/>
                    </a:srgbClr>
                  </a:outerShdw>
                </a:effectLst>
              </a:rPr>
              <a:t>3/19/2012</a:t>
            </a:r>
          </a:p>
        </p:txBody>
      </p:sp>
      <p:pic>
        <p:nvPicPr>
          <p:cNvPr id="6"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3124200" y="1570494"/>
            <a:ext cx="5638800" cy="2677656"/>
          </a:xfrm>
          <a:prstGeom prst="rect">
            <a:avLst/>
          </a:prstGeom>
          <a:noFill/>
        </p:spPr>
        <p:txBody>
          <a:bodyPr wrap="square" rtlCol="0">
            <a:spAutoFit/>
          </a:bodyPr>
          <a:lstStyle/>
          <a:p>
            <a:pPr algn="ctr"/>
            <a:r>
              <a:rPr lang="en-US" sz="2800" b="1" dirty="0" smtClean="0"/>
              <a:t>Transaction costs of barter are so huge that it is very inefficient.</a:t>
            </a:r>
          </a:p>
          <a:p>
            <a:pPr algn="ctr"/>
            <a:endParaRPr lang="en-US" sz="2800" b="1" dirty="0" smtClean="0"/>
          </a:p>
          <a:p>
            <a:pPr algn="ctr"/>
            <a:r>
              <a:rPr lang="en-US" sz="2800" b="1" dirty="0" smtClean="0"/>
              <a:t>Barter only exists where laws or social norms make efficient indirect trade difficult or impossible.</a:t>
            </a:r>
          </a:p>
        </p:txBody>
      </p:sp>
      <p:pic>
        <p:nvPicPr>
          <p:cNvPr id="5" name="Picture 4" descr="laws.png"/>
          <p:cNvPicPr>
            <a:picLocks noChangeAspect="1"/>
          </p:cNvPicPr>
          <p:nvPr/>
        </p:nvPicPr>
        <p:blipFill>
          <a:blip r:embed="rId2"/>
          <a:stretch>
            <a:fillRect/>
          </a:stretch>
        </p:blipFill>
        <p:spPr>
          <a:xfrm>
            <a:off x="421957" y="1162050"/>
            <a:ext cx="2854643" cy="3086100"/>
          </a:xfrm>
          <a:prstGeom prst="rect">
            <a:avLst/>
          </a:prstGeom>
        </p:spPr>
      </p:pic>
    </p:spTree>
    <p:extLst>
      <p:ext uri="{BB962C8B-B14F-4D97-AF65-F5344CB8AC3E}">
        <p14:creationId xmlns="" xmlns:p14="http://schemas.microsoft.com/office/powerpoint/2010/main" val="26660628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5" name="TextBox 4"/>
          <p:cNvSpPr txBox="1"/>
          <p:nvPr/>
        </p:nvSpPr>
        <p:spPr>
          <a:xfrm>
            <a:off x="228600" y="858381"/>
            <a:ext cx="87630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Vectors</a:t>
            </a:r>
          </a:p>
          <a:p>
            <a:pPr>
              <a:buFont typeface="Arial" pitchFamily="34" charset="0"/>
              <a:buChar char="•"/>
            </a:pPr>
            <a:r>
              <a:rPr lang="en-US" sz="2800" b="1" dirty="0" smtClean="0"/>
              <a:t> wealth: e.g., win the lottery</a:t>
            </a:r>
          </a:p>
          <a:p>
            <a:pPr>
              <a:buFont typeface="Arial" pitchFamily="34" charset="0"/>
              <a:buChar char="•"/>
            </a:pPr>
            <a:r>
              <a:rPr lang="en-US" sz="2800" b="1" dirty="0" smtClean="0"/>
              <a:t> uncertainty: e.g., travel to a foreign country</a:t>
            </a:r>
          </a:p>
          <a:p>
            <a:pPr>
              <a:buFont typeface="Arial" pitchFamily="34" charset="0"/>
              <a:buChar char="•"/>
            </a:pPr>
            <a:r>
              <a:rPr lang="en-US" sz="2800" b="1" dirty="0" smtClean="0"/>
              <a:t> interest differential: i.e., interest rate soars</a:t>
            </a:r>
          </a:p>
          <a:p>
            <a:pPr>
              <a:buFont typeface="Arial" pitchFamily="34" charset="0"/>
              <a:buChar char="•"/>
            </a:pPr>
            <a:r>
              <a:rPr lang="en-US" sz="2800" b="1" dirty="0" smtClean="0"/>
              <a:t> anticipations about inflation: </a:t>
            </a:r>
            <a:r>
              <a:rPr lang="en-US" sz="2800" b="1" dirty="0" smtClean="0">
                <a:latin typeface="Calibri"/>
              </a:rPr>
              <a:t>e.g., print money non-stop</a:t>
            </a:r>
            <a:endParaRPr lang="en-US" sz="2800" b="1" dirty="0" smtClean="0"/>
          </a:p>
        </p:txBody>
      </p:sp>
      <p:pic>
        <p:nvPicPr>
          <p:cNvPr id="6" name="Picture 5" descr="interest-rate.jpg"/>
          <p:cNvPicPr>
            <a:picLocks noChangeAspect="1"/>
          </p:cNvPicPr>
          <p:nvPr/>
        </p:nvPicPr>
        <p:blipFill>
          <a:blip r:embed="rId2"/>
          <a:stretch>
            <a:fillRect/>
          </a:stretch>
        </p:blipFill>
        <p:spPr>
          <a:xfrm>
            <a:off x="4953000" y="3409950"/>
            <a:ext cx="1371600" cy="1371600"/>
          </a:xfrm>
          <a:prstGeom prst="rect">
            <a:avLst/>
          </a:prstGeom>
          <a:ln>
            <a:solidFill>
              <a:schemeClr val="tx1"/>
            </a:solidFill>
          </a:ln>
        </p:spPr>
      </p:pic>
      <p:pic>
        <p:nvPicPr>
          <p:cNvPr id="7" name="Picture 6" descr="lottery.jpg"/>
          <p:cNvPicPr>
            <a:picLocks noChangeAspect="1"/>
          </p:cNvPicPr>
          <p:nvPr/>
        </p:nvPicPr>
        <p:blipFill>
          <a:blip r:embed="rId3"/>
          <a:stretch>
            <a:fillRect/>
          </a:stretch>
        </p:blipFill>
        <p:spPr>
          <a:xfrm>
            <a:off x="381000" y="3409950"/>
            <a:ext cx="1828800" cy="1371600"/>
          </a:xfrm>
          <a:prstGeom prst="rect">
            <a:avLst/>
          </a:prstGeom>
          <a:ln>
            <a:solidFill>
              <a:schemeClr val="tx1"/>
            </a:solidFill>
          </a:ln>
        </p:spPr>
      </p:pic>
      <p:pic>
        <p:nvPicPr>
          <p:cNvPr id="8" name="Picture 7" descr="confused.png"/>
          <p:cNvPicPr>
            <a:picLocks noChangeAspect="1"/>
          </p:cNvPicPr>
          <p:nvPr/>
        </p:nvPicPr>
        <p:blipFill>
          <a:blip r:embed="rId4" cstate="print"/>
          <a:stretch>
            <a:fillRect/>
          </a:stretch>
        </p:blipFill>
        <p:spPr>
          <a:xfrm>
            <a:off x="2514600" y="3409950"/>
            <a:ext cx="2218060" cy="1371600"/>
          </a:xfrm>
          <a:prstGeom prst="rect">
            <a:avLst/>
          </a:prstGeom>
        </p:spPr>
      </p:pic>
      <p:pic>
        <p:nvPicPr>
          <p:cNvPr id="10" name="Picture 9" descr="printing_press.png"/>
          <p:cNvPicPr>
            <a:picLocks noChangeAspect="1"/>
          </p:cNvPicPr>
          <p:nvPr/>
        </p:nvPicPr>
        <p:blipFill>
          <a:blip r:embed="rId5"/>
          <a:stretch>
            <a:fillRect/>
          </a:stretch>
        </p:blipFill>
        <p:spPr>
          <a:xfrm>
            <a:off x="6626531" y="3409950"/>
            <a:ext cx="2060269" cy="1371600"/>
          </a:xfrm>
          <a:prstGeom prst="rect">
            <a:avLst/>
          </a:prstGeom>
        </p:spPr>
      </p:pic>
    </p:spTree>
    <p:extLst>
      <p:ext uri="{BB962C8B-B14F-4D97-AF65-F5344CB8AC3E}">
        <p14:creationId xmlns="" xmlns:p14="http://schemas.microsoft.com/office/powerpoint/2010/main" val="2981164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grpSp>
        <p:nvGrpSpPr>
          <p:cNvPr id="14" name="Group 13"/>
          <p:cNvGrpSpPr/>
          <p:nvPr/>
        </p:nvGrpSpPr>
        <p:grpSpPr>
          <a:xfrm>
            <a:off x="1981200" y="1123950"/>
            <a:ext cx="5029200" cy="3657600"/>
            <a:chOff x="381000" y="1123950"/>
            <a:chExt cx="5029200" cy="3657600"/>
          </a:xfrm>
        </p:grpSpPr>
        <p:sp>
          <p:nvSpPr>
            <p:cNvPr id="15" name="Rectangle 1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052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21" name="TextBox 20"/>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22" name="TextBox 21"/>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3" name="TextBox 22"/>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grpSp>
    </p:spTree>
    <p:extLst>
      <p:ext uri="{BB962C8B-B14F-4D97-AF65-F5344CB8AC3E}">
        <p14:creationId xmlns="" xmlns:p14="http://schemas.microsoft.com/office/powerpoint/2010/main" val="2785895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504950"/>
            <a:ext cx="3733800" cy="2893100"/>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a:t>
            </a:r>
            <a:r>
              <a:rPr lang="en-US" sz="2800" b="1" dirty="0" smtClean="0">
                <a:latin typeface="Times New Roman" pitchFamily="18" charset="0"/>
                <a:cs typeface="Times New Roman" pitchFamily="18" charset="0"/>
              </a:rPr>
              <a:t> →</a:t>
            </a:r>
            <a:r>
              <a:rPr lang="en-US" sz="2800" b="1" dirty="0" smtClean="0"/>
              <a:t> </a:t>
            </a:r>
            <a:r>
              <a:rPr lang="en-US" sz="2800" b="1" dirty="0" err="1" smtClean="0"/>
              <a:t>i</a:t>
            </a:r>
            <a:r>
              <a:rPr lang="en-US" sz="2800" b="1" dirty="0" smtClean="0"/>
              <a:t>↓</a:t>
            </a:r>
          </a:p>
          <a:p>
            <a:pPr algn="ctr"/>
            <a:endParaRPr lang="en-US" sz="1400" b="1" dirty="0" smtClean="0"/>
          </a:p>
          <a:p>
            <a:pPr algn="ctr"/>
            <a:r>
              <a:rPr lang="en-US" sz="2800" b="1" dirty="0" smtClean="0"/>
              <a:t>increasing the</a:t>
            </a:r>
          </a:p>
          <a:p>
            <a:pPr algn="ctr"/>
            <a:r>
              <a:rPr lang="en-US" sz="2800" b="1" dirty="0" smtClean="0"/>
              <a:t>money supply</a:t>
            </a:r>
          </a:p>
          <a:p>
            <a:pPr algn="ctr"/>
            <a:r>
              <a:rPr lang="en-US" sz="2800" b="1" dirty="0" smtClean="0"/>
              <a:t>shifts the M</a:t>
            </a:r>
            <a:r>
              <a:rPr lang="en-US" sz="1400" b="1" baseline="90000" dirty="0" smtClean="0"/>
              <a:t>S</a:t>
            </a:r>
            <a:r>
              <a:rPr lang="en-US" sz="2800" b="1" dirty="0" smtClean="0"/>
              <a:t> curve out</a:t>
            </a:r>
          </a:p>
          <a:p>
            <a:pPr algn="ctr"/>
            <a:r>
              <a:rPr lang="en-US" sz="2800" b="1" dirty="0" smtClean="0"/>
              <a:t>move along M</a:t>
            </a:r>
            <a:r>
              <a:rPr lang="en-US" sz="1400" b="1" baseline="90000" dirty="0" smtClean="0"/>
              <a:t>D</a:t>
            </a:r>
            <a:endParaRPr lang="en-US" sz="2800" b="1" dirty="0" smtClean="0"/>
          </a:p>
          <a:p>
            <a:pPr algn="ctr"/>
            <a:r>
              <a:rPr lang="en-US" sz="2800" b="1" dirty="0" err="1" smtClean="0"/>
              <a:t>i</a:t>
            </a:r>
            <a:r>
              <a:rPr lang="en-US" sz="2800" b="1" dirty="0" smtClean="0"/>
              <a:t> goes down</a:t>
            </a:r>
          </a:p>
        </p:txBody>
      </p:sp>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762000" y="1276350"/>
              <a:ext cx="4495800" cy="3429000"/>
              <a:chOff x="762000" y="1276350"/>
              <a:chExt cx="4495800" cy="3429000"/>
            </a:xfrm>
          </p:grpSpPr>
          <p:grpSp>
            <p:nvGrpSpPr>
              <p:cNvPr id="7" name="Group 4"/>
              <p:cNvGrpSpPr/>
              <p:nvPr/>
            </p:nvGrpSpPr>
            <p:grpSpPr>
              <a:xfrm>
                <a:off x="762000" y="1276350"/>
                <a:ext cx="4495800" cy="3429000"/>
                <a:chOff x="2133600" y="1276350"/>
                <a:chExt cx="4495800" cy="3429000"/>
              </a:xfrm>
            </p:grpSpPr>
            <p:cxnSp>
              <p:nvCxnSpPr>
                <p:cNvPr id="15" name="Straight Connector 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768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20" name="TextBox 19"/>
                <p:cNvSpPr txBox="1"/>
                <p:nvPr/>
              </p:nvSpPr>
              <p:spPr>
                <a:xfrm>
                  <a:off x="41910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21" name="TextBox 20"/>
                <p:cNvSpPr txBox="1"/>
                <p:nvPr/>
              </p:nvSpPr>
              <p:spPr>
                <a:xfrm>
                  <a:off x="21336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2" name="TextBox 21"/>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8" name="Straight Connector 7"/>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1276350"/>
                <a:ext cx="838200" cy="523220"/>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latin typeface="Times New Roman" pitchFamily="18" charset="0"/>
                    <a:cs typeface="Times New Roman" pitchFamily="18" charset="0"/>
                  </a:rPr>
                  <a:t>'</a:t>
                </a:r>
              </a:p>
            </p:txBody>
          </p:sp>
          <p:cxnSp>
            <p:nvCxnSpPr>
              <p:cNvPr id="10" name="Straight Connector 9"/>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295402" y="3408364"/>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 y="2658130"/>
                <a:ext cx="6858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13" name="TextBox 12"/>
              <p:cNvSpPr txBox="1"/>
              <p:nvPr/>
            </p:nvSpPr>
            <p:spPr>
              <a:xfrm>
                <a:off x="762000" y="3115330"/>
                <a:ext cx="6858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cxnSp>
            <p:nvCxnSpPr>
              <p:cNvPr id="14" name="Straight Arrow Connector 13"/>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3364039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709737"/>
            <a:ext cx="3733800" cy="2462213"/>
          </a:xfrm>
          <a:prstGeom prst="rect">
            <a:avLst/>
          </a:prstGeom>
          <a:noFill/>
        </p:spPr>
        <p:txBody>
          <a:bodyPr wrap="square" rtlCol="0">
            <a:spAutoFit/>
          </a:bodyPr>
          <a:lstStyle/>
          <a:p>
            <a:pPr algn="ctr"/>
            <a:r>
              <a:rPr lang="en-US" sz="2800" b="1" dirty="0" smtClean="0"/>
              <a:t>y↑</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err="1" smtClean="0"/>
              <a:t>i</a:t>
            </a:r>
            <a:r>
              <a:rPr lang="en-US" sz="2800" b="1" dirty="0" smtClean="0"/>
              <a:t>↑</a:t>
            </a:r>
          </a:p>
          <a:p>
            <a:pPr algn="ctr"/>
            <a:endParaRPr lang="en-US" sz="1400" b="1" dirty="0" smtClean="0"/>
          </a:p>
          <a:p>
            <a:pPr algn="ctr"/>
            <a:r>
              <a:rPr lang="en-US" sz="2800" b="1" dirty="0" smtClean="0"/>
              <a:t>increasing real output</a:t>
            </a:r>
          </a:p>
          <a:p>
            <a:pPr algn="ctr"/>
            <a:r>
              <a:rPr lang="en-US" sz="2800" b="1" dirty="0" smtClean="0"/>
              <a:t>shifts the M</a:t>
            </a:r>
            <a:r>
              <a:rPr lang="en-US" sz="1400" b="1" baseline="90000" dirty="0" smtClean="0"/>
              <a:t>D</a:t>
            </a:r>
            <a:r>
              <a:rPr lang="en-US" sz="2800" b="1" dirty="0" smtClean="0"/>
              <a:t> curve out</a:t>
            </a:r>
          </a:p>
          <a:p>
            <a:pPr algn="ctr"/>
            <a:r>
              <a:rPr lang="en-US" sz="2800" b="1" dirty="0" smtClean="0"/>
              <a:t>move along M</a:t>
            </a:r>
            <a:r>
              <a:rPr lang="en-US" sz="1400" b="1" baseline="90000" dirty="0" smtClean="0"/>
              <a:t>S</a:t>
            </a:r>
            <a:endParaRPr lang="en-US" sz="2800" b="1" dirty="0" smtClean="0"/>
          </a:p>
          <a:p>
            <a:pPr algn="ctr"/>
            <a:r>
              <a:rPr lang="en-US" sz="2800" b="1" dirty="0" err="1" smtClean="0"/>
              <a:t>i</a:t>
            </a:r>
            <a:r>
              <a:rPr lang="en-US" sz="2800" b="1" dirty="0" smtClean="0"/>
              <a:t> goes up</a:t>
            </a:r>
          </a:p>
        </p:txBody>
      </p:sp>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838200" y="1276350"/>
              <a:ext cx="4419600" cy="3429000"/>
              <a:chOff x="838200" y="1276350"/>
              <a:chExt cx="4419600" cy="3429000"/>
            </a:xfrm>
          </p:grpSpPr>
          <p:sp>
            <p:nvSpPr>
              <p:cNvPr id="7" name="TextBox 6"/>
              <p:cNvSpPr txBox="1"/>
              <p:nvPr/>
            </p:nvSpPr>
            <p:spPr>
              <a:xfrm>
                <a:off x="838200" y="1362730"/>
                <a:ext cx="6096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8" name="TextBox 7"/>
              <p:cNvSpPr txBox="1"/>
              <p:nvPr/>
            </p:nvSpPr>
            <p:spPr>
              <a:xfrm>
                <a:off x="9144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9" name="TextBox 8"/>
              <p:cNvSpPr txBox="1"/>
              <p:nvPr/>
            </p:nvSpPr>
            <p:spPr>
              <a:xfrm>
                <a:off x="914400" y="235333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cxnSp>
            <p:nvCxnSpPr>
              <p:cNvPr id="10"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5" name="TextBox 14"/>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22" name="TextBox 21"/>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41638581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709737"/>
            <a:ext cx="3733800" cy="2462213"/>
          </a:xfrm>
          <a:prstGeom prst="rect">
            <a:avLst/>
          </a:prstGeom>
          <a:noFill/>
        </p:spPr>
        <p:txBody>
          <a:bodyPr wrap="square" rtlCol="0">
            <a:spAutoFit/>
          </a:bodyPr>
          <a:lstStyle/>
          <a:p>
            <a:pPr algn="ctr"/>
            <a:r>
              <a:rPr lang="en-US" sz="2800" b="1" dirty="0" smtClean="0"/>
              <a:t>P↑</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err="1" smtClean="0"/>
              <a:t>i</a:t>
            </a:r>
            <a:r>
              <a:rPr lang="en-US" sz="2800" b="1" dirty="0" smtClean="0"/>
              <a:t>↑</a:t>
            </a:r>
          </a:p>
          <a:p>
            <a:pPr algn="ctr"/>
            <a:endParaRPr lang="en-US" sz="1400" b="1" dirty="0" smtClean="0"/>
          </a:p>
          <a:p>
            <a:pPr algn="ctr"/>
            <a:r>
              <a:rPr lang="en-US" sz="2800" b="1" dirty="0" smtClean="0"/>
              <a:t>increasing price level</a:t>
            </a:r>
          </a:p>
          <a:p>
            <a:pPr algn="ctr"/>
            <a:r>
              <a:rPr lang="en-US" sz="2800" b="1" dirty="0" smtClean="0"/>
              <a:t>shifts the M</a:t>
            </a:r>
            <a:r>
              <a:rPr lang="en-US" sz="1400" b="1" baseline="90000" dirty="0" smtClean="0"/>
              <a:t>D</a:t>
            </a:r>
            <a:r>
              <a:rPr lang="en-US" sz="2800" b="1" dirty="0" smtClean="0"/>
              <a:t> curve out</a:t>
            </a:r>
          </a:p>
          <a:p>
            <a:pPr algn="ctr"/>
            <a:r>
              <a:rPr lang="en-US" sz="2800" b="1" dirty="0" smtClean="0"/>
              <a:t>move along M</a:t>
            </a:r>
            <a:r>
              <a:rPr lang="en-US" sz="1400" b="1" baseline="90000" dirty="0" smtClean="0"/>
              <a:t>S</a:t>
            </a:r>
            <a:endParaRPr lang="en-US" sz="2800" b="1" dirty="0" smtClean="0"/>
          </a:p>
          <a:p>
            <a:pPr algn="ctr"/>
            <a:r>
              <a:rPr lang="en-US" sz="2800" b="1" dirty="0" err="1" smtClean="0"/>
              <a:t>i</a:t>
            </a:r>
            <a:r>
              <a:rPr lang="en-US" sz="2800" b="1" dirty="0" smtClean="0"/>
              <a:t> goes up</a:t>
            </a:r>
          </a:p>
        </p:txBody>
      </p:sp>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838200" y="1276350"/>
              <a:ext cx="4419600" cy="3429000"/>
              <a:chOff x="838200" y="1276350"/>
              <a:chExt cx="4419600" cy="3429000"/>
            </a:xfrm>
          </p:grpSpPr>
          <p:sp>
            <p:nvSpPr>
              <p:cNvPr id="7" name="TextBox 6"/>
              <p:cNvSpPr txBox="1"/>
              <p:nvPr/>
            </p:nvSpPr>
            <p:spPr>
              <a:xfrm>
                <a:off x="838200" y="1362730"/>
                <a:ext cx="6096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8" name="TextBox 7"/>
              <p:cNvSpPr txBox="1"/>
              <p:nvPr/>
            </p:nvSpPr>
            <p:spPr>
              <a:xfrm>
                <a:off x="9144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9" name="TextBox 8"/>
              <p:cNvSpPr txBox="1"/>
              <p:nvPr/>
            </p:nvSpPr>
            <p:spPr>
              <a:xfrm>
                <a:off x="914400" y="235333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cxnSp>
            <p:nvCxnSpPr>
              <p:cNvPr id="10"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5" name="TextBox 14"/>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22" name="TextBox 21"/>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28357031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598" y="133350"/>
            <a:ext cx="65600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Modern Quantity Theory</a:t>
            </a:r>
          </a:p>
        </p:txBody>
      </p:sp>
      <p:pic>
        <p:nvPicPr>
          <p:cNvPr id="3" name="Picture 2" descr="friedman-milton-2.jpg"/>
          <p:cNvPicPr>
            <a:picLocks noChangeAspect="1"/>
          </p:cNvPicPr>
          <p:nvPr/>
        </p:nvPicPr>
        <p:blipFill>
          <a:blip r:embed="rId2"/>
          <a:stretch>
            <a:fillRect/>
          </a:stretch>
        </p:blipFill>
        <p:spPr>
          <a:xfrm>
            <a:off x="228600" y="1200150"/>
            <a:ext cx="2876550" cy="3314700"/>
          </a:xfrm>
          <a:prstGeom prst="rect">
            <a:avLst/>
          </a:prstGeom>
          <a:ln>
            <a:solidFill>
              <a:schemeClr val="tx1"/>
            </a:solidFill>
          </a:ln>
        </p:spPr>
      </p:pic>
      <p:sp>
        <p:nvSpPr>
          <p:cNvPr id="4" name="TextBox 3"/>
          <p:cNvSpPr txBox="1"/>
          <p:nvPr/>
        </p:nvSpPr>
        <p:spPr>
          <a:xfrm>
            <a:off x="3048000" y="1165920"/>
            <a:ext cx="6019800" cy="3539430"/>
          </a:xfrm>
          <a:prstGeom prst="rect">
            <a:avLst/>
          </a:prstGeom>
          <a:noFill/>
        </p:spPr>
        <p:txBody>
          <a:bodyPr wrap="square" rtlCol="0">
            <a:spAutoFit/>
          </a:bodyPr>
          <a:lstStyle/>
          <a:p>
            <a:pPr algn="ctr"/>
            <a:r>
              <a:rPr lang="en-US" sz="2800" b="1" dirty="0" smtClean="0"/>
              <a:t>Milton Friedman is a Nobel prize winning economist from the Chicago school who led the free market fight against Keynesianism in the 60’s, 70’s, and 80’s.  He developed a modern quantity theory of money based on his permanent income hypothesis and an expanded asset demand theory.</a:t>
            </a:r>
          </a:p>
        </p:txBody>
      </p:sp>
    </p:spTree>
    <p:extLst>
      <p:ext uri="{BB962C8B-B14F-4D97-AF65-F5344CB8AC3E}">
        <p14:creationId xmlns="" xmlns:p14="http://schemas.microsoft.com/office/powerpoint/2010/main" val="40491870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mIncome.gif"/>
          <p:cNvPicPr>
            <a:picLocks noChangeAspect="1"/>
          </p:cNvPicPr>
          <p:nvPr/>
        </p:nvPicPr>
        <p:blipFill>
          <a:blip r:embed="rId2"/>
          <a:stretch>
            <a:fillRect/>
          </a:stretch>
        </p:blipFill>
        <p:spPr>
          <a:xfrm>
            <a:off x="152400" y="1581150"/>
            <a:ext cx="3794760" cy="2406015"/>
          </a:xfrm>
          <a:prstGeom prst="rect">
            <a:avLst/>
          </a:prstGeom>
          <a:ln>
            <a:solidFill>
              <a:schemeClr val="tx1"/>
            </a:solidFill>
          </a:ln>
        </p:spPr>
      </p:pic>
      <p:sp>
        <p:nvSpPr>
          <p:cNvPr id="3" name="TextBox 2"/>
          <p:cNvSpPr txBox="1"/>
          <p:nvPr/>
        </p:nvSpPr>
        <p:spPr>
          <a:xfrm>
            <a:off x="1288598" y="133350"/>
            <a:ext cx="65600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Modern Quantity Theory</a:t>
            </a:r>
          </a:p>
        </p:txBody>
      </p:sp>
      <p:sp>
        <p:nvSpPr>
          <p:cNvPr id="4" name="TextBox 3"/>
          <p:cNvSpPr txBox="1"/>
          <p:nvPr/>
        </p:nvSpPr>
        <p:spPr>
          <a:xfrm>
            <a:off x="4114800" y="971550"/>
            <a:ext cx="4953000" cy="3754874"/>
          </a:xfrm>
          <a:prstGeom prst="rect">
            <a:avLst/>
          </a:prstGeom>
          <a:noFill/>
        </p:spPr>
        <p:txBody>
          <a:bodyPr wrap="square" rtlCol="0">
            <a:spAutoFit/>
          </a:bodyPr>
          <a:lstStyle/>
          <a:p>
            <a:pPr algn="ctr"/>
            <a:r>
              <a:rPr lang="en-US" sz="2800" b="1" dirty="0" smtClean="0"/>
              <a:t>The permanent income hypothesis is that people spend money based on perceived average life income.</a:t>
            </a:r>
          </a:p>
          <a:p>
            <a:pPr algn="ctr"/>
            <a:endParaRPr lang="en-US" sz="1400" b="1" dirty="0" smtClean="0"/>
          </a:p>
          <a:p>
            <a:pPr algn="ctr"/>
            <a:r>
              <a:rPr lang="en-US" sz="2800" b="1" dirty="0" smtClean="0"/>
              <a:t>The life-cycle hypothesis is one variant: young and old spend more than they earn, middle age earn more than they spend.</a:t>
            </a:r>
          </a:p>
        </p:txBody>
      </p:sp>
    </p:spTree>
    <p:extLst>
      <p:ext uri="{BB962C8B-B14F-4D97-AF65-F5344CB8AC3E}">
        <p14:creationId xmlns="" xmlns:p14="http://schemas.microsoft.com/office/powerpoint/2010/main" val="38323247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8598" y="133350"/>
            <a:ext cx="65600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Modern Quantity Theory</a:t>
            </a:r>
          </a:p>
        </p:txBody>
      </p:sp>
      <p:sp>
        <p:nvSpPr>
          <p:cNvPr id="4" name="TextBox 3"/>
          <p:cNvSpPr txBox="1"/>
          <p:nvPr/>
        </p:nvSpPr>
        <p:spPr>
          <a:xfrm>
            <a:off x="1371600" y="895350"/>
            <a:ext cx="63246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/P = f(</a:t>
            </a:r>
            <a:r>
              <a:rPr lang="en-US" sz="2800" b="1" dirty="0" err="1" smtClean="0"/>
              <a:t>y</a:t>
            </a:r>
            <a:r>
              <a:rPr lang="en-US" sz="2800" b="1" baseline="-25000" dirty="0" err="1" smtClean="0"/>
              <a:t>P</a:t>
            </a:r>
            <a:r>
              <a:rPr lang="en-US" sz="2800" b="1" dirty="0" smtClean="0"/>
              <a:t>, </a:t>
            </a:r>
            <a:r>
              <a:rPr lang="en-US" sz="2800" b="1" dirty="0" err="1" smtClean="0"/>
              <a:t>r</a:t>
            </a:r>
            <a:r>
              <a:rPr lang="en-US" sz="2800" b="1" baseline="-25000" dirty="0" err="1" smtClean="0"/>
              <a:t>b</a:t>
            </a:r>
            <a:r>
              <a:rPr lang="en-US" sz="2800" b="1" dirty="0" smtClean="0"/>
              <a:t> – </a:t>
            </a:r>
            <a:r>
              <a:rPr lang="en-US" sz="2800" b="1" dirty="0" err="1" smtClean="0"/>
              <a:t>r</a:t>
            </a:r>
            <a:r>
              <a:rPr lang="en-US" sz="2800" b="1" baseline="-25000" dirty="0" err="1" smtClean="0"/>
              <a:t>m</a:t>
            </a:r>
            <a:r>
              <a:rPr lang="en-US" sz="2800" b="1" dirty="0" smtClean="0"/>
              <a:t>, r</a:t>
            </a:r>
            <a:r>
              <a:rPr lang="en-US" sz="2800" b="1" baseline="-25000" dirty="0" smtClean="0"/>
              <a:t>e</a:t>
            </a:r>
            <a:r>
              <a:rPr lang="en-US" sz="2800" b="1" dirty="0" smtClean="0"/>
              <a:t> – </a:t>
            </a:r>
            <a:r>
              <a:rPr lang="en-US" sz="2800" b="1" dirty="0" err="1" smtClean="0"/>
              <a:t>r</a:t>
            </a:r>
            <a:r>
              <a:rPr lang="en-US" sz="2800" b="1" baseline="-25000" dirty="0" err="1" smtClean="0"/>
              <a:t>m</a:t>
            </a:r>
            <a:r>
              <a:rPr lang="en-US" sz="2800" b="1" dirty="0" smtClean="0"/>
              <a:t>, </a:t>
            </a:r>
            <a:r>
              <a:rPr lang="el-GR" sz="2800" b="1" dirty="0" smtClean="0"/>
              <a:t>π</a:t>
            </a:r>
            <a:r>
              <a:rPr lang="en-US" sz="2800" b="1" baseline="30000" dirty="0" smtClean="0"/>
              <a:t>e</a:t>
            </a:r>
            <a:r>
              <a:rPr lang="en-US" sz="2800" b="1" dirty="0" smtClean="0"/>
              <a:t> – </a:t>
            </a:r>
            <a:r>
              <a:rPr lang="en-US" sz="2800" b="1" dirty="0" err="1" smtClean="0"/>
              <a:t>r</a:t>
            </a:r>
            <a:r>
              <a:rPr lang="en-US" sz="2800" b="1" baseline="-25000" dirty="0" err="1" smtClean="0"/>
              <a:t>m</a:t>
            </a:r>
            <a:r>
              <a:rPr lang="en-US" sz="2800" b="1" dirty="0" smtClean="0"/>
              <a:t>)</a:t>
            </a:r>
          </a:p>
        </p:txBody>
      </p:sp>
      <p:sp>
        <p:nvSpPr>
          <p:cNvPr id="5" name="TextBox 4"/>
          <p:cNvSpPr txBox="1"/>
          <p:nvPr/>
        </p:nvSpPr>
        <p:spPr>
          <a:xfrm>
            <a:off x="838200" y="1352550"/>
            <a:ext cx="7848600" cy="3754874"/>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/P = demand for real money balances</a:t>
            </a:r>
          </a:p>
          <a:p>
            <a:r>
              <a:rPr lang="en-US" sz="2800" b="1" dirty="0" err="1" smtClean="0"/>
              <a:t>y</a:t>
            </a:r>
            <a:r>
              <a:rPr lang="en-US" sz="2800" b="1" baseline="-25000" dirty="0" err="1" smtClean="0"/>
              <a:t>P</a:t>
            </a:r>
            <a:r>
              <a:rPr lang="en-US" sz="2800" b="1" dirty="0" smtClean="0"/>
              <a:t> = present discounted value of all future earnings</a:t>
            </a:r>
          </a:p>
          <a:p>
            <a:r>
              <a:rPr lang="en-US" sz="2800" b="1" dirty="0" err="1" smtClean="0"/>
              <a:t>r</a:t>
            </a:r>
            <a:r>
              <a:rPr lang="en-US" sz="2800" b="1" baseline="-25000" dirty="0" err="1" smtClean="0"/>
              <a:t>m</a:t>
            </a:r>
            <a:r>
              <a:rPr lang="en-US" sz="2800" b="1" dirty="0" smtClean="0"/>
              <a:t> = expected return on money</a:t>
            </a:r>
          </a:p>
          <a:p>
            <a:r>
              <a:rPr lang="en-US" sz="2800" b="1" dirty="0" err="1" smtClean="0"/>
              <a:t>r</a:t>
            </a:r>
            <a:r>
              <a:rPr lang="en-US" sz="2800" b="1" baseline="-25000" dirty="0" err="1" smtClean="0"/>
              <a:t>b</a:t>
            </a:r>
            <a:r>
              <a:rPr lang="en-US" sz="2800" b="1" dirty="0" smtClean="0"/>
              <a:t> = expected return on bonds</a:t>
            </a:r>
          </a:p>
          <a:p>
            <a:r>
              <a:rPr lang="en-US" sz="2800" b="1" dirty="0" smtClean="0"/>
              <a:t>r</a:t>
            </a:r>
            <a:r>
              <a:rPr lang="en-US" sz="2800" b="1" baseline="-25000" dirty="0" smtClean="0"/>
              <a:t>e</a:t>
            </a:r>
            <a:r>
              <a:rPr lang="en-US" sz="2800" b="1" dirty="0" smtClean="0"/>
              <a:t> = expected return on equity (stocks)</a:t>
            </a:r>
          </a:p>
          <a:p>
            <a:r>
              <a:rPr lang="el-GR" sz="2800" b="1" dirty="0" smtClean="0"/>
              <a:t>π</a:t>
            </a:r>
            <a:r>
              <a:rPr lang="en-US" sz="2800" b="1" baseline="30000" dirty="0" smtClean="0"/>
              <a:t>e</a:t>
            </a:r>
            <a:r>
              <a:rPr lang="en-US" sz="2800" b="1" dirty="0" smtClean="0"/>
              <a:t> = expected inflation rate</a:t>
            </a:r>
          </a:p>
          <a:p>
            <a:endParaRPr lang="en-US" sz="1400" b="1" dirty="0" smtClean="0"/>
          </a:p>
          <a:p>
            <a:r>
              <a:rPr lang="en-US" sz="2800" b="1" dirty="0" smtClean="0"/>
              <a:t>M</a:t>
            </a:r>
            <a:r>
              <a:rPr lang="en-US" sz="1400" b="1" baseline="90000" dirty="0" smtClean="0"/>
              <a:t>D</a:t>
            </a:r>
            <a:r>
              <a:rPr lang="en-US" sz="2800" b="1" dirty="0" smtClean="0"/>
              <a:t> positively correlated to </a:t>
            </a:r>
            <a:r>
              <a:rPr lang="en-US" sz="2800" b="1" dirty="0" err="1" smtClean="0"/>
              <a:t>y</a:t>
            </a:r>
            <a:r>
              <a:rPr lang="en-US" sz="2800" b="1" baseline="-25000" dirty="0" err="1" smtClean="0"/>
              <a:t>P</a:t>
            </a:r>
            <a:endParaRPr lang="en-US" sz="2800" b="1" dirty="0" smtClean="0"/>
          </a:p>
          <a:p>
            <a:r>
              <a:rPr lang="en-US" sz="2800" b="1" dirty="0" smtClean="0"/>
              <a:t>M</a:t>
            </a:r>
            <a:r>
              <a:rPr lang="en-US" sz="1400" b="1" baseline="90000" dirty="0" smtClean="0"/>
              <a:t>D</a:t>
            </a:r>
            <a:r>
              <a:rPr lang="en-US" sz="2800" b="1" dirty="0" smtClean="0"/>
              <a:t> negatively correlated to other terms</a:t>
            </a:r>
          </a:p>
        </p:txBody>
      </p:sp>
    </p:spTree>
    <p:extLst>
      <p:ext uri="{BB962C8B-B14F-4D97-AF65-F5344CB8AC3E}">
        <p14:creationId xmlns="" xmlns:p14="http://schemas.microsoft.com/office/powerpoint/2010/main" val="20909179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598" y="133350"/>
            <a:ext cx="65600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Modern Quantity Theory</a:t>
            </a:r>
          </a:p>
        </p:txBody>
      </p:sp>
      <p:sp>
        <p:nvSpPr>
          <p:cNvPr id="4" name="TextBox 3"/>
          <p:cNvSpPr txBox="1"/>
          <p:nvPr/>
        </p:nvSpPr>
        <p:spPr>
          <a:xfrm>
            <a:off x="2590800" y="1352550"/>
            <a:ext cx="6096000" cy="353943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/P = f(</a:t>
            </a:r>
            <a:r>
              <a:rPr lang="en-US" sz="2800" b="1" dirty="0" err="1" smtClean="0"/>
              <a:t>y</a:t>
            </a:r>
            <a:r>
              <a:rPr lang="en-US" sz="2800" b="1" baseline="-25000" dirty="0" err="1" smtClean="0"/>
              <a:t>P</a:t>
            </a:r>
            <a:r>
              <a:rPr lang="en-US" sz="2800" b="1" dirty="0" smtClean="0"/>
              <a:t>, </a:t>
            </a:r>
            <a:r>
              <a:rPr lang="en-US" sz="2800" b="1" dirty="0" err="1" smtClean="0"/>
              <a:t>r</a:t>
            </a:r>
            <a:r>
              <a:rPr lang="en-US" sz="2800" b="1" baseline="-25000" dirty="0" err="1" smtClean="0"/>
              <a:t>b</a:t>
            </a:r>
            <a:r>
              <a:rPr lang="en-US" sz="2800" b="1" dirty="0" smtClean="0"/>
              <a:t> – </a:t>
            </a:r>
            <a:r>
              <a:rPr lang="en-US" sz="2800" b="1" dirty="0" err="1" smtClean="0"/>
              <a:t>r</a:t>
            </a:r>
            <a:r>
              <a:rPr lang="en-US" sz="2800" b="1" baseline="-25000" dirty="0" err="1" smtClean="0"/>
              <a:t>m</a:t>
            </a:r>
            <a:r>
              <a:rPr lang="en-US" sz="2800" b="1" dirty="0" smtClean="0"/>
              <a:t>, r</a:t>
            </a:r>
            <a:r>
              <a:rPr lang="en-US" sz="2800" b="1" baseline="-25000" dirty="0" smtClean="0"/>
              <a:t>e</a:t>
            </a:r>
            <a:r>
              <a:rPr lang="en-US" sz="2800" b="1" dirty="0" smtClean="0"/>
              <a:t> – </a:t>
            </a:r>
            <a:r>
              <a:rPr lang="en-US" sz="2800" b="1" dirty="0" err="1" smtClean="0"/>
              <a:t>r</a:t>
            </a:r>
            <a:r>
              <a:rPr lang="en-US" sz="2800" b="1" baseline="-25000" dirty="0" err="1" smtClean="0"/>
              <a:t>m</a:t>
            </a:r>
            <a:r>
              <a:rPr lang="en-US" sz="2800" b="1" dirty="0" smtClean="0"/>
              <a:t>, </a:t>
            </a:r>
            <a:r>
              <a:rPr lang="el-GR" sz="2800" b="1" dirty="0" smtClean="0"/>
              <a:t>π</a:t>
            </a:r>
            <a:r>
              <a:rPr lang="en-US" sz="2800" b="1" baseline="30000" dirty="0" smtClean="0"/>
              <a:t>e</a:t>
            </a:r>
            <a:r>
              <a:rPr lang="en-US" sz="2800" b="1" dirty="0" smtClean="0"/>
              <a:t> – </a:t>
            </a:r>
            <a:r>
              <a:rPr lang="en-US" sz="2800" b="1" dirty="0" err="1" smtClean="0"/>
              <a:t>r</a:t>
            </a:r>
            <a:r>
              <a:rPr lang="en-US" sz="2800" b="1" baseline="-25000" dirty="0" err="1" smtClean="0"/>
              <a:t>m</a:t>
            </a:r>
            <a:r>
              <a:rPr lang="en-US" sz="2800" b="1" dirty="0" smtClean="0"/>
              <a:t>)</a:t>
            </a:r>
          </a:p>
          <a:p>
            <a:pPr algn="ctr"/>
            <a:endParaRPr lang="en-US" sz="1400" b="1" dirty="0" smtClean="0"/>
          </a:p>
          <a:p>
            <a:pPr algn="ctr"/>
            <a:r>
              <a:rPr lang="en-US" sz="2800" b="1" dirty="0" smtClean="0"/>
              <a:t>Under Friedman’s theory, changes</a:t>
            </a:r>
          </a:p>
          <a:p>
            <a:pPr algn="ctr"/>
            <a:r>
              <a:rPr lang="en-US" sz="2800" b="1" dirty="0" smtClean="0"/>
              <a:t>in interest rates have little effect</a:t>
            </a:r>
          </a:p>
          <a:p>
            <a:pPr algn="ctr"/>
            <a:r>
              <a:rPr lang="en-US" sz="2800" b="1" dirty="0" smtClean="0"/>
              <a:t>on the demand for money.</a:t>
            </a:r>
          </a:p>
          <a:p>
            <a:pPr algn="ctr"/>
            <a:r>
              <a:rPr lang="en-US" sz="2800" b="1" dirty="0" smtClean="0"/>
              <a:t>Therefore, his money demand</a:t>
            </a:r>
          </a:p>
          <a:p>
            <a:pPr algn="ctr"/>
            <a:r>
              <a:rPr lang="en-US" sz="2800" b="1" dirty="0" smtClean="0"/>
              <a:t>equation can be approximated by:</a:t>
            </a:r>
          </a:p>
          <a:p>
            <a:pPr algn="ctr"/>
            <a:endParaRPr lang="en-US" sz="1400" b="1" dirty="0" smtClean="0"/>
          </a:p>
          <a:p>
            <a:pPr algn="ctr"/>
            <a:r>
              <a:rPr lang="en-US" sz="2800" b="1" dirty="0" smtClean="0"/>
              <a:t>M</a:t>
            </a:r>
            <a:r>
              <a:rPr lang="en-US" sz="1400" b="1" baseline="90000" dirty="0" smtClean="0"/>
              <a:t>D</a:t>
            </a:r>
            <a:r>
              <a:rPr lang="en-US" sz="2800" b="1" dirty="0" smtClean="0"/>
              <a:t>/P = f(</a:t>
            </a:r>
            <a:r>
              <a:rPr lang="en-US" sz="2800" b="1" dirty="0" err="1" smtClean="0"/>
              <a:t>y</a:t>
            </a:r>
            <a:r>
              <a:rPr lang="en-US" sz="2800" b="1" baseline="-25000" dirty="0" err="1" smtClean="0"/>
              <a:t>P</a:t>
            </a:r>
            <a:r>
              <a:rPr lang="en-US" sz="2800" b="1" dirty="0" smtClean="0"/>
              <a:t>)</a:t>
            </a:r>
          </a:p>
        </p:txBody>
      </p:sp>
      <p:pic>
        <p:nvPicPr>
          <p:cNvPr id="5" name="Picture 4"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extLst>
      <p:ext uri="{BB962C8B-B14F-4D97-AF65-F5344CB8AC3E}">
        <p14:creationId xmlns="" xmlns:p14="http://schemas.microsoft.com/office/powerpoint/2010/main" val="39928086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047750"/>
            <a:ext cx="6096000" cy="3754874"/>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/P = f(</a:t>
            </a:r>
            <a:r>
              <a:rPr lang="en-US" sz="2800" b="1" dirty="0" err="1" smtClean="0"/>
              <a:t>y</a:t>
            </a:r>
            <a:r>
              <a:rPr lang="en-US" sz="2800" b="1" baseline="-25000" dirty="0" err="1" smtClean="0"/>
              <a:t>P</a:t>
            </a:r>
            <a:r>
              <a:rPr lang="en-US" sz="2800" b="1" dirty="0" smtClean="0"/>
              <a:t>)</a:t>
            </a:r>
          </a:p>
          <a:p>
            <a:pPr algn="ctr"/>
            <a:r>
              <a:rPr lang="en-US" sz="2800" b="1" dirty="0" smtClean="0"/>
              <a:t>P/M</a:t>
            </a:r>
            <a:r>
              <a:rPr lang="en-US" sz="1400" b="1" baseline="90000" dirty="0" smtClean="0"/>
              <a:t>D</a:t>
            </a:r>
            <a:r>
              <a:rPr lang="en-US" sz="2800" b="1" dirty="0" smtClean="0"/>
              <a:t> = 1/f(</a:t>
            </a:r>
            <a:r>
              <a:rPr lang="en-US" sz="2800" b="1" dirty="0" err="1" smtClean="0"/>
              <a:t>y</a:t>
            </a:r>
            <a:r>
              <a:rPr lang="en-US" sz="2800" b="1" baseline="-25000" dirty="0" err="1" smtClean="0"/>
              <a:t>P</a:t>
            </a:r>
            <a:r>
              <a:rPr lang="en-US" sz="2800" b="1" dirty="0" smtClean="0"/>
              <a:t>)</a:t>
            </a:r>
          </a:p>
          <a:p>
            <a:pPr algn="ctr"/>
            <a:r>
              <a:rPr lang="en-US" sz="2800" b="1" dirty="0" err="1" smtClean="0"/>
              <a:t>Py</a:t>
            </a:r>
            <a:r>
              <a:rPr lang="en-US" sz="2800" b="1" dirty="0" smtClean="0"/>
              <a:t>/M</a:t>
            </a:r>
            <a:r>
              <a:rPr lang="en-US" sz="1400" b="1" baseline="90000" dirty="0" smtClean="0"/>
              <a:t>D</a:t>
            </a:r>
            <a:r>
              <a:rPr lang="en-US" sz="2800" b="1" dirty="0" smtClean="0"/>
              <a:t> = y/f(</a:t>
            </a:r>
            <a:r>
              <a:rPr lang="en-US" sz="2800" b="1" dirty="0" err="1" smtClean="0"/>
              <a:t>y</a:t>
            </a:r>
            <a:r>
              <a:rPr lang="en-US" sz="2800" b="1" baseline="-25000" dirty="0" err="1" smtClean="0"/>
              <a:t>P</a:t>
            </a:r>
            <a:r>
              <a:rPr lang="en-US" sz="2800" b="1" dirty="0" smtClean="0"/>
              <a:t>)</a:t>
            </a:r>
          </a:p>
          <a:p>
            <a:pPr algn="ctr"/>
            <a:r>
              <a:rPr lang="en-US" sz="2800" b="1" dirty="0" smtClean="0"/>
              <a:t>V = y/f(</a:t>
            </a:r>
            <a:r>
              <a:rPr lang="en-US" sz="2800" b="1" dirty="0" err="1" smtClean="0"/>
              <a:t>y</a:t>
            </a:r>
            <a:r>
              <a:rPr lang="en-US" sz="2800" b="1" baseline="-25000" dirty="0" err="1" smtClean="0"/>
              <a:t>P</a:t>
            </a:r>
            <a:r>
              <a:rPr lang="en-US" sz="2800" b="1" dirty="0" smtClean="0"/>
              <a:t>)</a:t>
            </a:r>
          </a:p>
          <a:p>
            <a:pPr algn="ctr"/>
            <a:endParaRPr lang="en-US" sz="1400" b="1" dirty="0" smtClean="0"/>
          </a:p>
          <a:p>
            <a:pPr algn="ctr"/>
            <a:r>
              <a:rPr lang="en-US" sz="2800" b="1" dirty="0" smtClean="0"/>
              <a:t>Friedman’s velocity isn’t constant, but it is much more stable than Keynes’ velocity because the relationship between </a:t>
            </a:r>
            <a:r>
              <a:rPr lang="en-US" sz="2800" b="1" dirty="0" err="1" smtClean="0"/>
              <a:t>y</a:t>
            </a:r>
            <a:r>
              <a:rPr lang="en-US" sz="2800" b="1" baseline="-25000" dirty="0" err="1" smtClean="0"/>
              <a:t>P</a:t>
            </a:r>
            <a:r>
              <a:rPr lang="en-US" sz="2800" b="1" dirty="0" smtClean="0"/>
              <a:t> and y is very predictable. </a:t>
            </a:r>
          </a:p>
        </p:txBody>
      </p:sp>
      <p:sp>
        <p:nvSpPr>
          <p:cNvPr id="3" name="TextBox 2"/>
          <p:cNvSpPr txBox="1"/>
          <p:nvPr/>
        </p:nvSpPr>
        <p:spPr>
          <a:xfrm>
            <a:off x="457200" y="742950"/>
            <a:ext cx="2286000" cy="3939540"/>
          </a:xfrm>
          <a:prstGeom prst="rect">
            <a:avLst/>
          </a:prstGeom>
          <a:noFill/>
        </p:spPr>
        <p:txBody>
          <a:bodyPr wrap="square" rtlCol="0">
            <a:spAutoFit/>
          </a:bodyPr>
          <a:lstStyle/>
          <a:p>
            <a:pPr algn="ctr"/>
            <a:r>
              <a:rPr lang="en-US" sz="25000" b="1" dirty="0" smtClean="0"/>
              <a:t>V</a:t>
            </a:r>
            <a:endParaRPr lang="en-US" sz="12500" b="1" dirty="0" smtClean="0"/>
          </a:p>
        </p:txBody>
      </p:sp>
      <p:sp>
        <p:nvSpPr>
          <p:cNvPr id="5" name="TextBox 4"/>
          <p:cNvSpPr txBox="1"/>
          <p:nvPr/>
        </p:nvSpPr>
        <p:spPr>
          <a:xfrm>
            <a:off x="1288598" y="133350"/>
            <a:ext cx="65600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Modern Quantity Theory</a:t>
            </a:r>
          </a:p>
        </p:txBody>
      </p:sp>
    </p:spTree>
    <p:extLst>
      <p:ext uri="{BB962C8B-B14F-4D97-AF65-F5344CB8AC3E}">
        <p14:creationId xmlns="" xmlns:p14="http://schemas.microsoft.com/office/powerpoint/2010/main" val="43063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2133600" y="895350"/>
            <a:ext cx="5638800" cy="2677656"/>
          </a:xfrm>
          <a:prstGeom prst="rect">
            <a:avLst/>
          </a:prstGeom>
          <a:noFill/>
        </p:spPr>
        <p:txBody>
          <a:bodyPr wrap="square" rtlCol="0">
            <a:spAutoFit/>
          </a:bodyPr>
          <a:lstStyle/>
          <a:p>
            <a:r>
              <a:rPr lang="en-US" sz="2800" b="1" u="sng" dirty="0" smtClean="0"/>
              <a:t>places barter survives</a:t>
            </a:r>
          </a:p>
          <a:p>
            <a:pPr>
              <a:buFont typeface="Arial" pitchFamily="34" charset="0"/>
              <a:buChar char="•"/>
            </a:pPr>
            <a:r>
              <a:rPr lang="en-US" sz="2800" b="1" dirty="0" smtClean="0"/>
              <a:t> to evade or reduce taxes</a:t>
            </a:r>
          </a:p>
          <a:p>
            <a:pPr>
              <a:buFont typeface="Arial" pitchFamily="34" charset="0"/>
              <a:buChar char="•"/>
            </a:pPr>
            <a:r>
              <a:rPr lang="en-US" sz="2800" b="1" dirty="0" smtClean="0"/>
              <a:t> underground economy</a:t>
            </a:r>
          </a:p>
          <a:p>
            <a:pPr>
              <a:buFont typeface="Arial" pitchFamily="34" charset="0"/>
              <a:buChar char="•"/>
            </a:pPr>
            <a:r>
              <a:rPr lang="en-US" sz="2800" b="1" dirty="0" smtClean="0"/>
              <a:t> marriage, dating, sex</a:t>
            </a:r>
          </a:p>
          <a:p>
            <a:pPr>
              <a:buFont typeface="Arial" pitchFamily="34" charset="0"/>
              <a:buChar char="•"/>
            </a:pPr>
            <a:r>
              <a:rPr lang="en-US" sz="2800" b="1" dirty="0" smtClean="0"/>
              <a:t> new car (trade in old)</a:t>
            </a:r>
          </a:p>
          <a:p>
            <a:pPr>
              <a:buFont typeface="Arial" pitchFamily="34" charset="0"/>
              <a:buChar char="•"/>
            </a:pPr>
            <a:r>
              <a:rPr lang="en-US" sz="2800" b="1" dirty="0" smtClean="0"/>
              <a:t> health/dental benefits (less taxes)</a:t>
            </a:r>
          </a:p>
        </p:txBody>
      </p:sp>
      <p:pic>
        <p:nvPicPr>
          <p:cNvPr id="4" name="Picture 3" descr="online_dating_regular_dating.jpg"/>
          <p:cNvPicPr>
            <a:picLocks noChangeAspect="1"/>
          </p:cNvPicPr>
          <p:nvPr/>
        </p:nvPicPr>
        <p:blipFill>
          <a:blip r:embed="rId2" cstate="print"/>
          <a:stretch>
            <a:fillRect/>
          </a:stretch>
        </p:blipFill>
        <p:spPr>
          <a:xfrm>
            <a:off x="2743200" y="3562350"/>
            <a:ext cx="1375564" cy="1371600"/>
          </a:xfrm>
          <a:prstGeom prst="rect">
            <a:avLst/>
          </a:prstGeom>
          <a:ln>
            <a:solidFill>
              <a:schemeClr val="tx1"/>
            </a:solidFill>
          </a:ln>
        </p:spPr>
      </p:pic>
      <p:pic>
        <p:nvPicPr>
          <p:cNvPr id="5" name="Picture 4" descr="car-insurance.jpg"/>
          <p:cNvPicPr>
            <a:picLocks noChangeAspect="1"/>
          </p:cNvPicPr>
          <p:nvPr/>
        </p:nvPicPr>
        <p:blipFill>
          <a:blip r:embed="rId3"/>
          <a:stretch>
            <a:fillRect/>
          </a:stretch>
        </p:blipFill>
        <p:spPr>
          <a:xfrm>
            <a:off x="4682003" y="3562350"/>
            <a:ext cx="1718797" cy="1371600"/>
          </a:xfrm>
          <a:prstGeom prst="rect">
            <a:avLst/>
          </a:prstGeom>
          <a:ln>
            <a:solidFill>
              <a:schemeClr val="tx1"/>
            </a:solidFill>
          </a:ln>
        </p:spPr>
      </p:pic>
      <p:pic>
        <p:nvPicPr>
          <p:cNvPr id="6" name="Picture 5" descr="happytooth1.jpg"/>
          <p:cNvPicPr>
            <a:picLocks noChangeAspect="1"/>
          </p:cNvPicPr>
          <p:nvPr/>
        </p:nvPicPr>
        <p:blipFill>
          <a:blip r:embed="rId4"/>
          <a:stretch>
            <a:fillRect/>
          </a:stretch>
        </p:blipFill>
        <p:spPr>
          <a:xfrm>
            <a:off x="6979920" y="3562350"/>
            <a:ext cx="1325880" cy="1371600"/>
          </a:xfrm>
          <a:prstGeom prst="rect">
            <a:avLst/>
          </a:prstGeom>
          <a:ln>
            <a:solidFill>
              <a:schemeClr val="tx1"/>
            </a:solidFill>
          </a:ln>
        </p:spPr>
      </p:pic>
      <p:pic>
        <p:nvPicPr>
          <p:cNvPr id="8" name="Picture 7" descr="fattony.png"/>
          <p:cNvPicPr>
            <a:picLocks noChangeAspect="1"/>
          </p:cNvPicPr>
          <p:nvPr/>
        </p:nvPicPr>
        <p:blipFill>
          <a:blip r:embed="rId5" cstate="print"/>
          <a:stretch>
            <a:fillRect/>
          </a:stretch>
        </p:blipFill>
        <p:spPr>
          <a:xfrm>
            <a:off x="838200" y="3562350"/>
            <a:ext cx="1371600" cy="1371600"/>
          </a:xfrm>
          <a:prstGeom prst="rect">
            <a:avLst/>
          </a:prstGeom>
          <a:ln>
            <a:solidFill>
              <a:schemeClr val="tx1"/>
            </a:solidFill>
          </a:ln>
        </p:spPr>
      </p:pic>
    </p:spTree>
    <p:extLst>
      <p:ext uri="{BB962C8B-B14F-4D97-AF65-F5344CB8AC3E}">
        <p14:creationId xmlns="" xmlns:p14="http://schemas.microsoft.com/office/powerpoint/2010/main" val="5780726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33350"/>
            <a:ext cx="49485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Empirical Evidence</a:t>
            </a:r>
          </a:p>
        </p:txBody>
      </p:sp>
      <p:sp>
        <p:nvSpPr>
          <p:cNvPr id="4" name="TextBox 3"/>
          <p:cNvSpPr txBox="1"/>
          <p:nvPr/>
        </p:nvSpPr>
        <p:spPr>
          <a:xfrm>
            <a:off x="2590800" y="1581150"/>
            <a:ext cx="6324600" cy="2893100"/>
          </a:xfrm>
          <a:prstGeom prst="rect">
            <a:avLst/>
          </a:prstGeom>
          <a:noFill/>
        </p:spPr>
        <p:txBody>
          <a:bodyPr wrap="square" rtlCol="0">
            <a:spAutoFit/>
          </a:bodyPr>
          <a:lstStyle/>
          <a:p>
            <a:pPr algn="ctr"/>
            <a:r>
              <a:rPr lang="en-US" sz="2800" b="1" dirty="0" smtClean="0"/>
              <a:t>Empirical evidence shows that</a:t>
            </a:r>
          </a:p>
          <a:p>
            <a:pPr algn="ctr"/>
            <a:r>
              <a:rPr lang="en-US" sz="2800" b="1" dirty="0" smtClean="0"/>
              <a:t>velocity is not constant.</a:t>
            </a:r>
          </a:p>
          <a:p>
            <a:pPr algn="ctr"/>
            <a:endParaRPr lang="en-US" sz="1400" b="1" dirty="0" smtClean="0"/>
          </a:p>
          <a:p>
            <a:pPr algn="ctr"/>
            <a:r>
              <a:rPr lang="en-US" sz="2800" b="1" dirty="0" smtClean="0"/>
              <a:t>Velocity is sensitive to interest rates,</a:t>
            </a:r>
          </a:p>
          <a:p>
            <a:pPr algn="ctr"/>
            <a:r>
              <a:rPr lang="en-US" sz="2800" b="1" dirty="0" smtClean="0"/>
              <a:t>but is not ultra-sensitive to interest rates when interest rates are non-zero</a:t>
            </a:r>
          </a:p>
          <a:p>
            <a:pPr algn="ctr"/>
            <a:r>
              <a:rPr lang="en-US" sz="2800" b="1" dirty="0" smtClean="0"/>
              <a:t>(i.e., there is no liquidity trap).</a:t>
            </a:r>
          </a:p>
        </p:txBody>
      </p:sp>
      <p:sp>
        <p:nvSpPr>
          <p:cNvPr id="5" name="TextBox 4"/>
          <p:cNvSpPr txBox="1"/>
          <p:nvPr/>
        </p:nvSpPr>
        <p:spPr>
          <a:xfrm>
            <a:off x="457200" y="742950"/>
            <a:ext cx="2286000" cy="3939540"/>
          </a:xfrm>
          <a:prstGeom prst="rect">
            <a:avLst/>
          </a:prstGeom>
          <a:noFill/>
        </p:spPr>
        <p:txBody>
          <a:bodyPr wrap="square" rtlCol="0">
            <a:spAutoFit/>
          </a:bodyPr>
          <a:lstStyle/>
          <a:p>
            <a:pPr algn="ctr"/>
            <a:r>
              <a:rPr lang="en-US" sz="25000" b="1" dirty="0" smtClean="0"/>
              <a:t>V</a:t>
            </a:r>
            <a:endParaRPr lang="en-US" sz="12500" b="1" dirty="0" smtClean="0"/>
          </a:p>
        </p:txBody>
      </p:sp>
    </p:spTree>
    <p:extLst>
      <p:ext uri="{BB962C8B-B14F-4D97-AF65-F5344CB8AC3E}">
        <p14:creationId xmlns="" xmlns:p14="http://schemas.microsoft.com/office/powerpoint/2010/main" val="97494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33350"/>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3581400" y="1657350"/>
            <a:ext cx="48006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medium of exchange</a:t>
            </a:r>
          </a:p>
          <a:p>
            <a:pPr algn="ctr"/>
            <a:r>
              <a:rPr lang="en-US" sz="2800" b="1" dirty="0" smtClean="0"/>
              <a:t>(indirect exchange) –</a:t>
            </a:r>
          </a:p>
          <a:p>
            <a:pPr algn="ctr"/>
            <a:r>
              <a:rPr lang="en-US" sz="2800" b="1" dirty="0" smtClean="0"/>
              <a:t>something not wanted</a:t>
            </a:r>
          </a:p>
          <a:p>
            <a:pPr algn="ctr"/>
            <a:r>
              <a:rPr lang="en-US" sz="2800" b="1" dirty="0" smtClean="0"/>
              <a:t>for commodity value,</a:t>
            </a:r>
          </a:p>
          <a:p>
            <a:pPr algn="ctr"/>
            <a:r>
              <a:rPr lang="en-US" sz="2800" b="1" dirty="0" smtClean="0"/>
              <a:t>but rather for trade value</a:t>
            </a:r>
          </a:p>
        </p:txBody>
      </p:sp>
      <p:pic>
        <p:nvPicPr>
          <p:cNvPr id="4" name="Picture 3" descr="509px-CZ_traffic_mark_C1_roundabout.svg.png"/>
          <p:cNvPicPr>
            <a:picLocks noChangeAspect="1"/>
          </p:cNvPicPr>
          <p:nvPr/>
        </p:nvPicPr>
        <p:blipFill>
          <a:blip r:embed="rId2"/>
          <a:stretch>
            <a:fillRect/>
          </a:stretch>
        </p:blipFill>
        <p:spPr>
          <a:xfrm>
            <a:off x="304800" y="1123950"/>
            <a:ext cx="3393758" cy="3393758"/>
          </a:xfrm>
          <a:prstGeom prst="rect">
            <a:avLst/>
          </a:prstGeom>
        </p:spPr>
      </p:pic>
    </p:spTree>
    <p:extLst>
      <p:ext uri="{BB962C8B-B14F-4D97-AF65-F5344CB8AC3E}">
        <p14:creationId xmlns="" xmlns:p14="http://schemas.microsoft.com/office/powerpoint/2010/main" val="221941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352800" y="1276350"/>
            <a:ext cx="4876800" cy="37147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B-owner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C-owner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B.</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A-owner refuses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sp>
        <p:nvSpPr>
          <p:cNvPr id="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9"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sp>
        <p:nvSpPr>
          <p:cNvPr id="1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14"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15"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16"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20" name="TextBox 19"/>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21" name="Picture 20"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22" name="Picture 21"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23" name="Picture 22"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24" name="TextBox 23"/>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25" name="TextBox 24"/>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26" name="TextBox 25"/>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27" name="TextBox 26"/>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29" name="TextBox 28"/>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Tree>
    <p:extLst>
      <p:ext uri="{BB962C8B-B14F-4D97-AF65-F5344CB8AC3E}">
        <p14:creationId xmlns="" xmlns:p14="http://schemas.microsoft.com/office/powerpoint/2010/main" val="151185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pic>
        <p:nvPicPr>
          <p:cNvPr id="4"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pic>
        <p:nvPicPr>
          <p:cNvPr id="5"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6"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7"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8"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9" name="TextBox 8"/>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10" name="Picture 9"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11" name="Picture 10"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12" name="Picture 11"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13" name="TextBox 12"/>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14" name="TextBox 13"/>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15" name="TextBox 14"/>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16" name="TextBox 15"/>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17" name="TextBox 16"/>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
        <p:nvSpPr>
          <p:cNvPr id="18" name="Rectangle 3"/>
          <p:cNvSpPr txBox="1">
            <a:spLocks noChangeArrowheads="1"/>
          </p:cNvSpPr>
          <p:nvPr/>
        </p:nvSpPr>
        <p:spPr>
          <a:xfrm>
            <a:off x="3352800" y="1276350"/>
            <a:ext cx="4267200" cy="3581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(1) A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(2)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B</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B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a:t>
            </a:r>
          </a:p>
        </p:txBody>
      </p:sp>
      <p:pic>
        <p:nvPicPr>
          <p:cNvPr id="19" name="Picture 9" descr="broccoli"/>
          <p:cNvPicPr>
            <a:picLocks noChangeAspect="1" noChangeArrowheads="1"/>
          </p:cNvPicPr>
          <p:nvPr/>
        </p:nvPicPr>
        <p:blipFill>
          <a:blip r:embed="rId3"/>
          <a:stretch>
            <a:fillRect/>
          </a:stretch>
        </p:blipFill>
        <p:spPr bwMode="auto">
          <a:xfrm>
            <a:off x="7315200" y="1428750"/>
            <a:ext cx="1076325" cy="1141840"/>
          </a:xfrm>
          <a:prstGeom prst="rect">
            <a:avLst/>
          </a:prstGeom>
          <a:noFill/>
          <a:ln w="9525">
            <a:noFill/>
            <a:miter lim="800000"/>
            <a:headEnd/>
            <a:tailEnd/>
          </a:ln>
        </p:spPr>
      </p:pic>
      <p:pic>
        <p:nvPicPr>
          <p:cNvPr id="20" name="Picture 12" descr="cabbage"/>
          <p:cNvPicPr>
            <a:picLocks noChangeAspect="1" noChangeArrowheads="1"/>
          </p:cNvPicPr>
          <p:nvPr/>
        </p:nvPicPr>
        <p:blipFill>
          <a:blip r:embed="rId4"/>
          <a:srcRect/>
          <a:stretch>
            <a:fillRect/>
          </a:stretch>
        </p:blipFill>
        <p:spPr bwMode="auto">
          <a:xfrm>
            <a:off x="7239000" y="2628900"/>
            <a:ext cx="1095375" cy="1085850"/>
          </a:xfrm>
          <a:prstGeom prst="rect">
            <a:avLst/>
          </a:prstGeom>
          <a:noFill/>
          <a:ln w="9525">
            <a:noFill/>
            <a:miter lim="800000"/>
            <a:headEnd/>
            <a:tailEnd/>
          </a:ln>
        </p:spPr>
      </p:pic>
      <p:pic>
        <p:nvPicPr>
          <p:cNvPr id="21" name="Picture 6" descr="asparagus"/>
          <p:cNvPicPr>
            <a:picLocks noChangeAspect="1" noChangeArrowheads="1"/>
          </p:cNvPicPr>
          <p:nvPr/>
        </p:nvPicPr>
        <p:blipFill>
          <a:blip r:embed="rId2"/>
          <a:stretch>
            <a:fillRect/>
          </a:stretch>
        </p:blipFill>
        <p:spPr bwMode="auto">
          <a:xfrm>
            <a:off x="7391400" y="3562350"/>
            <a:ext cx="838200" cy="1387686"/>
          </a:xfrm>
          <a:prstGeom prst="rect">
            <a:avLst/>
          </a:prstGeom>
          <a:noFill/>
          <a:ln w="9525">
            <a:noFill/>
            <a:miter lim="800000"/>
            <a:headEnd/>
            <a:tailEnd/>
          </a:ln>
        </p:spPr>
      </p:pic>
    </p:spTree>
    <p:extLst>
      <p:ext uri="{BB962C8B-B14F-4D97-AF65-F5344CB8AC3E}">
        <p14:creationId xmlns="" xmlns:p14="http://schemas.microsoft.com/office/powerpoint/2010/main" val="19570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bbage"/>
          <p:cNvPicPr>
            <a:picLocks noChangeAspect="1" noChangeArrowheads="1"/>
          </p:cNvPicPr>
          <p:nvPr/>
        </p:nvPicPr>
        <p:blipFill>
          <a:blip r:embed="rId2"/>
          <a:srcRect/>
          <a:stretch>
            <a:fillRect/>
          </a:stretch>
        </p:blipFill>
        <p:spPr bwMode="auto">
          <a:xfrm>
            <a:off x="152400" y="2266950"/>
            <a:ext cx="1095375" cy="1085850"/>
          </a:xfrm>
          <a:prstGeom prst="rect">
            <a:avLst/>
          </a:prstGeom>
          <a:noFill/>
          <a:ln w="9525">
            <a:noFill/>
            <a:miter lim="800000"/>
            <a:headEnd/>
            <a:tailEnd/>
          </a:ln>
        </p:spPr>
      </p:pic>
      <p:pic>
        <p:nvPicPr>
          <p:cNvPr id="3" name="Picture 7" descr="asparagus"/>
          <p:cNvPicPr>
            <a:picLocks noChangeAspect="1" noChangeArrowheads="1"/>
          </p:cNvPicPr>
          <p:nvPr/>
        </p:nvPicPr>
        <p:blipFill>
          <a:blip r:embed="rId3"/>
          <a:stretch>
            <a:fillRect/>
          </a:stretch>
        </p:blipFill>
        <p:spPr bwMode="auto">
          <a:xfrm>
            <a:off x="228600" y="368194"/>
            <a:ext cx="838200" cy="1387686"/>
          </a:xfrm>
          <a:prstGeom prst="rect">
            <a:avLst/>
          </a:prstGeom>
          <a:noFill/>
          <a:ln w="9525">
            <a:noFill/>
            <a:miter lim="800000"/>
            <a:headEnd/>
            <a:tailEnd/>
          </a:ln>
        </p:spPr>
      </p:pic>
      <p:pic>
        <p:nvPicPr>
          <p:cNvPr id="4" name="Picture 8" descr="broccoli"/>
          <p:cNvPicPr>
            <a:picLocks noChangeAspect="1" noChangeArrowheads="1"/>
          </p:cNvPicPr>
          <p:nvPr/>
        </p:nvPicPr>
        <p:blipFill>
          <a:blip r:embed="rId4"/>
          <a:stretch>
            <a:fillRect/>
          </a:stretch>
        </p:blipFill>
        <p:spPr bwMode="auto">
          <a:xfrm>
            <a:off x="228600" y="3867730"/>
            <a:ext cx="1076325" cy="1141840"/>
          </a:xfrm>
          <a:prstGeom prst="rect">
            <a:avLst/>
          </a:prstGeom>
          <a:noFill/>
          <a:ln w="9525">
            <a:noFill/>
            <a:miter lim="800000"/>
            <a:headEnd/>
            <a:tailEnd/>
          </a:ln>
        </p:spPr>
      </p:pic>
      <p:sp>
        <p:nvSpPr>
          <p:cNvPr id="5" name="Line 9"/>
          <p:cNvSpPr>
            <a:spLocks noChangeShapeType="1"/>
          </p:cNvSpPr>
          <p:nvPr/>
        </p:nvSpPr>
        <p:spPr bwMode="auto">
          <a:xfrm>
            <a:off x="685800" y="1885950"/>
            <a:ext cx="0" cy="304800"/>
          </a:xfrm>
          <a:prstGeom prst="line">
            <a:avLst/>
          </a:prstGeom>
          <a:noFill/>
          <a:ln w="9525">
            <a:solidFill>
              <a:schemeClr val="tx1"/>
            </a:solidFill>
            <a:round/>
            <a:headEnd/>
            <a:tailEnd type="triangle" w="med" len="med"/>
          </a:ln>
        </p:spPr>
        <p:txBody>
          <a:bodyPr/>
          <a:lstStyle/>
          <a:p>
            <a:endParaRPr lang="en-US"/>
          </a:p>
        </p:txBody>
      </p:sp>
      <p:sp>
        <p:nvSpPr>
          <p:cNvPr id="6" name="Line 10"/>
          <p:cNvSpPr>
            <a:spLocks noChangeShapeType="1"/>
          </p:cNvSpPr>
          <p:nvPr/>
        </p:nvSpPr>
        <p:spPr bwMode="auto">
          <a:xfrm>
            <a:off x="685800" y="3486150"/>
            <a:ext cx="0" cy="304800"/>
          </a:xfrm>
          <a:prstGeom prst="line">
            <a:avLst/>
          </a:prstGeom>
          <a:noFill/>
          <a:ln w="9525">
            <a:solidFill>
              <a:schemeClr val="tx1"/>
            </a:solidFill>
            <a:round/>
            <a:headEnd/>
            <a:tailEnd type="triangle" w="med" len="med"/>
          </a:ln>
        </p:spPr>
        <p:txBody>
          <a:bodyPr/>
          <a:lstStyle/>
          <a:p>
            <a:endParaRPr lang="en-US"/>
          </a:p>
        </p:txBody>
      </p:sp>
      <p:sp>
        <p:nvSpPr>
          <p:cNvPr id="7" name="Text Box 11"/>
          <p:cNvSpPr txBox="1">
            <a:spLocks noChangeArrowheads="1"/>
          </p:cNvSpPr>
          <p:nvPr/>
        </p:nvSpPr>
        <p:spPr bwMode="auto">
          <a:xfrm>
            <a:off x="1066800" y="2952750"/>
            <a:ext cx="857250" cy="366713"/>
          </a:xfrm>
          <a:prstGeom prst="rect">
            <a:avLst/>
          </a:prstGeom>
          <a:noFill/>
          <a:ln w="9525">
            <a:noFill/>
            <a:miter lim="800000"/>
            <a:headEnd/>
            <a:tailEnd/>
          </a:ln>
        </p:spPr>
        <p:txBody>
          <a:bodyPr wrap="none">
            <a:spAutoFit/>
          </a:bodyPr>
          <a:lstStyle/>
          <a:p>
            <a:r>
              <a:rPr lang="en-US" sz="1800" dirty="0"/>
              <a:t>(MOE)</a:t>
            </a:r>
          </a:p>
        </p:txBody>
      </p:sp>
      <p:sp>
        <p:nvSpPr>
          <p:cNvPr id="8" name="TextBox 7"/>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9" name="TextBox 8"/>
          <p:cNvSpPr txBox="1"/>
          <p:nvPr/>
        </p:nvSpPr>
        <p:spPr>
          <a:xfrm>
            <a:off x="1676400" y="1444407"/>
            <a:ext cx="4800600" cy="3108543"/>
          </a:xfrm>
          <a:prstGeom prst="rect">
            <a:avLst/>
          </a:prstGeom>
          <a:noFill/>
        </p:spPr>
        <p:txBody>
          <a:bodyPr wrap="square" rtlCol="0">
            <a:spAutoFit/>
          </a:bodyPr>
          <a:lstStyle/>
          <a:p>
            <a:pPr algn="ctr"/>
            <a:r>
              <a:rPr lang="en-US" sz="2800" b="1" dirty="0" smtClean="0"/>
              <a:t>The trades worked because a medium of exchange was used.</a:t>
            </a:r>
          </a:p>
          <a:p>
            <a:pPr algn="ctr"/>
            <a:endParaRPr lang="en-US" sz="1400" b="1" dirty="0" smtClean="0"/>
          </a:p>
          <a:p>
            <a:pPr algn="ctr"/>
            <a:r>
              <a:rPr lang="en-US" sz="2800" b="1" dirty="0" smtClean="0"/>
              <a:t>Here broccoli was the</a:t>
            </a:r>
          </a:p>
          <a:p>
            <a:pPr algn="ctr"/>
            <a:r>
              <a:rPr lang="en-US" sz="2800" b="1" dirty="0" smtClean="0"/>
              <a:t>medium of exchange.</a:t>
            </a:r>
          </a:p>
          <a:p>
            <a:pPr algn="ctr"/>
            <a:endParaRPr lang="en-US" sz="1400" b="1" dirty="0" smtClean="0"/>
          </a:p>
          <a:p>
            <a:pPr algn="ctr"/>
            <a:r>
              <a:rPr lang="en-US" sz="2800" b="1" dirty="0" smtClean="0"/>
              <a:t>But the medium of exchange could be anything.</a:t>
            </a:r>
          </a:p>
        </p:txBody>
      </p:sp>
      <p:pic>
        <p:nvPicPr>
          <p:cNvPr id="10" name="Picture 4" descr="IodizedPlain_Salt"/>
          <p:cNvPicPr>
            <a:picLocks noChangeAspect="1" noChangeArrowheads="1"/>
          </p:cNvPicPr>
          <p:nvPr/>
        </p:nvPicPr>
        <p:blipFill>
          <a:blip r:embed="rId5"/>
          <a:stretch>
            <a:fillRect/>
          </a:stretch>
        </p:blipFill>
        <p:spPr bwMode="auto">
          <a:xfrm>
            <a:off x="7858125" y="2119721"/>
            <a:ext cx="944563" cy="1589858"/>
          </a:xfrm>
          <a:prstGeom prst="rect">
            <a:avLst/>
          </a:prstGeom>
          <a:noFill/>
          <a:ln w="9525">
            <a:noFill/>
            <a:miter lim="800000"/>
            <a:headEnd/>
            <a:tailEnd/>
          </a:ln>
        </p:spPr>
      </p:pic>
      <p:sp>
        <p:nvSpPr>
          <p:cNvPr id="11" name="Line 5"/>
          <p:cNvSpPr>
            <a:spLocks noChangeShapeType="1"/>
          </p:cNvSpPr>
          <p:nvPr/>
        </p:nvSpPr>
        <p:spPr bwMode="auto">
          <a:xfrm>
            <a:off x="7477125" y="2038350"/>
            <a:ext cx="304800" cy="304800"/>
          </a:xfrm>
          <a:prstGeom prst="line">
            <a:avLst/>
          </a:prstGeom>
          <a:noFill/>
          <a:ln w="9525">
            <a:solidFill>
              <a:schemeClr val="tx1"/>
            </a:solidFill>
            <a:round/>
            <a:headEnd/>
            <a:tailEnd type="triangle" w="med" len="med"/>
          </a:ln>
        </p:spPr>
        <p:txBody>
          <a:bodyPr/>
          <a:lstStyle/>
          <a:p>
            <a:endParaRPr lang="en-US"/>
          </a:p>
        </p:txBody>
      </p:sp>
      <p:pic>
        <p:nvPicPr>
          <p:cNvPr id="12" name="Picture 6" descr="Wholesale ceramic vase - handpainted handmade home garden decoration"/>
          <p:cNvPicPr>
            <a:picLocks noChangeAspect="1" noChangeArrowheads="1"/>
          </p:cNvPicPr>
          <p:nvPr/>
        </p:nvPicPr>
        <p:blipFill>
          <a:blip r:embed="rId6"/>
          <a:stretch>
            <a:fillRect/>
          </a:stretch>
        </p:blipFill>
        <p:spPr bwMode="auto">
          <a:xfrm>
            <a:off x="6486525" y="376292"/>
            <a:ext cx="1074738" cy="2485915"/>
          </a:xfrm>
          <a:prstGeom prst="rect">
            <a:avLst/>
          </a:prstGeom>
          <a:noFill/>
          <a:ln w="9525">
            <a:noFill/>
            <a:miter lim="800000"/>
            <a:headEnd/>
            <a:tailEnd/>
          </a:ln>
        </p:spPr>
      </p:pic>
      <p:sp>
        <p:nvSpPr>
          <p:cNvPr id="13" name="Line 7"/>
          <p:cNvSpPr>
            <a:spLocks noChangeShapeType="1"/>
          </p:cNvSpPr>
          <p:nvPr/>
        </p:nvSpPr>
        <p:spPr bwMode="auto">
          <a:xfrm>
            <a:off x="8620125" y="3790950"/>
            <a:ext cx="304800" cy="304800"/>
          </a:xfrm>
          <a:prstGeom prst="line">
            <a:avLst/>
          </a:prstGeom>
          <a:noFill/>
          <a:ln w="9525">
            <a:solidFill>
              <a:schemeClr val="tx1"/>
            </a:solidFill>
            <a:round/>
            <a:headEnd/>
            <a:tailEnd type="triangle" w="med" len="med"/>
          </a:ln>
        </p:spPr>
        <p:txBody>
          <a:bodyPr/>
          <a:lstStyle/>
          <a:p>
            <a:endParaRPr lang="en-US"/>
          </a:p>
        </p:txBody>
      </p:sp>
      <p:sp>
        <p:nvSpPr>
          <p:cNvPr id="14" name="Text Box 8"/>
          <p:cNvSpPr txBox="1">
            <a:spLocks noChangeArrowheads="1"/>
          </p:cNvSpPr>
          <p:nvPr/>
        </p:nvSpPr>
        <p:spPr bwMode="auto">
          <a:xfrm>
            <a:off x="8832850" y="4132263"/>
            <a:ext cx="311150" cy="366712"/>
          </a:xfrm>
          <a:prstGeom prst="rect">
            <a:avLst/>
          </a:prstGeom>
          <a:noFill/>
          <a:ln w="9525">
            <a:noFill/>
            <a:miter lim="800000"/>
            <a:headEnd/>
            <a:tailEnd/>
          </a:ln>
        </p:spPr>
        <p:txBody>
          <a:bodyPr wrap="none">
            <a:spAutoFit/>
          </a:bodyPr>
          <a:lstStyle/>
          <a:p>
            <a:r>
              <a:rPr lang="en-US" sz="1800" dirty="0"/>
              <a:t>?</a:t>
            </a:r>
          </a:p>
        </p:txBody>
      </p:sp>
      <p:sp>
        <p:nvSpPr>
          <p:cNvPr id="15" name="Text Box 11"/>
          <p:cNvSpPr txBox="1">
            <a:spLocks noChangeArrowheads="1"/>
          </p:cNvSpPr>
          <p:nvPr/>
        </p:nvSpPr>
        <p:spPr bwMode="auto">
          <a:xfrm>
            <a:off x="7677150" y="3652837"/>
            <a:ext cx="857250" cy="366713"/>
          </a:xfrm>
          <a:prstGeom prst="rect">
            <a:avLst/>
          </a:prstGeom>
          <a:noFill/>
          <a:ln w="9525">
            <a:noFill/>
            <a:miter lim="800000"/>
            <a:headEnd/>
            <a:tailEnd/>
          </a:ln>
        </p:spPr>
        <p:txBody>
          <a:bodyPr wrap="none">
            <a:spAutoFit/>
          </a:bodyPr>
          <a:lstStyle/>
          <a:p>
            <a:r>
              <a:rPr lang="en-US" sz="1800" dirty="0"/>
              <a:t>(MOE)</a:t>
            </a:r>
          </a:p>
        </p:txBody>
      </p:sp>
    </p:spTree>
    <p:extLst>
      <p:ext uri="{BB962C8B-B14F-4D97-AF65-F5344CB8AC3E}">
        <p14:creationId xmlns="" xmlns:p14="http://schemas.microsoft.com/office/powerpoint/2010/main" val="180572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3" name="Picture 2" descr="marketing.jpg"/>
          <p:cNvPicPr>
            <a:picLocks noChangeAspect="1"/>
          </p:cNvPicPr>
          <p:nvPr/>
        </p:nvPicPr>
        <p:blipFill>
          <a:blip r:embed="rId2"/>
          <a:stretch>
            <a:fillRect/>
          </a:stretch>
        </p:blipFill>
        <p:spPr>
          <a:xfrm>
            <a:off x="457200" y="1172718"/>
            <a:ext cx="2743200" cy="3456432"/>
          </a:xfrm>
          <a:prstGeom prst="rect">
            <a:avLst/>
          </a:prstGeom>
          <a:ln>
            <a:solidFill>
              <a:schemeClr val="tx1"/>
            </a:solidFill>
          </a:ln>
        </p:spPr>
      </p:pic>
      <p:sp>
        <p:nvSpPr>
          <p:cNvPr id="4" name="TextBox 3"/>
          <p:cNvSpPr txBox="1"/>
          <p:nvPr/>
        </p:nvSpPr>
        <p:spPr>
          <a:xfrm>
            <a:off x="3352800" y="1276350"/>
            <a:ext cx="5562600" cy="3323987"/>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degree of marketability </a:t>
            </a:r>
            <a:r>
              <a:rPr lang="en-US" sz="2800" b="1" dirty="0" smtClean="0"/>
              <a:t>–</a:t>
            </a:r>
          </a:p>
          <a:p>
            <a:pPr algn="ctr"/>
            <a:r>
              <a:rPr lang="en-US" sz="2800" b="1" dirty="0" smtClean="0"/>
              <a:t>more highly marketable goods</a:t>
            </a:r>
          </a:p>
          <a:p>
            <a:pPr algn="ctr"/>
            <a:r>
              <a:rPr lang="en-US" sz="2800" b="1" dirty="0" smtClean="0"/>
              <a:t>are easier to sell for a “good price”</a:t>
            </a:r>
          </a:p>
          <a:p>
            <a:pPr algn="ctr"/>
            <a:r>
              <a:rPr lang="en-US" sz="2800" b="1" dirty="0" smtClean="0"/>
              <a:t>(best price with full information)</a:t>
            </a:r>
          </a:p>
          <a:p>
            <a:pPr algn="ctr"/>
            <a:endParaRPr lang="en-US" sz="1400" b="1" dirty="0" smtClean="0"/>
          </a:p>
          <a:p>
            <a:pPr algn="ctr"/>
            <a:r>
              <a:rPr lang="en-US" sz="2800" b="1" dirty="0" smtClean="0"/>
              <a:t>In other words, more marketable goods have lower transaction costs;</a:t>
            </a:r>
          </a:p>
          <a:p>
            <a:pPr algn="ctr"/>
            <a:r>
              <a:rPr lang="en-US" sz="2800" b="1" dirty="0" smtClean="0"/>
              <a:t>more sellers will accept them.</a:t>
            </a:r>
          </a:p>
        </p:txBody>
      </p:sp>
    </p:spTree>
    <p:extLst>
      <p:ext uri="{BB962C8B-B14F-4D97-AF65-F5344CB8AC3E}">
        <p14:creationId xmlns="" xmlns:p14="http://schemas.microsoft.com/office/powerpoint/2010/main" val="2441159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200400" y="1785937"/>
            <a:ext cx="5562600" cy="2462213"/>
          </a:xfrm>
          <a:prstGeom prst="rect">
            <a:avLst/>
          </a:prstGeom>
          <a:noFill/>
        </p:spPr>
        <p:txBody>
          <a:bodyPr wrap="square" rtlCol="0">
            <a:spAutoFit/>
          </a:bodyPr>
          <a:lstStyle/>
          <a:p>
            <a:pPr algn="ctr"/>
            <a:r>
              <a:rPr lang="en-US" sz="2800" b="1" dirty="0" smtClean="0"/>
              <a:t>Marketability is a</a:t>
            </a:r>
          </a:p>
          <a:p>
            <a:pPr algn="ctr"/>
            <a:r>
              <a:rPr lang="en-US" sz="2800" b="1" dirty="0" smtClean="0"/>
              <a:t>non-</a:t>
            </a:r>
            <a:r>
              <a:rPr lang="en-US" sz="2800" b="1" dirty="0" err="1" smtClean="0"/>
              <a:t>Walrasian</a:t>
            </a:r>
            <a:r>
              <a:rPr lang="en-US" sz="2800" b="1" dirty="0" smtClean="0"/>
              <a:t> concept.</a:t>
            </a:r>
          </a:p>
          <a:p>
            <a:pPr algn="ctr"/>
            <a:endParaRPr lang="en-US" sz="1400" b="1" dirty="0" smtClean="0"/>
          </a:p>
          <a:p>
            <a:pPr algn="ctr"/>
            <a:r>
              <a:rPr lang="en-US" sz="2800" b="1" dirty="0" smtClean="0"/>
              <a:t>In </a:t>
            </a:r>
            <a:r>
              <a:rPr lang="en-US" sz="2800" b="1" dirty="0" err="1" smtClean="0"/>
              <a:t>Walrasian</a:t>
            </a:r>
            <a:r>
              <a:rPr lang="en-US" sz="2800" b="1" dirty="0" smtClean="0"/>
              <a:t> economics</a:t>
            </a:r>
          </a:p>
          <a:p>
            <a:pPr algn="ctr"/>
            <a:r>
              <a:rPr lang="en-US" sz="2800" b="1" dirty="0" smtClean="0"/>
              <a:t>everything is always at equilibrium</a:t>
            </a:r>
          </a:p>
          <a:p>
            <a:pPr algn="ctr"/>
            <a:r>
              <a:rPr lang="en-US" sz="2800" b="1" dirty="0" smtClean="0"/>
              <a:t>(there are no transaction costs).</a:t>
            </a:r>
          </a:p>
        </p:txBody>
      </p:sp>
      <p:pic>
        <p:nvPicPr>
          <p:cNvPr id="5" name="Picture 4" descr="walras.jpg"/>
          <p:cNvPicPr>
            <a:picLocks noChangeAspect="1"/>
          </p:cNvPicPr>
          <p:nvPr/>
        </p:nvPicPr>
        <p:blipFill>
          <a:blip r:embed="rId2"/>
          <a:stretch>
            <a:fillRect/>
          </a:stretch>
        </p:blipFill>
        <p:spPr>
          <a:xfrm>
            <a:off x="381000" y="1123950"/>
            <a:ext cx="2438400" cy="2438400"/>
          </a:xfrm>
          <a:prstGeom prst="rect">
            <a:avLst/>
          </a:prstGeom>
        </p:spPr>
      </p:pic>
      <p:pic>
        <p:nvPicPr>
          <p:cNvPr id="6" name="Picture 5" descr="walrus.png"/>
          <p:cNvPicPr>
            <a:picLocks noChangeAspect="1"/>
          </p:cNvPicPr>
          <p:nvPr/>
        </p:nvPicPr>
        <p:blipFill>
          <a:blip r:embed="rId3" cstate="print"/>
          <a:stretch>
            <a:fillRect/>
          </a:stretch>
        </p:blipFill>
        <p:spPr>
          <a:xfrm>
            <a:off x="685800" y="3714750"/>
            <a:ext cx="1788795" cy="1143000"/>
          </a:xfrm>
          <a:prstGeom prst="rect">
            <a:avLst/>
          </a:prstGeom>
        </p:spPr>
      </p:pic>
    </p:spTree>
    <p:extLst>
      <p:ext uri="{BB962C8B-B14F-4D97-AF65-F5344CB8AC3E}">
        <p14:creationId xmlns="" xmlns:p14="http://schemas.microsoft.com/office/powerpoint/2010/main" val="267245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124200" y="1047750"/>
            <a:ext cx="5638800" cy="3970318"/>
          </a:xfrm>
          <a:prstGeom prst="rect">
            <a:avLst/>
          </a:prstGeom>
          <a:noFill/>
        </p:spPr>
        <p:txBody>
          <a:bodyPr wrap="square" rtlCol="0">
            <a:spAutoFit/>
          </a:bodyPr>
          <a:lstStyle/>
          <a:p>
            <a:pPr algn="ctr"/>
            <a:r>
              <a:rPr lang="en-US" sz="2800" b="1" dirty="0" smtClean="0"/>
              <a:t>Traders will begin to carry</a:t>
            </a:r>
          </a:p>
          <a:p>
            <a:pPr algn="ctr"/>
            <a:r>
              <a:rPr lang="en-US" sz="2800" b="1" dirty="0" smtClean="0"/>
              <a:t>an inventory of various</a:t>
            </a:r>
          </a:p>
          <a:p>
            <a:pPr algn="ctr"/>
            <a:r>
              <a:rPr lang="en-US" sz="2800" b="1" dirty="0" smtClean="0"/>
              <a:t>media of exchange.</a:t>
            </a:r>
          </a:p>
          <a:p>
            <a:pPr algn="ctr"/>
            <a:endParaRPr lang="en-US" sz="1400" b="1" dirty="0" smtClean="0"/>
          </a:p>
          <a:p>
            <a:pPr algn="ctr"/>
            <a:r>
              <a:rPr lang="en-US" sz="2800" b="1" dirty="0" smtClean="0"/>
              <a:t>Over time they notice some</a:t>
            </a:r>
          </a:p>
          <a:p>
            <a:pPr algn="ctr"/>
            <a:r>
              <a:rPr lang="en-US" sz="2800" b="1" dirty="0" smtClean="0"/>
              <a:t>media of exchange are more</a:t>
            </a:r>
          </a:p>
          <a:p>
            <a:pPr algn="ctr"/>
            <a:r>
              <a:rPr lang="en-US" sz="2800" b="1" dirty="0" smtClean="0"/>
              <a:t>marketable than others.</a:t>
            </a:r>
          </a:p>
          <a:p>
            <a:pPr algn="ctr"/>
            <a:endParaRPr lang="en-US" sz="1400" b="1" dirty="0" smtClean="0"/>
          </a:p>
          <a:p>
            <a:pPr algn="ctr"/>
            <a:r>
              <a:rPr lang="en-US" sz="2800" b="1" dirty="0" smtClean="0"/>
              <a:t>Traders pick the more marketable</a:t>
            </a:r>
          </a:p>
          <a:p>
            <a:pPr algn="ctr"/>
            <a:r>
              <a:rPr lang="en-US" sz="2800" b="1" dirty="0" smtClean="0"/>
              <a:t>medium of exchange.</a:t>
            </a:r>
          </a:p>
        </p:txBody>
      </p:sp>
      <p:pic>
        <p:nvPicPr>
          <p:cNvPr id="5" name="Picture 4" descr="IodizedPlain_Salt"/>
          <p:cNvPicPr>
            <a:picLocks noChangeAspect="1" noChangeArrowheads="1"/>
          </p:cNvPicPr>
          <p:nvPr/>
        </p:nvPicPr>
        <p:blipFill>
          <a:blip r:embed="rId2"/>
          <a:stretch>
            <a:fillRect/>
          </a:stretch>
        </p:blipFill>
        <p:spPr bwMode="auto">
          <a:xfrm>
            <a:off x="685800" y="1123950"/>
            <a:ext cx="944563" cy="1589858"/>
          </a:xfrm>
          <a:prstGeom prst="rect">
            <a:avLst/>
          </a:prstGeom>
          <a:noFill/>
          <a:ln w="9525">
            <a:noFill/>
            <a:miter lim="800000"/>
            <a:headEnd/>
            <a:tailEnd/>
          </a:ln>
        </p:spPr>
      </p:pic>
      <p:pic>
        <p:nvPicPr>
          <p:cNvPr id="6" name="Picture 12" descr="cabbage"/>
          <p:cNvPicPr>
            <a:picLocks noChangeAspect="1" noChangeArrowheads="1"/>
          </p:cNvPicPr>
          <p:nvPr/>
        </p:nvPicPr>
        <p:blipFill>
          <a:blip r:embed="rId3"/>
          <a:srcRect/>
          <a:stretch>
            <a:fillRect/>
          </a:stretch>
        </p:blipFill>
        <p:spPr bwMode="auto">
          <a:xfrm>
            <a:off x="1905000" y="1733550"/>
            <a:ext cx="1095375" cy="1085850"/>
          </a:xfrm>
          <a:prstGeom prst="rect">
            <a:avLst/>
          </a:prstGeom>
          <a:noFill/>
          <a:ln w="9525">
            <a:noFill/>
            <a:miter lim="800000"/>
            <a:headEnd/>
            <a:tailEnd/>
          </a:ln>
        </p:spPr>
      </p:pic>
      <p:pic>
        <p:nvPicPr>
          <p:cNvPr id="7" name="Picture 6" descr="956cattle.jpg"/>
          <p:cNvPicPr>
            <a:picLocks noChangeAspect="1"/>
          </p:cNvPicPr>
          <p:nvPr/>
        </p:nvPicPr>
        <p:blipFill>
          <a:blip r:embed="rId4" cstate="print"/>
          <a:stretch>
            <a:fillRect/>
          </a:stretch>
        </p:blipFill>
        <p:spPr>
          <a:xfrm>
            <a:off x="533400" y="3028950"/>
            <a:ext cx="2133600" cy="1600200"/>
          </a:xfrm>
          <a:prstGeom prst="rect">
            <a:avLst/>
          </a:prstGeom>
          <a:ln>
            <a:solidFill>
              <a:schemeClr val="tx1"/>
            </a:solidFill>
          </a:ln>
        </p:spPr>
      </p:pic>
    </p:spTree>
    <p:extLst>
      <p:ext uri="{BB962C8B-B14F-4D97-AF65-F5344CB8AC3E}">
        <p14:creationId xmlns="" xmlns:p14="http://schemas.microsoft.com/office/powerpoint/2010/main" val="158305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2971800" y="1047750"/>
            <a:ext cx="57912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network effect </a:t>
            </a:r>
            <a:r>
              <a:rPr lang="en-US" sz="2800" b="1" dirty="0" smtClean="0"/>
              <a:t>–</a:t>
            </a:r>
          </a:p>
          <a:p>
            <a:pPr algn="ctr"/>
            <a:r>
              <a:rPr lang="en-US" sz="2800" b="1" dirty="0" smtClean="0"/>
              <a:t>the value of a good increases</a:t>
            </a:r>
          </a:p>
          <a:p>
            <a:pPr algn="ctr"/>
            <a:r>
              <a:rPr lang="en-US" sz="2800" b="1" dirty="0" smtClean="0"/>
              <a:t>the more people use it</a:t>
            </a:r>
          </a:p>
          <a:p>
            <a:pPr algn="ctr"/>
            <a:endParaRPr lang="en-US" sz="1400" b="1" dirty="0" smtClean="0"/>
          </a:p>
          <a:p>
            <a:pPr algn="ctr"/>
            <a:r>
              <a:rPr lang="en-US" sz="2800" b="1" dirty="0" smtClean="0"/>
              <a:t>Money has a network effect.</a:t>
            </a:r>
          </a:p>
          <a:p>
            <a:pPr algn="ctr"/>
            <a:endParaRPr lang="en-US" sz="1400" b="1" dirty="0" smtClean="0"/>
          </a:p>
          <a:p>
            <a:pPr algn="ctr"/>
            <a:r>
              <a:rPr lang="en-US" sz="2800" b="1" dirty="0" smtClean="0"/>
              <a:t>The more people use a medium</a:t>
            </a:r>
          </a:p>
          <a:p>
            <a:pPr algn="ctr"/>
            <a:r>
              <a:rPr lang="en-US" sz="2800" b="1" dirty="0" smtClean="0"/>
              <a:t>of exchange, the more marketable</a:t>
            </a:r>
          </a:p>
          <a:p>
            <a:pPr algn="ctr"/>
            <a:r>
              <a:rPr lang="en-US" sz="2800" b="1" dirty="0" smtClean="0"/>
              <a:t>that medium of exchange is,</a:t>
            </a:r>
          </a:p>
          <a:p>
            <a:pPr algn="ctr"/>
            <a:r>
              <a:rPr lang="en-US" sz="2800" b="1" dirty="0" smtClean="0"/>
              <a:t>the more other people will adopt it.</a:t>
            </a:r>
          </a:p>
        </p:txBody>
      </p:sp>
      <p:pic>
        <p:nvPicPr>
          <p:cNvPr id="4" name="Picture 3" descr="Network_effect.png"/>
          <p:cNvPicPr>
            <a:picLocks noChangeAspect="1"/>
          </p:cNvPicPr>
          <p:nvPr/>
        </p:nvPicPr>
        <p:blipFill>
          <a:blip r:embed="rId2"/>
          <a:stretch>
            <a:fillRect/>
          </a:stretch>
        </p:blipFill>
        <p:spPr>
          <a:xfrm>
            <a:off x="876300" y="1047750"/>
            <a:ext cx="1714500" cy="3823335"/>
          </a:xfrm>
          <a:prstGeom prst="rect">
            <a:avLst/>
          </a:prstGeom>
          <a:ln>
            <a:noFill/>
          </a:ln>
        </p:spPr>
      </p:pic>
    </p:spTree>
    <p:extLst>
      <p:ext uri="{BB962C8B-B14F-4D97-AF65-F5344CB8AC3E}">
        <p14:creationId xmlns="" xmlns:p14="http://schemas.microsoft.com/office/powerpoint/2010/main" val="2320691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lMenger.png"/>
          <p:cNvPicPr>
            <a:picLocks noChangeAspect="1"/>
          </p:cNvPicPr>
          <p:nvPr/>
        </p:nvPicPr>
        <p:blipFill>
          <a:blip r:embed="rId2"/>
          <a:stretch>
            <a:fillRect/>
          </a:stretch>
        </p:blipFill>
        <p:spPr>
          <a:xfrm>
            <a:off x="228600" y="1190625"/>
            <a:ext cx="2257425" cy="3438525"/>
          </a:xfrm>
          <a:prstGeom prst="rect">
            <a:avLst/>
          </a:prstGeom>
          <a:ln>
            <a:solidFill>
              <a:schemeClr val="tx1"/>
            </a:solidFill>
          </a:ln>
        </p:spPr>
      </p:pic>
      <p:sp>
        <p:nvSpPr>
          <p:cNvPr id="4" name="TextBox 3"/>
          <p:cNvSpPr txBox="1"/>
          <p:nvPr/>
        </p:nvSpPr>
        <p:spPr>
          <a:xfrm>
            <a:off x="2362200" y="133350"/>
            <a:ext cx="43435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Origin of Money</a:t>
            </a:r>
          </a:p>
        </p:txBody>
      </p:sp>
      <p:sp>
        <p:nvSpPr>
          <p:cNvPr id="5" name="TextBox 4"/>
          <p:cNvSpPr txBox="1"/>
          <p:nvPr/>
        </p:nvSpPr>
        <p:spPr>
          <a:xfrm>
            <a:off x="2667000" y="1696581"/>
            <a:ext cx="6248400" cy="2246769"/>
          </a:xfrm>
          <a:prstGeom prst="rect">
            <a:avLst/>
          </a:prstGeom>
          <a:noFill/>
        </p:spPr>
        <p:txBody>
          <a:bodyPr wrap="square" rtlCol="0">
            <a:spAutoFit/>
          </a:bodyPr>
          <a:lstStyle/>
          <a:p>
            <a:pPr algn="ctr"/>
            <a:r>
              <a:rPr lang="en-US" sz="2800" b="1" dirty="0" smtClean="0"/>
              <a:t>Carl </a:t>
            </a:r>
            <a:r>
              <a:rPr lang="en-US" sz="2800" b="1" dirty="0" err="1" smtClean="0"/>
              <a:t>Menger</a:t>
            </a:r>
            <a:r>
              <a:rPr lang="en-US" sz="2800" b="1" dirty="0" smtClean="0"/>
              <a:t> is the father of the</a:t>
            </a:r>
          </a:p>
          <a:p>
            <a:pPr algn="ctr"/>
            <a:r>
              <a:rPr lang="en-US" sz="2800" b="1" dirty="0" smtClean="0"/>
              <a:t>Austrian school of economics.</a:t>
            </a:r>
          </a:p>
          <a:p>
            <a:pPr algn="ctr"/>
            <a:endParaRPr lang="en-US" sz="2800" b="1" dirty="0" smtClean="0"/>
          </a:p>
          <a:p>
            <a:pPr algn="ctr"/>
            <a:r>
              <a:rPr lang="en-US" sz="2800" b="1" dirty="0" smtClean="0"/>
              <a:t>He theorized that money came about</a:t>
            </a:r>
          </a:p>
          <a:p>
            <a:pPr algn="ctr"/>
            <a:r>
              <a:rPr lang="en-US" sz="2800" b="1" dirty="0" smtClean="0"/>
              <a:t>through evolution from barter.</a:t>
            </a:r>
          </a:p>
        </p:txBody>
      </p:sp>
    </p:spTree>
    <p:extLst>
      <p:ext uri="{BB962C8B-B14F-4D97-AF65-F5344CB8AC3E}">
        <p14:creationId xmlns="" xmlns:p14="http://schemas.microsoft.com/office/powerpoint/2010/main" val="392863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3429000" y="1962150"/>
            <a:ext cx="3886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money</a:t>
            </a:r>
            <a:r>
              <a:rPr lang="en-US" sz="2800" b="1" dirty="0" smtClean="0"/>
              <a:t> –</a:t>
            </a:r>
          </a:p>
          <a:p>
            <a:pPr algn="ctr"/>
            <a:r>
              <a:rPr lang="en-US" sz="2800" b="1" dirty="0" smtClean="0"/>
              <a:t>commonly accepted</a:t>
            </a:r>
          </a:p>
          <a:p>
            <a:pPr algn="ctr"/>
            <a:r>
              <a:rPr lang="en-US" sz="2800" b="1" dirty="0" smtClean="0"/>
              <a:t>medium of exchange</a:t>
            </a:r>
          </a:p>
        </p:txBody>
      </p:sp>
      <p:pic>
        <p:nvPicPr>
          <p:cNvPr id="4" name="Picture 3" descr="COA_money.jpg"/>
          <p:cNvPicPr>
            <a:picLocks noChangeAspect="1"/>
          </p:cNvPicPr>
          <p:nvPr/>
        </p:nvPicPr>
        <p:blipFill>
          <a:blip r:embed="rId2" cstate="print"/>
          <a:stretch>
            <a:fillRect/>
          </a:stretch>
        </p:blipFill>
        <p:spPr>
          <a:xfrm>
            <a:off x="1295400" y="1885950"/>
            <a:ext cx="2057400" cy="1543050"/>
          </a:xfrm>
          <a:prstGeom prst="rect">
            <a:avLst/>
          </a:prstGeom>
        </p:spPr>
      </p:pic>
    </p:spTree>
    <p:extLst>
      <p:ext uri="{BB962C8B-B14F-4D97-AF65-F5344CB8AC3E}">
        <p14:creationId xmlns="" xmlns:p14="http://schemas.microsoft.com/office/powerpoint/2010/main" val="112321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2743200" y="1733550"/>
            <a:ext cx="5715000" cy="2246769"/>
          </a:xfrm>
          <a:prstGeom prst="rect">
            <a:avLst/>
          </a:prstGeom>
          <a:noFill/>
        </p:spPr>
        <p:txBody>
          <a:bodyPr wrap="square" rtlCol="0">
            <a:spAutoFit/>
          </a:bodyPr>
          <a:lstStyle/>
          <a:p>
            <a:pPr algn="ctr"/>
            <a:r>
              <a:rPr lang="en-US" sz="2800" b="1" dirty="0" smtClean="0"/>
              <a:t>When a circulating medium of exchange becomes commonly accepted (that is, widely adopted by most traders as the preferred media of exchange), it becomes money.</a:t>
            </a:r>
          </a:p>
        </p:txBody>
      </p:sp>
      <p:pic>
        <p:nvPicPr>
          <p:cNvPr id="6" name="Picture 5" descr="COA_money.jpg"/>
          <p:cNvPicPr>
            <a:picLocks noChangeAspect="1"/>
          </p:cNvPicPr>
          <p:nvPr/>
        </p:nvPicPr>
        <p:blipFill>
          <a:blip r:embed="rId2" cstate="print"/>
          <a:stretch>
            <a:fillRect/>
          </a:stretch>
        </p:blipFill>
        <p:spPr>
          <a:xfrm>
            <a:off x="381000" y="2171700"/>
            <a:ext cx="2057400" cy="1543050"/>
          </a:xfrm>
          <a:prstGeom prst="rect">
            <a:avLst/>
          </a:prstGeom>
        </p:spPr>
      </p:pic>
    </p:spTree>
    <p:extLst>
      <p:ext uri="{BB962C8B-B14F-4D97-AF65-F5344CB8AC3E}">
        <p14:creationId xmlns="" xmlns:p14="http://schemas.microsoft.com/office/powerpoint/2010/main" val="213975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2743200" y="1885950"/>
            <a:ext cx="5943600" cy="2031325"/>
          </a:xfrm>
          <a:prstGeom prst="rect">
            <a:avLst/>
          </a:prstGeom>
          <a:noFill/>
        </p:spPr>
        <p:txBody>
          <a:bodyPr wrap="square" rtlCol="0">
            <a:spAutoFit/>
          </a:bodyPr>
          <a:lstStyle/>
          <a:p>
            <a:pPr algn="ctr"/>
            <a:r>
              <a:rPr lang="en-US" sz="2800" b="1" dirty="0" smtClean="0"/>
              <a:t>Many forms of commodity money have been adopted around the world.</a:t>
            </a:r>
          </a:p>
          <a:p>
            <a:pPr algn="ctr"/>
            <a:endParaRPr lang="en-US" sz="1400" b="1" dirty="0" smtClean="0"/>
          </a:p>
          <a:p>
            <a:pPr algn="ctr"/>
            <a:r>
              <a:rPr lang="en-US" sz="2800" b="1" dirty="0" smtClean="0"/>
              <a:t>The commodity chosen tends to be the main production good or ornamental.</a:t>
            </a:r>
          </a:p>
        </p:txBody>
      </p:sp>
      <p:pic>
        <p:nvPicPr>
          <p:cNvPr id="4" name="Picture 3" descr="earth.png"/>
          <p:cNvPicPr>
            <a:picLocks noChangeAspect="1"/>
          </p:cNvPicPr>
          <p:nvPr/>
        </p:nvPicPr>
        <p:blipFill>
          <a:blip r:embed="rId2" cstate="print"/>
          <a:stretch>
            <a:fillRect/>
          </a:stretch>
        </p:blipFill>
        <p:spPr>
          <a:xfrm>
            <a:off x="228600" y="1657350"/>
            <a:ext cx="2468880" cy="2468880"/>
          </a:xfrm>
          <a:prstGeom prst="rect">
            <a:avLst/>
          </a:prstGeom>
        </p:spPr>
      </p:pic>
    </p:spTree>
    <p:extLst>
      <p:ext uri="{BB962C8B-B14F-4D97-AF65-F5344CB8AC3E}">
        <p14:creationId xmlns="" xmlns:p14="http://schemas.microsoft.com/office/powerpoint/2010/main" val="182672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pic>
        <p:nvPicPr>
          <p:cNvPr id="3" name="Picture 2" descr="virginia.png"/>
          <p:cNvPicPr>
            <a:picLocks noChangeAspect="1"/>
          </p:cNvPicPr>
          <p:nvPr/>
        </p:nvPicPr>
        <p:blipFill>
          <a:blip r:embed="rId2"/>
          <a:stretch>
            <a:fillRect/>
          </a:stretch>
        </p:blipFill>
        <p:spPr>
          <a:xfrm>
            <a:off x="457200" y="2138362"/>
            <a:ext cx="3757613" cy="1500188"/>
          </a:xfrm>
          <a:prstGeom prst="rect">
            <a:avLst/>
          </a:prstGeom>
          <a:ln>
            <a:solidFill>
              <a:schemeClr val="tx1"/>
            </a:solidFill>
          </a:ln>
        </p:spPr>
      </p:pic>
      <p:pic>
        <p:nvPicPr>
          <p:cNvPr id="4" name="Picture 3" descr="tobacco crop small.jpg"/>
          <p:cNvPicPr>
            <a:picLocks noChangeAspect="1"/>
          </p:cNvPicPr>
          <p:nvPr/>
        </p:nvPicPr>
        <p:blipFill>
          <a:blip r:embed="rId3"/>
          <a:stretch>
            <a:fillRect/>
          </a:stretch>
        </p:blipFill>
        <p:spPr>
          <a:xfrm>
            <a:off x="5791200" y="2120900"/>
            <a:ext cx="1905000" cy="2736850"/>
          </a:xfrm>
          <a:prstGeom prst="rect">
            <a:avLst/>
          </a:prstGeom>
          <a:ln>
            <a:solidFill>
              <a:schemeClr val="tx1"/>
            </a:solidFill>
          </a:ln>
        </p:spPr>
      </p:pic>
      <p:sp>
        <p:nvSpPr>
          <p:cNvPr id="5" name="TextBox 4"/>
          <p:cNvSpPr txBox="1"/>
          <p:nvPr/>
        </p:nvSpPr>
        <p:spPr>
          <a:xfrm>
            <a:off x="381000" y="1581150"/>
            <a:ext cx="3886200" cy="523220"/>
          </a:xfrm>
          <a:prstGeom prst="rect">
            <a:avLst/>
          </a:prstGeom>
          <a:noFill/>
        </p:spPr>
        <p:txBody>
          <a:bodyPr wrap="square" rtlCol="0">
            <a:spAutoFit/>
          </a:bodyPr>
          <a:lstStyle/>
          <a:p>
            <a:pPr algn="ctr"/>
            <a:r>
              <a:rPr lang="en-US" sz="2800" b="1" i="1" dirty="0" smtClean="0"/>
              <a:t>Colonial Virginia</a:t>
            </a:r>
          </a:p>
        </p:txBody>
      </p:sp>
      <p:sp>
        <p:nvSpPr>
          <p:cNvPr id="6" name="TextBox 5"/>
          <p:cNvSpPr txBox="1"/>
          <p:nvPr/>
        </p:nvSpPr>
        <p:spPr>
          <a:xfrm>
            <a:off x="5410200" y="1581150"/>
            <a:ext cx="2514600" cy="523220"/>
          </a:xfrm>
          <a:prstGeom prst="rect">
            <a:avLst/>
          </a:prstGeom>
          <a:noFill/>
        </p:spPr>
        <p:txBody>
          <a:bodyPr wrap="square" rtlCol="0">
            <a:spAutoFit/>
          </a:bodyPr>
          <a:lstStyle/>
          <a:p>
            <a:pPr algn="ctr"/>
            <a:r>
              <a:rPr lang="en-US" sz="2800" b="1" i="1" dirty="0" smtClean="0"/>
              <a:t>tobacco</a:t>
            </a:r>
          </a:p>
        </p:txBody>
      </p:sp>
      <p:sp>
        <p:nvSpPr>
          <p:cNvPr id="7" name="TextBox 6"/>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8" name="TextBox 7"/>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spTree>
    <p:extLst>
      <p:ext uri="{BB962C8B-B14F-4D97-AF65-F5344CB8AC3E}">
        <p14:creationId xmlns="" xmlns:p14="http://schemas.microsoft.com/office/powerpoint/2010/main" val="248613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West Indies</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sugar</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WEST INDIES.gif"/>
          <p:cNvPicPr>
            <a:picLocks noChangeAspect="1"/>
          </p:cNvPicPr>
          <p:nvPr/>
        </p:nvPicPr>
        <p:blipFill>
          <a:blip r:embed="rId2"/>
          <a:stretch>
            <a:fillRect/>
          </a:stretch>
        </p:blipFill>
        <p:spPr>
          <a:xfrm>
            <a:off x="533400" y="2114550"/>
            <a:ext cx="3543300" cy="2362200"/>
          </a:xfrm>
          <a:prstGeom prst="rect">
            <a:avLst/>
          </a:prstGeom>
          <a:ln>
            <a:solidFill>
              <a:schemeClr val="tx1"/>
            </a:solidFill>
          </a:ln>
        </p:spPr>
      </p:pic>
      <p:pic>
        <p:nvPicPr>
          <p:cNvPr id="8" name="Picture 7" descr="sugar.jpg"/>
          <p:cNvPicPr>
            <a:picLocks noChangeAspect="1"/>
          </p:cNvPicPr>
          <p:nvPr/>
        </p:nvPicPr>
        <p:blipFill>
          <a:blip r:embed="rId3"/>
          <a:stretch>
            <a:fillRect/>
          </a:stretch>
        </p:blipFill>
        <p:spPr>
          <a:xfrm>
            <a:off x="5547360" y="2114550"/>
            <a:ext cx="2377440" cy="1877568"/>
          </a:xfrm>
          <a:prstGeom prst="rect">
            <a:avLst/>
          </a:prstGeom>
          <a:ln>
            <a:solidFill>
              <a:schemeClr val="tx1"/>
            </a:solidFill>
          </a:ln>
        </p:spPr>
      </p:pic>
    </p:spTree>
    <p:extLst>
      <p:ext uri="{BB962C8B-B14F-4D97-AF65-F5344CB8AC3E}">
        <p14:creationId xmlns="" xmlns:p14="http://schemas.microsoft.com/office/powerpoint/2010/main" val="365445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954107"/>
          </a:xfrm>
          <a:prstGeom prst="rect">
            <a:avLst/>
          </a:prstGeom>
          <a:noFill/>
        </p:spPr>
        <p:txBody>
          <a:bodyPr wrap="square" rtlCol="0">
            <a:spAutoFit/>
          </a:bodyPr>
          <a:lstStyle/>
          <a:p>
            <a:pPr algn="ctr"/>
            <a:r>
              <a:rPr lang="en-US" sz="2800" b="1" i="1" dirty="0" smtClean="0"/>
              <a:t>Abyssinia</a:t>
            </a:r>
          </a:p>
          <a:p>
            <a:pPr algn="ctr"/>
            <a:r>
              <a:rPr lang="en-US" sz="2800" b="1" i="1" dirty="0" smtClean="0"/>
              <a:t>(Ethiopia)</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salt</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4" descr="IodizedPlain_Salt"/>
          <p:cNvPicPr>
            <a:picLocks noChangeAspect="1" noChangeArrowheads="1"/>
          </p:cNvPicPr>
          <p:nvPr/>
        </p:nvPicPr>
        <p:blipFill>
          <a:blip r:embed="rId2"/>
          <a:stretch>
            <a:fillRect/>
          </a:stretch>
        </p:blipFill>
        <p:spPr bwMode="auto">
          <a:xfrm>
            <a:off x="6096000" y="2219325"/>
            <a:ext cx="1250633" cy="2105025"/>
          </a:xfrm>
          <a:prstGeom prst="rect">
            <a:avLst/>
          </a:prstGeom>
          <a:noFill/>
          <a:ln w="9525">
            <a:noFill/>
            <a:miter lim="800000"/>
            <a:headEnd/>
            <a:tailEnd/>
          </a:ln>
        </p:spPr>
      </p:pic>
      <p:pic>
        <p:nvPicPr>
          <p:cNvPr id="8" name="Picture 7" descr="ethiopia.gif"/>
          <p:cNvPicPr>
            <a:picLocks noChangeAspect="1"/>
          </p:cNvPicPr>
          <p:nvPr/>
        </p:nvPicPr>
        <p:blipFill>
          <a:blip r:embed="rId3"/>
          <a:stretch>
            <a:fillRect/>
          </a:stretch>
        </p:blipFill>
        <p:spPr>
          <a:xfrm>
            <a:off x="900112" y="2571750"/>
            <a:ext cx="2681288" cy="2181225"/>
          </a:xfrm>
          <a:prstGeom prst="rect">
            <a:avLst/>
          </a:prstGeom>
          <a:ln>
            <a:solidFill>
              <a:schemeClr val="tx1"/>
            </a:solidFill>
          </a:ln>
        </p:spPr>
      </p:pic>
    </p:spTree>
    <p:extLst>
      <p:ext uri="{BB962C8B-B14F-4D97-AF65-F5344CB8AC3E}">
        <p14:creationId xmlns="" xmlns:p14="http://schemas.microsoft.com/office/powerpoint/2010/main" val="367009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Ancient Greece</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cattle</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greece_ancient_sm.gif"/>
          <p:cNvPicPr>
            <a:picLocks noChangeAspect="1"/>
          </p:cNvPicPr>
          <p:nvPr/>
        </p:nvPicPr>
        <p:blipFill>
          <a:blip r:embed="rId2"/>
          <a:stretch>
            <a:fillRect/>
          </a:stretch>
        </p:blipFill>
        <p:spPr>
          <a:xfrm>
            <a:off x="685800" y="2114550"/>
            <a:ext cx="3276600" cy="2790825"/>
          </a:xfrm>
          <a:prstGeom prst="rect">
            <a:avLst/>
          </a:prstGeom>
          <a:ln>
            <a:solidFill>
              <a:schemeClr val="tx1"/>
            </a:solidFill>
          </a:ln>
        </p:spPr>
      </p:pic>
      <p:pic>
        <p:nvPicPr>
          <p:cNvPr id="8" name="Picture 7" descr="956cattle.jpg"/>
          <p:cNvPicPr>
            <a:picLocks noChangeAspect="1"/>
          </p:cNvPicPr>
          <p:nvPr/>
        </p:nvPicPr>
        <p:blipFill>
          <a:blip r:embed="rId3"/>
          <a:stretch>
            <a:fillRect/>
          </a:stretch>
        </p:blipFill>
        <p:spPr>
          <a:xfrm>
            <a:off x="4876800" y="2114550"/>
            <a:ext cx="3657600" cy="2743200"/>
          </a:xfrm>
          <a:prstGeom prst="rect">
            <a:avLst/>
          </a:prstGeom>
          <a:ln>
            <a:solidFill>
              <a:schemeClr val="tx1"/>
            </a:solidFill>
          </a:ln>
        </p:spPr>
      </p:pic>
    </p:spTree>
    <p:extLst>
      <p:ext uri="{BB962C8B-B14F-4D97-AF65-F5344CB8AC3E}">
        <p14:creationId xmlns="" xmlns:p14="http://schemas.microsoft.com/office/powerpoint/2010/main" val="255743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err="1" smtClean="0"/>
              <a:t>Midieval</a:t>
            </a:r>
            <a:r>
              <a:rPr lang="en-US" sz="2800" b="1" i="1" dirty="0" smtClean="0"/>
              <a:t> Iceland</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wool</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119REBML1white_wool.jpg"/>
          <p:cNvPicPr>
            <a:picLocks noChangeAspect="1"/>
          </p:cNvPicPr>
          <p:nvPr/>
        </p:nvPicPr>
        <p:blipFill>
          <a:blip r:embed="rId2"/>
          <a:stretch>
            <a:fillRect/>
          </a:stretch>
        </p:blipFill>
        <p:spPr>
          <a:xfrm>
            <a:off x="5186390" y="2190750"/>
            <a:ext cx="3042902" cy="2286000"/>
          </a:xfrm>
          <a:prstGeom prst="rect">
            <a:avLst/>
          </a:prstGeom>
          <a:ln>
            <a:solidFill>
              <a:schemeClr val="tx1"/>
            </a:solidFill>
          </a:ln>
        </p:spPr>
      </p:pic>
      <p:pic>
        <p:nvPicPr>
          <p:cNvPr id="8" name="Picture 7" descr="Iceland_map.jpg"/>
          <p:cNvPicPr>
            <a:picLocks noChangeAspect="1"/>
          </p:cNvPicPr>
          <p:nvPr/>
        </p:nvPicPr>
        <p:blipFill>
          <a:blip r:embed="rId3"/>
          <a:stretch>
            <a:fillRect/>
          </a:stretch>
        </p:blipFill>
        <p:spPr>
          <a:xfrm>
            <a:off x="685800" y="2190750"/>
            <a:ext cx="3429000" cy="2286000"/>
          </a:xfrm>
          <a:prstGeom prst="rect">
            <a:avLst/>
          </a:prstGeom>
          <a:ln>
            <a:solidFill>
              <a:schemeClr val="tx1"/>
            </a:solidFill>
          </a:ln>
        </p:spPr>
      </p:pic>
    </p:spTree>
    <p:extLst>
      <p:ext uri="{BB962C8B-B14F-4D97-AF65-F5344CB8AC3E}">
        <p14:creationId xmlns="" xmlns:p14="http://schemas.microsoft.com/office/powerpoint/2010/main" val="196917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Scotland</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nails</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scotland-map.gif"/>
          <p:cNvPicPr>
            <a:picLocks noChangeAspect="1"/>
          </p:cNvPicPr>
          <p:nvPr/>
        </p:nvPicPr>
        <p:blipFill>
          <a:blip r:embed="rId2"/>
          <a:stretch>
            <a:fillRect/>
          </a:stretch>
        </p:blipFill>
        <p:spPr>
          <a:xfrm>
            <a:off x="1447800" y="2114550"/>
            <a:ext cx="1635919" cy="2390775"/>
          </a:xfrm>
          <a:prstGeom prst="rect">
            <a:avLst/>
          </a:prstGeom>
          <a:ln>
            <a:solidFill>
              <a:schemeClr val="tx1"/>
            </a:solidFill>
          </a:ln>
        </p:spPr>
      </p:pic>
      <p:pic>
        <p:nvPicPr>
          <p:cNvPr id="8" name="Picture 7" descr="1-1_4-elasticel-nails9730.jpg"/>
          <p:cNvPicPr>
            <a:picLocks noChangeAspect="1"/>
          </p:cNvPicPr>
          <p:nvPr/>
        </p:nvPicPr>
        <p:blipFill>
          <a:blip r:embed="rId3"/>
          <a:stretch>
            <a:fillRect/>
          </a:stretch>
        </p:blipFill>
        <p:spPr>
          <a:xfrm>
            <a:off x="5638800" y="2114550"/>
            <a:ext cx="2286000" cy="2286000"/>
          </a:xfrm>
          <a:prstGeom prst="rect">
            <a:avLst/>
          </a:prstGeom>
          <a:ln>
            <a:solidFill>
              <a:schemeClr val="tx1"/>
            </a:solidFill>
          </a:ln>
        </p:spPr>
      </p:pic>
    </p:spTree>
    <p:extLst>
      <p:ext uri="{BB962C8B-B14F-4D97-AF65-F5344CB8AC3E}">
        <p14:creationId xmlns="" xmlns:p14="http://schemas.microsoft.com/office/powerpoint/2010/main" val="425874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Ancient Egypt</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copper rings</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Map_Of_Ancient_Egypt.jpg"/>
          <p:cNvPicPr>
            <a:picLocks noChangeAspect="1"/>
          </p:cNvPicPr>
          <p:nvPr/>
        </p:nvPicPr>
        <p:blipFill>
          <a:blip r:embed="rId2"/>
          <a:stretch>
            <a:fillRect/>
          </a:stretch>
        </p:blipFill>
        <p:spPr>
          <a:xfrm>
            <a:off x="1371600" y="2114550"/>
            <a:ext cx="1706880" cy="2545080"/>
          </a:xfrm>
          <a:prstGeom prst="rect">
            <a:avLst/>
          </a:prstGeom>
          <a:ln>
            <a:solidFill>
              <a:schemeClr val="tx1"/>
            </a:solidFill>
          </a:ln>
        </p:spPr>
      </p:pic>
      <p:pic>
        <p:nvPicPr>
          <p:cNvPr id="8" name="Picture 7" descr="COPPER RING KITS.jpg"/>
          <p:cNvPicPr>
            <a:picLocks noChangeAspect="1"/>
          </p:cNvPicPr>
          <p:nvPr/>
        </p:nvPicPr>
        <p:blipFill>
          <a:blip r:embed="rId3"/>
          <a:stretch>
            <a:fillRect/>
          </a:stretch>
        </p:blipFill>
        <p:spPr>
          <a:xfrm>
            <a:off x="5105400" y="2190750"/>
            <a:ext cx="3048000" cy="2474976"/>
          </a:xfrm>
          <a:prstGeom prst="rect">
            <a:avLst/>
          </a:prstGeom>
          <a:ln>
            <a:solidFill>
              <a:schemeClr val="tx1"/>
            </a:solidFill>
          </a:ln>
        </p:spPr>
      </p:pic>
    </p:spTree>
    <p:extLst>
      <p:ext uri="{BB962C8B-B14F-4D97-AF65-F5344CB8AC3E}">
        <p14:creationId xmlns="" xmlns:p14="http://schemas.microsoft.com/office/powerpoint/2010/main" val="23061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p>
        </p:txBody>
      </p:sp>
      <p:sp>
        <p:nvSpPr>
          <p:cNvPr id="3" name="TextBox 2"/>
          <p:cNvSpPr txBox="1"/>
          <p:nvPr/>
        </p:nvSpPr>
        <p:spPr>
          <a:xfrm>
            <a:off x="3124200" y="1110555"/>
            <a:ext cx="5638800" cy="1384995"/>
          </a:xfrm>
          <a:prstGeom prst="rect">
            <a:avLst/>
          </a:prstGeom>
          <a:noFill/>
        </p:spPr>
        <p:txBody>
          <a:bodyPr wrap="square" rtlCol="0">
            <a:spAutoFit/>
          </a:bodyPr>
          <a:lstStyle/>
          <a:p>
            <a:pPr algn="ctr"/>
            <a:r>
              <a:rPr lang="en-US" sz="2800" b="1" dirty="0" smtClean="0"/>
              <a:t>Why do people trade</a:t>
            </a:r>
          </a:p>
          <a:p>
            <a:pPr algn="ctr"/>
            <a:r>
              <a:rPr lang="en-US" sz="2800" b="1" dirty="0" smtClean="0"/>
              <a:t>useful goods and services</a:t>
            </a:r>
          </a:p>
          <a:p>
            <a:pPr algn="ctr"/>
            <a:r>
              <a:rPr lang="en-US" sz="2800" b="1" dirty="0" smtClean="0"/>
              <a:t>for silly little pieces of paper?!</a:t>
            </a:r>
          </a:p>
        </p:txBody>
      </p:sp>
      <p:pic>
        <p:nvPicPr>
          <p:cNvPr id="4" name="Picture 3"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5" name="Picture 4" descr="crazy.png"/>
          <p:cNvPicPr>
            <a:picLocks noChangeAspect="1"/>
          </p:cNvPicPr>
          <p:nvPr/>
        </p:nvPicPr>
        <p:blipFill>
          <a:blip r:embed="rId3"/>
          <a:stretch>
            <a:fillRect/>
          </a:stretch>
        </p:blipFill>
        <p:spPr>
          <a:xfrm>
            <a:off x="4876800" y="2343150"/>
            <a:ext cx="2268855" cy="2708910"/>
          </a:xfrm>
          <a:prstGeom prst="rect">
            <a:avLst/>
          </a:prstGeom>
        </p:spPr>
      </p:pic>
    </p:spTree>
    <p:extLst>
      <p:ext uri="{BB962C8B-B14F-4D97-AF65-F5344CB8AC3E}">
        <p14:creationId xmlns="" xmlns:p14="http://schemas.microsoft.com/office/powerpoint/2010/main" val="3202222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Native Americans</a:t>
            </a:r>
          </a:p>
        </p:txBody>
      </p:sp>
      <p:sp>
        <p:nvSpPr>
          <p:cNvPr id="4" name="TextBox 3"/>
          <p:cNvSpPr txBox="1"/>
          <p:nvPr/>
        </p:nvSpPr>
        <p:spPr>
          <a:xfrm>
            <a:off x="5181600" y="1581150"/>
            <a:ext cx="3124200" cy="954107"/>
          </a:xfrm>
          <a:prstGeom prst="rect">
            <a:avLst/>
          </a:prstGeom>
          <a:noFill/>
        </p:spPr>
        <p:txBody>
          <a:bodyPr wrap="square" rtlCol="0">
            <a:spAutoFit/>
          </a:bodyPr>
          <a:lstStyle/>
          <a:p>
            <a:pPr algn="ctr"/>
            <a:r>
              <a:rPr lang="en-US" sz="2800" b="1" i="1" dirty="0" smtClean="0"/>
              <a:t>Wampum</a:t>
            </a:r>
          </a:p>
          <a:p>
            <a:pPr algn="ctr"/>
            <a:r>
              <a:rPr lang="en-US" sz="2800" b="1" i="1" dirty="0" smtClean="0"/>
              <a:t>(beads on a string)</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wampum2.jpg"/>
          <p:cNvPicPr>
            <a:picLocks noChangeAspect="1"/>
          </p:cNvPicPr>
          <p:nvPr/>
        </p:nvPicPr>
        <p:blipFill>
          <a:blip r:embed="rId2"/>
          <a:stretch>
            <a:fillRect/>
          </a:stretch>
        </p:blipFill>
        <p:spPr>
          <a:xfrm>
            <a:off x="5867400" y="2495550"/>
            <a:ext cx="1905000" cy="2171700"/>
          </a:xfrm>
          <a:prstGeom prst="rect">
            <a:avLst/>
          </a:prstGeom>
          <a:ln>
            <a:solidFill>
              <a:schemeClr val="tx1"/>
            </a:solidFill>
          </a:ln>
        </p:spPr>
      </p:pic>
      <p:pic>
        <p:nvPicPr>
          <p:cNvPr id="8" name="Picture 7" descr="Native American Culture.jpg"/>
          <p:cNvPicPr>
            <a:picLocks noChangeAspect="1"/>
          </p:cNvPicPr>
          <p:nvPr/>
        </p:nvPicPr>
        <p:blipFill>
          <a:blip r:embed="rId3"/>
          <a:stretch>
            <a:fillRect/>
          </a:stretch>
        </p:blipFill>
        <p:spPr>
          <a:xfrm>
            <a:off x="1190549" y="2343150"/>
            <a:ext cx="2238451" cy="2370125"/>
          </a:xfrm>
          <a:prstGeom prst="rect">
            <a:avLst/>
          </a:prstGeom>
          <a:ln>
            <a:solidFill>
              <a:schemeClr val="tx1"/>
            </a:solidFill>
          </a:ln>
        </p:spPr>
      </p:pic>
    </p:spTree>
    <p:extLst>
      <p:ext uri="{BB962C8B-B14F-4D97-AF65-F5344CB8AC3E}">
        <p14:creationId xmlns="" xmlns:p14="http://schemas.microsoft.com/office/powerpoint/2010/main" val="321820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954107"/>
          </a:xfrm>
          <a:prstGeom prst="rect">
            <a:avLst/>
          </a:prstGeom>
          <a:noFill/>
        </p:spPr>
        <p:txBody>
          <a:bodyPr wrap="square" rtlCol="0">
            <a:spAutoFit/>
          </a:bodyPr>
          <a:lstStyle/>
          <a:p>
            <a:pPr algn="ctr"/>
            <a:r>
              <a:rPr lang="en-US" sz="2800" b="1" i="1" dirty="0" smtClean="0"/>
              <a:t>Island of Yap</a:t>
            </a:r>
          </a:p>
          <a:p>
            <a:pPr algn="ctr"/>
            <a:r>
              <a:rPr lang="en-US" sz="2800" b="1" i="1" dirty="0" smtClean="0"/>
              <a:t>(South Pacific)</a:t>
            </a:r>
          </a:p>
        </p:txBody>
      </p:sp>
      <p:sp>
        <p:nvSpPr>
          <p:cNvPr id="4" name="TextBox 3"/>
          <p:cNvSpPr txBox="1"/>
          <p:nvPr/>
        </p:nvSpPr>
        <p:spPr>
          <a:xfrm>
            <a:off x="5105400" y="1581150"/>
            <a:ext cx="3200400" cy="954107"/>
          </a:xfrm>
          <a:prstGeom prst="rect">
            <a:avLst/>
          </a:prstGeom>
          <a:noFill/>
        </p:spPr>
        <p:txBody>
          <a:bodyPr wrap="square" rtlCol="0">
            <a:spAutoFit/>
          </a:bodyPr>
          <a:lstStyle/>
          <a:p>
            <a:pPr algn="ctr"/>
            <a:r>
              <a:rPr lang="en-US" sz="2800" b="1" i="1" dirty="0" err="1" smtClean="0"/>
              <a:t>Fei</a:t>
            </a:r>
            <a:endParaRPr lang="en-US" sz="2800" b="1" i="1" dirty="0" smtClean="0"/>
          </a:p>
          <a:p>
            <a:pPr algn="ctr"/>
            <a:r>
              <a:rPr lang="en-US" sz="2800" b="1" i="1" dirty="0" smtClean="0"/>
              <a:t>(large stone wheels)</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yap_island_resized.jpg"/>
          <p:cNvPicPr>
            <a:picLocks noChangeAspect="1"/>
          </p:cNvPicPr>
          <p:nvPr/>
        </p:nvPicPr>
        <p:blipFill>
          <a:blip r:embed="rId2"/>
          <a:stretch>
            <a:fillRect/>
          </a:stretch>
        </p:blipFill>
        <p:spPr>
          <a:xfrm>
            <a:off x="609600" y="2609850"/>
            <a:ext cx="3284220" cy="1943100"/>
          </a:xfrm>
          <a:prstGeom prst="rect">
            <a:avLst/>
          </a:prstGeom>
          <a:ln>
            <a:solidFill>
              <a:schemeClr val="tx1"/>
            </a:solidFill>
          </a:ln>
        </p:spPr>
      </p:pic>
      <p:pic>
        <p:nvPicPr>
          <p:cNvPr id="8" name="Picture 7" descr="yap_money.jpg"/>
          <p:cNvPicPr>
            <a:picLocks noChangeAspect="1"/>
          </p:cNvPicPr>
          <p:nvPr/>
        </p:nvPicPr>
        <p:blipFill>
          <a:blip r:embed="rId3"/>
          <a:stretch>
            <a:fillRect/>
          </a:stretch>
        </p:blipFill>
        <p:spPr>
          <a:xfrm>
            <a:off x="5207794" y="2571750"/>
            <a:ext cx="3021806" cy="2021681"/>
          </a:xfrm>
          <a:prstGeom prst="rect">
            <a:avLst/>
          </a:prstGeom>
          <a:ln>
            <a:solidFill>
              <a:schemeClr val="tx1"/>
            </a:solidFill>
          </a:ln>
        </p:spPr>
      </p:pic>
    </p:spTree>
    <p:extLst>
      <p:ext uri="{BB962C8B-B14F-4D97-AF65-F5344CB8AC3E}">
        <p14:creationId xmlns="" xmlns:p14="http://schemas.microsoft.com/office/powerpoint/2010/main" val="258110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West Africa, China</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err="1" smtClean="0"/>
              <a:t>cowrie</a:t>
            </a:r>
            <a:r>
              <a:rPr lang="en-US" sz="2800" b="1" i="1" dirty="0" smtClean="0"/>
              <a:t> shells</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West-Africa.svg[1].png"/>
          <p:cNvPicPr>
            <a:picLocks noChangeAspect="1"/>
          </p:cNvPicPr>
          <p:nvPr/>
        </p:nvPicPr>
        <p:blipFill>
          <a:blip r:embed="rId2"/>
          <a:stretch>
            <a:fillRect/>
          </a:stretch>
        </p:blipFill>
        <p:spPr>
          <a:xfrm>
            <a:off x="914400" y="2076450"/>
            <a:ext cx="2786063" cy="2857500"/>
          </a:xfrm>
          <a:prstGeom prst="rect">
            <a:avLst/>
          </a:prstGeom>
        </p:spPr>
      </p:pic>
      <p:pic>
        <p:nvPicPr>
          <p:cNvPr id="8" name="Picture 7" descr="Elements-Cowrie-Shell-Beads-10_ED6A00D2.jpg"/>
          <p:cNvPicPr>
            <a:picLocks noChangeAspect="1"/>
          </p:cNvPicPr>
          <p:nvPr/>
        </p:nvPicPr>
        <p:blipFill>
          <a:blip r:embed="rId3"/>
          <a:stretch>
            <a:fillRect/>
          </a:stretch>
        </p:blipFill>
        <p:spPr>
          <a:xfrm>
            <a:off x="5295900" y="2114550"/>
            <a:ext cx="2628900" cy="2628900"/>
          </a:xfrm>
          <a:prstGeom prst="rect">
            <a:avLst/>
          </a:prstGeom>
          <a:ln>
            <a:solidFill>
              <a:schemeClr val="tx1"/>
            </a:solidFill>
          </a:ln>
        </p:spPr>
      </p:pic>
    </p:spTree>
    <p:extLst>
      <p:ext uri="{BB962C8B-B14F-4D97-AF65-F5344CB8AC3E}">
        <p14:creationId xmlns="" xmlns:p14="http://schemas.microsoft.com/office/powerpoint/2010/main" val="76807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Aztecs</a:t>
            </a:r>
          </a:p>
        </p:txBody>
      </p:sp>
      <p:sp>
        <p:nvSpPr>
          <p:cNvPr id="4" name="TextBox 3"/>
          <p:cNvSpPr txBox="1"/>
          <p:nvPr/>
        </p:nvSpPr>
        <p:spPr>
          <a:xfrm>
            <a:off x="5410200" y="1581150"/>
            <a:ext cx="2514600" cy="954107"/>
          </a:xfrm>
          <a:prstGeom prst="rect">
            <a:avLst/>
          </a:prstGeom>
          <a:noFill/>
        </p:spPr>
        <p:txBody>
          <a:bodyPr wrap="square" rtlCol="0">
            <a:spAutoFit/>
          </a:bodyPr>
          <a:lstStyle/>
          <a:p>
            <a:pPr algn="ctr"/>
            <a:r>
              <a:rPr lang="en-US" sz="2800" b="1" i="1" dirty="0" err="1" smtClean="0"/>
              <a:t>caoca</a:t>
            </a:r>
            <a:r>
              <a:rPr lang="en-US" sz="2800" b="1" i="1" dirty="0" smtClean="0"/>
              <a:t> beans</a:t>
            </a:r>
          </a:p>
          <a:p>
            <a:pPr algn="ctr"/>
            <a:r>
              <a:rPr lang="en-US" sz="2800" b="1" i="1" dirty="0" smtClean="0"/>
              <a:t>(chocolate)</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aztec.gif"/>
          <p:cNvPicPr>
            <a:picLocks noChangeAspect="1"/>
          </p:cNvPicPr>
          <p:nvPr/>
        </p:nvPicPr>
        <p:blipFill>
          <a:blip r:embed="rId2"/>
          <a:stretch>
            <a:fillRect/>
          </a:stretch>
        </p:blipFill>
        <p:spPr>
          <a:xfrm>
            <a:off x="590550" y="2162175"/>
            <a:ext cx="3371850" cy="2771775"/>
          </a:xfrm>
          <a:prstGeom prst="rect">
            <a:avLst/>
          </a:prstGeom>
          <a:ln>
            <a:solidFill>
              <a:schemeClr val="tx1"/>
            </a:solidFill>
          </a:ln>
        </p:spPr>
      </p:pic>
      <p:pic>
        <p:nvPicPr>
          <p:cNvPr id="8" name="Picture 7" descr="cacao-beans.jpg"/>
          <p:cNvPicPr>
            <a:picLocks noChangeAspect="1"/>
          </p:cNvPicPr>
          <p:nvPr/>
        </p:nvPicPr>
        <p:blipFill>
          <a:blip r:embed="rId3"/>
          <a:stretch>
            <a:fillRect/>
          </a:stretch>
        </p:blipFill>
        <p:spPr>
          <a:xfrm>
            <a:off x="5054600" y="2552700"/>
            <a:ext cx="3175000" cy="2381250"/>
          </a:xfrm>
          <a:prstGeom prst="rect">
            <a:avLst/>
          </a:prstGeom>
          <a:ln>
            <a:solidFill>
              <a:schemeClr val="tx1"/>
            </a:solidFill>
          </a:ln>
        </p:spPr>
      </p:pic>
    </p:spTree>
    <p:extLst>
      <p:ext uri="{BB962C8B-B14F-4D97-AF65-F5344CB8AC3E}">
        <p14:creationId xmlns="" xmlns:p14="http://schemas.microsoft.com/office/powerpoint/2010/main" val="1751844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China, Mongolia, Siberia</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tea</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AncientChina.jpg"/>
          <p:cNvPicPr>
            <a:picLocks noChangeAspect="1"/>
          </p:cNvPicPr>
          <p:nvPr/>
        </p:nvPicPr>
        <p:blipFill>
          <a:blip r:embed="rId2"/>
          <a:stretch>
            <a:fillRect/>
          </a:stretch>
        </p:blipFill>
        <p:spPr>
          <a:xfrm>
            <a:off x="685800" y="2178558"/>
            <a:ext cx="3227832" cy="2221992"/>
          </a:xfrm>
          <a:prstGeom prst="rect">
            <a:avLst/>
          </a:prstGeom>
          <a:ln>
            <a:solidFill>
              <a:schemeClr val="tx1"/>
            </a:solidFill>
          </a:ln>
        </p:spPr>
      </p:pic>
      <p:pic>
        <p:nvPicPr>
          <p:cNvPr id="8" name="Picture 7" descr="minibk.JPG"/>
          <p:cNvPicPr>
            <a:picLocks noChangeAspect="1"/>
          </p:cNvPicPr>
          <p:nvPr/>
        </p:nvPicPr>
        <p:blipFill>
          <a:blip r:embed="rId3"/>
          <a:stretch>
            <a:fillRect/>
          </a:stretch>
        </p:blipFill>
        <p:spPr>
          <a:xfrm>
            <a:off x="5300472" y="2094738"/>
            <a:ext cx="2852928" cy="2382012"/>
          </a:xfrm>
          <a:prstGeom prst="rect">
            <a:avLst/>
          </a:prstGeom>
          <a:ln>
            <a:solidFill>
              <a:schemeClr val="tx1"/>
            </a:solidFill>
          </a:ln>
        </p:spPr>
      </p:pic>
    </p:spTree>
    <p:extLst>
      <p:ext uri="{BB962C8B-B14F-4D97-AF65-F5344CB8AC3E}">
        <p14:creationId xmlns="" xmlns:p14="http://schemas.microsoft.com/office/powerpoint/2010/main" val="201734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Mesopotamia</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barley (grain)</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barley.jpeg"/>
          <p:cNvPicPr>
            <a:picLocks noChangeAspect="1"/>
          </p:cNvPicPr>
          <p:nvPr/>
        </p:nvPicPr>
        <p:blipFill>
          <a:blip r:embed="rId2"/>
          <a:stretch>
            <a:fillRect/>
          </a:stretch>
        </p:blipFill>
        <p:spPr>
          <a:xfrm>
            <a:off x="5105400" y="2266950"/>
            <a:ext cx="3143250" cy="2103120"/>
          </a:xfrm>
          <a:prstGeom prst="rect">
            <a:avLst/>
          </a:prstGeom>
          <a:ln>
            <a:solidFill>
              <a:schemeClr val="tx1"/>
            </a:solidFill>
          </a:ln>
        </p:spPr>
      </p:pic>
      <p:pic>
        <p:nvPicPr>
          <p:cNvPr id="8" name="Picture 7" descr="Timewatch-mesopotamia2.jpg"/>
          <p:cNvPicPr>
            <a:picLocks noChangeAspect="1"/>
          </p:cNvPicPr>
          <p:nvPr/>
        </p:nvPicPr>
        <p:blipFill>
          <a:blip r:embed="rId3"/>
          <a:stretch>
            <a:fillRect/>
          </a:stretch>
        </p:blipFill>
        <p:spPr>
          <a:xfrm>
            <a:off x="685800" y="2114550"/>
            <a:ext cx="3176588" cy="2376488"/>
          </a:xfrm>
          <a:prstGeom prst="rect">
            <a:avLst/>
          </a:prstGeom>
          <a:ln>
            <a:solidFill>
              <a:schemeClr val="tx1"/>
            </a:solidFill>
          </a:ln>
        </p:spPr>
      </p:pic>
    </p:spTree>
    <p:extLst>
      <p:ext uri="{BB962C8B-B14F-4D97-AF65-F5344CB8AC3E}">
        <p14:creationId xmlns="" xmlns:p14="http://schemas.microsoft.com/office/powerpoint/2010/main" val="563552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Ancient Japan</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rice</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japan.jpg"/>
          <p:cNvPicPr>
            <a:picLocks noChangeAspect="1"/>
          </p:cNvPicPr>
          <p:nvPr/>
        </p:nvPicPr>
        <p:blipFill>
          <a:blip r:embed="rId2"/>
          <a:stretch>
            <a:fillRect/>
          </a:stretch>
        </p:blipFill>
        <p:spPr>
          <a:xfrm>
            <a:off x="457200" y="2133600"/>
            <a:ext cx="3454718" cy="2571750"/>
          </a:xfrm>
          <a:prstGeom prst="rect">
            <a:avLst/>
          </a:prstGeom>
          <a:ln>
            <a:solidFill>
              <a:schemeClr val="tx1"/>
            </a:solidFill>
          </a:ln>
        </p:spPr>
      </p:pic>
      <p:pic>
        <p:nvPicPr>
          <p:cNvPr id="8" name="Picture 7" descr="Rice 2 .jpg"/>
          <p:cNvPicPr>
            <a:picLocks noChangeAspect="1"/>
          </p:cNvPicPr>
          <p:nvPr/>
        </p:nvPicPr>
        <p:blipFill>
          <a:blip r:embed="rId3"/>
          <a:stretch>
            <a:fillRect/>
          </a:stretch>
        </p:blipFill>
        <p:spPr>
          <a:xfrm>
            <a:off x="5562600" y="2190750"/>
            <a:ext cx="2400300" cy="2400300"/>
          </a:xfrm>
          <a:prstGeom prst="rect">
            <a:avLst/>
          </a:prstGeom>
          <a:ln>
            <a:solidFill>
              <a:schemeClr val="tx1"/>
            </a:solidFill>
          </a:ln>
        </p:spPr>
      </p:pic>
    </p:spTree>
    <p:extLst>
      <p:ext uri="{BB962C8B-B14F-4D97-AF65-F5344CB8AC3E}">
        <p14:creationId xmlns="" xmlns:p14="http://schemas.microsoft.com/office/powerpoint/2010/main" val="1311780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Colonial Australia</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rum</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australia_1838.jpg"/>
          <p:cNvPicPr>
            <a:picLocks noChangeAspect="1"/>
          </p:cNvPicPr>
          <p:nvPr/>
        </p:nvPicPr>
        <p:blipFill>
          <a:blip r:embed="rId2" cstate="print"/>
          <a:stretch>
            <a:fillRect/>
          </a:stretch>
        </p:blipFill>
        <p:spPr>
          <a:xfrm>
            <a:off x="609600" y="2114550"/>
            <a:ext cx="3350362" cy="2809037"/>
          </a:xfrm>
          <a:prstGeom prst="rect">
            <a:avLst/>
          </a:prstGeom>
          <a:ln>
            <a:solidFill>
              <a:schemeClr val="tx1"/>
            </a:solidFill>
          </a:ln>
        </p:spPr>
      </p:pic>
      <p:pic>
        <p:nvPicPr>
          <p:cNvPr id="8" name="Picture 7" descr="cap_morgain.jpg"/>
          <p:cNvPicPr>
            <a:picLocks noChangeAspect="1"/>
          </p:cNvPicPr>
          <p:nvPr/>
        </p:nvPicPr>
        <p:blipFill>
          <a:blip r:embed="rId3"/>
          <a:stretch>
            <a:fillRect/>
          </a:stretch>
        </p:blipFill>
        <p:spPr>
          <a:xfrm>
            <a:off x="5410200" y="2266950"/>
            <a:ext cx="2667000" cy="2524125"/>
          </a:xfrm>
          <a:prstGeom prst="rect">
            <a:avLst/>
          </a:prstGeom>
          <a:ln>
            <a:solidFill>
              <a:schemeClr val="tx1"/>
            </a:solidFill>
          </a:ln>
        </p:spPr>
      </p:pic>
    </p:spTree>
    <p:extLst>
      <p:ext uri="{BB962C8B-B14F-4D97-AF65-F5344CB8AC3E}">
        <p14:creationId xmlns="" xmlns:p14="http://schemas.microsoft.com/office/powerpoint/2010/main" val="3605767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3988"/>
            <a:ext cx="4622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Monies</a:t>
            </a:r>
          </a:p>
        </p:txBody>
      </p:sp>
      <p:sp>
        <p:nvSpPr>
          <p:cNvPr id="3" name="TextBox 2"/>
          <p:cNvSpPr txBox="1"/>
          <p:nvPr/>
        </p:nvSpPr>
        <p:spPr>
          <a:xfrm>
            <a:off x="381000" y="1581150"/>
            <a:ext cx="3886200" cy="523220"/>
          </a:xfrm>
          <a:prstGeom prst="rect">
            <a:avLst/>
          </a:prstGeom>
          <a:noFill/>
        </p:spPr>
        <p:txBody>
          <a:bodyPr wrap="square" rtlCol="0">
            <a:spAutoFit/>
          </a:bodyPr>
          <a:lstStyle/>
          <a:p>
            <a:pPr algn="ctr"/>
            <a:r>
              <a:rPr lang="en-US" sz="2800" b="1" i="1" dirty="0" smtClean="0"/>
              <a:t>prisons</a:t>
            </a:r>
          </a:p>
        </p:txBody>
      </p:sp>
      <p:sp>
        <p:nvSpPr>
          <p:cNvPr id="4" name="TextBox 3"/>
          <p:cNvSpPr txBox="1"/>
          <p:nvPr/>
        </p:nvSpPr>
        <p:spPr>
          <a:xfrm>
            <a:off x="5410200" y="1581150"/>
            <a:ext cx="2514600" cy="523220"/>
          </a:xfrm>
          <a:prstGeom prst="rect">
            <a:avLst/>
          </a:prstGeom>
          <a:noFill/>
        </p:spPr>
        <p:txBody>
          <a:bodyPr wrap="square" rtlCol="0">
            <a:spAutoFit/>
          </a:bodyPr>
          <a:lstStyle/>
          <a:p>
            <a:pPr algn="ctr"/>
            <a:r>
              <a:rPr lang="en-US" sz="2800" b="1" i="1" dirty="0" smtClean="0"/>
              <a:t>cigarettes</a:t>
            </a:r>
          </a:p>
        </p:txBody>
      </p:sp>
      <p:sp>
        <p:nvSpPr>
          <p:cNvPr id="5" name="TextBox 4"/>
          <p:cNvSpPr txBox="1"/>
          <p:nvPr/>
        </p:nvSpPr>
        <p:spPr>
          <a:xfrm>
            <a:off x="381000" y="1057930"/>
            <a:ext cx="3886200" cy="523220"/>
          </a:xfrm>
          <a:prstGeom prst="rect">
            <a:avLst/>
          </a:prstGeom>
          <a:noFill/>
        </p:spPr>
        <p:txBody>
          <a:bodyPr wrap="square" rtlCol="0">
            <a:spAutoFit/>
          </a:bodyPr>
          <a:lstStyle/>
          <a:p>
            <a:pPr algn="ctr"/>
            <a:r>
              <a:rPr lang="en-US" sz="2800" b="1" u="sng" dirty="0" smtClean="0"/>
              <a:t>Where?</a:t>
            </a:r>
          </a:p>
        </p:txBody>
      </p:sp>
      <p:sp>
        <p:nvSpPr>
          <p:cNvPr id="6" name="TextBox 5"/>
          <p:cNvSpPr txBox="1"/>
          <p:nvPr/>
        </p:nvSpPr>
        <p:spPr>
          <a:xfrm>
            <a:off x="4800600" y="1047750"/>
            <a:ext cx="3886200" cy="523220"/>
          </a:xfrm>
          <a:prstGeom prst="rect">
            <a:avLst/>
          </a:prstGeom>
          <a:noFill/>
        </p:spPr>
        <p:txBody>
          <a:bodyPr wrap="square" rtlCol="0">
            <a:spAutoFit/>
          </a:bodyPr>
          <a:lstStyle/>
          <a:p>
            <a:pPr algn="ctr"/>
            <a:r>
              <a:rPr lang="en-US" sz="2800" b="1" u="sng" dirty="0" smtClean="0"/>
              <a:t>What?</a:t>
            </a:r>
          </a:p>
        </p:txBody>
      </p:sp>
      <p:pic>
        <p:nvPicPr>
          <p:cNvPr id="7" name="Picture 6" descr="jail.jpg"/>
          <p:cNvPicPr>
            <a:picLocks noChangeAspect="1"/>
          </p:cNvPicPr>
          <p:nvPr/>
        </p:nvPicPr>
        <p:blipFill>
          <a:blip r:embed="rId2"/>
          <a:stretch>
            <a:fillRect/>
          </a:stretch>
        </p:blipFill>
        <p:spPr>
          <a:xfrm>
            <a:off x="533400" y="2190750"/>
            <a:ext cx="3381375" cy="2543175"/>
          </a:xfrm>
          <a:prstGeom prst="rect">
            <a:avLst/>
          </a:prstGeom>
          <a:ln>
            <a:solidFill>
              <a:schemeClr val="tx1"/>
            </a:solidFill>
          </a:ln>
        </p:spPr>
      </p:pic>
      <p:pic>
        <p:nvPicPr>
          <p:cNvPr id="8" name="Picture 7" descr="httpgizmodocomgadgetssmokingfiresafe-cigarettes-to-keep-idiots-alive-a-bit-longer-264529php_38.jpg"/>
          <p:cNvPicPr>
            <a:picLocks noChangeAspect="1"/>
          </p:cNvPicPr>
          <p:nvPr/>
        </p:nvPicPr>
        <p:blipFill>
          <a:blip r:embed="rId3"/>
          <a:stretch>
            <a:fillRect/>
          </a:stretch>
        </p:blipFill>
        <p:spPr>
          <a:xfrm>
            <a:off x="5486400" y="2181225"/>
            <a:ext cx="2667000" cy="2600325"/>
          </a:xfrm>
          <a:prstGeom prst="rect">
            <a:avLst/>
          </a:prstGeom>
          <a:ln>
            <a:solidFill>
              <a:schemeClr val="tx1"/>
            </a:solidFill>
          </a:ln>
        </p:spPr>
      </p:pic>
    </p:spTree>
    <p:extLst>
      <p:ext uri="{BB962C8B-B14F-4D97-AF65-F5344CB8AC3E}">
        <p14:creationId xmlns="" xmlns:p14="http://schemas.microsoft.com/office/powerpoint/2010/main" val="1429964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4" name="TextBox 3"/>
          <p:cNvSpPr txBox="1"/>
          <p:nvPr/>
        </p:nvSpPr>
        <p:spPr>
          <a:xfrm>
            <a:off x="3276600" y="1123950"/>
            <a:ext cx="5334000" cy="954107"/>
          </a:xfrm>
          <a:prstGeom prst="rect">
            <a:avLst/>
          </a:prstGeom>
          <a:noFill/>
        </p:spPr>
        <p:txBody>
          <a:bodyPr wrap="square" rtlCol="0">
            <a:spAutoFit/>
          </a:bodyPr>
          <a:lstStyle/>
          <a:p>
            <a:pPr algn="ctr"/>
            <a:r>
              <a:rPr lang="en-US" sz="2800" b="1" dirty="0" smtClean="0"/>
              <a:t>Why did most civilizations</a:t>
            </a:r>
          </a:p>
          <a:p>
            <a:pPr algn="ctr"/>
            <a:r>
              <a:rPr lang="en-US" sz="2800" b="1" dirty="0" smtClean="0"/>
              <a:t>converge to gold or silver?</a:t>
            </a:r>
          </a:p>
        </p:txBody>
      </p:sp>
      <p:pic>
        <p:nvPicPr>
          <p:cNvPr id="5" name="Picture 4"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6" name="Picture 5" descr="silver_gold.png"/>
          <p:cNvPicPr>
            <a:picLocks noChangeAspect="1"/>
          </p:cNvPicPr>
          <p:nvPr/>
        </p:nvPicPr>
        <p:blipFill>
          <a:blip r:embed="rId3"/>
          <a:stretch>
            <a:fillRect/>
          </a:stretch>
        </p:blipFill>
        <p:spPr>
          <a:xfrm>
            <a:off x="4352925" y="2038350"/>
            <a:ext cx="3114675" cy="2857500"/>
          </a:xfrm>
          <a:prstGeom prst="rect">
            <a:avLst/>
          </a:prstGeom>
        </p:spPr>
      </p:pic>
    </p:spTree>
    <p:extLst>
      <p:ext uri="{BB962C8B-B14F-4D97-AF65-F5344CB8AC3E}">
        <p14:creationId xmlns="" xmlns:p14="http://schemas.microsoft.com/office/powerpoint/2010/main" val="1431613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8" name="Down Arrow 7"/>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96384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123950"/>
            <a:ext cx="5334000" cy="954107"/>
          </a:xfrm>
          <a:prstGeom prst="rect">
            <a:avLst/>
          </a:prstGeom>
          <a:noFill/>
        </p:spPr>
        <p:txBody>
          <a:bodyPr wrap="square" rtlCol="0">
            <a:spAutoFit/>
          </a:bodyPr>
          <a:lstStyle/>
          <a:p>
            <a:pPr algn="ctr"/>
            <a:r>
              <a:rPr lang="en-US" sz="2800" b="1" dirty="0" smtClean="0"/>
              <a:t>Gold is more marketable due to several characteristics.</a:t>
            </a:r>
          </a:p>
        </p:txBody>
      </p:sp>
      <p:pic>
        <p:nvPicPr>
          <p:cNvPr id="4" name="Picture 5" descr="gold bullion"/>
          <p:cNvPicPr>
            <a:picLocks noChangeAspect="1" noChangeArrowheads="1"/>
          </p:cNvPicPr>
          <p:nvPr/>
        </p:nvPicPr>
        <p:blipFill>
          <a:blip r:embed="rId2"/>
          <a:srcRect r="36111"/>
          <a:stretch>
            <a:fillRect/>
          </a:stretch>
        </p:blipFill>
        <p:spPr bwMode="auto">
          <a:xfrm>
            <a:off x="457200" y="1733550"/>
            <a:ext cx="2667000" cy="2505075"/>
          </a:xfrm>
          <a:prstGeom prst="rect">
            <a:avLst/>
          </a:prstGeom>
          <a:noFill/>
          <a:ln w="9525">
            <a:solidFill>
              <a:schemeClr val="tx1"/>
            </a:solidFill>
            <a:miter lim="800000"/>
            <a:headEnd/>
            <a:tailEnd/>
          </a:ln>
        </p:spPr>
      </p:pic>
      <p:sp>
        <p:nvSpPr>
          <p:cNvPr id="5" name="TextBox 4"/>
          <p:cNvSpPr txBox="1"/>
          <p:nvPr/>
        </p:nvSpPr>
        <p:spPr>
          <a:xfrm>
            <a:off x="4648200" y="2114550"/>
            <a:ext cx="2819400" cy="2677656"/>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Characteristics</a:t>
            </a:r>
          </a:p>
          <a:p>
            <a:pPr>
              <a:buFont typeface="Arial" pitchFamily="34" charset="0"/>
              <a:buChar char="•"/>
            </a:pPr>
            <a:r>
              <a:rPr lang="en-US" sz="2800" b="1" dirty="0" smtClean="0"/>
              <a:t> uniform</a:t>
            </a:r>
          </a:p>
          <a:p>
            <a:pPr>
              <a:buFont typeface="Arial" pitchFamily="34" charset="0"/>
              <a:buChar char="•"/>
            </a:pPr>
            <a:r>
              <a:rPr lang="en-US" sz="2800" b="1" dirty="0" smtClean="0"/>
              <a:t> durable</a:t>
            </a:r>
          </a:p>
          <a:p>
            <a:pPr>
              <a:buFont typeface="Arial" pitchFamily="34" charset="0"/>
              <a:buChar char="•"/>
            </a:pPr>
            <a:r>
              <a:rPr lang="en-US" sz="2800" b="1" dirty="0" smtClean="0"/>
              <a:t> divisible</a:t>
            </a:r>
          </a:p>
          <a:p>
            <a:pPr>
              <a:buFont typeface="Arial" pitchFamily="34" charset="0"/>
              <a:buChar char="•"/>
            </a:pPr>
            <a:r>
              <a:rPr lang="en-US" sz="2800" b="1" dirty="0" smtClean="0"/>
              <a:t> portable</a:t>
            </a:r>
          </a:p>
          <a:p>
            <a:pPr>
              <a:buFont typeface="Arial" pitchFamily="34" charset="0"/>
              <a:buChar char="•"/>
            </a:pPr>
            <a:r>
              <a:rPr lang="en-US" sz="2800" b="1" dirty="0" smtClean="0"/>
              <a:t> stable value</a:t>
            </a:r>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extLst>
      <p:ext uri="{BB962C8B-B14F-4D97-AF65-F5344CB8AC3E}">
        <p14:creationId xmlns="" xmlns:p14="http://schemas.microsoft.com/office/powerpoint/2010/main" val="2920135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92007"/>
            <a:ext cx="5791200" cy="353943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uniform </a:t>
            </a:r>
            <a:r>
              <a:rPr lang="en-US" sz="2800" b="1" dirty="0" smtClean="0"/>
              <a:t>–</a:t>
            </a:r>
          </a:p>
          <a:p>
            <a:pPr algn="ctr"/>
            <a:r>
              <a:rPr lang="en-US" sz="2800" b="1" dirty="0" smtClean="0"/>
              <a:t>purity can be tested at low cost</a:t>
            </a:r>
          </a:p>
          <a:p>
            <a:pPr algn="ctr"/>
            <a:r>
              <a:rPr lang="en-US" sz="2800" b="1" dirty="0" smtClean="0"/>
              <a:t>(biting, sounding, or assaying)</a:t>
            </a:r>
          </a:p>
          <a:p>
            <a:pPr algn="ctr"/>
            <a:endParaRPr lang="en-US" sz="1400" b="1" dirty="0" smtClean="0"/>
          </a:p>
          <a:p>
            <a:pPr algn="ctr"/>
            <a:r>
              <a:rPr lang="en-US" sz="2800" b="1" dirty="0" smtClean="0"/>
              <a:t>Gold and silver are both pure elements on the Periodic Table.</a:t>
            </a:r>
          </a:p>
          <a:p>
            <a:pPr algn="ctr"/>
            <a:endParaRPr lang="en-US" sz="1400" b="1" dirty="0" smtClean="0"/>
          </a:p>
          <a:p>
            <a:pPr algn="ctr"/>
            <a:r>
              <a:rPr lang="en-US" sz="2800" b="1" i="1" dirty="0" smtClean="0">
                <a:effectLst>
                  <a:outerShdw blurRad="38100" dist="38100" dir="2700000" algn="tl">
                    <a:srgbClr val="000000">
                      <a:alpha val="43137"/>
                    </a:srgbClr>
                  </a:outerShdw>
                </a:effectLst>
              </a:rPr>
              <a:t>assay</a:t>
            </a:r>
            <a:r>
              <a:rPr lang="en-US" sz="2800" b="1" dirty="0" smtClean="0"/>
              <a:t> – chemically test</a:t>
            </a:r>
          </a:p>
          <a:p>
            <a:pPr algn="ctr"/>
            <a:r>
              <a:rPr lang="en-US" sz="2800" b="1" dirty="0" smtClean="0"/>
              <a:t>the quality of metals</a:t>
            </a:r>
          </a:p>
        </p:txBody>
      </p:sp>
      <p:pic>
        <p:nvPicPr>
          <p:cNvPr id="5" name="Picture 4" descr="silver_gold_rings.png"/>
          <p:cNvPicPr>
            <a:picLocks noChangeAspect="1"/>
          </p:cNvPicPr>
          <p:nvPr/>
        </p:nvPicPr>
        <p:blipFill>
          <a:blip r:embed="rId2"/>
          <a:stretch>
            <a:fillRect/>
          </a:stretch>
        </p:blipFill>
        <p:spPr>
          <a:xfrm>
            <a:off x="190500" y="1733550"/>
            <a:ext cx="3162300" cy="2228850"/>
          </a:xfrm>
          <a:prstGeom prst="rect">
            <a:avLst/>
          </a:prstGeom>
        </p:spPr>
      </p:pic>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extLst>
      <p:ext uri="{BB962C8B-B14F-4D97-AF65-F5344CB8AC3E}">
        <p14:creationId xmlns="" xmlns:p14="http://schemas.microsoft.com/office/powerpoint/2010/main" val="305679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047750"/>
            <a:ext cx="57912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durable </a:t>
            </a:r>
            <a:r>
              <a:rPr lang="en-US" sz="2800" b="1" dirty="0" smtClean="0"/>
              <a:t>–</a:t>
            </a:r>
          </a:p>
          <a:p>
            <a:pPr algn="ctr"/>
            <a:r>
              <a:rPr lang="en-US" sz="2800" b="1" dirty="0" smtClean="0"/>
              <a:t>no extra carrying cost due to spoilage</a:t>
            </a:r>
          </a:p>
          <a:p>
            <a:pPr algn="ctr"/>
            <a:endParaRPr lang="en-US" sz="1400" b="1" dirty="0" smtClean="0"/>
          </a:p>
          <a:p>
            <a:pPr algn="ctr"/>
            <a:r>
              <a:rPr lang="en-US" sz="2800" b="1" dirty="0" smtClean="0"/>
              <a:t>Food commodities such as</a:t>
            </a:r>
          </a:p>
          <a:p>
            <a:pPr algn="ctr"/>
            <a:r>
              <a:rPr lang="en-US" sz="2800" b="1" dirty="0" smtClean="0"/>
              <a:t>grains and olive oil could spoil.</a:t>
            </a:r>
          </a:p>
          <a:p>
            <a:pPr algn="ctr"/>
            <a:r>
              <a:rPr lang="en-US" sz="2800" b="1" dirty="0" smtClean="0"/>
              <a:t>Preventing spoilage had a cost.</a:t>
            </a:r>
          </a:p>
          <a:p>
            <a:pPr algn="ctr"/>
            <a:r>
              <a:rPr lang="en-US" sz="2800" b="1" dirty="0" smtClean="0"/>
              <a:t>Checking the quality of spoilable items during transactions had a cost</a:t>
            </a:r>
          </a:p>
          <a:p>
            <a:pPr algn="ctr"/>
            <a:r>
              <a:rPr lang="en-US" sz="2800" b="1" dirty="0" smtClean="0"/>
              <a:t>(see uniformity).</a:t>
            </a:r>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pic>
        <p:nvPicPr>
          <p:cNvPr id="8" name="Picture 7" descr="rotting_fruit.png"/>
          <p:cNvPicPr>
            <a:picLocks noChangeAspect="1"/>
          </p:cNvPicPr>
          <p:nvPr/>
        </p:nvPicPr>
        <p:blipFill>
          <a:blip r:embed="rId2"/>
          <a:stretch>
            <a:fillRect/>
          </a:stretch>
        </p:blipFill>
        <p:spPr>
          <a:xfrm>
            <a:off x="152400" y="1581150"/>
            <a:ext cx="3429000" cy="2571750"/>
          </a:xfrm>
          <a:prstGeom prst="rect">
            <a:avLst/>
          </a:prstGeom>
        </p:spPr>
      </p:pic>
    </p:spTree>
    <p:extLst>
      <p:ext uri="{BB962C8B-B14F-4D97-AF65-F5344CB8AC3E}">
        <p14:creationId xmlns="" xmlns:p14="http://schemas.microsoft.com/office/powerpoint/2010/main" val="3777015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047750"/>
            <a:ext cx="63246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divisible (and fusible) </a:t>
            </a:r>
            <a:r>
              <a:rPr lang="en-US" sz="2800" b="1" dirty="0" smtClean="0"/>
              <a:t>– payment can</a:t>
            </a:r>
          </a:p>
          <a:p>
            <a:pPr algn="ctr"/>
            <a:r>
              <a:rPr lang="en-US" sz="2800" b="1" dirty="0" smtClean="0"/>
              <a:t>be tailored to purchase size</a:t>
            </a:r>
          </a:p>
          <a:p>
            <a:pPr algn="ctr"/>
            <a:endParaRPr lang="en-US" sz="1400" b="1" dirty="0" smtClean="0"/>
          </a:p>
          <a:p>
            <a:pPr algn="ctr"/>
            <a:r>
              <a:rPr lang="en-US" sz="2800" b="1" dirty="0" smtClean="0"/>
              <a:t>Large pieces can be</a:t>
            </a:r>
          </a:p>
          <a:p>
            <a:pPr algn="ctr"/>
            <a:r>
              <a:rPr lang="en-US" sz="2800" b="1" dirty="0" smtClean="0"/>
              <a:t>separated into small pieces.</a:t>
            </a:r>
          </a:p>
          <a:p>
            <a:pPr algn="ctr"/>
            <a:endParaRPr lang="en-US" sz="1400" b="1" dirty="0" smtClean="0"/>
          </a:p>
          <a:p>
            <a:pPr algn="ctr"/>
            <a:r>
              <a:rPr lang="en-US" sz="2800" b="1" dirty="0" smtClean="0"/>
              <a:t>Small pieces can be</a:t>
            </a:r>
          </a:p>
          <a:p>
            <a:pPr algn="ctr"/>
            <a:r>
              <a:rPr lang="en-US" sz="2800" b="1" dirty="0" smtClean="0"/>
              <a:t>combined into large pieces.</a:t>
            </a:r>
          </a:p>
          <a:p>
            <a:pPr algn="ctr"/>
            <a:endParaRPr lang="en-US" sz="1400" b="1" dirty="0" smtClean="0"/>
          </a:p>
          <a:p>
            <a:pPr algn="ctr"/>
            <a:r>
              <a:rPr lang="en-US" sz="2800" b="1" dirty="0" smtClean="0"/>
              <a:t>(Not true of livestock.)</a:t>
            </a:r>
          </a:p>
        </p:txBody>
      </p:sp>
      <p:sp>
        <p:nvSpPr>
          <p:cNvPr id="4" name="TextBox 3"/>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pic>
        <p:nvPicPr>
          <p:cNvPr id="7" name="Picture 6" descr="sawinhalf.png"/>
          <p:cNvPicPr>
            <a:picLocks noChangeAspect="1"/>
          </p:cNvPicPr>
          <p:nvPr/>
        </p:nvPicPr>
        <p:blipFill>
          <a:blip r:embed="rId2"/>
          <a:stretch>
            <a:fillRect/>
          </a:stretch>
        </p:blipFill>
        <p:spPr>
          <a:xfrm>
            <a:off x="0" y="1800225"/>
            <a:ext cx="3810000" cy="3057525"/>
          </a:xfrm>
          <a:prstGeom prst="rect">
            <a:avLst/>
          </a:prstGeom>
        </p:spPr>
      </p:pic>
    </p:spTree>
    <p:extLst>
      <p:ext uri="{BB962C8B-B14F-4D97-AF65-F5344CB8AC3E}">
        <p14:creationId xmlns="" xmlns:p14="http://schemas.microsoft.com/office/powerpoint/2010/main" val="2164906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4" name="TextBox 3"/>
          <p:cNvSpPr txBox="1"/>
          <p:nvPr/>
        </p:nvSpPr>
        <p:spPr>
          <a:xfrm>
            <a:off x="3276600" y="1646694"/>
            <a:ext cx="5791200" cy="2677656"/>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portable </a:t>
            </a:r>
            <a:r>
              <a:rPr lang="en-US" sz="2800" b="1" dirty="0" smtClean="0"/>
              <a:t>–</a:t>
            </a:r>
          </a:p>
          <a:p>
            <a:pPr algn="ctr"/>
            <a:r>
              <a:rPr lang="en-US" sz="2800" b="1" dirty="0" smtClean="0"/>
              <a:t>high ratios of value to bulk</a:t>
            </a:r>
          </a:p>
          <a:p>
            <a:pPr algn="ctr"/>
            <a:endParaRPr lang="en-US" sz="1400" b="1" dirty="0" smtClean="0"/>
          </a:p>
          <a:p>
            <a:pPr algn="ctr"/>
            <a:r>
              <a:rPr lang="en-US" sz="2800" b="1" dirty="0" smtClean="0"/>
              <a:t>In Sweden copper plate money</a:t>
            </a:r>
          </a:p>
          <a:p>
            <a:pPr algn="ctr"/>
            <a:r>
              <a:rPr lang="en-US" sz="2800" b="1" dirty="0" smtClean="0"/>
              <a:t>weighed 44 pounds.</a:t>
            </a:r>
          </a:p>
          <a:p>
            <a:pPr algn="ctr"/>
            <a:endParaRPr lang="en-US" sz="1400" b="1" dirty="0" smtClean="0"/>
          </a:p>
          <a:p>
            <a:pPr algn="ctr"/>
            <a:r>
              <a:rPr lang="en-US" sz="2800" b="1" dirty="0" smtClean="0"/>
              <a:t>1 ship of gold = 15 ships of silver</a:t>
            </a:r>
          </a:p>
        </p:txBody>
      </p:sp>
      <p:pic>
        <p:nvPicPr>
          <p:cNvPr id="5" name="Picture 4" descr="weight.png"/>
          <p:cNvPicPr>
            <a:picLocks noChangeAspect="1"/>
          </p:cNvPicPr>
          <p:nvPr/>
        </p:nvPicPr>
        <p:blipFill>
          <a:blip r:embed="rId2"/>
          <a:stretch>
            <a:fillRect/>
          </a:stretch>
        </p:blipFill>
        <p:spPr>
          <a:xfrm>
            <a:off x="152400" y="1733550"/>
            <a:ext cx="3267075" cy="2446973"/>
          </a:xfrm>
          <a:prstGeom prst="rect">
            <a:avLst/>
          </a:prstGeom>
        </p:spPr>
      </p:pic>
    </p:spTree>
    <p:extLst>
      <p:ext uri="{BB962C8B-B14F-4D97-AF65-F5344CB8AC3E}">
        <p14:creationId xmlns="" xmlns:p14="http://schemas.microsoft.com/office/powerpoint/2010/main" val="3990335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3" name="TextBox 2"/>
          <p:cNvSpPr txBox="1"/>
          <p:nvPr/>
        </p:nvSpPr>
        <p:spPr>
          <a:xfrm>
            <a:off x="3276600" y="1583650"/>
            <a:ext cx="5791200" cy="289310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stable value </a:t>
            </a:r>
            <a:r>
              <a:rPr lang="en-US" sz="2800" b="1" dirty="0" smtClean="0"/>
              <a:t>–</a:t>
            </a:r>
          </a:p>
          <a:p>
            <a:pPr algn="ctr"/>
            <a:r>
              <a:rPr lang="en-US" sz="2800" b="1" dirty="0" smtClean="0"/>
              <a:t>not subject to seasonal variations</a:t>
            </a:r>
          </a:p>
          <a:p>
            <a:pPr algn="ctr"/>
            <a:endParaRPr lang="en-US" sz="1400" b="1" dirty="0" smtClean="0"/>
          </a:p>
          <a:p>
            <a:pPr algn="ctr"/>
            <a:r>
              <a:rPr lang="en-US" sz="2800" b="1" dirty="0" smtClean="0"/>
              <a:t>Food commodities harvested a</a:t>
            </a:r>
          </a:p>
          <a:p>
            <a:pPr algn="ctr"/>
            <a:r>
              <a:rPr lang="en-US" sz="2800" b="1" dirty="0" smtClean="0"/>
              <a:t>certain time of year could</a:t>
            </a:r>
          </a:p>
          <a:p>
            <a:pPr algn="ctr"/>
            <a:r>
              <a:rPr lang="en-US" sz="2800" b="1" dirty="0" smtClean="0"/>
              <a:t>experience large swings in price</a:t>
            </a:r>
          </a:p>
          <a:p>
            <a:pPr algn="ctr"/>
            <a:r>
              <a:rPr lang="en-US" sz="2800" b="1" dirty="0" smtClean="0"/>
              <a:t>depending on the time of year.</a:t>
            </a:r>
          </a:p>
        </p:txBody>
      </p:sp>
      <p:pic>
        <p:nvPicPr>
          <p:cNvPr id="4" name="Picture 3" descr="seasonal.png"/>
          <p:cNvPicPr>
            <a:picLocks noChangeAspect="1"/>
          </p:cNvPicPr>
          <p:nvPr/>
        </p:nvPicPr>
        <p:blipFill>
          <a:blip r:embed="rId2"/>
          <a:stretch>
            <a:fillRect/>
          </a:stretch>
        </p:blipFill>
        <p:spPr>
          <a:xfrm>
            <a:off x="228600" y="1047750"/>
            <a:ext cx="3291840" cy="1516380"/>
          </a:xfrm>
          <a:prstGeom prst="rect">
            <a:avLst/>
          </a:prstGeom>
          <a:ln w="25400">
            <a:solidFill>
              <a:schemeClr val="tx1"/>
            </a:solidFill>
          </a:ln>
        </p:spPr>
      </p:pic>
      <p:pic>
        <p:nvPicPr>
          <p:cNvPr id="5" name="Picture 4" descr="seasons.png"/>
          <p:cNvPicPr>
            <a:picLocks noChangeAspect="1"/>
          </p:cNvPicPr>
          <p:nvPr/>
        </p:nvPicPr>
        <p:blipFill>
          <a:blip r:embed="rId3"/>
          <a:stretch>
            <a:fillRect/>
          </a:stretch>
        </p:blipFill>
        <p:spPr>
          <a:xfrm>
            <a:off x="904875" y="2724150"/>
            <a:ext cx="2143125" cy="2143125"/>
          </a:xfrm>
          <a:prstGeom prst="rect">
            <a:avLst/>
          </a:prstGeom>
        </p:spPr>
      </p:pic>
    </p:spTree>
    <p:extLst>
      <p:ext uri="{BB962C8B-B14F-4D97-AF65-F5344CB8AC3E}">
        <p14:creationId xmlns="" xmlns:p14="http://schemas.microsoft.com/office/powerpoint/2010/main" val="204121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571750"/>
            <a:ext cx="88392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durable (no spoilage)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portable (high value/bulk)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divisible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uniform (easy to grade)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(coined)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stable value (non-seasonal)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p:txBody>
      </p:sp>
      <p:pic>
        <p:nvPicPr>
          <p:cNvPr id="3" name="Picture 4" descr="silvernugget2"/>
          <p:cNvPicPr>
            <a:picLocks noChangeAspect="1" noChangeArrowheads="1"/>
          </p:cNvPicPr>
          <p:nvPr/>
        </p:nvPicPr>
        <p:blipFill>
          <a:blip r:embed="rId2"/>
          <a:stretch>
            <a:fillRect/>
          </a:stretch>
        </p:blipFill>
        <p:spPr bwMode="auto">
          <a:xfrm>
            <a:off x="4572000" y="749453"/>
            <a:ext cx="971550" cy="1634819"/>
          </a:xfrm>
          <a:prstGeom prst="rect">
            <a:avLst/>
          </a:prstGeom>
          <a:noFill/>
          <a:ln w="9525">
            <a:noFill/>
            <a:miter lim="800000"/>
            <a:headEnd/>
            <a:tailEnd/>
          </a:ln>
        </p:spPr>
      </p:pic>
      <p:pic>
        <p:nvPicPr>
          <p:cNvPr id="4" name="Picture 5" descr="oxen"/>
          <p:cNvPicPr>
            <a:picLocks noChangeAspect="1" noChangeArrowheads="1"/>
          </p:cNvPicPr>
          <p:nvPr/>
        </p:nvPicPr>
        <p:blipFill>
          <a:blip r:embed="rId3"/>
          <a:stretch>
            <a:fillRect/>
          </a:stretch>
        </p:blipFill>
        <p:spPr bwMode="auto">
          <a:xfrm>
            <a:off x="6162675" y="744699"/>
            <a:ext cx="1381125" cy="1634801"/>
          </a:xfrm>
          <a:prstGeom prst="rect">
            <a:avLst/>
          </a:prstGeom>
          <a:noFill/>
          <a:ln w="9525">
            <a:noFill/>
            <a:miter lim="800000"/>
            <a:headEnd/>
            <a:tailEnd/>
          </a:ln>
        </p:spPr>
      </p:pic>
      <p:pic>
        <p:nvPicPr>
          <p:cNvPr id="5" name="Picture 6" descr="barley"/>
          <p:cNvPicPr>
            <a:picLocks noChangeAspect="1" noChangeArrowheads="1"/>
          </p:cNvPicPr>
          <p:nvPr/>
        </p:nvPicPr>
        <p:blipFill>
          <a:blip r:embed="rId4"/>
          <a:stretch>
            <a:fillRect/>
          </a:stretch>
        </p:blipFill>
        <p:spPr bwMode="auto">
          <a:xfrm>
            <a:off x="7781925" y="745314"/>
            <a:ext cx="1285875" cy="1604997"/>
          </a:xfrm>
          <a:prstGeom prst="rect">
            <a:avLst/>
          </a:prstGeom>
          <a:noFill/>
          <a:ln w="9525">
            <a:noFill/>
            <a:miter lim="800000"/>
            <a:headEnd/>
            <a:tailEnd/>
          </a:ln>
        </p:spPr>
      </p:pic>
      <p:sp>
        <p:nvSpPr>
          <p:cNvPr id="6" name="Text Box 7"/>
          <p:cNvSpPr txBox="1">
            <a:spLocks noChangeArrowheads="1"/>
          </p:cNvSpPr>
          <p:nvPr/>
        </p:nvSpPr>
        <p:spPr bwMode="auto">
          <a:xfrm>
            <a:off x="4648200" y="2290763"/>
            <a:ext cx="4495800" cy="338554"/>
          </a:xfrm>
          <a:prstGeom prst="rect">
            <a:avLst/>
          </a:prstGeom>
          <a:noFill/>
          <a:ln w="9525">
            <a:noFill/>
            <a:miter lim="800000"/>
            <a:headEnd/>
            <a:tailEnd/>
          </a:ln>
        </p:spPr>
        <p:txBody>
          <a:bodyPr wrap="square">
            <a:spAutoFit/>
          </a:bodyPr>
          <a:lstStyle/>
          <a:p>
            <a:r>
              <a:rPr lang="en-US" sz="1600" dirty="0" smtClean="0"/>
              <a:t>Silver		oxen		barley </a:t>
            </a:r>
            <a:endParaRPr lang="en-US" sz="1600" dirty="0"/>
          </a:p>
        </p:txBody>
      </p:sp>
      <p:sp>
        <p:nvSpPr>
          <p:cNvPr id="7" name="TextBox 6"/>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extLst>
      <p:ext uri="{BB962C8B-B14F-4D97-AF65-F5344CB8AC3E}">
        <p14:creationId xmlns="" xmlns:p14="http://schemas.microsoft.com/office/powerpoint/2010/main" val="281674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3" name="TextBox 2"/>
          <p:cNvSpPr txBox="1"/>
          <p:nvPr/>
        </p:nvSpPr>
        <p:spPr>
          <a:xfrm>
            <a:off x="3962400" y="1733550"/>
            <a:ext cx="4876800" cy="2246769"/>
          </a:xfrm>
          <a:prstGeom prst="rect">
            <a:avLst/>
          </a:prstGeom>
          <a:noFill/>
        </p:spPr>
        <p:txBody>
          <a:bodyPr wrap="square" rtlCol="0">
            <a:spAutoFit/>
          </a:bodyPr>
          <a:lstStyle/>
          <a:p>
            <a:pPr algn="ctr"/>
            <a:r>
              <a:rPr lang="en-US" sz="2800" b="1" dirty="0" smtClean="0"/>
              <a:t>When traders from two regions</a:t>
            </a:r>
          </a:p>
          <a:p>
            <a:pPr algn="ctr"/>
            <a:r>
              <a:rPr lang="en-US" sz="2800" b="1" dirty="0" smtClean="0"/>
              <a:t>with different commodity monies came into contact,</a:t>
            </a:r>
          </a:p>
          <a:p>
            <a:pPr algn="ctr"/>
            <a:r>
              <a:rPr lang="en-US" sz="2800" b="1" dirty="0" smtClean="0"/>
              <a:t>the better of the two monies</a:t>
            </a:r>
          </a:p>
          <a:p>
            <a:pPr algn="ctr"/>
            <a:r>
              <a:rPr lang="en-US" sz="2800" b="1" dirty="0" smtClean="0"/>
              <a:t>spread to the other region.</a:t>
            </a:r>
          </a:p>
        </p:txBody>
      </p:sp>
      <p:pic>
        <p:nvPicPr>
          <p:cNvPr id="4" name="Picture 3" descr="foreigner.png"/>
          <p:cNvPicPr>
            <a:picLocks noChangeAspect="1"/>
          </p:cNvPicPr>
          <p:nvPr/>
        </p:nvPicPr>
        <p:blipFill>
          <a:blip r:embed="rId2"/>
          <a:stretch>
            <a:fillRect/>
          </a:stretch>
        </p:blipFill>
        <p:spPr>
          <a:xfrm>
            <a:off x="152400" y="1123950"/>
            <a:ext cx="3810000" cy="3505200"/>
          </a:xfrm>
          <a:prstGeom prst="rect">
            <a:avLst/>
          </a:prstGeom>
        </p:spPr>
      </p:pic>
    </p:spTree>
    <p:extLst>
      <p:ext uri="{BB962C8B-B14F-4D97-AF65-F5344CB8AC3E}">
        <p14:creationId xmlns="" xmlns:p14="http://schemas.microsoft.com/office/powerpoint/2010/main" val="641198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7322" y="133350"/>
            <a:ext cx="296247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6" name="Down Arrow 5"/>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83146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1583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Neo-</a:t>
            </a:r>
            <a:r>
              <a:rPr lang="en-US" sz="4800" b="1" u="sng" dirty="0" err="1" smtClean="0">
                <a:solidFill>
                  <a:srgbClr val="002060"/>
                </a:solidFill>
                <a:effectLst>
                  <a:outerShdw blurRad="38100" dist="38100" dir="2700000" algn="tl">
                    <a:srgbClr val="000000">
                      <a:alpha val="43137"/>
                    </a:srgbClr>
                  </a:outerShdw>
                </a:effectLst>
              </a:rPr>
              <a:t>Mengerian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920175"/>
            <a:ext cx="16002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Money</a:t>
            </a:r>
            <a:endParaRPr lang="en-US" sz="2800" b="1" i="1" dirty="0" smtClean="0">
              <a:effectLst>
                <a:outerShdw blurRad="38100" dist="38100" dir="2700000" algn="tl">
                  <a:srgbClr val="000000">
                    <a:alpha val="43137"/>
                  </a:srgbClr>
                </a:outerShdw>
              </a:effectLst>
            </a:endParaRPr>
          </a:p>
        </p:txBody>
      </p:sp>
      <p:sp>
        <p:nvSpPr>
          <p:cNvPr id="4" name="Down Arrow 3"/>
          <p:cNvSpPr/>
          <p:nvPr/>
        </p:nvSpPr>
        <p:spPr>
          <a:xfrm>
            <a:off x="4267200" y="1504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6600" y="2114550"/>
            <a:ext cx="24384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Gold &amp; Silver</a:t>
            </a:r>
            <a:endParaRPr lang="en-US" sz="2800" b="1" i="1" dirty="0" smtClean="0">
              <a:effectLst>
                <a:outerShdw blurRad="38100" dist="38100" dir="2700000" algn="tl">
                  <a:srgbClr val="000000">
                    <a:alpha val="43137"/>
                  </a:srgbClr>
                </a:outerShdw>
              </a:effectLst>
            </a:endParaRPr>
          </a:p>
        </p:txBody>
      </p:sp>
      <p:sp>
        <p:nvSpPr>
          <p:cNvPr id="6" name="Down Arrow 5"/>
          <p:cNvSpPr/>
          <p:nvPr/>
        </p:nvSpPr>
        <p:spPr>
          <a:xfrm>
            <a:off x="4267200" y="27241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3343930"/>
            <a:ext cx="10668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Coin</a:t>
            </a:r>
            <a:endParaRPr lang="en-US" sz="2800" b="1" i="1" dirty="0" smtClean="0">
              <a:effectLst>
                <a:outerShdw blurRad="38100" dist="38100" dir="2700000" algn="tl">
                  <a:srgbClr val="000000">
                    <a:alpha val="43137"/>
                  </a:srgbClr>
                </a:outerShdw>
              </a:effectLst>
            </a:endParaRPr>
          </a:p>
        </p:txBody>
      </p:sp>
      <p:sp>
        <p:nvSpPr>
          <p:cNvPr id="8" name="Down Arrow 7"/>
          <p:cNvSpPr/>
          <p:nvPr/>
        </p:nvSpPr>
        <p:spPr>
          <a:xfrm>
            <a:off x="4267200" y="39433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4563130"/>
            <a:ext cx="21336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Bank Notes</a:t>
            </a:r>
            <a:endParaRPr lang="en-US" sz="2800" b="1" i="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4977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3733800" y="1848981"/>
            <a:ext cx="43434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barter</a:t>
            </a:r>
            <a:r>
              <a:rPr lang="en-US" sz="2800" b="1" dirty="0" smtClean="0"/>
              <a:t> (direct exchange) –</a:t>
            </a:r>
          </a:p>
          <a:p>
            <a:pPr algn="ctr"/>
            <a:r>
              <a:rPr lang="en-US" sz="2800" b="1" dirty="0" smtClean="0"/>
              <a:t>trade for something that can be used directly</a:t>
            </a:r>
          </a:p>
          <a:p>
            <a:pPr algn="ctr"/>
            <a:r>
              <a:rPr lang="en-US" sz="2800" b="1" dirty="0" smtClean="0"/>
              <a:t>in consumption or production</a:t>
            </a:r>
          </a:p>
        </p:txBody>
      </p:sp>
      <p:pic>
        <p:nvPicPr>
          <p:cNvPr id="4" name="Picture 3" descr="barter 300.jpg"/>
          <p:cNvPicPr>
            <a:picLocks noChangeAspect="1"/>
          </p:cNvPicPr>
          <p:nvPr/>
        </p:nvPicPr>
        <p:blipFill>
          <a:blip r:embed="rId2"/>
          <a:stretch>
            <a:fillRect/>
          </a:stretch>
        </p:blipFill>
        <p:spPr>
          <a:xfrm>
            <a:off x="533400" y="1123950"/>
            <a:ext cx="3048000" cy="3688080"/>
          </a:xfrm>
          <a:prstGeom prst="rect">
            <a:avLst/>
          </a:prstGeom>
        </p:spPr>
      </p:pic>
    </p:spTree>
    <p:extLst>
      <p:ext uri="{BB962C8B-B14F-4D97-AF65-F5344CB8AC3E}">
        <p14:creationId xmlns="" xmlns:p14="http://schemas.microsoft.com/office/powerpoint/2010/main" val="2644789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pic>
        <p:nvPicPr>
          <p:cNvPr id="3" name="Picture 2" descr="early_coins.png"/>
          <p:cNvPicPr>
            <a:picLocks noChangeAspect="1"/>
          </p:cNvPicPr>
          <p:nvPr/>
        </p:nvPicPr>
        <p:blipFill>
          <a:blip r:embed="rId2"/>
          <a:stretch>
            <a:fillRect/>
          </a:stretch>
        </p:blipFill>
        <p:spPr>
          <a:xfrm>
            <a:off x="401955" y="1352550"/>
            <a:ext cx="2417445" cy="3240405"/>
          </a:xfrm>
          <a:prstGeom prst="rect">
            <a:avLst/>
          </a:prstGeom>
        </p:spPr>
      </p:pic>
      <p:sp>
        <p:nvSpPr>
          <p:cNvPr id="4" name="TextBox 3"/>
          <p:cNvSpPr txBox="1"/>
          <p:nvPr/>
        </p:nvSpPr>
        <p:spPr>
          <a:xfrm>
            <a:off x="2438400" y="1862137"/>
            <a:ext cx="6629400" cy="2462213"/>
          </a:xfrm>
          <a:prstGeom prst="rect">
            <a:avLst/>
          </a:prstGeom>
          <a:noFill/>
        </p:spPr>
        <p:txBody>
          <a:bodyPr wrap="square" rtlCol="0">
            <a:spAutoFit/>
          </a:bodyPr>
          <a:lstStyle/>
          <a:p>
            <a:pPr algn="ctr"/>
            <a:r>
              <a:rPr lang="en-US" sz="2800" b="1" dirty="0" smtClean="0"/>
              <a:t>Coins first appeared in ancient Lydia (Turkey) and China.</a:t>
            </a:r>
          </a:p>
          <a:p>
            <a:pPr algn="ctr"/>
            <a:endParaRPr lang="en-US" sz="1400" b="1" dirty="0" smtClean="0"/>
          </a:p>
          <a:p>
            <a:pPr algn="ctr"/>
            <a:r>
              <a:rPr lang="en-US" sz="2800" b="1" dirty="0" smtClean="0"/>
              <a:t>The earliest coins were punched,</a:t>
            </a:r>
          </a:p>
          <a:p>
            <a:pPr algn="ctr"/>
            <a:r>
              <a:rPr lang="en-US" sz="2800" b="1" dirty="0" smtClean="0"/>
              <a:t>later coins were stamped,</a:t>
            </a:r>
          </a:p>
          <a:p>
            <a:pPr algn="ctr"/>
            <a:r>
              <a:rPr lang="en-US" sz="2800" b="1" dirty="0" smtClean="0"/>
              <a:t>finally coins were minted.</a:t>
            </a:r>
          </a:p>
        </p:txBody>
      </p:sp>
    </p:spTree>
    <p:extLst>
      <p:ext uri="{BB962C8B-B14F-4D97-AF65-F5344CB8AC3E}">
        <p14:creationId xmlns="" xmlns:p14="http://schemas.microsoft.com/office/powerpoint/2010/main" val="3264537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2438400" y="1047750"/>
            <a:ext cx="66294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coinage </a:t>
            </a:r>
            <a:r>
              <a:rPr lang="en-US" sz="2800" b="1" dirty="0" smtClean="0"/>
              <a:t>–</a:t>
            </a:r>
          </a:p>
          <a:p>
            <a:pPr algn="ctr"/>
            <a:r>
              <a:rPr lang="en-US" sz="2800" b="1" dirty="0" smtClean="0"/>
              <a:t>the process of fashioning monetary metal into standardized marked discs</a:t>
            </a:r>
          </a:p>
          <a:p>
            <a:pPr algn="ctr"/>
            <a:endParaRPr lang="en-US" sz="1400" b="1" dirty="0" smtClean="0"/>
          </a:p>
          <a:p>
            <a:pPr algn="ctr"/>
            <a:r>
              <a:rPr lang="en-US" sz="2800" b="1" dirty="0" smtClean="0"/>
              <a:t>Merchants had to assess weight and quality when receiving payment.  They would mark a piece of assessed gold to avoid the cost of re-assessing upon payout.  Other traders would come to rely on the mark.</a:t>
            </a:r>
          </a:p>
        </p:txBody>
      </p:sp>
      <p:pic>
        <p:nvPicPr>
          <p:cNvPr id="6" name="Picture 5" descr="gold_assay.png"/>
          <p:cNvPicPr>
            <a:picLocks noChangeAspect="1"/>
          </p:cNvPicPr>
          <p:nvPr/>
        </p:nvPicPr>
        <p:blipFill>
          <a:blip r:embed="rId2"/>
          <a:stretch>
            <a:fillRect/>
          </a:stretch>
        </p:blipFill>
        <p:spPr>
          <a:xfrm>
            <a:off x="152400" y="2038350"/>
            <a:ext cx="2253615" cy="2024539"/>
          </a:xfrm>
          <a:prstGeom prst="rect">
            <a:avLst/>
          </a:prstGeom>
          <a:ln>
            <a:solidFill>
              <a:schemeClr val="tx1"/>
            </a:solidFill>
          </a:ln>
        </p:spPr>
      </p:pic>
    </p:spTree>
    <p:extLst>
      <p:ext uri="{BB962C8B-B14F-4D97-AF65-F5344CB8AC3E}">
        <p14:creationId xmlns="" xmlns:p14="http://schemas.microsoft.com/office/powerpoint/2010/main" val="3259523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in_ox.png"/>
          <p:cNvPicPr>
            <a:picLocks noChangeAspect="1"/>
          </p:cNvPicPr>
          <p:nvPr/>
        </p:nvPicPr>
        <p:blipFill>
          <a:blip r:embed="rId2"/>
          <a:stretch>
            <a:fillRect/>
          </a:stretch>
        </p:blipFill>
        <p:spPr>
          <a:xfrm>
            <a:off x="533400" y="2114550"/>
            <a:ext cx="1771650" cy="1657350"/>
          </a:xfrm>
          <a:prstGeom prst="rect">
            <a:avLst/>
          </a:prstGeom>
        </p:spPr>
      </p:pic>
      <p:sp>
        <p:nvSpPr>
          <p:cNvPr id="5" name="TextBox 4"/>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6" name="TextBox 5"/>
          <p:cNvSpPr txBox="1"/>
          <p:nvPr/>
        </p:nvSpPr>
        <p:spPr>
          <a:xfrm>
            <a:off x="2438400" y="1428750"/>
            <a:ext cx="6629400" cy="2893100"/>
          </a:xfrm>
          <a:prstGeom prst="rect">
            <a:avLst/>
          </a:prstGeom>
          <a:noFill/>
        </p:spPr>
        <p:txBody>
          <a:bodyPr wrap="square" rtlCol="0">
            <a:spAutoFit/>
          </a:bodyPr>
          <a:lstStyle/>
          <a:p>
            <a:pPr algn="ctr"/>
            <a:r>
              <a:rPr lang="en-US" sz="2800" b="1" dirty="0" smtClean="0"/>
              <a:t>When metal commodity standard would replace another medium of exchange, often the old medium of exchange would be stamped on the coin.</a:t>
            </a:r>
          </a:p>
          <a:p>
            <a:pPr algn="ctr"/>
            <a:endParaRPr lang="en-US" sz="1400" b="1" dirty="0" smtClean="0"/>
          </a:p>
          <a:p>
            <a:pPr algn="ctr"/>
            <a:r>
              <a:rPr lang="en-US" sz="2800" b="1" dirty="0" smtClean="0"/>
              <a:t>Here an ox head is stamped on a coin replacing a cattle commodity standard.</a:t>
            </a:r>
          </a:p>
        </p:txBody>
      </p:sp>
    </p:spTree>
    <p:extLst>
      <p:ext uri="{BB962C8B-B14F-4D97-AF65-F5344CB8AC3E}">
        <p14:creationId xmlns="" xmlns:p14="http://schemas.microsoft.com/office/powerpoint/2010/main" val="158490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4" name="TextBox 3"/>
          <p:cNvSpPr txBox="1"/>
          <p:nvPr/>
        </p:nvSpPr>
        <p:spPr>
          <a:xfrm>
            <a:off x="4114800" y="913745"/>
            <a:ext cx="4953000" cy="3970318"/>
          </a:xfrm>
          <a:prstGeom prst="rect">
            <a:avLst/>
          </a:prstGeom>
          <a:noFill/>
        </p:spPr>
        <p:txBody>
          <a:bodyPr wrap="square" rtlCol="0">
            <a:spAutoFit/>
          </a:bodyPr>
          <a:lstStyle/>
          <a:p>
            <a:pPr algn="ctr"/>
            <a:r>
              <a:rPr lang="en-US" sz="2800" b="1" dirty="0" smtClean="0"/>
              <a:t>Private mints were common</a:t>
            </a:r>
          </a:p>
          <a:p>
            <a:pPr algn="ctr"/>
            <a:r>
              <a:rPr lang="en-US" sz="2800" b="1" dirty="0" smtClean="0"/>
              <a:t>around gold and silver mines.</a:t>
            </a:r>
          </a:p>
          <a:p>
            <a:pPr algn="ctr"/>
            <a:endParaRPr lang="en-US" sz="1400" b="1" dirty="0" smtClean="0"/>
          </a:p>
          <a:p>
            <a:pPr algn="ctr"/>
            <a:r>
              <a:rPr lang="en-US" sz="2800" b="1" dirty="0" smtClean="0"/>
              <a:t>Marketability of coins was</a:t>
            </a:r>
          </a:p>
          <a:p>
            <a:pPr algn="ctr"/>
            <a:r>
              <a:rPr lang="en-US" sz="2800" b="1" dirty="0" smtClean="0"/>
              <a:t>discontinuously greater than</a:t>
            </a:r>
          </a:p>
          <a:p>
            <a:pPr algn="ctr"/>
            <a:r>
              <a:rPr lang="en-US" sz="2800" b="1" dirty="0" smtClean="0"/>
              <a:t>marketability of </a:t>
            </a:r>
            <a:r>
              <a:rPr lang="en-US" sz="2800" b="1" dirty="0" err="1" smtClean="0"/>
              <a:t>unminted</a:t>
            </a:r>
            <a:r>
              <a:rPr lang="en-US" sz="2800" b="1" dirty="0" smtClean="0"/>
              <a:t> gold.</a:t>
            </a:r>
          </a:p>
          <a:p>
            <a:pPr algn="ctr"/>
            <a:endParaRPr lang="en-US" sz="1400" b="1" dirty="0" smtClean="0"/>
          </a:p>
          <a:p>
            <a:pPr algn="ctr"/>
            <a:r>
              <a:rPr lang="en-US" sz="2800" b="1" dirty="0" smtClean="0"/>
              <a:t>Marketability of money was</a:t>
            </a:r>
          </a:p>
          <a:p>
            <a:pPr algn="ctr"/>
            <a:r>
              <a:rPr lang="en-US" sz="2800" b="1" dirty="0" smtClean="0"/>
              <a:t>discontinuously greater than</a:t>
            </a:r>
          </a:p>
          <a:p>
            <a:pPr algn="ctr"/>
            <a:r>
              <a:rPr lang="en-US" sz="2800" b="1" dirty="0" smtClean="0"/>
              <a:t>that of other commodities.</a:t>
            </a:r>
          </a:p>
        </p:txBody>
      </p:sp>
      <p:pic>
        <p:nvPicPr>
          <p:cNvPr id="6" name="Picture 5" descr="coin_carolina1.png"/>
          <p:cNvPicPr>
            <a:picLocks noChangeAspect="1"/>
          </p:cNvPicPr>
          <p:nvPr/>
        </p:nvPicPr>
        <p:blipFill>
          <a:blip r:embed="rId2"/>
          <a:stretch>
            <a:fillRect/>
          </a:stretch>
        </p:blipFill>
        <p:spPr>
          <a:xfrm>
            <a:off x="381000" y="895350"/>
            <a:ext cx="1619250" cy="1619250"/>
          </a:xfrm>
          <a:prstGeom prst="rect">
            <a:avLst/>
          </a:prstGeom>
        </p:spPr>
      </p:pic>
      <p:pic>
        <p:nvPicPr>
          <p:cNvPr id="7" name="Picture 6" descr="coin_carolina2.png"/>
          <p:cNvPicPr>
            <a:picLocks noChangeAspect="1"/>
          </p:cNvPicPr>
          <p:nvPr/>
        </p:nvPicPr>
        <p:blipFill>
          <a:blip r:embed="rId3"/>
          <a:stretch>
            <a:fillRect/>
          </a:stretch>
        </p:blipFill>
        <p:spPr>
          <a:xfrm>
            <a:off x="2286000" y="971550"/>
            <a:ext cx="1619250" cy="1619250"/>
          </a:xfrm>
          <a:prstGeom prst="rect">
            <a:avLst/>
          </a:prstGeom>
        </p:spPr>
      </p:pic>
      <p:pic>
        <p:nvPicPr>
          <p:cNvPr id="8" name="Picture 7" descr="coin_california1.png"/>
          <p:cNvPicPr>
            <a:picLocks noChangeAspect="1"/>
          </p:cNvPicPr>
          <p:nvPr/>
        </p:nvPicPr>
        <p:blipFill>
          <a:blip r:embed="rId4"/>
          <a:stretch>
            <a:fillRect/>
          </a:stretch>
        </p:blipFill>
        <p:spPr>
          <a:xfrm>
            <a:off x="152400" y="2800350"/>
            <a:ext cx="1885950" cy="1885950"/>
          </a:xfrm>
          <a:prstGeom prst="rect">
            <a:avLst/>
          </a:prstGeom>
        </p:spPr>
      </p:pic>
      <p:pic>
        <p:nvPicPr>
          <p:cNvPr id="9" name="Picture 8" descr="coin_california2.png"/>
          <p:cNvPicPr>
            <a:picLocks noChangeAspect="1"/>
          </p:cNvPicPr>
          <p:nvPr/>
        </p:nvPicPr>
        <p:blipFill>
          <a:blip r:embed="rId5"/>
          <a:stretch>
            <a:fillRect/>
          </a:stretch>
        </p:blipFill>
        <p:spPr>
          <a:xfrm>
            <a:off x="2133600" y="2724150"/>
            <a:ext cx="2000250" cy="2000250"/>
          </a:xfrm>
          <a:prstGeom prst="rect">
            <a:avLst/>
          </a:prstGeom>
        </p:spPr>
      </p:pic>
    </p:spTree>
    <p:extLst>
      <p:ext uri="{BB962C8B-B14F-4D97-AF65-F5344CB8AC3E}">
        <p14:creationId xmlns="" xmlns:p14="http://schemas.microsoft.com/office/powerpoint/2010/main" val="3589894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3886200" y="971550"/>
            <a:ext cx="4953000" cy="3754874"/>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seigniorage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profit that results from producing coins</a:t>
            </a:r>
          </a:p>
          <a:p>
            <a:pPr algn="ctr"/>
            <a:r>
              <a:rPr lang="en-US" sz="2800" b="1" dirty="0" smtClean="0"/>
              <a:t>(difference between</a:t>
            </a:r>
          </a:p>
          <a:p>
            <a:pPr algn="ctr"/>
            <a:r>
              <a:rPr lang="en-US" sz="2800" b="1" dirty="0" smtClean="0"/>
              <a:t>face value and metal value) </a:t>
            </a:r>
          </a:p>
          <a:p>
            <a:pPr algn="ctr"/>
            <a:endParaRPr lang="en-US" sz="1400" b="1" dirty="0" smtClean="0"/>
          </a:p>
          <a:p>
            <a:pPr algn="ctr"/>
            <a:r>
              <a:rPr lang="en-US" sz="2800" b="1" dirty="0" smtClean="0"/>
              <a:t>Governments seized a</a:t>
            </a:r>
          </a:p>
          <a:p>
            <a:pPr algn="ctr"/>
            <a:r>
              <a:rPr lang="en-US" sz="2800" b="1" dirty="0" smtClean="0"/>
              <a:t>monopoly on mints to reap</a:t>
            </a:r>
          </a:p>
          <a:p>
            <a:pPr algn="ctr"/>
            <a:r>
              <a:rPr lang="en-US" sz="2800" b="1" dirty="0" err="1" smtClean="0"/>
              <a:t>seigniorage</a:t>
            </a:r>
            <a:r>
              <a:rPr lang="en-US" sz="2800" b="1" dirty="0" smtClean="0"/>
              <a:t> income.</a:t>
            </a:r>
          </a:p>
        </p:txBody>
      </p:sp>
      <p:pic>
        <p:nvPicPr>
          <p:cNvPr id="4" name="Picture 3" descr="coin_royal.png"/>
          <p:cNvPicPr>
            <a:picLocks noChangeAspect="1"/>
          </p:cNvPicPr>
          <p:nvPr/>
        </p:nvPicPr>
        <p:blipFill>
          <a:blip r:embed="rId2"/>
          <a:stretch>
            <a:fillRect/>
          </a:stretch>
        </p:blipFill>
        <p:spPr>
          <a:xfrm>
            <a:off x="228600" y="742950"/>
            <a:ext cx="3981450" cy="4000500"/>
          </a:xfrm>
          <a:prstGeom prst="rect">
            <a:avLst/>
          </a:prstGeom>
        </p:spPr>
      </p:pic>
    </p:spTree>
    <p:extLst>
      <p:ext uri="{BB962C8B-B14F-4D97-AF65-F5344CB8AC3E}">
        <p14:creationId xmlns="" xmlns:p14="http://schemas.microsoft.com/office/powerpoint/2010/main" val="3782251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4495800" y="2724150"/>
            <a:ext cx="3505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Justifications</a:t>
            </a:r>
          </a:p>
          <a:p>
            <a:pPr>
              <a:buFont typeface="Arial" pitchFamily="34" charset="0"/>
              <a:buChar char="•"/>
            </a:pPr>
            <a:r>
              <a:rPr lang="en-US" sz="2800" b="1" dirty="0" smtClean="0"/>
              <a:t> </a:t>
            </a:r>
            <a:r>
              <a:rPr lang="en-US" sz="2800" b="1" dirty="0" err="1" smtClean="0"/>
              <a:t>seigniorage</a:t>
            </a:r>
            <a:endParaRPr lang="en-US" sz="2800" b="1" dirty="0" smtClean="0"/>
          </a:p>
          <a:p>
            <a:pPr>
              <a:buFont typeface="Arial" pitchFamily="34" charset="0"/>
              <a:buChar char="•"/>
            </a:pPr>
            <a:r>
              <a:rPr lang="en-US" sz="2800" b="1" dirty="0" smtClean="0"/>
              <a:t> propaganda</a:t>
            </a:r>
          </a:p>
          <a:p>
            <a:pPr>
              <a:buFont typeface="Arial" pitchFamily="34" charset="0"/>
              <a:buChar char="•"/>
            </a:pPr>
            <a:r>
              <a:rPr lang="en-US" sz="2800" b="1" dirty="0" smtClean="0"/>
              <a:t> ending debasement</a:t>
            </a:r>
          </a:p>
        </p:txBody>
      </p:sp>
      <p:sp>
        <p:nvSpPr>
          <p:cNvPr id="4" name="TextBox 3"/>
          <p:cNvSpPr txBox="1"/>
          <p:nvPr/>
        </p:nvSpPr>
        <p:spPr>
          <a:xfrm>
            <a:off x="3657600" y="1047750"/>
            <a:ext cx="4953000" cy="1384995"/>
          </a:xfrm>
          <a:prstGeom prst="rect">
            <a:avLst/>
          </a:prstGeom>
          <a:noFill/>
        </p:spPr>
        <p:txBody>
          <a:bodyPr wrap="square" rtlCol="0">
            <a:spAutoFit/>
          </a:bodyPr>
          <a:lstStyle/>
          <a:p>
            <a:pPr algn="ctr"/>
            <a:r>
              <a:rPr lang="en-US" sz="2800" b="1" dirty="0" smtClean="0"/>
              <a:t>Government mint monopolies</a:t>
            </a:r>
          </a:p>
          <a:p>
            <a:pPr algn="ctr"/>
            <a:r>
              <a:rPr lang="en-US" sz="2800" b="1" dirty="0" smtClean="0"/>
              <a:t>had a number of public</a:t>
            </a:r>
          </a:p>
          <a:p>
            <a:pPr algn="ctr"/>
            <a:r>
              <a:rPr lang="en-US" sz="2800" b="1" dirty="0" smtClean="0"/>
              <a:t>interest justifications.</a:t>
            </a:r>
          </a:p>
        </p:txBody>
      </p:sp>
      <p:pic>
        <p:nvPicPr>
          <p:cNvPr id="6" name="Picture 5" descr="coin_caesar.png"/>
          <p:cNvPicPr>
            <a:picLocks noChangeAspect="1"/>
          </p:cNvPicPr>
          <p:nvPr/>
        </p:nvPicPr>
        <p:blipFill>
          <a:blip r:embed="rId2"/>
          <a:stretch>
            <a:fillRect/>
          </a:stretch>
        </p:blipFill>
        <p:spPr>
          <a:xfrm>
            <a:off x="304800" y="1276350"/>
            <a:ext cx="3295650" cy="3124200"/>
          </a:xfrm>
          <a:prstGeom prst="rect">
            <a:avLst/>
          </a:prstGeom>
        </p:spPr>
      </p:pic>
    </p:spTree>
    <p:extLst>
      <p:ext uri="{BB962C8B-B14F-4D97-AF65-F5344CB8AC3E}">
        <p14:creationId xmlns="" xmlns:p14="http://schemas.microsoft.com/office/powerpoint/2010/main" val="810463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2895600" y="1047750"/>
            <a:ext cx="5791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commodity money</a:t>
            </a:r>
            <a:r>
              <a:rPr lang="en-US" sz="2800" b="1" dirty="0" smtClean="0"/>
              <a:t> –</a:t>
            </a:r>
          </a:p>
          <a:p>
            <a:pPr algn="ctr"/>
            <a:r>
              <a:rPr lang="en-US" sz="2800" b="1" dirty="0" smtClean="0"/>
              <a:t>money with a close relationship between money value and commodity value</a:t>
            </a:r>
          </a:p>
        </p:txBody>
      </p:sp>
      <p:sp>
        <p:nvSpPr>
          <p:cNvPr id="5" name="TextBox 4"/>
          <p:cNvSpPr txBox="1"/>
          <p:nvPr/>
        </p:nvSpPr>
        <p:spPr>
          <a:xfrm>
            <a:off x="2895600" y="3181350"/>
            <a:ext cx="5791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fiat money</a:t>
            </a:r>
            <a:r>
              <a:rPr lang="en-US" sz="2800" b="1" dirty="0" smtClean="0"/>
              <a:t> –</a:t>
            </a:r>
          </a:p>
          <a:p>
            <a:pPr algn="ctr"/>
            <a:r>
              <a:rPr lang="en-US" sz="2800" b="1" dirty="0" smtClean="0"/>
              <a:t>money in which monetary</a:t>
            </a:r>
          </a:p>
          <a:p>
            <a:pPr algn="ctr"/>
            <a:r>
              <a:rPr lang="en-US" sz="2800" b="1" dirty="0" smtClean="0"/>
              <a:t>value far exceeds commodity value</a:t>
            </a:r>
          </a:p>
        </p:txBody>
      </p:sp>
      <p:pic>
        <p:nvPicPr>
          <p:cNvPr id="7" name="Picture 6" descr="gold.png"/>
          <p:cNvPicPr>
            <a:picLocks noChangeAspect="1"/>
          </p:cNvPicPr>
          <p:nvPr/>
        </p:nvPicPr>
        <p:blipFill>
          <a:blip r:embed="rId2"/>
          <a:stretch>
            <a:fillRect/>
          </a:stretch>
        </p:blipFill>
        <p:spPr>
          <a:xfrm>
            <a:off x="383857" y="695325"/>
            <a:ext cx="2511743" cy="2511743"/>
          </a:xfrm>
          <a:prstGeom prst="rect">
            <a:avLst/>
          </a:prstGeom>
        </p:spPr>
      </p:pic>
      <p:pic>
        <p:nvPicPr>
          <p:cNvPr id="8" name="Picture 7" descr="dollars.png"/>
          <p:cNvPicPr>
            <a:picLocks noChangeAspect="1"/>
          </p:cNvPicPr>
          <p:nvPr/>
        </p:nvPicPr>
        <p:blipFill>
          <a:blip r:embed="rId3"/>
          <a:stretch>
            <a:fillRect/>
          </a:stretch>
        </p:blipFill>
        <p:spPr>
          <a:xfrm>
            <a:off x="457200" y="2876550"/>
            <a:ext cx="2286000" cy="1524000"/>
          </a:xfrm>
          <a:prstGeom prst="rect">
            <a:avLst/>
          </a:prstGeom>
        </p:spPr>
      </p:pic>
    </p:spTree>
    <p:extLst>
      <p:ext uri="{BB962C8B-B14F-4D97-AF65-F5344CB8AC3E}">
        <p14:creationId xmlns="" xmlns:p14="http://schemas.microsoft.com/office/powerpoint/2010/main" val="2041481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
        <p:nvSpPr>
          <p:cNvPr id="3" name="TextBox 2"/>
          <p:cNvSpPr txBox="1"/>
          <p:nvPr/>
        </p:nvSpPr>
        <p:spPr>
          <a:xfrm>
            <a:off x="304800" y="2647950"/>
            <a:ext cx="81534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Typical path to fiat money</a:t>
            </a:r>
          </a:p>
          <a:p>
            <a:pPr marL="514350" indent="-514350">
              <a:buFont typeface="+mj-lt"/>
              <a:buAutoNum type="arabicPeriod"/>
            </a:pPr>
            <a:r>
              <a:rPr lang="en-US" sz="2800" b="1" dirty="0" smtClean="0"/>
              <a:t>government gives a monopoly on</a:t>
            </a:r>
          </a:p>
          <a:p>
            <a:pPr marL="514350" indent="-514350"/>
            <a:r>
              <a:rPr lang="en-US" sz="2800" b="1" dirty="0" smtClean="0"/>
              <a:t>      note issue to a single institution</a:t>
            </a:r>
          </a:p>
          <a:p>
            <a:pPr marL="514350" indent="-514350">
              <a:buFont typeface="+mj-lt"/>
              <a:buAutoNum type="arabicPeriod" startAt="2"/>
            </a:pPr>
            <a:r>
              <a:rPr lang="en-US" sz="2800" b="1" dirty="0" smtClean="0"/>
              <a:t>its liabilities become widely accepted</a:t>
            </a:r>
          </a:p>
          <a:p>
            <a:pPr marL="514350" indent="-514350">
              <a:buFont typeface="+mj-lt"/>
              <a:buAutoNum type="arabicPeriod" startAt="2"/>
            </a:pPr>
            <a:r>
              <a:rPr lang="en-US" sz="2800" b="1" dirty="0" smtClean="0"/>
              <a:t>government suspends redemption permanently</a:t>
            </a:r>
          </a:p>
        </p:txBody>
      </p:sp>
      <p:pic>
        <p:nvPicPr>
          <p:cNvPr id="5" name="Picture 4" descr="nelson.png"/>
          <p:cNvPicPr>
            <a:picLocks noChangeAspect="1"/>
          </p:cNvPicPr>
          <p:nvPr/>
        </p:nvPicPr>
        <p:blipFill>
          <a:blip r:embed="rId2"/>
          <a:stretch>
            <a:fillRect/>
          </a:stretch>
        </p:blipFill>
        <p:spPr>
          <a:xfrm>
            <a:off x="5143500" y="1276350"/>
            <a:ext cx="4000500" cy="2952750"/>
          </a:xfrm>
          <a:prstGeom prst="rect">
            <a:avLst/>
          </a:prstGeom>
        </p:spPr>
      </p:pic>
      <p:sp>
        <p:nvSpPr>
          <p:cNvPr id="6" name="TextBox 5"/>
          <p:cNvSpPr txBox="1"/>
          <p:nvPr/>
        </p:nvSpPr>
        <p:spPr>
          <a:xfrm>
            <a:off x="4572000" y="1581150"/>
            <a:ext cx="21336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Ha </a:t>
            </a:r>
            <a:r>
              <a:rPr lang="en-US" sz="4400" b="1" dirty="0" err="1" smtClean="0">
                <a:effectLst>
                  <a:outerShdw blurRad="38100" dist="38100" dir="2700000" algn="tl">
                    <a:srgbClr val="000000">
                      <a:alpha val="43137"/>
                    </a:srgbClr>
                  </a:outerShdw>
                </a:effectLst>
              </a:rPr>
              <a:t>Ha</a:t>
            </a:r>
            <a:r>
              <a:rPr lang="en-US" sz="4400" b="1" dirty="0" smtClean="0">
                <a:effectLst>
                  <a:outerShdw blurRad="38100" dist="38100" dir="2700000" algn="tl">
                    <a:srgbClr val="000000">
                      <a:alpha val="43137"/>
                    </a:srgbClr>
                  </a:outerShdw>
                </a:effectLst>
              </a:rPr>
              <a:t>!</a:t>
            </a:r>
          </a:p>
        </p:txBody>
      </p:sp>
      <p:pic>
        <p:nvPicPr>
          <p:cNvPr id="7" name="Picture 6" descr="COA_money.jpg"/>
          <p:cNvPicPr>
            <a:picLocks noChangeAspect="1"/>
          </p:cNvPicPr>
          <p:nvPr/>
        </p:nvPicPr>
        <p:blipFill>
          <a:blip r:embed="rId3" cstate="print"/>
          <a:stretch>
            <a:fillRect/>
          </a:stretch>
        </p:blipFill>
        <p:spPr>
          <a:xfrm>
            <a:off x="685800" y="1047750"/>
            <a:ext cx="2057400" cy="1543050"/>
          </a:xfrm>
          <a:prstGeom prst="rect">
            <a:avLst/>
          </a:prstGeom>
        </p:spPr>
      </p:pic>
    </p:spTree>
    <p:extLst>
      <p:ext uri="{BB962C8B-B14F-4D97-AF65-F5344CB8AC3E}">
        <p14:creationId xmlns="" xmlns:p14="http://schemas.microsoft.com/office/powerpoint/2010/main" val="1521536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pic>
        <p:nvPicPr>
          <p:cNvPr id="3" name="Picture 2" descr="dave_barry.png"/>
          <p:cNvPicPr>
            <a:picLocks noChangeAspect="1"/>
          </p:cNvPicPr>
          <p:nvPr/>
        </p:nvPicPr>
        <p:blipFill>
          <a:blip r:embed="rId2"/>
          <a:stretch>
            <a:fillRect/>
          </a:stretch>
        </p:blipFill>
        <p:spPr>
          <a:xfrm>
            <a:off x="676275" y="1333500"/>
            <a:ext cx="2143125" cy="3219450"/>
          </a:xfrm>
          <a:prstGeom prst="rect">
            <a:avLst/>
          </a:prstGeom>
          <a:ln>
            <a:solidFill>
              <a:schemeClr val="tx1"/>
            </a:solidFill>
          </a:ln>
        </p:spPr>
      </p:pic>
      <p:sp>
        <p:nvSpPr>
          <p:cNvPr id="4" name="TextBox 3"/>
          <p:cNvSpPr txBox="1"/>
          <p:nvPr/>
        </p:nvSpPr>
        <p:spPr>
          <a:xfrm>
            <a:off x="3048000" y="1368207"/>
            <a:ext cx="5867400" cy="3108543"/>
          </a:xfrm>
          <a:prstGeom prst="rect">
            <a:avLst/>
          </a:prstGeom>
          <a:noFill/>
        </p:spPr>
        <p:txBody>
          <a:bodyPr wrap="square" rtlCol="0">
            <a:spAutoFit/>
          </a:bodyPr>
          <a:lstStyle/>
          <a:p>
            <a:pPr algn="ctr"/>
            <a:r>
              <a:rPr lang="en-US" sz="2800" b="1" dirty="0" smtClean="0"/>
              <a:t>“</a:t>
            </a:r>
            <a:r>
              <a:rPr lang="en-US" sz="2800" b="1" i="1" dirty="0" smtClean="0"/>
              <a:t>Over the years, all the governments in the world, having discovered that gold is, like, rare, decided that it would be more convenient to back their money with something that is easier to come by, namely: nothing.</a:t>
            </a:r>
            <a:r>
              <a:rPr lang="en-US" sz="2800" b="1" dirty="0" smtClean="0"/>
              <a:t>”</a:t>
            </a:r>
          </a:p>
          <a:p>
            <a:pPr algn="ctr"/>
            <a:r>
              <a:rPr lang="en-US" sz="2800" b="1" dirty="0" smtClean="0"/>
              <a:t>– Dave Barry</a:t>
            </a:r>
          </a:p>
        </p:txBody>
      </p:sp>
    </p:spTree>
    <p:extLst>
      <p:ext uri="{BB962C8B-B14F-4D97-AF65-F5344CB8AC3E}">
        <p14:creationId xmlns="" xmlns:p14="http://schemas.microsoft.com/office/powerpoint/2010/main" val="3304469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3988"/>
            <a:ext cx="52540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Functions of Money</a:t>
            </a:r>
          </a:p>
        </p:txBody>
      </p:sp>
      <p:sp>
        <p:nvSpPr>
          <p:cNvPr id="3" name="TextBox 2"/>
          <p:cNvSpPr txBox="1"/>
          <p:nvPr/>
        </p:nvSpPr>
        <p:spPr>
          <a:xfrm>
            <a:off x="2514600" y="1213068"/>
            <a:ext cx="5715000" cy="3108543"/>
          </a:xfrm>
          <a:prstGeom prst="rect">
            <a:avLst/>
          </a:prstGeom>
          <a:noFill/>
        </p:spPr>
        <p:txBody>
          <a:bodyPr wrap="square" rtlCol="0">
            <a:spAutoFit/>
          </a:bodyPr>
          <a:lstStyle/>
          <a:p>
            <a:r>
              <a:rPr lang="en-US" sz="2800" b="1" u="sng" dirty="0" smtClean="0"/>
              <a:t>Main function of money </a:t>
            </a:r>
          </a:p>
          <a:p>
            <a:pPr>
              <a:buFont typeface="Arial" pitchFamily="34" charset="0"/>
              <a:buChar char="•"/>
            </a:pPr>
            <a:r>
              <a:rPr lang="en-US" sz="2800" b="1" dirty="0" smtClean="0"/>
              <a:t> medium of exchange</a:t>
            </a:r>
          </a:p>
          <a:p>
            <a:endParaRPr lang="en-US" sz="2800" b="1" dirty="0" smtClean="0"/>
          </a:p>
          <a:p>
            <a:r>
              <a:rPr lang="en-US" sz="2800" b="1" u="sng" dirty="0" smtClean="0"/>
              <a:t>Subsidiary functions of money</a:t>
            </a:r>
          </a:p>
          <a:p>
            <a:pPr>
              <a:buFont typeface="Arial" pitchFamily="34" charset="0"/>
              <a:buChar char="•"/>
            </a:pPr>
            <a:r>
              <a:rPr lang="en-US" sz="2800" b="1" dirty="0" smtClean="0"/>
              <a:t> medium of account</a:t>
            </a:r>
          </a:p>
          <a:p>
            <a:pPr>
              <a:buFont typeface="Arial" pitchFamily="34" charset="0"/>
              <a:buChar char="•"/>
            </a:pPr>
            <a:r>
              <a:rPr lang="en-US" sz="2800" b="1" dirty="0" smtClean="0"/>
              <a:t> store of value</a:t>
            </a:r>
          </a:p>
          <a:p>
            <a:pPr>
              <a:buFont typeface="Arial" pitchFamily="34" charset="0"/>
              <a:buChar char="•"/>
            </a:pPr>
            <a:r>
              <a:rPr lang="en-US" sz="2800" b="1" dirty="0" smtClean="0"/>
              <a:t> standard of deferred payment</a:t>
            </a:r>
          </a:p>
        </p:txBody>
      </p:sp>
      <p:pic>
        <p:nvPicPr>
          <p:cNvPr id="5" name="Picture 4" descr="COA_money.jpg"/>
          <p:cNvPicPr>
            <a:picLocks noChangeAspect="1"/>
          </p:cNvPicPr>
          <p:nvPr/>
        </p:nvPicPr>
        <p:blipFill>
          <a:blip r:embed="rId2" cstate="print"/>
          <a:stretch>
            <a:fillRect/>
          </a:stretch>
        </p:blipFill>
        <p:spPr>
          <a:xfrm>
            <a:off x="381000" y="2171700"/>
            <a:ext cx="2057400" cy="1543050"/>
          </a:xfrm>
          <a:prstGeom prst="rect">
            <a:avLst/>
          </a:prstGeom>
        </p:spPr>
      </p:pic>
    </p:spTree>
    <p:extLst>
      <p:ext uri="{BB962C8B-B14F-4D97-AF65-F5344CB8AC3E}">
        <p14:creationId xmlns="" xmlns:p14="http://schemas.microsoft.com/office/powerpoint/2010/main" val="191517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2667000" y="1759625"/>
            <a:ext cx="5257800" cy="2031325"/>
          </a:xfrm>
          <a:prstGeom prst="rect">
            <a:avLst/>
          </a:prstGeom>
          <a:noFill/>
        </p:spPr>
        <p:txBody>
          <a:bodyPr wrap="square" rtlCol="0">
            <a:spAutoFit/>
          </a:bodyPr>
          <a:lstStyle/>
          <a:p>
            <a:pPr algn="ctr"/>
            <a:r>
              <a:rPr lang="en-US" sz="2800" b="1" dirty="0" smtClean="0"/>
              <a:t>Barter can work well when you easily find a parallel trader.</a:t>
            </a:r>
          </a:p>
          <a:p>
            <a:pPr algn="ctr"/>
            <a:endParaRPr lang="en-US" sz="1400" b="1" dirty="0" smtClean="0"/>
          </a:p>
          <a:p>
            <a:pPr algn="ctr"/>
            <a:r>
              <a:rPr lang="en-US" sz="2800" b="1" dirty="0" smtClean="0"/>
              <a:t>In that case not using money actually saves a step.</a:t>
            </a:r>
          </a:p>
        </p:txBody>
      </p:sp>
      <p:pic>
        <p:nvPicPr>
          <p:cNvPr id="4" name="Picture 3" descr="barter1.png"/>
          <p:cNvPicPr>
            <a:picLocks noChangeAspect="1"/>
          </p:cNvPicPr>
          <p:nvPr/>
        </p:nvPicPr>
        <p:blipFill>
          <a:blip r:embed="rId2"/>
          <a:stretch>
            <a:fillRect/>
          </a:stretch>
        </p:blipFill>
        <p:spPr>
          <a:xfrm>
            <a:off x="381000" y="1428750"/>
            <a:ext cx="2286000" cy="2743200"/>
          </a:xfrm>
          <a:prstGeom prst="rect">
            <a:avLst/>
          </a:prstGeom>
        </p:spPr>
      </p:pic>
    </p:spTree>
    <p:extLst>
      <p:ext uri="{BB962C8B-B14F-4D97-AF65-F5344CB8AC3E}">
        <p14:creationId xmlns="" xmlns:p14="http://schemas.microsoft.com/office/powerpoint/2010/main" val="491982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95350"/>
            <a:ext cx="6781800" cy="415498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unit of account </a:t>
            </a:r>
            <a:r>
              <a:rPr lang="en-US" sz="2800" b="1" dirty="0" smtClean="0"/>
              <a:t>–</a:t>
            </a:r>
          </a:p>
          <a:p>
            <a:pPr algn="ctr"/>
            <a:r>
              <a:rPr lang="en-US" sz="2800" b="1" dirty="0" smtClean="0"/>
              <a:t>common numerator of all prices</a:t>
            </a:r>
          </a:p>
          <a:p>
            <a:pPr algn="ctr"/>
            <a:endParaRPr lang="en-US" sz="1200" b="1" dirty="0" smtClean="0"/>
          </a:p>
          <a:p>
            <a:pPr algn="ctr"/>
            <a:r>
              <a:rPr lang="en-US" sz="2800" b="1" i="1" dirty="0" smtClean="0"/>
              <a:t>More properly</a:t>
            </a:r>
            <a:r>
              <a:rPr lang="en-US" sz="2800" b="1" dirty="0" smtClean="0"/>
              <a:t>:</a:t>
            </a:r>
          </a:p>
          <a:p>
            <a:pPr algn="ctr"/>
            <a:r>
              <a:rPr lang="en-US" sz="2800" b="1" i="1" dirty="0" smtClean="0">
                <a:effectLst>
                  <a:outerShdw blurRad="38100" dist="38100" dir="2700000" algn="tl">
                    <a:srgbClr val="000000">
                      <a:alpha val="43137"/>
                    </a:srgbClr>
                  </a:outerShdw>
                </a:effectLst>
              </a:rPr>
              <a:t>medium of account </a:t>
            </a:r>
            <a:r>
              <a:rPr lang="en-US" sz="2800" b="1" dirty="0" smtClean="0"/>
              <a:t>–</a:t>
            </a:r>
          </a:p>
          <a:p>
            <a:pPr algn="ctr"/>
            <a:r>
              <a:rPr lang="en-US" sz="2800" b="1" dirty="0" smtClean="0"/>
              <a:t>good used as a pricing or accounting unit</a:t>
            </a:r>
          </a:p>
          <a:p>
            <a:pPr algn="ctr"/>
            <a:r>
              <a:rPr lang="en-US" sz="2800" b="1" dirty="0" smtClean="0"/>
              <a:t> </a:t>
            </a:r>
          </a:p>
          <a:p>
            <a:pPr algn="ctr"/>
            <a:r>
              <a:rPr lang="en-US" sz="2800" b="1" i="1" dirty="0" smtClean="0">
                <a:effectLst>
                  <a:outerShdw blurRad="38100" dist="38100" dir="2700000" algn="tl">
                    <a:srgbClr val="000000">
                      <a:alpha val="43137"/>
                    </a:srgbClr>
                  </a:outerShdw>
                </a:effectLst>
              </a:rPr>
              <a:t>unit of account </a:t>
            </a:r>
            <a:r>
              <a:rPr lang="en-US" sz="2800" b="1" dirty="0" smtClean="0"/>
              <a:t>–</a:t>
            </a:r>
          </a:p>
          <a:p>
            <a:pPr algn="ctr"/>
            <a:r>
              <a:rPr lang="en-US" sz="2800" b="1" dirty="0" smtClean="0"/>
              <a:t>specific quantity of the</a:t>
            </a:r>
          </a:p>
          <a:p>
            <a:pPr algn="ctr"/>
            <a:r>
              <a:rPr lang="en-US" sz="2800" b="1" dirty="0" smtClean="0"/>
              <a:t>good used as a pricing or accounting unit</a:t>
            </a:r>
          </a:p>
        </p:txBody>
      </p:sp>
      <p:sp>
        <p:nvSpPr>
          <p:cNvPr id="4" name="TextBox 3"/>
          <p:cNvSpPr txBox="1"/>
          <p:nvPr/>
        </p:nvSpPr>
        <p:spPr>
          <a:xfrm>
            <a:off x="1905000" y="153988"/>
            <a:ext cx="52540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Functions of Money</a:t>
            </a:r>
          </a:p>
        </p:txBody>
      </p:sp>
      <p:pic>
        <p:nvPicPr>
          <p:cNvPr id="6" name="Picture 5" descr="dollar-sign.png"/>
          <p:cNvPicPr>
            <a:picLocks noChangeAspect="1"/>
          </p:cNvPicPr>
          <p:nvPr/>
        </p:nvPicPr>
        <p:blipFill>
          <a:blip r:embed="rId2"/>
          <a:srcRect l="17280" r="15360"/>
          <a:stretch>
            <a:fillRect/>
          </a:stretch>
        </p:blipFill>
        <p:spPr>
          <a:xfrm>
            <a:off x="192786" y="1504950"/>
            <a:ext cx="2245614" cy="2626995"/>
          </a:xfrm>
          <a:prstGeom prst="rect">
            <a:avLst/>
          </a:prstGeom>
        </p:spPr>
      </p:pic>
    </p:spTree>
    <p:extLst>
      <p:ext uri="{BB962C8B-B14F-4D97-AF65-F5344CB8AC3E}">
        <p14:creationId xmlns="" xmlns:p14="http://schemas.microsoft.com/office/powerpoint/2010/main" val="2617606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3988"/>
            <a:ext cx="52540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Functions of Money</a:t>
            </a:r>
          </a:p>
        </p:txBody>
      </p:sp>
      <p:sp>
        <p:nvSpPr>
          <p:cNvPr id="3" name="TextBox 2"/>
          <p:cNvSpPr txBox="1"/>
          <p:nvPr/>
        </p:nvSpPr>
        <p:spPr>
          <a:xfrm>
            <a:off x="2438400" y="1312366"/>
            <a:ext cx="6400800" cy="2677656"/>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store of value </a:t>
            </a:r>
            <a:r>
              <a:rPr lang="en-US" sz="2800" b="1" dirty="0" smtClean="0"/>
              <a:t>–</a:t>
            </a:r>
          </a:p>
          <a:p>
            <a:pPr algn="ctr"/>
            <a:r>
              <a:rPr lang="en-US" sz="2800" b="1" dirty="0" smtClean="0"/>
              <a:t>separates act of buying from selling</a:t>
            </a:r>
          </a:p>
          <a:p>
            <a:pPr algn="ctr"/>
            <a:r>
              <a:rPr lang="en-US" sz="2800" b="1" dirty="0" smtClean="0"/>
              <a:t>(saving with low transaction costs)</a:t>
            </a:r>
          </a:p>
          <a:p>
            <a:pPr algn="ctr"/>
            <a:endParaRPr lang="en-US" sz="2800" b="1" dirty="0" smtClean="0"/>
          </a:p>
          <a:p>
            <a:pPr algn="ctr"/>
            <a:r>
              <a:rPr lang="en-US" sz="2800" b="1" i="1" dirty="0" smtClean="0">
                <a:effectLst>
                  <a:outerShdw blurRad="38100" dist="38100" dir="2700000" algn="tl">
                    <a:srgbClr val="000000">
                      <a:alpha val="43137"/>
                    </a:srgbClr>
                  </a:outerShdw>
                </a:effectLst>
              </a:rPr>
              <a:t>standard of deferred payment </a:t>
            </a:r>
            <a:r>
              <a:rPr lang="en-US" sz="2800" b="1" dirty="0" smtClean="0"/>
              <a:t>–</a:t>
            </a:r>
          </a:p>
          <a:p>
            <a:pPr algn="ctr"/>
            <a:r>
              <a:rPr lang="en-US" sz="2800" b="1" dirty="0" smtClean="0"/>
              <a:t>money is a good way of paying back loans</a:t>
            </a:r>
          </a:p>
        </p:txBody>
      </p:sp>
      <p:pic>
        <p:nvPicPr>
          <p:cNvPr id="5" name="Picture 4" descr="handshake.png"/>
          <p:cNvPicPr>
            <a:picLocks noChangeAspect="1"/>
          </p:cNvPicPr>
          <p:nvPr/>
        </p:nvPicPr>
        <p:blipFill>
          <a:blip r:embed="rId2"/>
          <a:stretch>
            <a:fillRect/>
          </a:stretch>
        </p:blipFill>
        <p:spPr>
          <a:xfrm>
            <a:off x="228600" y="2933700"/>
            <a:ext cx="2137410" cy="1162050"/>
          </a:xfrm>
          <a:prstGeom prst="rect">
            <a:avLst/>
          </a:prstGeom>
        </p:spPr>
      </p:pic>
      <p:pic>
        <p:nvPicPr>
          <p:cNvPr id="6" name="Picture 5" descr="piggybank.png"/>
          <p:cNvPicPr>
            <a:picLocks noChangeAspect="1"/>
          </p:cNvPicPr>
          <p:nvPr/>
        </p:nvPicPr>
        <p:blipFill>
          <a:blip r:embed="rId3"/>
          <a:stretch>
            <a:fillRect/>
          </a:stretch>
        </p:blipFill>
        <p:spPr>
          <a:xfrm>
            <a:off x="381000" y="1200150"/>
            <a:ext cx="1600200" cy="1600200"/>
          </a:xfrm>
          <a:prstGeom prst="rect">
            <a:avLst/>
          </a:prstGeom>
        </p:spPr>
      </p:pic>
    </p:spTree>
    <p:extLst>
      <p:ext uri="{BB962C8B-B14F-4D97-AF65-F5344CB8AC3E}">
        <p14:creationId xmlns="" xmlns:p14="http://schemas.microsoft.com/office/powerpoint/2010/main" val="4247107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3988"/>
            <a:ext cx="56787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Monetary Aggregates</a:t>
            </a:r>
          </a:p>
        </p:txBody>
      </p:sp>
      <p:sp>
        <p:nvSpPr>
          <p:cNvPr id="3" name="TextBox 2"/>
          <p:cNvSpPr txBox="1"/>
          <p:nvPr/>
        </p:nvSpPr>
        <p:spPr>
          <a:xfrm>
            <a:off x="3200400" y="1504950"/>
            <a:ext cx="5943600" cy="2677656"/>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Money supply </a:t>
            </a:r>
          </a:p>
          <a:p>
            <a:pPr>
              <a:buFont typeface="Arial" pitchFamily="34" charset="0"/>
              <a:buChar char="•"/>
            </a:pPr>
            <a:r>
              <a:rPr lang="en-US" sz="2800" b="1" dirty="0" smtClean="0"/>
              <a:t> MB – monetary base (total currency)</a:t>
            </a:r>
          </a:p>
          <a:p>
            <a:pPr>
              <a:buFont typeface="Arial" pitchFamily="34" charset="0"/>
              <a:buChar char="•"/>
            </a:pPr>
            <a:r>
              <a:rPr lang="en-US" sz="2800" b="1" dirty="0" smtClean="0"/>
              <a:t> M1 – very liquid assets</a:t>
            </a:r>
          </a:p>
          <a:p>
            <a:pPr>
              <a:buFont typeface="Arial" pitchFamily="34" charset="0"/>
              <a:buChar char="•"/>
            </a:pPr>
            <a:r>
              <a:rPr lang="en-US" sz="2800" b="1" dirty="0" smtClean="0"/>
              <a:t> M2 – somewhat liquid assets</a:t>
            </a:r>
          </a:p>
          <a:p>
            <a:pPr>
              <a:buFont typeface="Arial" pitchFamily="34" charset="0"/>
              <a:buChar char="•"/>
            </a:pPr>
            <a:r>
              <a:rPr lang="en-US" sz="2800" b="1" dirty="0" smtClean="0"/>
              <a:t> M3 – even less liquid assets</a:t>
            </a:r>
          </a:p>
          <a:p>
            <a:pPr>
              <a:buFont typeface="Arial" pitchFamily="34" charset="0"/>
              <a:buChar char="•"/>
            </a:pPr>
            <a:r>
              <a:rPr lang="en-US" sz="2800" b="1" dirty="0" smtClean="0"/>
              <a:t> MZM – money with zero maturity</a:t>
            </a:r>
          </a:p>
        </p:txBody>
      </p:sp>
      <p:pic>
        <p:nvPicPr>
          <p:cNvPr id="4" name="Picture 3" descr="TotalMoneySupply.png"/>
          <p:cNvPicPr>
            <a:picLocks noChangeAspect="1"/>
          </p:cNvPicPr>
          <p:nvPr/>
        </p:nvPicPr>
        <p:blipFill>
          <a:blip r:embed="rId2"/>
          <a:stretch>
            <a:fillRect/>
          </a:stretch>
        </p:blipFill>
        <p:spPr>
          <a:xfrm>
            <a:off x="150971" y="1487329"/>
            <a:ext cx="2897029" cy="2760821"/>
          </a:xfrm>
          <a:prstGeom prst="rect">
            <a:avLst/>
          </a:prstGeom>
          <a:ln>
            <a:solidFill>
              <a:schemeClr val="tx1"/>
            </a:solidFill>
          </a:ln>
        </p:spPr>
      </p:pic>
    </p:spTree>
    <p:extLst>
      <p:ext uri="{BB962C8B-B14F-4D97-AF65-F5344CB8AC3E}">
        <p14:creationId xmlns="" xmlns:p14="http://schemas.microsoft.com/office/powerpoint/2010/main" val="3869121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3988"/>
            <a:ext cx="37663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Stock vs. Flow</a:t>
            </a:r>
          </a:p>
        </p:txBody>
      </p:sp>
      <p:pic>
        <p:nvPicPr>
          <p:cNvPr id="3" name="Picture 5" descr="gold bullion"/>
          <p:cNvPicPr>
            <a:picLocks noChangeAspect="1" noChangeArrowheads="1"/>
          </p:cNvPicPr>
          <p:nvPr/>
        </p:nvPicPr>
        <p:blipFill>
          <a:blip r:embed="rId2"/>
          <a:srcRect r="36111"/>
          <a:stretch>
            <a:fillRect/>
          </a:stretch>
        </p:blipFill>
        <p:spPr bwMode="auto">
          <a:xfrm>
            <a:off x="838200" y="2124075"/>
            <a:ext cx="2667000" cy="2505075"/>
          </a:xfrm>
          <a:prstGeom prst="rect">
            <a:avLst/>
          </a:prstGeom>
          <a:noFill/>
          <a:ln w="9525">
            <a:solidFill>
              <a:schemeClr val="tx1"/>
            </a:solidFill>
            <a:miter lim="800000"/>
            <a:headEnd/>
            <a:tailEnd/>
          </a:ln>
        </p:spPr>
      </p:pic>
      <p:pic>
        <p:nvPicPr>
          <p:cNvPr id="4" name="Picture 4" descr="0830rl02b"/>
          <p:cNvPicPr>
            <a:picLocks noChangeAspect="1" noChangeArrowheads="1"/>
          </p:cNvPicPr>
          <p:nvPr/>
        </p:nvPicPr>
        <p:blipFill>
          <a:blip r:embed="rId3"/>
          <a:srcRect/>
          <a:stretch>
            <a:fillRect/>
          </a:stretch>
        </p:blipFill>
        <p:spPr bwMode="auto">
          <a:xfrm>
            <a:off x="5181600" y="2081212"/>
            <a:ext cx="2590800" cy="2547938"/>
          </a:xfrm>
          <a:prstGeom prst="rect">
            <a:avLst/>
          </a:prstGeom>
          <a:noFill/>
          <a:ln w="9525">
            <a:solidFill>
              <a:schemeClr val="tx1"/>
            </a:solidFill>
            <a:miter lim="800000"/>
            <a:headEnd/>
            <a:tailEnd/>
          </a:ln>
        </p:spPr>
      </p:pic>
      <p:sp>
        <p:nvSpPr>
          <p:cNvPr id="5" name="TextBox 4"/>
          <p:cNvSpPr txBox="1"/>
          <p:nvPr/>
        </p:nvSpPr>
        <p:spPr>
          <a:xfrm>
            <a:off x="304800" y="1123950"/>
            <a:ext cx="3657600" cy="954107"/>
          </a:xfrm>
          <a:prstGeom prst="rect">
            <a:avLst/>
          </a:prstGeom>
          <a:noFill/>
        </p:spPr>
        <p:txBody>
          <a:bodyPr wrap="square" rtlCol="0">
            <a:spAutoFit/>
          </a:bodyPr>
          <a:lstStyle/>
          <a:p>
            <a:pPr algn="ctr"/>
            <a:r>
              <a:rPr lang="en-US" sz="2800" b="1" dirty="0" smtClean="0"/>
              <a:t>wealth is a stock value</a:t>
            </a:r>
          </a:p>
          <a:p>
            <a:pPr algn="ctr"/>
            <a:r>
              <a:rPr lang="en-US" sz="2800" b="1" dirty="0" smtClean="0"/>
              <a:t>(oz. Au)</a:t>
            </a:r>
          </a:p>
        </p:txBody>
      </p:sp>
      <p:sp>
        <p:nvSpPr>
          <p:cNvPr id="6" name="TextBox 5"/>
          <p:cNvSpPr txBox="1"/>
          <p:nvPr/>
        </p:nvSpPr>
        <p:spPr>
          <a:xfrm>
            <a:off x="4724400" y="1123950"/>
            <a:ext cx="3657600" cy="954107"/>
          </a:xfrm>
          <a:prstGeom prst="rect">
            <a:avLst/>
          </a:prstGeom>
          <a:noFill/>
        </p:spPr>
        <p:txBody>
          <a:bodyPr wrap="square" rtlCol="0">
            <a:spAutoFit/>
          </a:bodyPr>
          <a:lstStyle/>
          <a:p>
            <a:pPr algn="ctr"/>
            <a:r>
              <a:rPr lang="en-US" sz="2800" b="1" dirty="0" smtClean="0"/>
              <a:t>income is a flow value</a:t>
            </a:r>
          </a:p>
          <a:p>
            <a:pPr algn="ctr"/>
            <a:r>
              <a:rPr lang="en-US" sz="2800" b="1" dirty="0" smtClean="0"/>
              <a:t>(oz. Au / year)</a:t>
            </a:r>
          </a:p>
        </p:txBody>
      </p:sp>
    </p:spTree>
    <p:extLst>
      <p:ext uri="{BB962C8B-B14F-4D97-AF65-F5344CB8AC3E}">
        <p14:creationId xmlns="" xmlns:p14="http://schemas.microsoft.com/office/powerpoint/2010/main" val="2802633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6088" y="133350"/>
            <a:ext cx="56491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Equation of Exchange</a:t>
            </a:r>
          </a:p>
        </p:txBody>
      </p:sp>
      <p:sp>
        <p:nvSpPr>
          <p:cNvPr id="6" name="TextBox 5"/>
          <p:cNvSpPr txBox="1"/>
          <p:nvPr/>
        </p:nvSpPr>
        <p:spPr>
          <a:xfrm>
            <a:off x="533400" y="1242120"/>
            <a:ext cx="8077200" cy="954107"/>
          </a:xfrm>
          <a:prstGeom prst="rect">
            <a:avLst/>
          </a:prstGeom>
          <a:noFill/>
        </p:spPr>
        <p:txBody>
          <a:bodyPr wrap="square" rtlCol="0">
            <a:spAutoFit/>
          </a:bodyPr>
          <a:lstStyle/>
          <a:p>
            <a:pPr algn="ctr"/>
            <a:r>
              <a:rPr lang="en-US" sz="2800" b="1" dirty="0" smtClean="0"/>
              <a:t>The equation of exchange is the fundamental mathematical idea of monetary theory.</a:t>
            </a:r>
            <a:endParaRPr lang="en-US" sz="2800" b="1" i="1" dirty="0" smtClean="0"/>
          </a:p>
        </p:txBody>
      </p:sp>
      <p:sp>
        <p:nvSpPr>
          <p:cNvPr id="7" name="TextBox 6"/>
          <p:cNvSpPr txBox="1"/>
          <p:nvPr/>
        </p:nvSpPr>
        <p:spPr>
          <a:xfrm>
            <a:off x="2209800" y="2467511"/>
            <a:ext cx="4495800" cy="1323439"/>
          </a:xfrm>
          <a:prstGeom prst="rect">
            <a:avLst/>
          </a:prstGeom>
          <a:noFill/>
        </p:spPr>
        <p:txBody>
          <a:bodyPr wrap="square" rtlCol="0">
            <a:spAutoFit/>
          </a:bodyPr>
          <a:lstStyle/>
          <a:p>
            <a:pPr algn="ctr"/>
            <a:r>
              <a:rPr lang="en-US" sz="8000" b="1" dirty="0" smtClean="0"/>
              <a:t>M</a:t>
            </a:r>
            <a:r>
              <a:rPr lang="en-US" sz="4000" b="1" baseline="90000" dirty="0" smtClean="0"/>
              <a:t>S</a:t>
            </a:r>
            <a:r>
              <a:rPr lang="en-US" sz="8000" b="1" dirty="0" smtClean="0"/>
              <a:t>V = </a:t>
            </a:r>
            <a:r>
              <a:rPr lang="en-US" sz="8000" b="1" dirty="0" err="1" smtClean="0"/>
              <a:t>Py</a:t>
            </a:r>
            <a:endParaRPr lang="en-US" sz="8000" b="1" dirty="0" smtClean="0"/>
          </a:p>
        </p:txBody>
      </p:sp>
    </p:spTree>
    <p:extLst>
      <p:ext uri="{BB962C8B-B14F-4D97-AF65-F5344CB8AC3E}">
        <p14:creationId xmlns="" xmlns:p14="http://schemas.microsoft.com/office/powerpoint/2010/main" val="24105862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2133600" y="1276350"/>
            <a:ext cx="69342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purchasing power of money (PPM) </a:t>
            </a:r>
            <a:r>
              <a:rPr lang="en-US" sz="2800" b="1" dirty="0" smtClean="0"/>
              <a:t>–</a:t>
            </a:r>
          </a:p>
          <a:p>
            <a:pPr algn="ctr"/>
            <a:r>
              <a:rPr lang="en-US" sz="2800" b="1" dirty="0" smtClean="0"/>
              <a:t>the basket of goods and services that a</a:t>
            </a:r>
          </a:p>
          <a:p>
            <a:pPr algn="ctr"/>
            <a:r>
              <a:rPr lang="en-US" sz="2800" b="1" dirty="0" smtClean="0"/>
              <a:t>single dollar can buy (“price” of money) </a:t>
            </a:r>
          </a:p>
          <a:p>
            <a:pPr algn="ctr"/>
            <a:endParaRPr lang="en-US" sz="1400" b="1" dirty="0" smtClean="0"/>
          </a:p>
          <a:p>
            <a:pPr algn="ctr"/>
            <a:r>
              <a:rPr lang="en-US" sz="2800" b="1" dirty="0" smtClean="0">
                <a:effectLst>
                  <a:outerShdw blurRad="38100" dist="38100" dir="2700000" algn="tl">
                    <a:srgbClr val="000000">
                      <a:alpha val="43137"/>
                    </a:srgbClr>
                  </a:outerShdw>
                </a:effectLst>
              </a:rPr>
              <a:t>price level (P) </a:t>
            </a:r>
            <a:r>
              <a:rPr lang="en-US" sz="2800" b="1" dirty="0" smtClean="0"/>
              <a:t>–</a:t>
            </a:r>
          </a:p>
          <a:p>
            <a:pPr algn="ctr"/>
            <a:r>
              <a:rPr lang="en-US" sz="2800" b="1" dirty="0" smtClean="0"/>
              <a:t>weighted average of prices in the economy</a:t>
            </a:r>
          </a:p>
          <a:p>
            <a:pPr algn="ctr"/>
            <a:endParaRPr lang="en-US" sz="1400" b="1" dirty="0" smtClean="0"/>
          </a:p>
          <a:p>
            <a:pPr algn="ctr"/>
            <a:r>
              <a:rPr lang="en-US" sz="2800" b="1" dirty="0" smtClean="0"/>
              <a:t>PPM </a:t>
            </a:r>
            <a:r>
              <a:rPr lang="en-US" sz="2800" b="1" dirty="0" smtClean="0">
                <a:latin typeface="Times New Roman"/>
                <a:cs typeface="Times New Roman"/>
              </a:rPr>
              <a:t>≡</a:t>
            </a:r>
            <a:r>
              <a:rPr lang="en-US" sz="2800" b="1" dirty="0" smtClean="0"/>
              <a:t> 1/P</a:t>
            </a:r>
          </a:p>
        </p:txBody>
      </p:sp>
      <p:sp>
        <p:nvSpPr>
          <p:cNvPr id="5" name="TextBox 4"/>
          <p:cNvSpPr txBox="1"/>
          <p:nvPr/>
        </p:nvSpPr>
        <p:spPr>
          <a:xfrm>
            <a:off x="304800" y="742950"/>
            <a:ext cx="1828800" cy="3939540"/>
          </a:xfrm>
          <a:prstGeom prst="rect">
            <a:avLst/>
          </a:prstGeom>
          <a:noFill/>
        </p:spPr>
        <p:txBody>
          <a:bodyPr wrap="square" rtlCol="0">
            <a:spAutoFit/>
          </a:bodyPr>
          <a:lstStyle/>
          <a:p>
            <a:pPr algn="ctr"/>
            <a:r>
              <a:rPr lang="en-US" sz="25000" b="1" dirty="0" smtClean="0">
                <a:effectLst>
                  <a:outerShdw blurRad="38100" dist="38100" dir="2700000" algn="tl">
                    <a:srgbClr val="000000">
                      <a:alpha val="43137"/>
                    </a:srgbClr>
                  </a:outerShdw>
                </a:effectLst>
              </a:rPr>
              <a:t>P</a:t>
            </a:r>
            <a:endParaRPr lang="en-US" sz="25000" b="1" dirty="0" smtClean="0"/>
          </a:p>
        </p:txBody>
      </p:sp>
    </p:spTree>
    <p:extLst>
      <p:ext uri="{BB962C8B-B14F-4D97-AF65-F5344CB8AC3E}">
        <p14:creationId xmlns="" xmlns:p14="http://schemas.microsoft.com/office/powerpoint/2010/main" val="1400305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152400" y="1047750"/>
            <a:ext cx="8839200" cy="2031325"/>
          </a:xfrm>
          <a:prstGeom prst="rect">
            <a:avLst/>
          </a:prstGeom>
          <a:noFill/>
        </p:spPr>
        <p:txBody>
          <a:bodyPr wrap="square" rtlCol="0">
            <a:spAutoFit/>
          </a:bodyPr>
          <a:lstStyle/>
          <a:p>
            <a:pPr algn="ctr"/>
            <a:r>
              <a:rPr lang="en-US" sz="2800" b="1" dirty="0" smtClean="0"/>
              <a:t>Price level is stated in terms of price indexes.</a:t>
            </a:r>
          </a:p>
          <a:p>
            <a:pPr algn="ctr"/>
            <a:endParaRPr lang="en-US" sz="1400" b="1" dirty="0" smtClean="0"/>
          </a:p>
          <a:p>
            <a:pPr algn="ctr"/>
            <a:r>
              <a:rPr lang="en-US" sz="2800" b="1" dirty="0" smtClean="0"/>
              <a:t>Price indexes are inherently imprecise because you have to pick goods to include in the index and weight them.</a:t>
            </a:r>
          </a:p>
          <a:p>
            <a:pPr algn="ctr"/>
            <a:r>
              <a:rPr lang="en-US" sz="2800" b="1" dirty="0" smtClean="0"/>
              <a:t>There is no price index that includes everything.</a:t>
            </a:r>
          </a:p>
        </p:txBody>
      </p:sp>
      <p:sp>
        <p:nvSpPr>
          <p:cNvPr id="4" name="TextBox 3"/>
          <p:cNvSpPr txBox="1"/>
          <p:nvPr/>
        </p:nvSpPr>
        <p:spPr>
          <a:xfrm>
            <a:off x="3200400" y="3118068"/>
            <a:ext cx="4648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Government price indexes</a:t>
            </a:r>
          </a:p>
          <a:p>
            <a:pPr>
              <a:buFont typeface="Arial" pitchFamily="34" charset="0"/>
              <a:buChar char="•"/>
            </a:pPr>
            <a:r>
              <a:rPr lang="en-US" sz="2800" b="1" dirty="0" smtClean="0"/>
              <a:t> consumer price index (CPI)</a:t>
            </a:r>
          </a:p>
          <a:p>
            <a:pPr>
              <a:buFont typeface="Arial" pitchFamily="34" charset="0"/>
              <a:buChar char="•"/>
            </a:pPr>
            <a:r>
              <a:rPr lang="en-US" sz="2800" b="1" dirty="0" smtClean="0"/>
              <a:t> producer price index (PPI)</a:t>
            </a:r>
          </a:p>
          <a:p>
            <a:pPr>
              <a:buFont typeface="Arial" pitchFamily="34" charset="0"/>
              <a:buChar char="•"/>
            </a:pPr>
            <a:r>
              <a:rPr lang="en-US" sz="2800" b="1" dirty="0" smtClean="0"/>
              <a:t> GDP deflator</a:t>
            </a:r>
          </a:p>
        </p:txBody>
      </p:sp>
      <p:pic>
        <p:nvPicPr>
          <p:cNvPr id="5" name="Picture 4" descr="cpi.gif"/>
          <p:cNvPicPr>
            <a:picLocks noChangeAspect="1"/>
          </p:cNvPicPr>
          <p:nvPr/>
        </p:nvPicPr>
        <p:blipFill>
          <a:blip r:embed="rId2"/>
          <a:stretch>
            <a:fillRect/>
          </a:stretch>
        </p:blipFill>
        <p:spPr>
          <a:xfrm>
            <a:off x="920476" y="3105150"/>
            <a:ext cx="1822724" cy="1828799"/>
          </a:xfrm>
          <a:prstGeom prst="rect">
            <a:avLst/>
          </a:prstGeom>
          <a:ln>
            <a:noFill/>
          </a:ln>
        </p:spPr>
      </p:pic>
    </p:spTree>
    <p:extLst>
      <p:ext uri="{BB962C8B-B14F-4D97-AF65-F5344CB8AC3E}">
        <p14:creationId xmlns="" xmlns:p14="http://schemas.microsoft.com/office/powerpoint/2010/main" val="30840202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1676400" y="971550"/>
            <a:ext cx="5715000" cy="203132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inflation </a:t>
            </a:r>
            <a:r>
              <a:rPr lang="en-US" sz="2800" b="1" dirty="0" smtClean="0"/>
              <a:t>–</a:t>
            </a:r>
          </a:p>
          <a:p>
            <a:pPr algn="ctr"/>
            <a:r>
              <a:rPr lang="en-US" sz="2800" b="1" dirty="0" smtClean="0"/>
              <a:t>a rise in the price level (fall in PPM)</a:t>
            </a:r>
          </a:p>
          <a:p>
            <a:pPr algn="ctr"/>
            <a:endParaRPr lang="en-US" sz="1400" b="1" dirty="0" smtClean="0"/>
          </a:p>
          <a:p>
            <a:pPr algn="ctr"/>
            <a:r>
              <a:rPr lang="en-US" sz="2800" b="1" dirty="0" smtClean="0">
                <a:effectLst>
                  <a:outerShdw blurRad="38100" dist="38100" dir="2700000" algn="tl">
                    <a:srgbClr val="000000">
                      <a:alpha val="43137"/>
                    </a:srgbClr>
                  </a:outerShdw>
                </a:effectLst>
              </a:rPr>
              <a:t>deflation </a:t>
            </a:r>
            <a:r>
              <a:rPr lang="en-US" sz="2800" b="1" dirty="0" smtClean="0"/>
              <a:t>–</a:t>
            </a:r>
          </a:p>
          <a:p>
            <a:pPr algn="ctr"/>
            <a:r>
              <a:rPr lang="en-US" sz="2800" b="1" dirty="0" smtClean="0"/>
              <a:t>a fall in the price level (rise in PPM)</a:t>
            </a:r>
          </a:p>
        </p:txBody>
      </p:sp>
      <p:pic>
        <p:nvPicPr>
          <p:cNvPr id="4" name="Picture 3" descr="inflation_forecast.jpg"/>
          <p:cNvPicPr>
            <a:picLocks noChangeAspect="1"/>
          </p:cNvPicPr>
          <p:nvPr/>
        </p:nvPicPr>
        <p:blipFill>
          <a:blip r:embed="rId2"/>
          <a:stretch>
            <a:fillRect/>
          </a:stretch>
        </p:blipFill>
        <p:spPr>
          <a:xfrm>
            <a:off x="3352800" y="3105150"/>
            <a:ext cx="2293166" cy="1828800"/>
          </a:xfrm>
          <a:prstGeom prst="rect">
            <a:avLst/>
          </a:prstGeom>
          <a:ln>
            <a:solidFill>
              <a:schemeClr val="tx1"/>
            </a:solidFill>
          </a:ln>
        </p:spPr>
      </p:pic>
    </p:spTree>
    <p:extLst>
      <p:ext uri="{BB962C8B-B14F-4D97-AF65-F5344CB8AC3E}">
        <p14:creationId xmlns="" xmlns:p14="http://schemas.microsoft.com/office/powerpoint/2010/main" val="1860981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838200" y="2256294"/>
            <a:ext cx="7924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relative prices </a:t>
            </a:r>
            <a:r>
              <a:rPr lang="en-US" sz="2800" b="1" dirty="0" smtClean="0"/>
              <a:t>–</a:t>
            </a:r>
          </a:p>
          <a:p>
            <a:pPr algn="ctr"/>
            <a:r>
              <a:rPr lang="en-US" sz="2800" b="1" dirty="0" smtClean="0"/>
              <a:t>implicit barter ratios between goods </a:t>
            </a:r>
          </a:p>
          <a:p>
            <a:pPr algn="ctr"/>
            <a:endParaRPr lang="en-US" sz="1400" b="1" dirty="0" smtClean="0"/>
          </a:p>
          <a:p>
            <a:pPr algn="ctr"/>
            <a:r>
              <a:rPr lang="en-US" sz="2800" b="1" dirty="0" smtClean="0"/>
              <a:t>Price levels move independently of relative prices.</a:t>
            </a:r>
          </a:p>
          <a:p>
            <a:pPr algn="ctr"/>
            <a:endParaRPr lang="en-US" sz="1400" b="1" dirty="0" smtClean="0"/>
          </a:p>
          <a:p>
            <a:pPr algn="ctr"/>
            <a:r>
              <a:rPr lang="en-US" sz="2800" b="1" dirty="0" smtClean="0"/>
              <a:t>If the relative price of one thing goes up, logically the relative price of another thing must go down.</a:t>
            </a:r>
          </a:p>
        </p:txBody>
      </p:sp>
      <p:pic>
        <p:nvPicPr>
          <p:cNvPr id="5" name="Picture 4" descr="prices.png"/>
          <p:cNvPicPr>
            <a:picLocks noChangeAspect="1"/>
          </p:cNvPicPr>
          <p:nvPr/>
        </p:nvPicPr>
        <p:blipFill>
          <a:blip r:embed="rId2"/>
          <a:stretch>
            <a:fillRect/>
          </a:stretch>
        </p:blipFill>
        <p:spPr>
          <a:xfrm>
            <a:off x="0" y="-19050"/>
            <a:ext cx="3615212" cy="2743200"/>
          </a:xfrm>
          <a:prstGeom prst="rect">
            <a:avLst/>
          </a:prstGeom>
        </p:spPr>
      </p:pic>
    </p:spTree>
    <p:extLst>
      <p:ext uri="{BB962C8B-B14F-4D97-AF65-F5344CB8AC3E}">
        <p14:creationId xmlns="" xmlns:p14="http://schemas.microsoft.com/office/powerpoint/2010/main" val="211536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1676400" y="971550"/>
            <a:ext cx="57150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real variables </a:t>
            </a:r>
            <a:r>
              <a:rPr lang="en-US" sz="2800" b="1" dirty="0" smtClean="0"/>
              <a:t>– “constant” dollars</a:t>
            </a:r>
          </a:p>
          <a:p>
            <a:pPr algn="ctr"/>
            <a:endParaRPr lang="en-US" sz="1400" b="1" dirty="0" smtClean="0"/>
          </a:p>
          <a:p>
            <a:pPr algn="ctr"/>
            <a:r>
              <a:rPr lang="en-US" sz="2800" b="1" dirty="0" smtClean="0">
                <a:effectLst>
                  <a:outerShdw blurRad="38100" dist="38100" dir="2700000" algn="tl">
                    <a:srgbClr val="000000">
                      <a:alpha val="43137"/>
                    </a:srgbClr>
                  </a:outerShdw>
                </a:effectLst>
              </a:rPr>
              <a:t>nominal variables </a:t>
            </a:r>
            <a:r>
              <a:rPr lang="en-US" sz="2800" b="1" dirty="0" smtClean="0"/>
              <a:t>– “current” dollars</a:t>
            </a:r>
          </a:p>
          <a:p>
            <a:pPr algn="ctr"/>
            <a:endParaRPr lang="en-US" sz="1400" b="1" dirty="0" smtClean="0"/>
          </a:p>
          <a:p>
            <a:pPr algn="ctr"/>
            <a:r>
              <a:rPr lang="en-US" sz="2800" b="1" dirty="0" smtClean="0"/>
              <a:t>Capital letter variables are nominal. Lowercase letter variables are real.</a:t>
            </a:r>
          </a:p>
          <a:p>
            <a:pPr algn="ctr"/>
            <a:endParaRPr lang="en-US" sz="1400" b="1" dirty="0" smtClean="0"/>
          </a:p>
          <a:p>
            <a:pPr algn="ctr"/>
            <a:r>
              <a:rPr lang="en-US" sz="2800" b="1" dirty="0" smtClean="0"/>
              <a:t>nominal/P = real</a:t>
            </a:r>
          </a:p>
          <a:p>
            <a:pPr algn="ctr"/>
            <a:endParaRPr lang="en-US" sz="1400" b="1" dirty="0" smtClean="0"/>
          </a:p>
          <a:p>
            <a:pPr algn="ctr"/>
            <a:r>
              <a:rPr lang="en-US" sz="2800" b="1" dirty="0" smtClean="0"/>
              <a:t>Y/P = y</a:t>
            </a:r>
          </a:p>
        </p:txBody>
      </p:sp>
      <p:pic>
        <p:nvPicPr>
          <p:cNvPr id="5" name="Picture 4" descr="nominal_world.png"/>
          <p:cNvPicPr>
            <a:picLocks noChangeAspect="1"/>
          </p:cNvPicPr>
          <p:nvPr/>
        </p:nvPicPr>
        <p:blipFill>
          <a:blip r:embed="rId2"/>
          <a:stretch>
            <a:fillRect/>
          </a:stretch>
        </p:blipFill>
        <p:spPr>
          <a:xfrm>
            <a:off x="6324600" y="3181350"/>
            <a:ext cx="1886726" cy="1828800"/>
          </a:xfrm>
          <a:prstGeom prst="rect">
            <a:avLst/>
          </a:prstGeom>
          <a:ln>
            <a:solidFill>
              <a:schemeClr val="tx1"/>
            </a:solidFill>
          </a:ln>
        </p:spPr>
      </p:pic>
      <p:pic>
        <p:nvPicPr>
          <p:cNvPr id="6" name="Picture 5" descr="real_world.jpg"/>
          <p:cNvPicPr>
            <a:picLocks noChangeAspect="1"/>
          </p:cNvPicPr>
          <p:nvPr/>
        </p:nvPicPr>
        <p:blipFill>
          <a:blip r:embed="rId3"/>
          <a:stretch>
            <a:fillRect/>
          </a:stretch>
        </p:blipFill>
        <p:spPr>
          <a:xfrm>
            <a:off x="838200" y="3181350"/>
            <a:ext cx="1886726" cy="1828800"/>
          </a:xfrm>
          <a:prstGeom prst="rect">
            <a:avLst/>
          </a:prstGeom>
          <a:ln>
            <a:solidFill>
              <a:schemeClr val="tx1"/>
            </a:solidFill>
          </a:ln>
        </p:spPr>
      </p:pic>
    </p:spTree>
    <p:extLst>
      <p:ext uri="{BB962C8B-B14F-4D97-AF65-F5344CB8AC3E}">
        <p14:creationId xmlns="" xmlns:p14="http://schemas.microsoft.com/office/powerpoint/2010/main" val="93692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2819400" y="1278850"/>
            <a:ext cx="5257800" cy="2893100"/>
          </a:xfrm>
          <a:prstGeom prst="rect">
            <a:avLst/>
          </a:prstGeom>
          <a:noFill/>
        </p:spPr>
        <p:txBody>
          <a:bodyPr wrap="square" rtlCol="0">
            <a:spAutoFit/>
          </a:bodyPr>
          <a:lstStyle/>
          <a:p>
            <a:pPr algn="ctr"/>
            <a:r>
              <a:rPr lang="en-US" sz="2800" b="1" dirty="0" smtClean="0"/>
              <a:t>But often finding someone who has what you want and wants what you have is very difficult.</a:t>
            </a:r>
          </a:p>
          <a:p>
            <a:pPr algn="ctr"/>
            <a:endParaRPr lang="en-US" sz="1400" b="1" dirty="0" smtClean="0"/>
          </a:p>
          <a:p>
            <a:pPr algn="ctr"/>
            <a:r>
              <a:rPr lang="en-US" sz="2800" b="1" dirty="0" smtClean="0"/>
              <a:t>Search costs and other transaction costs can</a:t>
            </a:r>
          </a:p>
          <a:p>
            <a:pPr algn="ctr"/>
            <a:r>
              <a:rPr lang="en-US" sz="2800" b="1" dirty="0" smtClean="0"/>
              <a:t>be quite high.</a:t>
            </a:r>
          </a:p>
        </p:txBody>
      </p:sp>
      <p:pic>
        <p:nvPicPr>
          <p:cNvPr id="4" name="Picture 3" descr="barter2.png"/>
          <p:cNvPicPr>
            <a:picLocks noChangeAspect="1"/>
          </p:cNvPicPr>
          <p:nvPr/>
        </p:nvPicPr>
        <p:blipFill>
          <a:blip r:embed="rId2"/>
          <a:stretch>
            <a:fillRect/>
          </a:stretch>
        </p:blipFill>
        <p:spPr>
          <a:xfrm>
            <a:off x="381000" y="1428750"/>
            <a:ext cx="2286000" cy="2752725"/>
          </a:xfrm>
          <a:prstGeom prst="rect">
            <a:avLst/>
          </a:prstGeom>
        </p:spPr>
      </p:pic>
    </p:spTree>
    <p:extLst>
      <p:ext uri="{BB962C8B-B14F-4D97-AF65-F5344CB8AC3E}">
        <p14:creationId xmlns="" xmlns:p14="http://schemas.microsoft.com/office/powerpoint/2010/main" val="2545849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2209800" y="761345"/>
            <a:ext cx="69342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aggregate output </a:t>
            </a:r>
            <a:r>
              <a:rPr lang="en-US" sz="2800" b="1" dirty="0" smtClean="0"/>
              <a:t>–</a:t>
            </a:r>
          </a:p>
          <a:p>
            <a:pPr algn="ctr"/>
            <a:r>
              <a:rPr lang="en-US" sz="2800" b="1" dirty="0" smtClean="0"/>
              <a:t>total production of final</a:t>
            </a:r>
          </a:p>
          <a:p>
            <a:pPr algn="ctr"/>
            <a:r>
              <a:rPr lang="en-US" sz="2800" b="1" dirty="0" smtClean="0"/>
              <a:t>goods and services in the economy</a:t>
            </a:r>
          </a:p>
          <a:p>
            <a:pPr algn="ctr"/>
            <a:endParaRPr lang="en-US" sz="1400" b="1" dirty="0" smtClean="0"/>
          </a:p>
          <a:p>
            <a:pPr algn="ctr"/>
            <a:r>
              <a:rPr lang="en-US" sz="2800" b="1" dirty="0" smtClean="0">
                <a:effectLst>
                  <a:outerShdw blurRad="38100" dist="38100" dir="2700000" algn="tl">
                    <a:srgbClr val="000000">
                      <a:alpha val="43137"/>
                    </a:srgbClr>
                  </a:outerShdw>
                </a:effectLst>
              </a:rPr>
              <a:t>aggregate income </a:t>
            </a:r>
            <a:r>
              <a:rPr lang="en-US" sz="2800" b="1" dirty="0" smtClean="0"/>
              <a:t>–</a:t>
            </a:r>
          </a:p>
          <a:p>
            <a:pPr algn="ctr"/>
            <a:r>
              <a:rPr lang="en-US" sz="2800" b="1" dirty="0" smtClean="0"/>
              <a:t>Total income of factors of production</a:t>
            </a:r>
          </a:p>
          <a:p>
            <a:pPr algn="ctr"/>
            <a:r>
              <a:rPr lang="en-US" sz="2800" b="1" dirty="0" smtClean="0"/>
              <a:t>(land, labor, capital) in the economy</a:t>
            </a:r>
          </a:p>
          <a:p>
            <a:pPr algn="ctr"/>
            <a:endParaRPr lang="en-US" sz="1400" b="1" dirty="0" smtClean="0"/>
          </a:p>
          <a:p>
            <a:pPr algn="ctr"/>
            <a:r>
              <a:rPr lang="en-US" sz="2800" b="1" dirty="0" smtClean="0"/>
              <a:t>Usually they are equal</a:t>
            </a:r>
          </a:p>
          <a:p>
            <a:pPr algn="ctr"/>
            <a:r>
              <a:rPr lang="en-US" sz="2800" b="1" dirty="0" smtClean="0"/>
              <a:t>(except in Balance of Payment analysis):</a:t>
            </a:r>
          </a:p>
          <a:p>
            <a:pPr algn="ctr"/>
            <a:r>
              <a:rPr lang="en-US" sz="2800" b="1" dirty="0" smtClean="0"/>
              <a:t>y </a:t>
            </a:r>
            <a:r>
              <a:rPr lang="en-US" sz="2800" b="1" dirty="0" smtClean="0">
                <a:latin typeface="Times New Roman"/>
                <a:cs typeface="Times New Roman"/>
              </a:rPr>
              <a:t>≡</a:t>
            </a:r>
            <a:r>
              <a:rPr lang="en-US" sz="2800" b="1" dirty="0" smtClean="0"/>
              <a:t> aggregate output = aggregate income</a:t>
            </a:r>
          </a:p>
        </p:txBody>
      </p:sp>
      <p:sp>
        <p:nvSpPr>
          <p:cNvPr id="6" name="TextBox 5"/>
          <p:cNvSpPr txBox="1"/>
          <p:nvPr/>
        </p:nvSpPr>
        <p:spPr>
          <a:xfrm>
            <a:off x="304800" y="742950"/>
            <a:ext cx="1828800" cy="3939540"/>
          </a:xfrm>
          <a:prstGeom prst="rect">
            <a:avLst/>
          </a:prstGeom>
          <a:noFill/>
        </p:spPr>
        <p:txBody>
          <a:bodyPr wrap="square" rtlCol="0">
            <a:spAutoFit/>
          </a:bodyPr>
          <a:lstStyle/>
          <a:p>
            <a:pPr algn="ctr"/>
            <a:r>
              <a:rPr lang="en-US" sz="25000" b="1" dirty="0" smtClean="0">
                <a:effectLst>
                  <a:outerShdw blurRad="38100" dist="38100" dir="2700000" algn="tl">
                    <a:srgbClr val="000000">
                      <a:alpha val="43137"/>
                    </a:srgbClr>
                  </a:outerShdw>
                </a:effectLst>
              </a:rPr>
              <a:t>y</a:t>
            </a:r>
            <a:endParaRPr lang="en-US" sz="25000" b="1" dirty="0" smtClean="0"/>
          </a:p>
        </p:txBody>
      </p:sp>
    </p:spTree>
    <p:extLst>
      <p:ext uri="{BB962C8B-B14F-4D97-AF65-F5344CB8AC3E}">
        <p14:creationId xmlns="" xmlns:p14="http://schemas.microsoft.com/office/powerpoint/2010/main" val="1301532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2209800" y="1200150"/>
            <a:ext cx="6934200" cy="3539430"/>
          </a:xfrm>
          <a:prstGeom prst="rect">
            <a:avLst/>
          </a:prstGeom>
          <a:noFill/>
        </p:spPr>
        <p:txBody>
          <a:bodyPr wrap="square" rtlCol="0">
            <a:spAutoFit/>
          </a:bodyPr>
          <a:lstStyle/>
          <a:p>
            <a:pPr algn="ctr"/>
            <a:r>
              <a:rPr lang="en-US" sz="2800" b="1" dirty="0" smtClean="0"/>
              <a:t>Y </a:t>
            </a:r>
            <a:r>
              <a:rPr lang="en-US" sz="2800" b="1" dirty="0" smtClean="0">
                <a:latin typeface="Times New Roman"/>
                <a:cs typeface="Times New Roman"/>
              </a:rPr>
              <a:t>≡ </a:t>
            </a:r>
            <a:r>
              <a:rPr lang="en-US" sz="2800" b="1" dirty="0" smtClean="0"/>
              <a:t>nominal output</a:t>
            </a:r>
            <a:endParaRPr lang="en-US" sz="1400" b="1" dirty="0" smtClean="0"/>
          </a:p>
          <a:p>
            <a:pPr algn="ctr"/>
            <a:r>
              <a:rPr lang="en-US" sz="2800" b="1" dirty="0" smtClean="0"/>
              <a:t>y </a:t>
            </a:r>
            <a:r>
              <a:rPr lang="en-US" sz="2800" b="1" dirty="0" smtClean="0">
                <a:latin typeface="Times New Roman"/>
                <a:cs typeface="Times New Roman"/>
              </a:rPr>
              <a:t>≡ </a:t>
            </a:r>
            <a:r>
              <a:rPr lang="en-US" sz="2800" b="1" dirty="0" smtClean="0"/>
              <a:t>real output</a:t>
            </a:r>
          </a:p>
          <a:p>
            <a:pPr algn="ctr"/>
            <a:endParaRPr lang="en-US" sz="1400" b="1" dirty="0" smtClean="0"/>
          </a:p>
          <a:p>
            <a:pPr algn="ctr"/>
            <a:r>
              <a:rPr lang="en-US" sz="2800" b="1" dirty="0" smtClean="0"/>
              <a:t>Y/P = y</a:t>
            </a:r>
          </a:p>
          <a:p>
            <a:pPr algn="ctr"/>
            <a:r>
              <a:rPr lang="en-US" sz="2800" b="1" dirty="0" err="1" smtClean="0"/>
              <a:t>Py</a:t>
            </a:r>
            <a:r>
              <a:rPr lang="en-US" sz="2800" b="1" dirty="0" smtClean="0"/>
              <a:t> = Y</a:t>
            </a:r>
          </a:p>
          <a:p>
            <a:pPr algn="ctr"/>
            <a:endParaRPr lang="en-US" sz="1400" b="1" dirty="0" smtClean="0"/>
          </a:p>
          <a:p>
            <a:pPr algn="ctr"/>
            <a:r>
              <a:rPr lang="en-US" sz="2800" b="1" dirty="0" smtClean="0"/>
              <a:t>In the equation of exchange,</a:t>
            </a:r>
          </a:p>
          <a:p>
            <a:pPr algn="ctr"/>
            <a:r>
              <a:rPr lang="en-US" sz="2800" b="1" dirty="0" smtClean="0"/>
              <a:t>we use a lowercase y (real output)</a:t>
            </a:r>
          </a:p>
          <a:p>
            <a:pPr algn="ctr"/>
            <a:r>
              <a:rPr lang="en-US" sz="2800" b="1" dirty="0" smtClean="0"/>
              <a:t>rather than capital Y (nominal output).</a:t>
            </a:r>
          </a:p>
        </p:txBody>
      </p:sp>
      <p:sp>
        <p:nvSpPr>
          <p:cNvPr id="4" name="TextBox 3"/>
          <p:cNvSpPr txBox="1"/>
          <p:nvPr/>
        </p:nvSpPr>
        <p:spPr>
          <a:xfrm>
            <a:off x="304800" y="742950"/>
            <a:ext cx="1828800" cy="3939540"/>
          </a:xfrm>
          <a:prstGeom prst="rect">
            <a:avLst/>
          </a:prstGeom>
          <a:noFill/>
        </p:spPr>
        <p:txBody>
          <a:bodyPr wrap="square" rtlCol="0">
            <a:spAutoFit/>
          </a:bodyPr>
          <a:lstStyle/>
          <a:p>
            <a:pPr algn="ctr"/>
            <a:r>
              <a:rPr lang="en-US" sz="25000" b="1" dirty="0" smtClean="0">
                <a:effectLst>
                  <a:outerShdw blurRad="38100" dist="38100" dir="2700000" algn="tl">
                    <a:srgbClr val="000000">
                      <a:alpha val="43137"/>
                    </a:srgbClr>
                  </a:outerShdw>
                </a:effectLst>
              </a:rPr>
              <a:t>y</a:t>
            </a:r>
            <a:endParaRPr lang="en-US" sz="25000" b="1" dirty="0" smtClean="0"/>
          </a:p>
        </p:txBody>
      </p:sp>
    </p:spTree>
    <p:extLst>
      <p:ext uri="{BB962C8B-B14F-4D97-AF65-F5344CB8AC3E}">
        <p14:creationId xmlns="" xmlns:p14="http://schemas.microsoft.com/office/powerpoint/2010/main" val="2189246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505200" y="1557337"/>
            <a:ext cx="5257800" cy="2462213"/>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 </a:t>
            </a:r>
            <a:r>
              <a:rPr lang="en-US" sz="2800" b="1" dirty="0" smtClean="0">
                <a:latin typeface="Times New Roman"/>
                <a:cs typeface="Times New Roman"/>
              </a:rPr>
              <a:t>≡ </a:t>
            </a:r>
            <a:r>
              <a:rPr lang="en-US" sz="2800" b="1" dirty="0" smtClean="0"/>
              <a:t>money supply</a:t>
            </a:r>
            <a:endParaRPr lang="en-US" sz="1400" b="1" dirty="0" smtClean="0"/>
          </a:p>
          <a:p>
            <a:pPr algn="ctr"/>
            <a:endParaRPr lang="en-US" sz="1400" b="1" dirty="0" smtClean="0"/>
          </a:p>
          <a:p>
            <a:pPr algn="ctr"/>
            <a:r>
              <a:rPr lang="en-US" sz="2800" b="1" dirty="0" smtClean="0"/>
              <a:t>The money supply can be</a:t>
            </a:r>
          </a:p>
          <a:p>
            <a:pPr algn="ctr"/>
            <a:r>
              <a:rPr lang="en-US" sz="2800" b="1" dirty="0" smtClean="0"/>
              <a:t>in terms of any of the</a:t>
            </a:r>
          </a:p>
          <a:p>
            <a:pPr algn="ctr"/>
            <a:r>
              <a:rPr lang="en-US" sz="2800" b="1" dirty="0" smtClean="0"/>
              <a:t>monetary aggregates:</a:t>
            </a:r>
          </a:p>
          <a:p>
            <a:pPr algn="ctr"/>
            <a:r>
              <a:rPr lang="en-US" sz="2800" b="1" dirty="0" smtClean="0"/>
              <a:t>M1, M2, M3, MB, MZM.</a:t>
            </a:r>
          </a:p>
        </p:txBody>
      </p:sp>
      <p:sp>
        <p:nvSpPr>
          <p:cNvPr id="4" name="TextBox 3"/>
          <p:cNvSpPr txBox="1"/>
          <p:nvPr/>
        </p:nvSpPr>
        <p:spPr>
          <a:xfrm>
            <a:off x="0" y="742950"/>
            <a:ext cx="3505200" cy="3939540"/>
          </a:xfrm>
          <a:prstGeom prst="rect">
            <a:avLst/>
          </a:prstGeom>
          <a:noFill/>
        </p:spPr>
        <p:txBody>
          <a:bodyPr wrap="square" rtlCol="0">
            <a:spAutoFit/>
          </a:bodyPr>
          <a:lstStyle/>
          <a:p>
            <a:pPr algn="ctr"/>
            <a:r>
              <a:rPr lang="en-US" sz="25000" b="1" dirty="0" smtClean="0"/>
              <a:t>M</a:t>
            </a:r>
            <a:r>
              <a:rPr lang="en-US" sz="12500" b="1" baseline="90000" dirty="0" smtClean="0"/>
              <a:t>S</a:t>
            </a:r>
            <a:endParaRPr lang="en-US" sz="12500" b="1" dirty="0" smtClean="0"/>
          </a:p>
        </p:txBody>
      </p:sp>
    </p:spTree>
    <p:extLst>
      <p:ext uri="{BB962C8B-B14F-4D97-AF65-F5344CB8AC3E}">
        <p14:creationId xmlns="" xmlns:p14="http://schemas.microsoft.com/office/powerpoint/2010/main" val="3794099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276600" y="1165920"/>
            <a:ext cx="5334000" cy="3539430"/>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/P </a:t>
            </a:r>
            <a:r>
              <a:rPr lang="en-US" sz="2800" b="1" dirty="0" smtClean="0">
                <a:latin typeface="Times New Roman"/>
                <a:cs typeface="Times New Roman"/>
              </a:rPr>
              <a:t>≡ </a:t>
            </a:r>
            <a:r>
              <a:rPr lang="en-US" sz="2800" b="1" dirty="0" smtClean="0"/>
              <a:t>real money stock</a:t>
            </a:r>
            <a:endParaRPr lang="en-US" sz="1400" b="1" dirty="0" smtClean="0"/>
          </a:p>
          <a:p>
            <a:pPr algn="ctr"/>
            <a:endParaRPr lang="en-US" sz="1400" b="1" dirty="0" smtClean="0"/>
          </a:p>
          <a:p>
            <a:pPr algn="ctr"/>
            <a:r>
              <a:rPr lang="en-US" sz="2800" b="1" dirty="0" smtClean="0">
                <a:effectLst>
                  <a:outerShdw blurRad="38100" dist="38100" dir="2700000" algn="tl">
                    <a:srgbClr val="000000">
                      <a:alpha val="43137"/>
                    </a:srgbClr>
                  </a:outerShdw>
                </a:effectLst>
              </a:rPr>
              <a:t>real money balance </a:t>
            </a:r>
            <a:r>
              <a:rPr lang="en-US" sz="2800" b="1" dirty="0" smtClean="0"/>
              <a:t>–</a:t>
            </a:r>
          </a:p>
          <a:p>
            <a:pPr algn="ctr"/>
            <a:r>
              <a:rPr lang="en-US" sz="2800" b="1" dirty="0" smtClean="0"/>
              <a:t>quantity of money in real terms</a:t>
            </a:r>
          </a:p>
          <a:p>
            <a:pPr algn="ctr"/>
            <a:endParaRPr lang="en-US" sz="1400" b="1" dirty="0" smtClean="0"/>
          </a:p>
          <a:p>
            <a:pPr algn="ctr"/>
            <a:r>
              <a:rPr lang="en-US" sz="2800" b="1" dirty="0" smtClean="0"/>
              <a:t>Real money balance is an important concept in the Keynesian money demand</a:t>
            </a:r>
          </a:p>
          <a:p>
            <a:pPr algn="ctr"/>
            <a:r>
              <a:rPr lang="en-US" sz="2800" b="1" dirty="0" smtClean="0"/>
              <a:t>theory and in </a:t>
            </a:r>
            <a:r>
              <a:rPr lang="en-US" sz="2800" b="1" dirty="0" err="1" smtClean="0"/>
              <a:t>seigniorage</a:t>
            </a:r>
            <a:r>
              <a:rPr lang="en-US" sz="2800" b="1" dirty="0" smtClean="0"/>
              <a:t>.</a:t>
            </a:r>
          </a:p>
        </p:txBody>
      </p:sp>
      <p:sp>
        <p:nvSpPr>
          <p:cNvPr id="4" name="TextBox 3"/>
          <p:cNvSpPr txBox="1"/>
          <p:nvPr/>
        </p:nvSpPr>
        <p:spPr>
          <a:xfrm>
            <a:off x="0" y="1657350"/>
            <a:ext cx="3429000" cy="1631216"/>
          </a:xfrm>
          <a:prstGeom prst="rect">
            <a:avLst/>
          </a:prstGeom>
          <a:noFill/>
        </p:spPr>
        <p:txBody>
          <a:bodyPr wrap="square" rtlCol="0">
            <a:spAutoFit/>
          </a:bodyPr>
          <a:lstStyle/>
          <a:p>
            <a:pPr algn="ctr"/>
            <a:r>
              <a:rPr lang="en-US" sz="10000" b="1" dirty="0" smtClean="0"/>
              <a:t>M</a:t>
            </a:r>
            <a:r>
              <a:rPr lang="en-US" sz="5000" b="1" baseline="90000" dirty="0" smtClean="0"/>
              <a:t>S</a:t>
            </a:r>
            <a:r>
              <a:rPr lang="en-US" sz="10000" b="1" dirty="0" smtClean="0"/>
              <a:t>/P</a:t>
            </a:r>
          </a:p>
        </p:txBody>
      </p:sp>
    </p:spTree>
    <p:extLst>
      <p:ext uri="{BB962C8B-B14F-4D97-AF65-F5344CB8AC3E}">
        <p14:creationId xmlns="" xmlns:p14="http://schemas.microsoft.com/office/powerpoint/2010/main" val="22192162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2057400" y="1023937"/>
            <a:ext cx="6705600" cy="4113947"/>
          </a:xfrm>
          <a:prstGeom prst="rect">
            <a:avLst/>
          </a:prstGeom>
          <a:noFill/>
        </p:spPr>
        <p:txBody>
          <a:bodyPr wrap="square" rtlCol="0">
            <a:spAutoFit/>
          </a:bodyPr>
          <a:lstStyle/>
          <a:p>
            <a:pPr algn="ctr"/>
            <a:r>
              <a:rPr lang="en-US" sz="2800" b="1" dirty="0" smtClean="0"/>
              <a:t>velocity of money (V) –</a:t>
            </a:r>
          </a:p>
          <a:p>
            <a:pPr algn="ctr"/>
            <a:r>
              <a:rPr lang="en-US" sz="2800" b="1" dirty="0" smtClean="0"/>
              <a:t>average number of times a unit of money turns over in a given period</a:t>
            </a:r>
          </a:p>
          <a:p>
            <a:pPr algn="ctr"/>
            <a:endParaRPr lang="en-US" sz="1400" b="1" dirty="0" smtClean="0"/>
          </a:p>
          <a:p>
            <a:pPr algn="ctr"/>
            <a:r>
              <a:rPr lang="en-US" sz="2800" b="1" dirty="0" smtClean="0"/>
              <a:t>Velocity is defined as total spending divided by the quantity of money:</a:t>
            </a:r>
          </a:p>
          <a:p>
            <a:pPr algn="ctr"/>
            <a:r>
              <a:rPr lang="en-US" sz="2800" b="1" dirty="0" smtClean="0"/>
              <a:t>V </a:t>
            </a:r>
            <a:r>
              <a:rPr lang="en-US" sz="2800" b="1" dirty="0" smtClean="0">
                <a:latin typeface="Times New Roman"/>
                <a:cs typeface="Times New Roman"/>
              </a:rPr>
              <a:t>≡</a:t>
            </a:r>
            <a:r>
              <a:rPr lang="en-US" sz="2800" b="1" dirty="0" smtClean="0"/>
              <a:t> </a:t>
            </a:r>
            <a:r>
              <a:rPr lang="en-US" sz="2800" b="1" dirty="0" err="1" smtClean="0"/>
              <a:t>Py</a:t>
            </a:r>
            <a:r>
              <a:rPr lang="en-US" sz="2800" b="1" dirty="0" smtClean="0"/>
              <a:t>/M</a:t>
            </a:r>
            <a:r>
              <a:rPr lang="en-US" sz="1400" b="1" baseline="90000" dirty="0" smtClean="0"/>
              <a:t>S</a:t>
            </a:r>
            <a:endParaRPr lang="en-US" sz="900" b="1" baseline="90000" dirty="0" smtClean="0"/>
          </a:p>
          <a:p>
            <a:pPr algn="ctr"/>
            <a:endParaRPr lang="en-US" sz="1400" b="1" dirty="0" smtClean="0"/>
          </a:p>
          <a:p>
            <a:pPr algn="ctr"/>
            <a:r>
              <a:rPr lang="en-US" sz="2800" b="1" dirty="0" smtClean="0"/>
              <a:t>So the equation of exchange is an identity: </a:t>
            </a:r>
          </a:p>
          <a:p>
            <a:pPr algn="ctr"/>
            <a:r>
              <a:rPr lang="en-US" sz="2800" b="1" dirty="0" smtClean="0"/>
              <a:t>M</a:t>
            </a:r>
            <a:r>
              <a:rPr lang="en-US" sz="1400" b="1" baseline="90000" dirty="0" smtClean="0"/>
              <a:t>S</a:t>
            </a:r>
            <a:r>
              <a:rPr lang="en-US" sz="2800" b="1" dirty="0" smtClean="0"/>
              <a:t>V = </a:t>
            </a:r>
            <a:r>
              <a:rPr lang="en-US" sz="2800" b="1" dirty="0" err="1" smtClean="0"/>
              <a:t>Py</a:t>
            </a:r>
            <a:endParaRPr lang="en-US" sz="900" b="1" baseline="90000" dirty="0" smtClean="0"/>
          </a:p>
          <a:p>
            <a:pPr algn="ctr"/>
            <a:endParaRPr lang="en-US" sz="1400" b="1" baseline="90000" dirty="0" smtClean="0"/>
          </a:p>
        </p:txBody>
      </p:sp>
      <p:sp>
        <p:nvSpPr>
          <p:cNvPr id="4" name="TextBox 3"/>
          <p:cNvSpPr txBox="1"/>
          <p:nvPr/>
        </p:nvSpPr>
        <p:spPr>
          <a:xfrm>
            <a:off x="0" y="742950"/>
            <a:ext cx="2286000" cy="3939540"/>
          </a:xfrm>
          <a:prstGeom prst="rect">
            <a:avLst/>
          </a:prstGeom>
          <a:noFill/>
        </p:spPr>
        <p:txBody>
          <a:bodyPr wrap="square" rtlCol="0">
            <a:spAutoFit/>
          </a:bodyPr>
          <a:lstStyle/>
          <a:p>
            <a:pPr algn="ctr"/>
            <a:r>
              <a:rPr lang="en-US" sz="25000" b="1" dirty="0" smtClean="0"/>
              <a:t>V</a:t>
            </a:r>
            <a:endParaRPr lang="en-US" sz="12500" b="1" dirty="0" smtClean="0"/>
          </a:p>
        </p:txBody>
      </p:sp>
    </p:spTree>
    <p:extLst>
      <p:ext uri="{BB962C8B-B14F-4D97-AF65-F5344CB8AC3E}">
        <p14:creationId xmlns="" xmlns:p14="http://schemas.microsoft.com/office/powerpoint/2010/main" val="33702386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6088" y="133350"/>
            <a:ext cx="56491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Equation of Exchange</a:t>
            </a:r>
          </a:p>
        </p:txBody>
      </p:sp>
      <p:sp>
        <p:nvSpPr>
          <p:cNvPr id="3" name="TextBox 2"/>
          <p:cNvSpPr txBox="1"/>
          <p:nvPr/>
        </p:nvSpPr>
        <p:spPr>
          <a:xfrm>
            <a:off x="3200400" y="1123950"/>
            <a:ext cx="4495800" cy="1323439"/>
          </a:xfrm>
          <a:prstGeom prst="rect">
            <a:avLst/>
          </a:prstGeom>
          <a:noFill/>
        </p:spPr>
        <p:txBody>
          <a:bodyPr wrap="square" rtlCol="0">
            <a:spAutoFit/>
          </a:bodyPr>
          <a:lstStyle/>
          <a:p>
            <a:pPr algn="ctr"/>
            <a:r>
              <a:rPr lang="en-US" sz="8000" b="1" dirty="0" smtClean="0"/>
              <a:t>M</a:t>
            </a:r>
            <a:r>
              <a:rPr lang="en-US" sz="4000" b="1" baseline="90000" dirty="0" smtClean="0"/>
              <a:t>S</a:t>
            </a:r>
            <a:r>
              <a:rPr lang="en-US" sz="8000" b="1" dirty="0" smtClean="0"/>
              <a:t>V = </a:t>
            </a:r>
            <a:r>
              <a:rPr lang="en-US" sz="8000" b="1" dirty="0" err="1" smtClean="0"/>
              <a:t>Py</a:t>
            </a:r>
            <a:endParaRPr lang="en-US" sz="8000" b="1" dirty="0" smtClean="0"/>
          </a:p>
        </p:txBody>
      </p:sp>
      <p:sp>
        <p:nvSpPr>
          <p:cNvPr id="5" name="TextBox 4"/>
          <p:cNvSpPr txBox="1"/>
          <p:nvPr/>
        </p:nvSpPr>
        <p:spPr>
          <a:xfrm>
            <a:off x="2819400" y="2508468"/>
            <a:ext cx="58674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Important notes</a:t>
            </a:r>
          </a:p>
          <a:p>
            <a:pPr>
              <a:buFont typeface="Arial" pitchFamily="34" charset="0"/>
              <a:buChar char="•"/>
            </a:pPr>
            <a:r>
              <a:rPr lang="en-US" sz="2800" b="1" dirty="0" smtClean="0"/>
              <a:t> an identity, not a theory (V </a:t>
            </a:r>
            <a:r>
              <a:rPr lang="en-US" sz="2800" b="1" dirty="0" smtClean="0">
                <a:latin typeface="Times New Roman"/>
                <a:cs typeface="Times New Roman"/>
              </a:rPr>
              <a:t>≡</a:t>
            </a:r>
            <a:r>
              <a:rPr lang="en-US" sz="2800" b="1" dirty="0" smtClean="0"/>
              <a:t> </a:t>
            </a:r>
            <a:r>
              <a:rPr lang="en-US" sz="2800" b="1" dirty="0" err="1" smtClean="0"/>
              <a:t>Py</a:t>
            </a:r>
            <a:r>
              <a:rPr lang="en-US" sz="2800" b="1" dirty="0" smtClean="0"/>
              <a:t>/M</a:t>
            </a:r>
            <a:r>
              <a:rPr lang="en-US" sz="1400" b="1" baseline="90000" dirty="0" smtClean="0"/>
              <a:t>S</a:t>
            </a:r>
            <a:r>
              <a:rPr lang="en-US" sz="2800" b="1" dirty="0" smtClean="0"/>
              <a:t>)</a:t>
            </a:r>
          </a:p>
          <a:p>
            <a:pPr>
              <a:buFont typeface="Arial" pitchFamily="34" charset="0"/>
              <a:buChar char="•"/>
            </a:pPr>
            <a:r>
              <a:rPr lang="en-US" sz="2800" b="1" dirty="0" smtClean="0"/>
              <a:t> right side is nominal output (Y = </a:t>
            </a:r>
            <a:r>
              <a:rPr lang="en-US" sz="2800" b="1" dirty="0" err="1" smtClean="0"/>
              <a:t>Py</a:t>
            </a:r>
            <a:r>
              <a:rPr lang="en-US" sz="2800" b="1" dirty="0" smtClean="0"/>
              <a:t>)</a:t>
            </a:r>
          </a:p>
          <a:p>
            <a:pPr>
              <a:buFont typeface="Arial" pitchFamily="34" charset="0"/>
              <a:buChar char="•"/>
            </a:pPr>
            <a:r>
              <a:rPr lang="en-US" sz="2800" b="1" dirty="0" smtClean="0"/>
              <a:t> M</a:t>
            </a:r>
            <a:r>
              <a:rPr lang="en-US" sz="1400" b="1" baseline="90000" dirty="0" smtClean="0"/>
              <a:t>S</a:t>
            </a:r>
            <a:r>
              <a:rPr lang="en-US" sz="2800" b="1" dirty="0" smtClean="0"/>
              <a:t> can be any monetary aggregate</a:t>
            </a:r>
          </a:p>
          <a:p>
            <a:r>
              <a:rPr lang="en-US" sz="2800" b="1" dirty="0" smtClean="0"/>
              <a:t>   (changing the aggregate changes V)</a:t>
            </a:r>
          </a:p>
        </p:txBody>
      </p:sp>
      <p:pic>
        <p:nvPicPr>
          <p:cNvPr id="6" name="Picture 5"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extLst>
      <p:ext uri="{BB962C8B-B14F-4D97-AF65-F5344CB8AC3E}">
        <p14:creationId xmlns="" xmlns:p14="http://schemas.microsoft.com/office/powerpoint/2010/main" val="4032131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9542" y="133350"/>
            <a:ext cx="69614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Quantity Theory of Money</a:t>
            </a:r>
          </a:p>
        </p:txBody>
      </p:sp>
      <p:sp>
        <p:nvSpPr>
          <p:cNvPr id="6" name="TextBox 5"/>
          <p:cNvSpPr txBox="1"/>
          <p:nvPr/>
        </p:nvSpPr>
        <p:spPr>
          <a:xfrm>
            <a:off x="609600" y="1047750"/>
            <a:ext cx="7696200" cy="954107"/>
          </a:xfrm>
          <a:prstGeom prst="rect">
            <a:avLst/>
          </a:prstGeom>
          <a:noFill/>
        </p:spPr>
        <p:txBody>
          <a:bodyPr wrap="square" rtlCol="0">
            <a:spAutoFit/>
          </a:bodyPr>
          <a:lstStyle/>
          <a:p>
            <a:pPr algn="ctr"/>
            <a:r>
              <a:rPr lang="en-US" sz="2800" b="1" dirty="0" smtClean="0"/>
              <a:t>The quantity theory of money conceived by Irving Fisher makes two important assumptions.</a:t>
            </a:r>
          </a:p>
        </p:txBody>
      </p:sp>
      <p:sp>
        <p:nvSpPr>
          <p:cNvPr id="7" name="TextBox 6"/>
          <p:cNvSpPr txBox="1"/>
          <p:nvPr/>
        </p:nvSpPr>
        <p:spPr>
          <a:xfrm>
            <a:off x="1066800" y="2024955"/>
            <a:ext cx="7162800" cy="1384995"/>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Assumptions</a:t>
            </a:r>
          </a:p>
          <a:p>
            <a:pPr marL="514350" indent="-514350">
              <a:buFont typeface="+mj-lt"/>
              <a:buAutoNum type="arabicPeriod"/>
            </a:pPr>
            <a:r>
              <a:rPr lang="en-US" sz="2800" b="1" dirty="0" smtClean="0"/>
              <a:t> velocity is constant</a:t>
            </a:r>
          </a:p>
          <a:p>
            <a:pPr marL="514350" indent="-514350">
              <a:buFont typeface="+mj-lt"/>
              <a:buAutoNum type="arabicPeriod"/>
            </a:pPr>
            <a:r>
              <a:rPr lang="en-US" sz="2800" b="1" dirty="0" smtClean="0"/>
              <a:t> wages and prices are completely flexible</a:t>
            </a:r>
          </a:p>
        </p:txBody>
      </p:sp>
      <p:pic>
        <p:nvPicPr>
          <p:cNvPr id="9" name="Picture 8" descr="flexible.png"/>
          <p:cNvPicPr>
            <a:picLocks noChangeAspect="1"/>
          </p:cNvPicPr>
          <p:nvPr/>
        </p:nvPicPr>
        <p:blipFill>
          <a:blip r:embed="rId2"/>
          <a:stretch>
            <a:fillRect/>
          </a:stretch>
        </p:blipFill>
        <p:spPr>
          <a:xfrm>
            <a:off x="5181600" y="3303270"/>
            <a:ext cx="1714500" cy="1840230"/>
          </a:xfrm>
          <a:prstGeom prst="rect">
            <a:avLst/>
          </a:prstGeom>
        </p:spPr>
      </p:pic>
      <p:pic>
        <p:nvPicPr>
          <p:cNvPr id="10" name="Picture 9" descr="prices.png"/>
          <p:cNvPicPr>
            <a:picLocks noChangeAspect="1"/>
          </p:cNvPicPr>
          <p:nvPr/>
        </p:nvPicPr>
        <p:blipFill>
          <a:blip r:embed="rId3"/>
          <a:stretch>
            <a:fillRect/>
          </a:stretch>
        </p:blipFill>
        <p:spPr>
          <a:xfrm>
            <a:off x="6400800" y="3705225"/>
            <a:ext cx="1895475" cy="1438275"/>
          </a:xfrm>
          <a:prstGeom prst="rect">
            <a:avLst/>
          </a:prstGeom>
        </p:spPr>
      </p:pic>
      <p:sp>
        <p:nvSpPr>
          <p:cNvPr id="11" name="TextBox 10"/>
          <p:cNvSpPr txBox="1"/>
          <p:nvPr/>
        </p:nvSpPr>
        <p:spPr>
          <a:xfrm>
            <a:off x="685800" y="3375214"/>
            <a:ext cx="2286000" cy="2015936"/>
          </a:xfrm>
          <a:prstGeom prst="rect">
            <a:avLst/>
          </a:prstGeom>
          <a:noFill/>
        </p:spPr>
        <p:txBody>
          <a:bodyPr wrap="square" rtlCol="0">
            <a:spAutoFit/>
          </a:bodyPr>
          <a:lstStyle/>
          <a:p>
            <a:pPr algn="ctr"/>
            <a:r>
              <a:rPr lang="en-US" sz="12500" b="1" dirty="0" smtClean="0"/>
              <a:t>V</a:t>
            </a:r>
          </a:p>
        </p:txBody>
      </p:sp>
      <p:pic>
        <p:nvPicPr>
          <p:cNvPr id="12" name="Picture 11" descr="stop_sign.png"/>
          <p:cNvPicPr>
            <a:picLocks noChangeAspect="1"/>
          </p:cNvPicPr>
          <p:nvPr/>
        </p:nvPicPr>
        <p:blipFill>
          <a:blip r:embed="rId4"/>
          <a:stretch>
            <a:fillRect/>
          </a:stretch>
        </p:blipFill>
        <p:spPr>
          <a:xfrm>
            <a:off x="2427600" y="3638550"/>
            <a:ext cx="1382400" cy="1382400"/>
          </a:xfrm>
          <a:prstGeom prst="rect">
            <a:avLst/>
          </a:prstGeom>
        </p:spPr>
      </p:pic>
    </p:spTree>
    <p:extLst>
      <p:ext uri="{BB962C8B-B14F-4D97-AF65-F5344CB8AC3E}">
        <p14:creationId xmlns="" xmlns:p14="http://schemas.microsoft.com/office/powerpoint/2010/main" val="35339663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9542" y="133350"/>
            <a:ext cx="69614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Quantity Theory of Money</a:t>
            </a:r>
          </a:p>
        </p:txBody>
      </p:sp>
      <p:sp>
        <p:nvSpPr>
          <p:cNvPr id="13" name="TextBox 12"/>
          <p:cNvSpPr txBox="1"/>
          <p:nvPr/>
        </p:nvSpPr>
        <p:spPr>
          <a:xfrm>
            <a:off x="609600" y="1305163"/>
            <a:ext cx="7696200" cy="3323987"/>
          </a:xfrm>
          <a:prstGeom prst="rect">
            <a:avLst/>
          </a:prstGeom>
          <a:noFill/>
        </p:spPr>
        <p:txBody>
          <a:bodyPr wrap="square" rtlCol="0">
            <a:spAutoFit/>
          </a:bodyPr>
          <a:lstStyle/>
          <a:p>
            <a:pPr algn="ctr"/>
            <a:r>
              <a:rPr lang="en-US" sz="2800" b="1" dirty="0" smtClean="0"/>
              <a:t>If velocity is </a:t>
            </a:r>
            <a:r>
              <a:rPr lang="en-US" sz="2800" b="1" dirty="0" err="1" smtClean="0"/>
              <a:t>constant</a:t>
            </a:r>
            <a:r>
              <a:rPr lang="en-US" sz="2800" b="1" dirty="0" err="1" smtClean="0">
                <a:latin typeface="Symbol" pitchFamily="18" charset="2"/>
              </a:rPr>
              <a:t>`</a:t>
            </a:r>
            <a:r>
              <a:rPr lang="en-US" sz="2800" b="1" dirty="0" err="1" smtClean="0"/>
              <a:t>V</a:t>
            </a:r>
            <a:r>
              <a:rPr lang="en-US" sz="2800" b="1" dirty="0" smtClean="0"/>
              <a:t>  then </a:t>
            </a:r>
            <a:r>
              <a:rPr lang="el-GR" sz="2800" b="1" dirty="0" smtClean="0">
                <a:latin typeface="Times New Roman" pitchFamily="18" charset="0"/>
                <a:cs typeface="Times New Roman" pitchFamily="18" charset="0"/>
              </a:rPr>
              <a:t>Δ</a:t>
            </a:r>
            <a:r>
              <a:rPr lang="en-US" sz="2800" b="1" dirty="0" smtClean="0"/>
              <a:t>M</a:t>
            </a:r>
            <a:r>
              <a:rPr lang="en-US" sz="1400" b="1" baseline="90000" dirty="0" smtClean="0"/>
              <a:t>S</a:t>
            </a:r>
            <a:r>
              <a:rPr lang="en-US" sz="2800" b="1" dirty="0" smtClean="0">
                <a:cs typeface="Times New Roman"/>
              </a:rPr>
              <a:t> </a:t>
            </a:r>
            <a:r>
              <a:rPr lang="en-US" sz="2800" b="1" dirty="0" smtClean="0">
                <a:latin typeface="Times New Roman" pitchFamily="18" charset="0"/>
                <a:cs typeface="Times New Roman" pitchFamily="18" charset="0"/>
              </a:rPr>
              <a:t>→</a:t>
            </a:r>
            <a:r>
              <a:rPr lang="en-US" sz="2800" b="1" dirty="0" smtClean="0">
                <a:cs typeface="Times New Roman"/>
              </a:rPr>
              <a:t> </a:t>
            </a:r>
            <a:r>
              <a:rPr lang="el-GR" sz="2800" b="1" dirty="0" smtClean="0">
                <a:latin typeface="Times New Roman" pitchFamily="18" charset="0"/>
                <a:cs typeface="Times New Roman" pitchFamily="18" charset="0"/>
              </a:rPr>
              <a:t>Δ</a:t>
            </a:r>
            <a:r>
              <a:rPr lang="en-US" sz="2800" b="1" dirty="0" err="1" smtClean="0">
                <a:cs typeface="Times New Roman"/>
              </a:rPr>
              <a:t>Py</a:t>
            </a:r>
            <a:endParaRPr lang="en-US" sz="2800" b="1" dirty="0" smtClean="0"/>
          </a:p>
          <a:p>
            <a:pPr algn="ctr"/>
            <a:r>
              <a:rPr lang="en-US" sz="2800" b="1" dirty="0" smtClean="0"/>
              <a:t>(doubling M</a:t>
            </a:r>
            <a:r>
              <a:rPr lang="en-US" sz="1400" b="1" baseline="90000" dirty="0" smtClean="0"/>
              <a:t>S</a:t>
            </a:r>
            <a:r>
              <a:rPr lang="en-US" sz="2800" b="1" dirty="0" smtClean="0"/>
              <a:t> will double </a:t>
            </a:r>
            <a:r>
              <a:rPr lang="en-US" sz="2800" b="1" dirty="0" err="1" smtClean="0">
                <a:cs typeface="Times New Roman"/>
              </a:rPr>
              <a:t>Py</a:t>
            </a:r>
            <a:r>
              <a:rPr lang="en-US" sz="2800" b="1" dirty="0" smtClean="0">
                <a:cs typeface="Times New Roman"/>
              </a:rPr>
              <a:t>)</a:t>
            </a:r>
            <a:r>
              <a:rPr lang="en-US" sz="2800" b="1" dirty="0" smtClean="0"/>
              <a:t>.</a:t>
            </a:r>
          </a:p>
          <a:p>
            <a:pPr algn="ctr"/>
            <a:r>
              <a:rPr lang="en-US" sz="2800" b="1" dirty="0" smtClean="0">
                <a:latin typeface="Symbol" pitchFamily="18" charset="2"/>
              </a:rPr>
              <a:t>`</a:t>
            </a:r>
            <a:r>
              <a:rPr lang="en-US" sz="2800" b="1" dirty="0" smtClean="0"/>
              <a:t>VM</a:t>
            </a:r>
            <a:r>
              <a:rPr lang="en-US" sz="1400" b="1" baseline="90000" dirty="0" smtClean="0"/>
              <a:t>S</a:t>
            </a:r>
            <a:r>
              <a:rPr lang="en-US" sz="2800" b="1" dirty="0" smtClean="0"/>
              <a:t> = </a:t>
            </a:r>
            <a:r>
              <a:rPr lang="en-US" sz="2800" b="1" dirty="0" err="1" smtClean="0"/>
              <a:t>Py</a:t>
            </a:r>
            <a:endParaRPr lang="en-US" sz="2800" b="1" dirty="0" smtClean="0"/>
          </a:p>
          <a:p>
            <a:pPr algn="ctr"/>
            <a:endParaRPr lang="en-US" sz="1400" b="1" dirty="0" smtClean="0"/>
          </a:p>
          <a:p>
            <a:pPr algn="ctr"/>
            <a:r>
              <a:rPr lang="en-US" sz="2800" b="1" dirty="0" smtClean="0"/>
              <a:t>If P is completely flexible and y is sticky,</a:t>
            </a:r>
          </a:p>
          <a:p>
            <a:pPr algn="ctr"/>
            <a:r>
              <a:rPr lang="en-US" sz="2800" b="1" dirty="0" err="1" smtClean="0"/>
              <a:t>assume</a:t>
            </a:r>
            <a:r>
              <a:rPr lang="en-US" sz="2800" b="1" dirty="0" err="1" smtClean="0">
                <a:latin typeface="Symbol" pitchFamily="18" charset="2"/>
              </a:rPr>
              <a:t>`</a:t>
            </a:r>
            <a:r>
              <a:rPr lang="en-US" sz="2800" b="1" dirty="0" err="1" smtClean="0"/>
              <a:t>y</a:t>
            </a:r>
            <a:r>
              <a:rPr lang="en-US" sz="2800" b="1" dirty="0" smtClean="0"/>
              <a:t>:  </a:t>
            </a:r>
            <a:r>
              <a:rPr lang="el-GR" sz="2800" b="1" dirty="0" smtClean="0">
                <a:latin typeface="Times New Roman" pitchFamily="18" charset="0"/>
                <a:cs typeface="Times New Roman" pitchFamily="18" charset="0"/>
              </a:rPr>
              <a:t>Δ</a:t>
            </a:r>
            <a:r>
              <a:rPr lang="en-US" sz="2800" b="1" dirty="0" smtClean="0"/>
              <a:t>M</a:t>
            </a:r>
            <a:r>
              <a:rPr lang="en-US" sz="1400" b="1" baseline="90000" dirty="0" smtClean="0"/>
              <a:t>S</a:t>
            </a:r>
            <a:r>
              <a:rPr lang="en-US" sz="2800" b="1" dirty="0" smtClean="0">
                <a:cs typeface="Times New Roman"/>
              </a:rPr>
              <a:t> </a:t>
            </a:r>
            <a:r>
              <a:rPr lang="en-US" sz="2800" b="1" dirty="0" smtClean="0">
                <a:latin typeface="Times New Roman" pitchFamily="18" charset="0"/>
                <a:cs typeface="Times New Roman" pitchFamily="18" charset="0"/>
              </a:rPr>
              <a:t>→</a:t>
            </a:r>
            <a:r>
              <a:rPr lang="en-US" sz="2800" b="1" dirty="0" smtClean="0">
                <a:cs typeface="Times New Roman"/>
              </a:rPr>
              <a:t> </a:t>
            </a:r>
            <a:r>
              <a:rPr lang="el-GR" sz="2800" b="1" dirty="0" smtClean="0">
                <a:latin typeface="Times New Roman" pitchFamily="18" charset="0"/>
                <a:cs typeface="Times New Roman" pitchFamily="18" charset="0"/>
              </a:rPr>
              <a:t>Δ</a:t>
            </a:r>
            <a:r>
              <a:rPr lang="en-US" sz="2800" b="1" dirty="0" smtClean="0">
                <a:cs typeface="Times New Roman"/>
              </a:rPr>
              <a:t>P</a:t>
            </a:r>
          </a:p>
          <a:p>
            <a:pPr algn="ctr"/>
            <a:r>
              <a:rPr lang="en-US" sz="2800" b="1" dirty="0" smtClean="0"/>
              <a:t>(doubling M</a:t>
            </a:r>
            <a:r>
              <a:rPr lang="en-US" sz="1400" b="1" baseline="90000" dirty="0" smtClean="0"/>
              <a:t>S</a:t>
            </a:r>
            <a:r>
              <a:rPr lang="en-US" sz="2800" b="1" dirty="0" smtClean="0"/>
              <a:t> will double </a:t>
            </a:r>
            <a:r>
              <a:rPr lang="en-US" sz="2800" b="1" dirty="0" smtClean="0">
                <a:cs typeface="Times New Roman"/>
              </a:rPr>
              <a:t>P)</a:t>
            </a:r>
            <a:r>
              <a:rPr lang="en-US" sz="2800" b="1" dirty="0" smtClean="0"/>
              <a:t>.</a:t>
            </a:r>
          </a:p>
          <a:p>
            <a:pPr algn="ctr"/>
            <a:r>
              <a:rPr lang="en-US" sz="2800" b="1" dirty="0" smtClean="0">
                <a:latin typeface="Symbol" pitchFamily="18" charset="2"/>
              </a:rPr>
              <a:t>`</a:t>
            </a:r>
            <a:r>
              <a:rPr lang="en-US" sz="2800" b="1" dirty="0" smtClean="0"/>
              <a:t>VM</a:t>
            </a:r>
            <a:r>
              <a:rPr lang="en-US" sz="1400" b="1" baseline="90000" dirty="0" smtClean="0"/>
              <a:t>S</a:t>
            </a:r>
            <a:r>
              <a:rPr lang="en-US" sz="2800" b="1" dirty="0" smtClean="0"/>
              <a:t>  = </a:t>
            </a:r>
            <a:r>
              <a:rPr lang="en-US" sz="2800" b="1" dirty="0" smtClean="0">
                <a:latin typeface="Symbol" pitchFamily="18" charset="2"/>
              </a:rPr>
              <a:t>`</a:t>
            </a:r>
            <a:r>
              <a:rPr lang="en-US" sz="2800" b="1" dirty="0" err="1" smtClean="0"/>
              <a:t>yP</a:t>
            </a:r>
            <a:endParaRPr lang="en-US" sz="2800" b="1" dirty="0" smtClean="0"/>
          </a:p>
        </p:txBody>
      </p:sp>
    </p:spTree>
    <p:extLst>
      <p:ext uri="{BB962C8B-B14F-4D97-AF65-F5344CB8AC3E}">
        <p14:creationId xmlns="" xmlns:p14="http://schemas.microsoft.com/office/powerpoint/2010/main" val="38116828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304800" y="1047750"/>
            <a:ext cx="8686800" cy="3539430"/>
          </a:xfrm>
          <a:prstGeom prst="rect">
            <a:avLst/>
          </a:prstGeom>
          <a:noFill/>
        </p:spPr>
        <p:txBody>
          <a:bodyPr wrap="square" rtlCol="0">
            <a:spAutoFit/>
          </a:bodyPr>
          <a:lstStyle/>
          <a:p>
            <a:pPr algn="ctr"/>
            <a:r>
              <a:rPr lang="en-US" sz="2800" b="1" dirty="0" smtClean="0"/>
              <a:t>The graphical version uses the money demand equation and the money supply equation to find equilibrium.</a:t>
            </a:r>
          </a:p>
          <a:p>
            <a:pPr algn="ctr"/>
            <a:endParaRPr lang="en-US" sz="1400" b="1" dirty="0" smtClean="0"/>
          </a:p>
          <a:p>
            <a:pPr algn="ctr"/>
            <a:r>
              <a:rPr lang="en-US" sz="2800" b="1" dirty="0" smtClean="0"/>
              <a:t>Money demand:</a:t>
            </a:r>
          </a:p>
          <a:p>
            <a:pPr algn="ctr"/>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a:p>
            <a:pPr algn="ctr"/>
            <a:endParaRPr lang="en-US" sz="1400" b="1" dirty="0" smtClean="0"/>
          </a:p>
          <a:p>
            <a:pPr algn="ctr"/>
            <a:r>
              <a:rPr lang="en-US" sz="2800" b="1" dirty="0" smtClean="0"/>
              <a:t>Money supply:</a:t>
            </a:r>
          </a:p>
          <a:p>
            <a:pPr algn="ctr"/>
            <a:r>
              <a:rPr lang="en-US" sz="2800" b="1" dirty="0" smtClean="0"/>
              <a:t>M</a:t>
            </a:r>
            <a:r>
              <a:rPr lang="en-US" sz="1400" b="1" baseline="90000" dirty="0" smtClean="0"/>
              <a:t>S</a:t>
            </a:r>
            <a:r>
              <a:rPr lang="en-US" sz="2800" b="1" dirty="0" smtClean="0"/>
              <a:t> = C</a:t>
            </a:r>
          </a:p>
          <a:p>
            <a:pPr algn="ctr"/>
            <a:r>
              <a:rPr lang="en-US" sz="2800" b="1" dirty="0" smtClean="0"/>
              <a:t>(C is a constant)</a:t>
            </a:r>
          </a:p>
        </p:txBody>
      </p:sp>
    </p:spTree>
    <p:extLst>
      <p:ext uri="{BB962C8B-B14F-4D97-AF65-F5344CB8AC3E}">
        <p14:creationId xmlns="" xmlns:p14="http://schemas.microsoft.com/office/powerpoint/2010/main" val="38161824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4" name="Rectangle 3"/>
          <p:cNvSpPr/>
          <p:nvPr/>
        </p:nvSpPr>
        <p:spPr>
          <a:xfrm>
            <a:off x="685800" y="1123950"/>
            <a:ext cx="76200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629400" y="1200150"/>
            <a:ext cx="1752600" cy="954107"/>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a:p>
            <a:r>
              <a:rPr lang="en-US" sz="2800" b="1" dirty="0" smtClean="0"/>
              <a:t>M</a:t>
            </a:r>
            <a:r>
              <a:rPr lang="en-US" sz="1400" b="1" baseline="90000" dirty="0" smtClean="0"/>
              <a:t>S</a:t>
            </a:r>
            <a:r>
              <a:rPr lang="en-US" sz="2800" b="1" dirty="0" smtClean="0"/>
              <a:t> = C</a:t>
            </a:r>
          </a:p>
        </p:txBody>
      </p:sp>
      <p:grpSp>
        <p:nvGrpSpPr>
          <p:cNvPr id="33" name="Group 32"/>
          <p:cNvGrpSpPr/>
          <p:nvPr/>
        </p:nvGrpSpPr>
        <p:grpSpPr>
          <a:xfrm>
            <a:off x="1676400" y="1276350"/>
            <a:ext cx="4953000" cy="3429000"/>
            <a:chOff x="1676400" y="1276350"/>
            <a:chExt cx="4953000" cy="3429000"/>
          </a:xfrm>
        </p:grpSpPr>
        <p:cxnSp>
          <p:nvCxnSpPr>
            <p:cNvPr id="9" name="Straight Connector 8"/>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768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27" name="TextBox 26"/>
            <p:cNvSpPr txBox="1"/>
            <p:nvPr/>
          </p:nvSpPr>
          <p:spPr>
            <a:xfrm>
              <a:off x="41910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30" name="TextBox 29"/>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31" name="TextBox 30"/>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spTree>
    <p:extLst>
      <p:ext uri="{BB962C8B-B14F-4D97-AF65-F5344CB8AC3E}">
        <p14:creationId xmlns="" xmlns:p14="http://schemas.microsoft.com/office/powerpoint/2010/main" val="145159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3886200" y="2114550"/>
            <a:ext cx="51054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double coincidence of wants</a:t>
            </a:r>
            <a:r>
              <a:rPr lang="en-US" sz="2800" b="1" dirty="0" smtClean="0"/>
              <a:t> –</a:t>
            </a:r>
          </a:p>
          <a:p>
            <a:pPr algn="ctr"/>
            <a:r>
              <a:rPr lang="en-US" sz="2800" b="1" dirty="0" smtClean="0"/>
              <a:t>each person must want the good his trading partner is offering</a:t>
            </a:r>
          </a:p>
        </p:txBody>
      </p:sp>
      <p:pic>
        <p:nvPicPr>
          <p:cNvPr id="4" name="Picture 3" descr="barter-doc.jpg"/>
          <p:cNvPicPr>
            <a:picLocks noChangeAspect="1"/>
          </p:cNvPicPr>
          <p:nvPr/>
        </p:nvPicPr>
        <p:blipFill>
          <a:blip r:embed="rId2"/>
          <a:stretch>
            <a:fillRect/>
          </a:stretch>
        </p:blipFill>
        <p:spPr>
          <a:xfrm>
            <a:off x="381000" y="1047750"/>
            <a:ext cx="3419475" cy="3810000"/>
          </a:xfrm>
          <a:prstGeom prst="rect">
            <a:avLst/>
          </a:prstGeom>
          <a:ln>
            <a:solidFill>
              <a:schemeClr val="tx1"/>
            </a:solidFill>
          </a:ln>
        </p:spPr>
      </p:pic>
    </p:spTree>
    <p:extLst>
      <p:ext uri="{BB962C8B-B14F-4D97-AF65-F5344CB8AC3E}">
        <p14:creationId xmlns="" xmlns:p14="http://schemas.microsoft.com/office/powerpoint/2010/main" val="3074998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15" name="TextBox 14"/>
          <p:cNvSpPr txBox="1"/>
          <p:nvPr/>
        </p:nvSpPr>
        <p:spPr>
          <a:xfrm>
            <a:off x="5410200" y="1047750"/>
            <a:ext cx="3733800" cy="3754874"/>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a:t>
            </a:r>
            <a:r>
              <a:rPr lang="en-US" sz="2800" b="1" dirty="0" smtClean="0">
                <a:latin typeface="Times New Roman" pitchFamily="18" charset="0"/>
                <a:cs typeface="Times New Roman" pitchFamily="18" charset="0"/>
              </a:rPr>
              <a:t> →</a:t>
            </a:r>
            <a:r>
              <a:rPr lang="en-US" sz="2800" b="1" dirty="0" smtClean="0"/>
              <a:t> PPM↓</a:t>
            </a:r>
            <a:r>
              <a:rPr lang="en-US" sz="2800" b="1" dirty="0" smtClean="0">
                <a:latin typeface="Times New Roman" pitchFamily="18" charset="0"/>
                <a:cs typeface="Times New Roman" pitchFamily="18" charset="0"/>
              </a:rPr>
              <a:t> →P</a:t>
            </a:r>
            <a:r>
              <a:rPr lang="en-US" sz="2800" b="1" dirty="0" smtClean="0"/>
              <a:t>↑</a:t>
            </a:r>
          </a:p>
          <a:p>
            <a:pPr algn="ctr"/>
            <a:endParaRPr lang="en-US" sz="1400" b="1" dirty="0" smtClean="0"/>
          </a:p>
          <a:p>
            <a:pPr algn="ctr"/>
            <a:r>
              <a:rPr lang="en-US" sz="2800" b="1" dirty="0" smtClean="0"/>
              <a:t>increasing the</a:t>
            </a:r>
          </a:p>
          <a:p>
            <a:pPr algn="ctr"/>
            <a:r>
              <a:rPr lang="en-US" sz="2800" b="1" dirty="0" smtClean="0"/>
              <a:t>money supply</a:t>
            </a:r>
          </a:p>
          <a:p>
            <a:pPr algn="ctr"/>
            <a:r>
              <a:rPr lang="en-US" sz="2800" b="1" dirty="0" smtClean="0"/>
              <a:t>shifts the M</a:t>
            </a:r>
            <a:r>
              <a:rPr lang="en-US" sz="1400" b="1" baseline="90000" dirty="0" smtClean="0"/>
              <a:t>S</a:t>
            </a:r>
            <a:r>
              <a:rPr lang="en-US" sz="2800" b="1" dirty="0" smtClean="0"/>
              <a:t> curve out</a:t>
            </a:r>
          </a:p>
          <a:p>
            <a:pPr algn="ctr"/>
            <a:r>
              <a:rPr lang="en-US" sz="2800" b="1" dirty="0" smtClean="0"/>
              <a:t>move along M</a:t>
            </a:r>
            <a:r>
              <a:rPr lang="en-US" sz="1400" b="1" baseline="90000" dirty="0" smtClean="0"/>
              <a:t>D</a:t>
            </a:r>
            <a:endParaRPr lang="en-US" sz="2800" b="1" dirty="0" smtClean="0"/>
          </a:p>
          <a:p>
            <a:pPr algn="ctr"/>
            <a:r>
              <a:rPr lang="en-US" sz="2800" b="1" dirty="0" smtClean="0"/>
              <a:t>PPM goes down</a:t>
            </a:r>
          </a:p>
          <a:p>
            <a:pPr algn="ctr"/>
            <a:r>
              <a:rPr lang="en-US" sz="2800" b="1" dirty="0" smtClean="0"/>
              <a:t>P = 1/PPM</a:t>
            </a:r>
            <a:br>
              <a:rPr lang="en-US" sz="2800" b="1" dirty="0" smtClean="0"/>
            </a:br>
            <a:r>
              <a:rPr lang="en-US" sz="2800" b="1" dirty="0" smtClean="0"/>
              <a:t>P goes up</a:t>
            </a:r>
          </a:p>
        </p:txBody>
      </p:sp>
      <p:grpSp>
        <p:nvGrpSpPr>
          <p:cNvPr id="31" name="Group 30"/>
          <p:cNvGrpSpPr/>
          <p:nvPr/>
        </p:nvGrpSpPr>
        <p:grpSpPr>
          <a:xfrm>
            <a:off x="304800" y="1123950"/>
            <a:ext cx="5105400" cy="3657600"/>
            <a:chOff x="304800" y="1123950"/>
            <a:chExt cx="51054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04800" y="1276350"/>
              <a:ext cx="4953000" cy="3429000"/>
              <a:chOff x="304800" y="1276350"/>
              <a:chExt cx="4953000" cy="3429000"/>
            </a:xfrm>
          </p:grpSpPr>
          <p:grpSp>
            <p:nvGrpSpPr>
              <p:cNvPr id="5" name="Group 4"/>
              <p:cNvGrpSpPr/>
              <p:nvPr/>
            </p:nvGrpSpPr>
            <p:grpSpPr>
              <a:xfrm>
                <a:off x="304800" y="1276350"/>
                <a:ext cx="4953000" cy="3429000"/>
                <a:chOff x="1676400" y="1276350"/>
                <a:chExt cx="4953000" cy="3429000"/>
              </a:xfrm>
            </p:grpSpPr>
            <p:cxnSp>
              <p:nvCxnSpPr>
                <p:cNvPr id="6" name="Straight Connector 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11" name="TextBox 10"/>
                <p:cNvSpPr txBox="1"/>
                <p:nvPr/>
              </p:nvSpPr>
              <p:spPr>
                <a:xfrm>
                  <a:off x="41910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2" name="TextBox 11"/>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3" name="TextBox 12"/>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6" name="Straight Connector 15"/>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29000" y="1276350"/>
                <a:ext cx="838200" cy="523220"/>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latin typeface="Times New Roman" pitchFamily="18" charset="0"/>
                    <a:cs typeface="Times New Roman" pitchFamily="18" charset="0"/>
                  </a:rPr>
                  <a:t>'</a:t>
                </a:r>
              </a:p>
            </p:txBody>
          </p:sp>
          <p:cxnSp>
            <p:nvCxnSpPr>
              <p:cNvPr id="19" name="Straight Connector 18"/>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295402" y="3408364"/>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26" name="TextBox 25"/>
              <p:cNvSpPr txBox="1"/>
              <p:nvPr/>
            </p:nvSpPr>
            <p:spPr>
              <a:xfrm>
                <a:off x="304800" y="3115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28" name="Straight Arrow Connector 27"/>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6081752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14" name="TextBox 13"/>
          <p:cNvSpPr txBox="1"/>
          <p:nvPr/>
        </p:nvSpPr>
        <p:spPr>
          <a:xfrm>
            <a:off x="5410200" y="1885950"/>
            <a:ext cx="3733800" cy="2031325"/>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a:t>
            </a:r>
            <a:r>
              <a:rPr lang="en-US" sz="2800" b="1" dirty="0" smtClean="0">
                <a:latin typeface="Times New Roman" pitchFamily="18" charset="0"/>
                <a:cs typeface="Times New Roman" pitchFamily="18" charset="0"/>
              </a:rPr>
              <a:t> →</a:t>
            </a:r>
            <a:r>
              <a:rPr lang="en-US" sz="2800" b="1" dirty="0" smtClean="0"/>
              <a:t> PPM↓</a:t>
            </a:r>
            <a:r>
              <a:rPr lang="en-US" sz="2800" b="1" dirty="0" smtClean="0">
                <a:latin typeface="Times New Roman" pitchFamily="18" charset="0"/>
                <a:cs typeface="Times New Roman" pitchFamily="18" charset="0"/>
              </a:rPr>
              <a:t> →P</a:t>
            </a:r>
            <a:r>
              <a:rPr lang="en-US" sz="2800" b="1" dirty="0" smtClean="0"/>
              <a:t>↑</a:t>
            </a:r>
          </a:p>
          <a:p>
            <a:pPr algn="ctr"/>
            <a:endParaRPr lang="en-US" sz="1400" b="1" dirty="0" smtClean="0"/>
          </a:p>
          <a:p>
            <a:pPr algn="ctr"/>
            <a:r>
              <a:rPr lang="en-US" sz="2800" b="1" dirty="0" smtClean="0"/>
              <a:t>matches the math:</a:t>
            </a:r>
          </a:p>
          <a:p>
            <a:pPr algn="ctr"/>
            <a:r>
              <a:rPr lang="en-US" sz="2800" b="1" dirty="0" smtClean="0"/>
              <a:t>M</a:t>
            </a:r>
            <a:r>
              <a:rPr lang="en-US" sz="1400" b="1" baseline="90000" dirty="0" smtClean="0"/>
              <a:t>S</a:t>
            </a:r>
            <a:r>
              <a:rPr lang="en-US" sz="2800" b="1" dirty="0" smtClean="0"/>
              <a:t>V = </a:t>
            </a:r>
            <a:r>
              <a:rPr lang="en-US" sz="2800" b="1" dirty="0" err="1" smtClean="0"/>
              <a:t>Py</a:t>
            </a:r>
            <a:endParaRPr lang="en-US" sz="2800" b="1" dirty="0" smtClean="0"/>
          </a:p>
          <a:p>
            <a:pPr algn="ctr"/>
            <a:r>
              <a:rPr lang="en-US" sz="2800" b="1" dirty="0" smtClean="0">
                <a:latin typeface="Symbol" pitchFamily="18" charset="2"/>
              </a:rPr>
              <a:t>`</a:t>
            </a:r>
            <a:r>
              <a:rPr lang="en-US" sz="2800" b="1" dirty="0" smtClean="0"/>
              <a:t>V(M</a:t>
            </a:r>
            <a:r>
              <a:rPr lang="en-US" sz="1400" b="1" baseline="90000" dirty="0" smtClean="0"/>
              <a:t>S</a:t>
            </a:r>
            <a:r>
              <a:rPr lang="en-US" sz="2800" b="1" dirty="0" smtClean="0"/>
              <a:t>↑) = </a:t>
            </a:r>
            <a:r>
              <a:rPr lang="en-US" sz="2800" b="1" dirty="0" smtClean="0">
                <a:latin typeface="Symbol" pitchFamily="18" charset="2"/>
              </a:rPr>
              <a:t>`</a:t>
            </a:r>
            <a:r>
              <a:rPr lang="en-US" sz="2800" b="1" dirty="0" smtClean="0"/>
              <a:t>y(P↑)</a:t>
            </a:r>
          </a:p>
        </p:txBody>
      </p:sp>
      <p:grpSp>
        <p:nvGrpSpPr>
          <p:cNvPr id="22" name="Group 21"/>
          <p:cNvGrpSpPr/>
          <p:nvPr/>
        </p:nvGrpSpPr>
        <p:grpSpPr>
          <a:xfrm>
            <a:off x="304800" y="1123950"/>
            <a:ext cx="5105400" cy="3657600"/>
            <a:chOff x="304800" y="1123950"/>
            <a:chExt cx="5105400" cy="3657600"/>
          </a:xfrm>
        </p:grpSpPr>
        <p:grpSp>
          <p:nvGrpSpPr>
            <p:cNvPr id="3" name="Group 2"/>
            <p:cNvGrpSpPr/>
            <p:nvPr/>
          </p:nvGrpSpPr>
          <p:grpSpPr>
            <a:xfrm>
              <a:off x="304800" y="1123950"/>
              <a:ext cx="5105400" cy="3657600"/>
              <a:chOff x="609600" y="1123950"/>
              <a:chExt cx="5105400" cy="3657600"/>
            </a:xfrm>
          </p:grpSpPr>
          <p:sp>
            <p:nvSpPr>
              <p:cNvPr id="4" name="Rectangle 3"/>
              <p:cNvSpPr/>
              <p:nvPr/>
            </p:nvSpPr>
            <p:spPr>
              <a:xfrm>
                <a:off x="6858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1276350"/>
                <a:ext cx="4953000" cy="3429000"/>
                <a:chOff x="1676400" y="1276350"/>
                <a:chExt cx="4953000" cy="3429000"/>
              </a:xfrm>
            </p:grpSpPr>
            <p:cxnSp>
              <p:nvCxnSpPr>
                <p:cNvPr id="6" name="Straight Connector 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11" name="TextBox 10"/>
                <p:cNvSpPr txBox="1"/>
                <p:nvPr/>
              </p:nvSpPr>
              <p:spPr>
                <a:xfrm>
                  <a:off x="41910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2" name="TextBox 11"/>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3" name="TextBox 12"/>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0" y="1276350"/>
              <a:ext cx="838200" cy="523220"/>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latin typeface="Times New Roman" pitchFamily="18" charset="0"/>
                  <a:cs typeface="Times New Roman" pitchFamily="18" charset="0"/>
                </a:rPr>
                <a:t>'</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3408364"/>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20" name="TextBox 19"/>
            <p:cNvSpPr txBox="1"/>
            <p:nvPr/>
          </p:nvSpPr>
          <p:spPr>
            <a:xfrm>
              <a:off x="304800" y="3115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21" name="Straight Arrow Connector 20"/>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678747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14" name="TextBox 13"/>
          <p:cNvSpPr txBox="1"/>
          <p:nvPr/>
        </p:nvSpPr>
        <p:spPr>
          <a:xfrm>
            <a:off x="5410200" y="1047750"/>
            <a:ext cx="3733800" cy="3754874"/>
          </a:xfrm>
          <a:prstGeom prst="rect">
            <a:avLst/>
          </a:prstGeom>
          <a:noFill/>
        </p:spPr>
        <p:txBody>
          <a:bodyPr wrap="square" rtlCol="0">
            <a:spAutoFit/>
          </a:bodyPr>
          <a:lstStyle/>
          <a:p>
            <a:pPr algn="ctr"/>
            <a:r>
              <a:rPr lang="en-US" sz="2800" b="1" dirty="0" smtClean="0"/>
              <a:t>V↓</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p>
          <a:p>
            <a:pPr algn="ctr"/>
            <a:r>
              <a:rPr lang="en-US" sz="2800" b="1" dirty="0" smtClean="0">
                <a:latin typeface="Times New Roman" pitchFamily="18" charset="0"/>
                <a:cs typeface="Times New Roman" pitchFamily="18" charset="0"/>
              </a:rPr>
              <a:t>→ </a:t>
            </a:r>
            <a:r>
              <a:rPr lang="en-US" sz="2800" b="1" dirty="0" smtClean="0"/>
              <a:t>PPM↑</a:t>
            </a:r>
            <a:r>
              <a:rPr lang="en-US" sz="2800" b="1" dirty="0" smtClean="0">
                <a:latin typeface="Times New Roman" pitchFamily="18" charset="0"/>
                <a:cs typeface="Times New Roman" pitchFamily="18" charset="0"/>
              </a:rPr>
              <a:t> → P</a:t>
            </a:r>
            <a:r>
              <a:rPr lang="en-US" sz="2800" b="1" dirty="0" smtClean="0"/>
              <a:t>↓</a:t>
            </a:r>
          </a:p>
          <a:p>
            <a:pPr algn="ctr"/>
            <a:endParaRPr lang="en-US" sz="1400" b="1" dirty="0" smtClean="0"/>
          </a:p>
          <a:p>
            <a:pPr algn="ctr"/>
            <a:r>
              <a:rPr lang="en-US" sz="2800" b="1" dirty="0" smtClean="0"/>
              <a:t>decreasing velocity</a:t>
            </a:r>
          </a:p>
          <a:p>
            <a:pPr algn="ctr"/>
            <a:r>
              <a:rPr lang="en-US" sz="2800" b="1" dirty="0" smtClean="0"/>
              <a:t>shifts the M</a:t>
            </a:r>
            <a:r>
              <a:rPr lang="en-US" sz="1400" b="1" baseline="90000" dirty="0" smtClean="0"/>
              <a:t>D</a:t>
            </a:r>
            <a:r>
              <a:rPr lang="en-US" sz="2800" b="1" dirty="0" smtClean="0"/>
              <a:t> curve out</a:t>
            </a:r>
          </a:p>
          <a:p>
            <a:pPr algn="ctr"/>
            <a:r>
              <a:rPr lang="en-US" sz="2800" b="1" dirty="0" smtClean="0"/>
              <a:t>move along M</a:t>
            </a:r>
            <a:r>
              <a:rPr lang="en-US" sz="1400" b="1" baseline="90000" dirty="0" smtClean="0"/>
              <a:t>S</a:t>
            </a:r>
            <a:endParaRPr lang="en-US" sz="2800" b="1" dirty="0" smtClean="0"/>
          </a:p>
          <a:p>
            <a:pPr algn="ctr"/>
            <a:r>
              <a:rPr lang="en-US" sz="2800" b="1" dirty="0" smtClean="0"/>
              <a:t>PPM goes up</a:t>
            </a:r>
          </a:p>
          <a:p>
            <a:pPr algn="ctr"/>
            <a:r>
              <a:rPr lang="en-US" sz="2800" b="1" dirty="0" smtClean="0"/>
              <a:t>P = 1/PPM</a:t>
            </a:r>
            <a:br>
              <a:rPr lang="en-US" sz="2800" b="1" dirty="0" smtClean="0"/>
            </a:br>
            <a:r>
              <a:rPr lang="en-US" sz="2800" b="1" dirty="0" smtClean="0"/>
              <a:t>P goes down</a:t>
            </a:r>
          </a:p>
        </p:txBody>
      </p:sp>
      <p:grpSp>
        <p:nvGrpSpPr>
          <p:cNvPr id="30" name="Group 29"/>
          <p:cNvGrpSpPr/>
          <p:nvPr/>
        </p:nvGrpSpPr>
        <p:grpSpPr>
          <a:xfrm>
            <a:off x="304800" y="1123950"/>
            <a:ext cx="5105400" cy="3657600"/>
            <a:chOff x="3048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04800" y="1276350"/>
              <a:ext cx="4953000" cy="3429000"/>
              <a:chOff x="304800" y="1276350"/>
              <a:chExt cx="4953000" cy="3429000"/>
            </a:xfrm>
          </p:grpSpPr>
          <p:sp>
            <p:nvSpPr>
              <p:cNvPr id="12" name="TextBox 11"/>
              <p:cNvSpPr txBox="1"/>
              <p:nvPr/>
            </p:nvSpPr>
            <p:spPr>
              <a:xfrm>
                <a:off x="3048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9" name="TextBox 18"/>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20" name="TextBox 19"/>
              <p:cNvSpPr txBox="1"/>
              <p:nvPr/>
            </p:nvSpPr>
            <p:spPr>
              <a:xfrm>
                <a:off x="304800" y="2353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6"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1" name="TextBox 10"/>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32" name="TextBox 31"/>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2936825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047750"/>
            <a:ext cx="3733800" cy="2462213"/>
          </a:xfrm>
          <a:prstGeom prst="rect">
            <a:avLst/>
          </a:prstGeom>
          <a:noFill/>
        </p:spPr>
        <p:txBody>
          <a:bodyPr wrap="square" rtlCol="0">
            <a:spAutoFit/>
          </a:bodyPr>
          <a:lstStyle/>
          <a:p>
            <a:pPr algn="ctr"/>
            <a:r>
              <a:rPr lang="en-US" sz="2800" b="1" dirty="0" smtClean="0"/>
              <a:t>V↓</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p>
          <a:p>
            <a:pPr algn="ctr"/>
            <a:r>
              <a:rPr lang="en-US" sz="2800" b="1" dirty="0" smtClean="0">
                <a:latin typeface="Times New Roman" pitchFamily="18" charset="0"/>
                <a:cs typeface="Times New Roman" pitchFamily="18" charset="0"/>
              </a:rPr>
              <a:t>→ </a:t>
            </a:r>
            <a:r>
              <a:rPr lang="en-US" sz="2800" b="1" dirty="0" smtClean="0"/>
              <a:t>PPM↑</a:t>
            </a:r>
            <a:r>
              <a:rPr lang="en-US" sz="2800" b="1" dirty="0" smtClean="0">
                <a:latin typeface="Times New Roman" pitchFamily="18" charset="0"/>
                <a:cs typeface="Times New Roman" pitchFamily="18" charset="0"/>
              </a:rPr>
              <a:t> → P</a:t>
            </a:r>
            <a:r>
              <a:rPr lang="en-US" sz="2800" b="1" dirty="0" smtClean="0"/>
              <a:t>↓</a:t>
            </a:r>
          </a:p>
          <a:p>
            <a:pPr algn="ctr"/>
            <a:endParaRPr lang="en-US" sz="1400" b="1" dirty="0" smtClean="0"/>
          </a:p>
          <a:p>
            <a:pPr algn="ctr"/>
            <a:r>
              <a:rPr lang="en-US" sz="2800" b="1" dirty="0" smtClean="0"/>
              <a:t>matches the math:</a:t>
            </a:r>
          </a:p>
          <a:p>
            <a:pPr algn="ctr"/>
            <a:r>
              <a:rPr lang="en-US" sz="2800" b="1" dirty="0" smtClean="0"/>
              <a:t>M</a:t>
            </a:r>
            <a:r>
              <a:rPr lang="en-US" sz="1400" b="1" baseline="90000" dirty="0" smtClean="0"/>
              <a:t>S</a:t>
            </a:r>
            <a:r>
              <a:rPr lang="en-US" sz="2800" b="1" dirty="0" smtClean="0"/>
              <a:t>V = </a:t>
            </a:r>
            <a:r>
              <a:rPr lang="en-US" sz="2800" b="1" dirty="0" err="1" smtClean="0"/>
              <a:t>Py</a:t>
            </a:r>
            <a:endParaRPr lang="en-US" sz="2800" b="1" dirty="0" smtClean="0"/>
          </a:p>
          <a:p>
            <a:pPr algn="ctr"/>
            <a:r>
              <a:rPr lang="en-US" sz="2800" b="1" dirty="0" smtClean="0">
                <a:latin typeface="Symbol" pitchFamily="18" charset="2"/>
              </a:rPr>
              <a:t>`</a:t>
            </a:r>
            <a:r>
              <a:rPr lang="en-US" sz="2800" b="1" dirty="0" smtClean="0"/>
              <a:t>M</a:t>
            </a:r>
            <a:r>
              <a:rPr lang="en-US" sz="1400" b="1" baseline="90000" dirty="0" smtClean="0"/>
              <a:t>S</a:t>
            </a:r>
            <a:r>
              <a:rPr lang="en-US" sz="2800" b="1" dirty="0" smtClean="0"/>
              <a:t>(V↓) =</a:t>
            </a:r>
            <a:r>
              <a:rPr lang="en-US" sz="2800" b="1" dirty="0" smtClean="0">
                <a:latin typeface="Symbol" pitchFamily="18" charset="2"/>
              </a:rPr>
              <a:t>`</a:t>
            </a:r>
            <a:r>
              <a:rPr lang="en-US" sz="2800" b="1" dirty="0" smtClean="0"/>
              <a:t>y(P↓)</a:t>
            </a:r>
          </a:p>
        </p:txBody>
      </p:sp>
      <p:grpSp>
        <p:nvGrpSpPr>
          <p:cNvPr id="4" name="Group 3"/>
          <p:cNvGrpSpPr/>
          <p:nvPr/>
        </p:nvGrpSpPr>
        <p:grpSpPr>
          <a:xfrm>
            <a:off x="304800" y="1123950"/>
            <a:ext cx="5105400" cy="3657600"/>
            <a:chOff x="304800" y="1123950"/>
            <a:chExt cx="51054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304800" y="1276350"/>
              <a:ext cx="4953000" cy="3429000"/>
              <a:chOff x="304800" y="1276350"/>
              <a:chExt cx="4953000" cy="3429000"/>
            </a:xfrm>
          </p:grpSpPr>
          <p:sp>
            <p:nvSpPr>
              <p:cNvPr id="7" name="TextBox 6"/>
              <p:cNvSpPr txBox="1"/>
              <p:nvPr/>
            </p:nvSpPr>
            <p:spPr>
              <a:xfrm>
                <a:off x="3048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8" name="TextBox 7"/>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9" name="TextBox 8"/>
              <p:cNvSpPr txBox="1"/>
              <p:nvPr/>
            </p:nvSpPr>
            <p:spPr>
              <a:xfrm>
                <a:off x="304800" y="2353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0"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5" name="TextBox 14"/>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23" name="TextBox 22"/>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26774188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047750"/>
            <a:ext cx="3733800" cy="3754874"/>
          </a:xfrm>
          <a:prstGeom prst="rect">
            <a:avLst/>
          </a:prstGeom>
          <a:noFill/>
        </p:spPr>
        <p:txBody>
          <a:bodyPr wrap="square" rtlCol="0">
            <a:spAutoFit/>
          </a:bodyPr>
          <a:lstStyle/>
          <a:p>
            <a:pPr algn="ctr"/>
            <a:r>
              <a:rPr lang="en-US" sz="2800" b="1" dirty="0" smtClean="0"/>
              <a:t>y↑</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p>
          <a:p>
            <a:pPr algn="ctr"/>
            <a:r>
              <a:rPr lang="en-US" sz="2800" b="1" dirty="0" smtClean="0">
                <a:latin typeface="Times New Roman" pitchFamily="18" charset="0"/>
                <a:cs typeface="Times New Roman" pitchFamily="18" charset="0"/>
              </a:rPr>
              <a:t>→ </a:t>
            </a:r>
            <a:r>
              <a:rPr lang="en-US" sz="2800" b="1" dirty="0" smtClean="0"/>
              <a:t>PPM↑</a:t>
            </a:r>
            <a:r>
              <a:rPr lang="en-US" sz="2800" b="1" dirty="0" smtClean="0">
                <a:latin typeface="Times New Roman" pitchFamily="18" charset="0"/>
                <a:cs typeface="Times New Roman" pitchFamily="18" charset="0"/>
              </a:rPr>
              <a:t> → P</a:t>
            </a:r>
            <a:r>
              <a:rPr lang="en-US" sz="2800" b="1" dirty="0" smtClean="0"/>
              <a:t>↓</a:t>
            </a:r>
          </a:p>
          <a:p>
            <a:pPr algn="ctr"/>
            <a:endParaRPr lang="en-US" sz="1400" b="1" dirty="0" smtClean="0"/>
          </a:p>
          <a:p>
            <a:pPr algn="ctr"/>
            <a:r>
              <a:rPr lang="en-US" sz="2800" b="1" dirty="0" smtClean="0"/>
              <a:t>increasing real output</a:t>
            </a:r>
          </a:p>
          <a:p>
            <a:pPr algn="ctr"/>
            <a:r>
              <a:rPr lang="en-US" sz="2800" b="1" dirty="0" smtClean="0"/>
              <a:t>shifts the M</a:t>
            </a:r>
            <a:r>
              <a:rPr lang="en-US" sz="1400" b="1" baseline="90000" dirty="0" smtClean="0"/>
              <a:t>D</a:t>
            </a:r>
            <a:r>
              <a:rPr lang="en-US" sz="2800" b="1" dirty="0" smtClean="0"/>
              <a:t> curve out</a:t>
            </a:r>
          </a:p>
          <a:p>
            <a:pPr algn="ctr"/>
            <a:r>
              <a:rPr lang="en-US" sz="2800" b="1" dirty="0" smtClean="0"/>
              <a:t>move along M</a:t>
            </a:r>
            <a:r>
              <a:rPr lang="en-US" sz="1400" b="1" baseline="90000" dirty="0" smtClean="0"/>
              <a:t>S</a:t>
            </a:r>
            <a:endParaRPr lang="en-US" sz="2800" b="1" dirty="0" smtClean="0"/>
          </a:p>
          <a:p>
            <a:pPr algn="ctr"/>
            <a:r>
              <a:rPr lang="en-US" sz="2800" b="1" dirty="0" smtClean="0"/>
              <a:t>PPM goes up</a:t>
            </a:r>
          </a:p>
          <a:p>
            <a:pPr algn="ctr"/>
            <a:r>
              <a:rPr lang="en-US" sz="2800" b="1" dirty="0" smtClean="0"/>
              <a:t>P = 1/PPM</a:t>
            </a:r>
            <a:br>
              <a:rPr lang="en-US" sz="2800" b="1" dirty="0" smtClean="0"/>
            </a:br>
            <a:r>
              <a:rPr lang="en-US" sz="2800" b="1" dirty="0" smtClean="0"/>
              <a:t>P goes down</a:t>
            </a:r>
          </a:p>
        </p:txBody>
      </p:sp>
      <p:grpSp>
        <p:nvGrpSpPr>
          <p:cNvPr id="4" name="Group 3"/>
          <p:cNvGrpSpPr/>
          <p:nvPr/>
        </p:nvGrpSpPr>
        <p:grpSpPr>
          <a:xfrm>
            <a:off x="304800" y="1123950"/>
            <a:ext cx="5105400" cy="3657600"/>
            <a:chOff x="304800" y="1123950"/>
            <a:chExt cx="51054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304800" y="1276350"/>
              <a:ext cx="4953000" cy="3429000"/>
              <a:chOff x="304800" y="1276350"/>
              <a:chExt cx="4953000" cy="3429000"/>
            </a:xfrm>
          </p:grpSpPr>
          <p:sp>
            <p:nvSpPr>
              <p:cNvPr id="7" name="TextBox 6"/>
              <p:cNvSpPr txBox="1"/>
              <p:nvPr/>
            </p:nvSpPr>
            <p:spPr>
              <a:xfrm>
                <a:off x="3048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8" name="TextBox 7"/>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9" name="TextBox 8"/>
              <p:cNvSpPr txBox="1"/>
              <p:nvPr/>
            </p:nvSpPr>
            <p:spPr>
              <a:xfrm>
                <a:off x="304800" y="2353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0"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5" name="TextBox 14"/>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22" name="TextBox 21"/>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34733827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410200" y="1047750"/>
            <a:ext cx="3733800" cy="2462213"/>
          </a:xfrm>
          <a:prstGeom prst="rect">
            <a:avLst/>
          </a:prstGeom>
          <a:noFill/>
        </p:spPr>
        <p:txBody>
          <a:bodyPr wrap="square" rtlCol="0">
            <a:spAutoFit/>
          </a:bodyPr>
          <a:lstStyle/>
          <a:p>
            <a:pPr algn="ctr"/>
            <a:r>
              <a:rPr lang="en-US" sz="2800" b="1" dirty="0" smtClean="0"/>
              <a:t>y↑</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p>
          <a:p>
            <a:pPr algn="ctr"/>
            <a:r>
              <a:rPr lang="en-US" sz="2800" b="1" dirty="0" smtClean="0">
                <a:latin typeface="Times New Roman" pitchFamily="18" charset="0"/>
                <a:cs typeface="Times New Roman" pitchFamily="18" charset="0"/>
              </a:rPr>
              <a:t>→ </a:t>
            </a:r>
            <a:r>
              <a:rPr lang="en-US" sz="2800" b="1" dirty="0" smtClean="0"/>
              <a:t>PPM↑</a:t>
            </a:r>
            <a:r>
              <a:rPr lang="en-US" sz="2800" b="1" dirty="0" smtClean="0">
                <a:latin typeface="Times New Roman" pitchFamily="18" charset="0"/>
                <a:cs typeface="Times New Roman" pitchFamily="18" charset="0"/>
              </a:rPr>
              <a:t> → P</a:t>
            </a:r>
            <a:r>
              <a:rPr lang="en-US" sz="2800" b="1" dirty="0" smtClean="0"/>
              <a:t>↓</a:t>
            </a:r>
          </a:p>
          <a:p>
            <a:pPr algn="ctr"/>
            <a:endParaRPr lang="en-US" sz="1400" b="1" dirty="0" smtClean="0"/>
          </a:p>
          <a:p>
            <a:pPr algn="ctr"/>
            <a:r>
              <a:rPr lang="en-US" sz="2800" b="1" dirty="0" smtClean="0"/>
              <a:t>matches the math:</a:t>
            </a:r>
          </a:p>
          <a:p>
            <a:pPr algn="ctr"/>
            <a:r>
              <a:rPr lang="en-US" sz="2800" b="1" dirty="0" smtClean="0"/>
              <a:t>M</a:t>
            </a:r>
            <a:r>
              <a:rPr lang="en-US" sz="1400" b="1" baseline="90000" dirty="0" smtClean="0"/>
              <a:t>S</a:t>
            </a:r>
            <a:r>
              <a:rPr lang="en-US" sz="2800" b="1" dirty="0" smtClean="0"/>
              <a:t>V = </a:t>
            </a:r>
            <a:r>
              <a:rPr lang="en-US" sz="2800" b="1" dirty="0" err="1" smtClean="0"/>
              <a:t>Py</a:t>
            </a:r>
            <a:endParaRPr lang="en-US" sz="2800" b="1" dirty="0" smtClean="0"/>
          </a:p>
          <a:p>
            <a:pPr algn="ctr"/>
            <a:r>
              <a:rPr lang="en-US" sz="2800" b="1" dirty="0" smtClean="0">
                <a:latin typeface="Symbol" pitchFamily="18" charset="2"/>
              </a:rPr>
              <a:t>`</a:t>
            </a:r>
            <a:r>
              <a:rPr lang="en-US" sz="2800" b="1" dirty="0" smtClean="0"/>
              <a:t>M</a:t>
            </a:r>
            <a:r>
              <a:rPr lang="en-US" sz="1400" b="1" baseline="90000" dirty="0" smtClean="0"/>
              <a:t>S</a:t>
            </a:r>
            <a:r>
              <a:rPr lang="en-US" sz="2800" b="1" dirty="0" smtClean="0">
                <a:latin typeface="Symbol" pitchFamily="18" charset="2"/>
              </a:rPr>
              <a:t>`</a:t>
            </a:r>
            <a:r>
              <a:rPr lang="en-US" sz="2800" b="1" dirty="0" smtClean="0"/>
              <a:t>V = (y↑)(P↓)</a:t>
            </a:r>
          </a:p>
        </p:txBody>
      </p:sp>
      <p:grpSp>
        <p:nvGrpSpPr>
          <p:cNvPr id="4" name="Group 3"/>
          <p:cNvGrpSpPr/>
          <p:nvPr/>
        </p:nvGrpSpPr>
        <p:grpSpPr>
          <a:xfrm>
            <a:off x="304800" y="1123950"/>
            <a:ext cx="5105400" cy="3657600"/>
            <a:chOff x="304800" y="1123950"/>
            <a:chExt cx="51054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304800" y="1276350"/>
              <a:ext cx="4953000" cy="3429000"/>
              <a:chOff x="304800" y="1276350"/>
              <a:chExt cx="4953000" cy="3429000"/>
            </a:xfrm>
          </p:grpSpPr>
          <p:sp>
            <p:nvSpPr>
              <p:cNvPr id="7" name="TextBox 6"/>
              <p:cNvSpPr txBox="1"/>
              <p:nvPr/>
            </p:nvSpPr>
            <p:spPr>
              <a:xfrm>
                <a:off x="3048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8" name="TextBox 7"/>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sp>
            <p:nvSpPr>
              <p:cNvPr id="9" name="TextBox 8"/>
              <p:cNvSpPr txBox="1"/>
              <p:nvPr/>
            </p:nvSpPr>
            <p:spPr>
              <a:xfrm>
                <a:off x="304800" y="235333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0"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486150"/>
                <a:ext cx="685800" cy="523220"/>
              </a:xfrm>
              <a:prstGeom prst="rect">
                <a:avLst/>
              </a:prstGeom>
              <a:noFill/>
            </p:spPr>
            <p:txBody>
              <a:bodyPr wrap="square" rtlCol="0">
                <a:spAutoFit/>
              </a:bodyPr>
              <a:lstStyle/>
              <a:p>
                <a:pPr algn="ctr"/>
                <a:r>
                  <a:rPr lang="en-US" sz="2800" b="1" dirty="0" smtClean="0"/>
                  <a:t>M</a:t>
                </a:r>
                <a:r>
                  <a:rPr lang="en-US" sz="1400" b="1" baseline="90000" dirty="0" smtClean="0"/>
                  <a:t>D</a:t>
                </a:r>
                <a:r>
                  <a:rPr lang="en-US" sz="2800" b="1" dirty="0" smtClean="0"/>
                  <a:t>'</a:t>
                </a:r>
              </a:p>
            </p:txBody>
          </p:sp>
          <p:sp>
            <p:nvSpPr>
              <p:cNvPr id="15" name="TextBox 14"/>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cxnSp>
            <p:nvCxnSpPr>
              <p:cNvPr id="17" name="Straight Connector 16"/>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95402" y="2646364"/>
                <a:ext cx="1600198"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71475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1352550"/>
                <a:ext cx="3657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600" y="34963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grpSp>
      </p:grpSp>
      <p:sp>
        <p:nvSpPr>
          <p:cNvPr id="22" name="TextBox 21"/>
          <p:cNvSpPr txBox="1"/>
          <p:nvPr/>
        </p:nvSpPr>
        <p:spPr>
          <a:xfrm>
            <a:off x="3810000" y="1123950"/>
            <a:ext cx="1752600" cy="523220"/>
          </a:xfrm>
          <a:prstGeom prst="rect">
            <a:avLst/>
          </a:prstGeom>
          <a:noFill/>
        </p:spPr>
        <p:txBody>
          <a:bodyPr wrap="square" rtlCol="0">
            <a:spAutoFit/>
          </a:bodyPr>
          <a:lstStyle/>
          <a:p>
            <a:r>
              <a:rPr lang="en-US" sz="2800" b="1" dirty="0" smtClean="0"/>
              <a:t>M</a:t>
            </a:r>
            <a:r>
              <a:rPr lang="en-US" sz="1400" b="1" baseline="90000" dirty="0" smtClean="0"/>
              <a:t>D</a:t>
            </a:r>
            <a:r>
              <a:rPr lang="en-US" sz="2800" b="1" dirty="0" smtClean="0"/>
              <a:t> = </a:t>
            </a:r>
            <a:r>
              <a:rPr lang="en-US" sz="2800" b="1" dirty="0" err="1" smtClean="0"/>
              <a:t>Py</a:t>
            </a:r>
            <a:r>
              <a:rPr lang="en-US" sz="2800" b="1" dirty="0" smtClean="0"/>
              <a:t>/V</a:t>
            </a:r>
          </a:p>
        </p:txBody>
      </p:sp>
    </p:spTree>
    <p:extLst>
      <p:ext uri="{BB962C8B-B14F-4D97-AF65-F5344CB8AC3E}">
        <p14:creationId xmlns="" xmlns:p14="http://schemas.microsoft.com/office/powerpoint/2010/main" val="716953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3" name="TextBox 2"/>
          <p:cNvSpPr txBox="1"/>
          <p:nvPr/>
        </p:nvSpPr>
        <p:spPr>
          <a:xfrm>
            <a:off x="5638800" y="1276350"/>
            <a:ext cx="3352800" cy="3323987"/>
          </a:xfrm>
          <a:prstGeom prst="rect">
            <a:avLst/>
          </a:prstGeom>
          <a:noFill/>
        </p:spPr>
        <p:txBody>
          <a:bodyPr wrap="square" rtlCol="0">
            <a:spAutoFit/>
          </a:bodyPr>
          <a:lstStyle/>
          <a:p>
            <a:pPr algn="ctr"/>
            <a:r>
              <a:rPr lang="en-US" sz="2800" b="1" u="sng" dirty="0" smtClean="0"/>
              <a:t>Important insight</a:t>
            </a:r>
          </a:p>
          <a:p>
            <a:pPr algn="ctr"/>
            <a:r>
              <a:rPr lang="en-US" sz="2800" b="1" dirty="0" smtClean="0"/>
              <a:t>If something doesn’t affect M</a:t>
            </a:r>
            <a:r>
              <a:rPr lang="en-US" sz="1400" b="1" baseline="90000" dirty="0" smtClean="0"/>
              <a:t>S</a:t>
            </a:r>
            <a:r>
              <a:rPr lang="en-US" sz="2800" b="1" dirty="0" smtClean="0"/>
              <a:t> or M</a:t>
            </a:r>
            <a:r>
              <a:rPr lang="en-US" sz="1400" b="1" baseline="90000" dirty="0" smtClean="0"/>
              <a:t>D</a:t>
            </a:r>
            <a:r>
              <a:rPr lang="en-US" sz="2800" b="1" dirty="0" smtClean="0"/>
              <a:t>, then it can’t effect the price level.</a:t>
            </a:r>
          </a:p>
          <a:p>
            <a:pPr algn="ctr"/>
            <a:endParaRPr lang="en-US" sz="1400" b="1" dirty="0" smtClean="0"/>
          </a:p>
          <a:p>
            <a:pPr algn="ctr"/>
            <a:r>
              <a:rPr lang="en-US" sz="2800" b="1" dirty="0" smtClean="0"/>
              <a:t>M</a:t>
            </a:r>
            <a:r>
              <a:rPr lang="en-US" sz="1400" b="1" baseline="90000" dirty="0" smtClean="0"/>
              <a:t>D</a:t>
            </a:r>
            <a:r>
              <a:rPr lang="en-US" sz="2800" b="1" dirty="0" smtClean="0"/>
              <a:t>V = </a:t>
            </a:r>
            <a:r>
              <a:rPr lang="en-US" sz="2800" b="1" dirty="0" err="1" smtClean="0"/>
              <a:t>Py</a:t>
            </a:r>
            <a:endParaRPr lang="en-US" sz="2800" b="1" dirty="0" smtClean="0"/>
          </a:p>
          <a:p>
            <a:pPr algn="ctr"/>
            <a:r>
              <a:rPr lang="en-US" sz="2800" b="1" dirty="0" smtClean="0"/>
              <a:t>M</a:t>
            </a:r>
            <a:r>
              <a:rPr lang="en-US" sz="1400" b="1" baseline="90000" dirty="0" smtClean="0"/>
              <a:t>S</a:t>
            </a:r>
            <a:r>
              <a:rPr lang="en-US" sz="2800" b="1" dirty="0" smtClean="0"/>
              <a:t> = C</a:t>
            </a:r>
          </a:p>
        </p:txBody>
      </p:sp>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
          <p:cNvGrpSpPr/>
          <p:nvPr/>
        </p:nvGrpSpPr>
        <p:grpSpPr>
          <a:xfrm>
            <a:off x="304800" y="1276350"/>
            <a:ext cx="4953000" cy="3429000"/>
            <a:chOff x="1676400" y="1276350"/>
            <a:chExt cx="4953000" cy="3429000"/>
          </a:xfrm>
        </p:grpSpPr>
        <p:cxnSp>
          <p:nvCxnSpPr>
            <p:cNvPr id="15" name="Straight Connector 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768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20" name="TextBox 19"/>
            <p:cNvSpPr txBox="1"/>
            <p:nvPr/>
          </p:nvSpPr>
          <p:spPr>
            <a:xfrm>
              <a:off x="41910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21" name="TextBox 20"/>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2" name="TextBox 21"/>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spTree>
    <p:extLst>
      <p:ext uri="{BB962C8B-B14F-4D97-AF65-F5344CB8AC3E}">
        <p14:creationId xmlns="" xmlns:p14="http://schemas.microsoft.com/office/powerpoint/2010/main" val="3433881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33350"/>
            <a:ext cx="46585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Graphical Version</a:t>
            </a:r>
          </a:p>
        </p:txBody>
      </p:sp>
      <p:sp>
        <p:nvSpPr>
          <p:cNvPr id="4" name="TextBox 3"/>
          <p:cNvSpPr txBox="1"/>
          <p:nvPr/>
        </p:nvSpPr>
        <p:spPr>
          <a:xfrm>
            <a:off x="5638800" y="1733550"/>
            <a:ext cx="3352800" cy="2462213"/>
          </a:xfrm>
          <a:prstGeom prst="rect">
            <a:avLst/>
          </a:prstGeom>
          <a:noFill/>
        </p:spPr>
        <p:txBody>
          <a:bodyPr wrap="square" rtlCol="0">
            <a:spAutoFit/>
          </a:bodyPr>
          <a:lstStyle/>
          <a:p>
            <a:pPr algn="ctr"/>
            <a:r>
              <a:rPr lang="en-US" sz="2800" b="1" dirty="0" smtClean="0"/>
              <a:t>The real money stock is the area of the rectangle.</a:t>
            </a:r>
          </a:p>
          <a:p>
            <a:pPr algn="ctr"/>
            <a:endParaRPr lang="en-US" sz="1400" b="1" dirty="0" smtClean="0"/>
          </a:p>
          <a:p>
            <a:pPr algn="ctr"/>
            <a:r>
              <a:rPr lang="en-US" sz="2800" b="1" dirty="0" smtClean="0"/>
              <a:t>M</a:t>
            </a:r>
            <a:r>
              <a:rPr lang="en-US" sz="1400" b="1" baseline="90000" dirty="0" smtClean="0"/>
              <a:t>S</a:t>
            </a:r>
            <a:r>
              <a:rPr lang="en-US" sz="2800" b="1" dirty="0" smtClean="0"/>
              <a:t>/P = (M</a:t>
            </a:r>
            <a:r>
              <a:rPr lang="en-US" sz="1400" b="1" baseline="90000" dirty="0" smtClean="0"/>
              <a:t>S</a:t>
            </a:r>
            <a:r>
              <a:rPr lang="en-US" sz="2800" b="1" dirty="0" smtClean="0"/>
              <a:t>)(1/P)</a:t>
            </a:r>
          </a:p>
          <a:p>
            <a:pPr algn="ctr"/>
            <a:r>
              <a:rPr lang="en-US" sz="2800" b="1" dirty="0" smtClean="0"/>
              <a:t>= (M</a:t>
            </a:r>
            <a:r>
              <a:rPr lang="en-US" sz="1400" b="1" baseline="90000" dirty="0" smtClean="0"/>
              <a:t>S</a:t>
            </a:r>
            <a:r>
              <a:rPr lang="en-US" sz="2800" b="1" dirty="0" smtClean="0"/>
              <a:t>)(PPM)</a:t>
            </a:r>
          </a:p>
        </p:txBody>
      </p:sp>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5"/>
          <p:cNvCxnSpPr/>
          <p:nvPr/>
        </p:nvCxnSpPr>
        <p:spPr>
          <a:xfrm rot="5400000">
            <a:off x="1486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09600" cy="523220"/>
          </a:xfrm>
          <a:prstGeom prst="rect">
            <a:avLst/>
          </a:prstGeom>
          <a:noFill/>
        </p:spPr>
        <p:txBody>
          <a:bodyPr wrap="square" rtlCol="0">
            <a:spAutoFit/>
          </a:bodyPr>
          <a:lstStyle/>
          <a:p>
            <a:pPr algn="ctr"/>
            <a:r>
              <a:rPr lang="en-US" sz="2800" b="1" dirty="0" smtClean="0"/>
              <a:t>M</a:t>
            </a:r>
            <a:r>
              <a:rPr lang="en-US" sz="1400" b="1" baseline="90000" dirty="0" smtClean="0"/>
              <a:t>D</a:t>
            </a:r>
            <a:endParaRPr lang="en-US" sz="2800" b="1" dirty="0" smtClean="0"/>
          </a:p>
        </p:txBody>
      </p:sp>
      <p:sp>
        <p:nvSpPr>
          <p:cNvPr id="12" name="TextBox 11"/>
          <p:cNvSpPr txBox="1"/>
          <p:nvPr/>
        </p:nvSpPr>
        <p:spPr>
          <a:xfrm>
            <a:off x="2819400" y="1276350"/>
            <a:ext cx="609600" cy="523220"/>
          </a:xfrm>
          <a:prstGeom prst="rect">
            <a:avLst/>
          </a:prstGeom>
          <a:noFill/>
        </p:spPr>
        <p:txBody>
          <a:bodyPr wrap="square" rtlCol="0">
            <a:spAutoFit/>
          </a:bodyPr>
          <a:lstStyle/>
          <a:p>
            <a:pPr algn="ctr"/>
            <a:r>
              <a:rPr lang="en-US" sz="2800" b="1" dirty="0" smtClean="0"/>
              <a:t>M</a:t>
            </a:r>
            <a:r>
              <a:rPr lang="en-US" sz="1400" b="1" baseline="90000" dirty="0" smtClean="0"/>
              <a:t>S</a:t>
            </a:r>
            <a:endParaRPr lang="en-US" sz="2800" b="1" dirty="0" smtClean="0"/>
          </a:p>
        </p:txBody>
      </p:sp>
      <p:sp>
        <p:nvSpPr>
          <p:cNvPr id="13" name="TextBox 12"/>
          <p:cNvSpPr txBox="1"/>
          <p:nvPr/>
        </p:nvSpPr>
        <p:spPr>
          <a:xfrm>
            <a:off x="3048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4" name="TextBox 13"/>
          <p:cNvSpPr txBox="1"/>
          <p:nvPr/>
        </p:nvSpPr>
        <p:spPr>
          <a:xfrm>
            <a:off x="4648200" y="4182130"/>
            <a:ext cx="609600" cy="523220"/>
          </a:xfrm>
          <a:prstGeom prst="rect">
            <a:avLst/>
          </a:prstGeom>
          <a:noFill/>
        </p:spPr>
        <p:txBody>
          <a:bodyPr wrap="square" rtlCol="0">
            <a:spAutoFit/>
          </a:bodyPr>
          <a:lstStyle/>
          <a:p>
            <a:pPr algn="ctr"/>
            <a:r>
              <a:rPr lang="en-US" sz="2800" b="1" dirty="0" smtClean="0"/>
              <a:t>M</a:t>
            </a:r>
          </a:p>
        </p:txBody>
      </p:sp>
      <p:sp>
        <p:nvSpPr>
          <p:cNvPr id="15" name="Rectangle 14"/>
          <p:cNvSpPr/>
          <p:nvPr/>
        </p:nvSpPr>
        <p:spPr>
          <a:xfrm>
            <a:off x="1295400" y="2952750"/>
            <a:ext cx="16002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19200" y="3181350"/>
            <a:ext cx="1752600" cy="769441"/>
          </a:xfrm>
          <a:prstGeom prst="rect">
            <a:avLst/>
          </a:prstGeom>
          <a:noFill/>
        </p:spPr>
        <p:txBody>
          <a:bodyPr wrap="square" rtlCol="0">
            <a:spAutoFit/>
          </a:bodyPr>
          <a:lstStyle/>
          <a:p>
            <a:pPr algn="ctr"/>
            <a:r>
              <a:rPr lang="en-US" sz="2800" b="1" dirty="0" smtClean="0"/>
              <a:t>M</a:t>
            </a:r>
            <a:r>
              <a:rPr lang="en-US" sz="1400" b="1" baseline="90000" dirty="0" smtClean="0"/>
              <a:t>S</a:t>
            </a:r>
            <a:r>
              <a:rPr lang="en-US" sz="2800" b="1" dirty="0" smtClean="0"/>
              <a:t>/P</a:t>
            </a:r>
          </a:p>
          <a:p>
            <a:pPr algn="ctr"/>
            <a:r>
              <a:rPr lang="en-US" sz="1600" b="1" dirty="0" smtClean="0"/>
              <a:t>real money stock</a:t>
            </a:r>
          </a:p>
        </p:txBody>
      </p:sp>
    </p:spTree>
    <p:extLst>
      <p:ext uri="{BB962C8B-B14F-4D97-AF65-F5344CB8AC3E}">
        <p14:creationId xmlns="" xmlns:p14="http://schemas.microsoft.com/office/powerpoint/2010/main" val="39933300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1047750"/>
            <a:ext cx="6096000" cy="3754874"/>
          </a:xfrm>
          <a:prstGeom prst="rect">
            <a:avLst/>
          </a:prstGeom>
          <a:noFill/>
        </p:spPr>
        <p:txBody>
          <a:bodyPr wrap="square" rtlCol="0">
            <a:spAutoFit/>
          </a:bodyPr>
          <a:lstStyle/>
          <a:p>
            <a:pPr algn="ctr"/>
            <a:r>
              <a:rPr lang="en-US" sz="2800" b="1" dirty="0" smtClean="0"/>
              <a:t>But empirical evidence shows that velocity is not a constant.</a:t>
            </a:r>
          </a:p>
          <a:p>
            <a:pPr algn="ctr"/>
            <a:endParaRPr lang="en-US" sz="1400" b="1" dirty="0" smtClean="0"/>
          </a:p>
          <a:p>
            <a:pPr algn="ctr"/>
            <a:r>
              <a:rPr lang="en-US" sz="2800" b="1" dirty="0" smtClean="0"/>
              <a:t>Velocity declines during severe economy contractions. </a:t>
            </a:r>
          </a:p>
          <a:p>
            <a:pPr algn="ctr"/>
            <a:endParaRPr lang="en-US" sz="1400" b="1" dirty="0" smtClean="0"/>
          </a:p>
          <a:p>
            <a:pPr algn="ctr"/>
            <a:r>
              <a:rPr lang="en-US" sz="2800" b="1" dirty="0" smtClean="0"/>
              <a:t>Even in the short run velocity fluctuates too much to be viewed as constant.</a:t>
            </a:r>
          </a:p>
          <a:p>
            <a:pPr algn="ctr"/>
            <a:endParaRPr lang="en-US" sz="1400" b="1" dirty="0" smtClean="0"/>
          </a:p>
          <a:p>
            <a:pPr algn="ctr"/>
            <a:r>
              <a:rPr lang="en-US" sz="2800" b="1" dirty="0" smtClean="0"/>
              <a:t>This paved the way for a new theory.</a:t>
            </a:r>
          </a:p>
        </p:txBody>
      </p:sp>
      <p:sp>
        <p:nvSpPr>
          <p:cNvPr id="4" name="TextBox 3"/>
          <p:cNvSpPr txBox="1"/>
          <p:nvPr/>
        </p:nvSpPr>
        <p:spPr>
          <a:xfrm>
            <a:off x="0" y="742950"/>
            <a:ext cx="2286000" cy="3939540"/>
          </a:xfrm>
          <a:prstGeom prst="rect">
            <a:avLst/>
          </a:prstGeom>
          <a:noFill/>
        </p:spPr>
        <p:txBody>
          <a:bodyPr wrap="square" rtlCol="0">
            <a:spAutoFit/>
          </a:bodyPr>
          <a:lstStyle/>
          <a:p>
            <a:pPr algn="ctr"/>
            <a:r>
              <a:rPr lang="en-US" sz="25000" b="1" dirty="0" smtClean="0"/>
              <a:t>V</a:t>
            </a:r>
            <a:endParaRPr lang="en-US" sz="12500" b="1" dirty="0" smtClean="0"/>
          </a:p>
        </p:txBody>
      </p:sp>
      <p:sp>
        <p:nvSpPr>
          <p:cNvPr id="5" name="TextBox 4"/>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Tree>
    <p:extLst>
      <p:ext uri="{BB962C8B-B14F-4D97-AF65-F5344CB8AC3E}">
        <p14:creationId xmlns="" xmlns:p14="http://schemas.microsoft.com/office/powerpoint/2010/main" val="17576636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nes.jpg"/>
          <p:cNvPicPr>
            <a:picLocks noChangeAspect="1"/>
          </p:cNvPicPr>
          <p:nvPr/>
        </p:nvPicPr>
        <p:blipFill>
          <a:blip r:embed="rId2"/>
          <a:stretch>
            <a:fillRect/>
          </a:stretch>
        </p:blipFill>
        <p:spPr>
          <a:xfrm>
            <a:off x="426720" y="1504950"/>
            <a:ext cx="2240280" cy="2948940"/>
          </a:xfrm>
          <a:prstGeom prst="rect">
            <a:avLst/>
          </a:prstGeom>
          <a:ln>
            <a:solidFill>
              <a:schemeClr val="tx1"/>
            </a:solidFill>
          </a:ln>
        </p:spPr>
      </p:pic>
      <p:sp>
        <p:nvSpPr>
          <p:cNvPr id="6" name="TextBox 5"/>
          <p:cNvSpPr txBox="1"/>
          <p:nvPr/>
        </p:nvSpPr>
        <p:spPr>
          <a:xfrm>
            <a:off x="2971800" y="1200150"/>
            <a:ext cx="6019800" cy="3539430"/>
          </a:xfrm>
          <a:prstGeom prst="rect">
            <a:avLst/>
          </a:prstGeom>
          <a:noFill/>
        </p:spPr>
        <p:txBody>
          <a:bodyPr wrap="square" rtlCol="0">
            <a:spAutoFit/>
          </a:bodyPr>
          <a:lstStyle/>
          <a:p>
            <a:pPr algn="ctr"/>
            <a:r>
              <a:rPr lang="en-US" sz="2800" b="1" dirty="0" smtClean="0"/>
              <a:t>John Maynard Keynes,</a:t>
            </a:r>
          </a:p>
          <a:p>
            <a:pPr algn="ctr"/>
            <a:r>
              <a:rPr lang="en-US" sz="2800" b="1" dirty="0" smtClean="0"/>
              <a:t>the father of macroeconomics, wrote </a:t>
            </a:r>
            <a:r>
              <a:rPr lang="en-US" sz="2800" b="1" i="1" dirty="0" smtClean="0"/>
              <a:t>The General Theory of Employment, Interest, and Money</a:t>
            </a:r>
            <a:r>
              <a:rPr lang="en-US" sz="2800" b="1" dirty="0" smtClean="0"/>
              <a:t> in 1936.</a:t>
            </a:r>
          </a:p>
          <a:p>
            <a:pPr algn="ctr"/>
            <a:r>
              <a:rPr lang="en-US" sz="2800" b="1" dirty="0" smtClean="0"/>
              <a:t>His theory of demand for money, which he called the liquidity preference theory, explored the question</a:t>
            </a:r>
          </a:p>
          <a:p>
            <a:pPr algn="ctr"/>
            <a:r>
              <a:rPr lang="en-US" sz="2800" b="1" dirty="0" smtClean="0"/>
              <a:t>“Why do individuals hold money?”</a:t>
            </a:r>
          </a:p>
        </p:txBody>
      </p:sp>
      <p:sp>
        <p:nvSpPr>
          <p:cNvPr id="7" name="TextBox 6"/>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Tree>
    <p:extLst>
      <p:ext uri="{BB962C8B-B14F-4D97-AF65-F5344CB8AC3E}">
        <p14:creationId xmlns="" xmlns:p14="http://schemas.microsoft.com/office/powerpoint/2010/main" val="2876757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ter"/>
          <p:cNvPicPr>
            <a:picLocks noChangeAspect="1" noChangeArrowheads="1"/>
          </p:cNvPicPr>
          <p:nvPr/>
        </p:nvPicPr>
        <p:blipFill>
          <a:blip r:embed="rId2"/>
          <a:srcRect/>
          <a:stretch>
            <a:fillRect/>
          </a:stretch>
        </p:blipFill>
        <p:spPr bwMode="auto">
          <a:xfrm>
            <a:off x="457200" y="1162050"/>
            <a:ext cx="2762250" cy="3543300"/>
          </a:xfrm>
          <a:prstGeom prst="rect">
            <a:avLst/>
          </a:prstGeom>
          <a:noFill/>
          <a:ln w="9525">
            <a:solidFill>
              <a:schemeClr val="tx1"/>
            </a:solidFill>
            <a:miter lim="800000"/>
            <a:headEnd/>
            <a:tailEnd/>
          </a:ln>
        </p:spPr>
      </p:pic>
      <p:sp>
        <p:nvSpPr>
          <p:cNvPr id="3" name="TextBox 2"/>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4" name="TextBox 3"/>
          <p:cNvSpPr txBox="1"/>
          <p:nvPr/>
        </p:nvSpPr>
        <p:spPr>
          <a:xfrm>
            <a:off x="3581400" y="1975068"/>
            <a:ext cx="48006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transaction costs</a:t>
            </a:r>
            <a:r>
              <a:rPr lang="en-US" sz="2800" b="1" dirty="0" smtClean="0"/>
              <a:t> –</a:t>
            </a:r>
          </a:p>
          <a:p>
            <a:pPr algn="ctr"/>
            <a:r>
              <a:rPr lang="en-US" sz="2800" b="1" dirty="0" smtClean="0"/>
              <a:t>opportunity costs of finding a trading partner, negotiating a deal, and monitoring the terms</a:t>
            </a:r>
          </a:p>
        </p:txBody>
      </p:sp>
    </p:spTree>
    <p:extLst>
      <p:ext uri="{BB962C8B-B14F-4D97-AF65-F5344CB8AC3E}">
        <p14:creationId xmlns="" xmlns:p14="http://schemas.microsoft.com/office/powerpoint/2010/main" val="3358111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8" name="TextBox 7"/>
          <p:cNvSpPr txBox="1"/>
          <p:nvPr/>
        </p:nvSpPr>
        <p:spPr>
          <a:xfrm>
            <a:off x="1524000" y="1060668"/>
            <a:ext cx="6172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Keynes’ reasons individuals hold money</a:t>
            </a:r>
          </a:p>
          <a:p>
            <a:pPr>
              <a:buFont typeface="Arial" pitchFamily="34" charset="0"/>
              <a:buChar char="•"/>
            </a:pPr>
            <a:r>
              <a:rPr lang="en-US" sz="2800" b="1" dirty="0" smtClean="0"/>
              <a:t> transactions motive</a:t>
            </a:r>
          </a:p>
          <a:p>
            <a:pPr>
              <a:buFont typeface="Arial" pitchFamily="34" charset="0"/>
              <a:buChar char="•"/>
            </a:pPr>
            <a:r>
              <a:rPr lang="en-US" sz="2800" b="1" dirty="0" smtClean="0"/>
              <a:t> precautionary motive</a:t>
            </a:r>
          </a:p>
          <a:p>
            <a:pPr>
              <a:buFont typeface="Arial" pitchFamily="34" charset="0"/>
              <a:buChar char="•"/>
            </a:pPr>
            <a:r>
              <a:rPr lang="en-US" sz="2800" b="1" dirty="0" smtClean="0"/>
              <a:t> speculative motive</a:t>
            </a:r>
          </a:p>
        </p:txBody>
      </p:sp>
      <p:pic>
        <p:nvPicPr>
          <p:cNvPr id="9" name="Picture 8" descr="purchase.png"/>
          <p:cNvPicPr>
            <a:picLocks noChangeAspect="1"/>
          </p:cNvPicPr>
          <p:nvPr/>
        </p:nvPicPr>
        <p:blipFill>
          <a:blip r:embed="rId2"/>
          <a:stretch>
            <a:fillRect/>
          </a:stretch>
        </p:blipFill>
        <p:spPr>
          <a:xfrm>
            <a:off x="333375" y="2876550"/>
            <a:ext cx="2333625" cy="2133600"/>
          </a:xfrm>
          <a:prstGeom prst="rect">
            <a:avLst/>
          </a:prstGeom>
        </p:spPr>
      </p:pic>
      <p:pic>
        <p:nvPicPr>
          <p:cNvPr id="10" name="Picture 9" descr="saleSign.gif"/>
          <p:cNvPicPr>
            <a:picLocks noChangeAspect="1"/>
          </p:cNvPicPr>
          <p:nvPr/>
        </p:nvPicPr>
        <p:blipFill>
          <a:blip r:embed="rId3"/>
          <a:stretch>
            <a:fillRect/>
          </a:stretch>
        </p:blipFill>
        <p:spPr>
          <a:xfrm>
            <a:off x="2971800" y="2495550"/>
            <a:ext cx="2857500" cy="2857500"/>
          </a:xfrm>
          <a:prstGeom prst="rect">
            <a:avLst/>
          </a:prstGeom>
        </p:spPr>
      </p:pic>
      <p:pic>
        <p:nvPicPr>
          <p:cNvPr id="11" name="Picture 10" descr="NYSE.jpg"/>
          <p:cNvPicPr>
            <a:picLocks noChangeAspect="1"/>
          </p:cNvPicPr>
          <p:nvPr/>
        </p:nvPicPr>
        <p:blipFill>
          <a:blip r:embed="rId4"/>
          <a:stretch>
            <a:fillRect/>
          </a:stretch>
        </p:blipFill>
        <p:spPr>
          <a:xfrm>
            <a:off x="6248400" y="3028950"/>
            <a:ext cx="2457907" cy="1638605"/>
          </a:xfrm>
          <a:prstGeom prst="rect">
            <a:avLst/>
          </a:prstGeom>
          <a:ln>
            <a:solidFill>
              <a:schemeClr val="tx1"/>
            </a:solidFill>
          </a:ln>
        </p:spPr>
      </p:pic>
    </p:spTree>
    <p:extLst>
      <p:ext uri="{BB962C8B-B14F-4D97-AF65-F5344CB8AC3E}">
        <p14:creationId xmlns="" xmlns:p14="http://schemas.microsoft.com/office/powerpoint/2010/main" val="1924631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pic>
        <p:nvPicPr>
          <p:cNvPr id="4" name="Picture 3" descr="purchase.png"/>
          <p:cNvPicPr>
            <a:picLocks noChangeAspect="1"/>
          </p:cNvPicPr>
          <p:nvPr/>
        </p:nvPicPr>
        <p:blipFill>
          <a:blip r:embed="rId2"/>
          <a:stretch>
            <a:fillRect/>
          </a:stretch>
        </p:blipFill>
        <p:spPr>
          <a:xfrm>
            <a:off x="257175" y="1885950"/>
            <a:ext cx="2333625" cy="2133600"/>
          </a:xfrm>
          <a:prstGeom prst="rect">
            <a:avLst/>
          </a:prstGeom>
        </p:spPr>
      </p:pic>
      <p:sp>
        <p:nvSpPr>
          <p:cNvPr id="7" name="TextBox 6"/>
          <p:cNvSpPr txBox="1"/>
          <p:nvPr/>
        </p:nvSpPr>
        <p:spPr>
          <a:xfrm>
            <a:off x="2971800" y="1039832"/>
            <a:ext cx="6019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transactions motive </a:t>
            </a:r>
            <a:r>
              <a:rPr lang="en-US" sz="2800" b="1" dirty="0" smtClean="0"/>
              <a:t>–</a:t>
            </a:r>
          </a:p>
          <a:p>
            <a:pPr algn="ctr"/>
            <a:r>
              <a:rPr lang="en-US" sz="2800" b="1" dirty="0" smtClean="0"/>
              <a:t>money is a medium of exchange</a:t>
            </a:r>
          </a:p>
          <a:p>
            <a:pPr algn="ctr"/>
            <a:r>
              <a:rPr lang="en-US" sz="2800" b="1" dirty="0" smtClean="0"/>
              <a:t>that can be used to carry out</a:t>
            </a:r>
          </a:p>
          <a:p>
            <a:pPr algn="ctr"/>
            <a:r>
              <a:rPr lang="en-US" sz="2800" b="1" dirty="0" smtClean="0"/>
              <a:t>everyday transactions</a:t>
            </a:r>
          </a:p>
          <a:p>
            <a:pPr algn="ctr"/>
            <a:endParaRPr lang="en-US" sz="1400" b="1" dirty="0" smtClean="0"/>
          </a:p>
          <a:p>
            <a:pPr algn="ctr"/>
            <a:r>
              <a:rPr lang="en-US" sz="2800" b="1" dirty="0" smtClean="0"/>
              <a:t>Keynes believed transactions</a:t>
            </a:r>
          </a:p>
          <a:p>
            <a:pPr algn="ctr"/>
            <a:r>
              <a:rPr lang="en-US" sz="2800" b="1" dirty="0" smtClean="0"/>
              <a:t>were proportional to income.</a:t>
            </a:r>
          </a:p>
          <a:p>
            <a:pPr algn="ctr"/>
            <a:r>
              <a:rPr lang="en-US" sz="2800" b="1" dirty="0" smtClean="0"/>
              <a:t>Thus the transactions component</a:t>
            </a:r>
          </a:p>
          <a:p>
            <a:pPr algn="ctr"/>
            <a:r>
              <a:rPr lang="en-US" sz="2800" b="1" dirty="0" smtClean="0"/>
              <a:t>of M</a:t>
            </a:r>
            <a:r>
              <a:rPr lang="en-US" sz="1400" b="1" baseline="90000" dirty="0" smtClean="0"/>
              <a:t>D</a:t>
            </a:r>
            <a:r>
              <a:rPr lang="en-US" sz="2800" b="1" dirty="0" smtClean="0"/>
              <a:t> depends entirely on y.</a:t>
            </a:r>
          </a:p>
        </p:txBody>
      </p:sp>
    </p:spTree>
    <p:extLst>
      <p:ext uri="{BB962C8B-B14F-4D97-AF65-F5344CB8AC3E}">
        <p14:creationId xmlns="" xmlns:p14="http://schemas.microsoft.com/office/powerpoint/2010/main" val="40129967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pic>
        <p:nvPicPr>
          <p:cNvPr id="5" name="Picture 4" descr="saleSign.gif"/>
          <p:cNvPicPr>
            <a:picLocks noChangeAspect="1"/>
          </p:cNvPicPr>
          <p:nvPr/>
        </p:nvPicPr>
        <p:blipFill>
          <a:blip r:embed="rId2"/>
          <a:stretch>
            <a:fillRect/>
          </a:stretch>
        </p:blipFill>
        <p:spPr>
          <a:xfrm>
            <a:off x="76200" y="1352550"/>
            <a:ext cx="2857500" cy="2857500"/>
          </a:xfrm>
          <a:prstGeom prst="rect">
            <a:avLst/>
          </a:prstGeom>
        </p:spPr>
      </p:pic>
      <p:sp>
        <p:nvSpPr>
          <p:cNvPr id="7" name="TextBox 6"/>
          <p:cNvSpPr txBox="1"/>
          <p:nvPr/>
        </p:nvSpPr>
        <p:spPr>
          <a:xfrm>
            <a:off x="2971800" y="1200150"/>
            <a:ext cx="6019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precautionary motive </a:t>
            </a:r>
            <a:r>
              <a:rPr lang="en-US" sz="2800" b="1" dirty="0" smtClean="0"/>
              <a:t>–</a:t>
            </a:r>
          </a:p>
          <a:p>
            <a:pPr algn="ctr"/>
            <a:r>
              <a:rPr lang="en-US" sz="2800" b="1" dirty="0" smtClean="0"/>
              <a:t>people hold money as a cushion against an unexpected purchase need</a:t>
            </a:r>
          </a:p>
          <a:p>
            <a:pPr algn="ctr"/>
            <a:endParaRPr lang="en-US" sz="1400" b="1" dirty="0" smtClean="0"/>
          </a:p>
          <a:p>
            <a:pPr algn="ctr"/>
            <a:r>
              <a:rPr lang="en-US" sz="2800" b="1" dirty="0" smtClean="0"/>
              <a:t>Keynes thought precautionary balances were based on future transactions, and thus were proportional to income.</a:t>
            </a:r>
          </a:p>
          <a:p>
            <a:pPr algn="ctr"/>
            <a:r>
              <a:rPr lang="en-US" sz="2800" b="1" dirty="0" smtClean="0"/>
              <a:t>Thus the precautionary component</a:t>
            </a:r>
          </a:p>
          <a:p>
            <a:pPr algn="ctr"/>
            <a:r>
              <a:rPr lang="en-US" sz="2800" b="1" dirty="0" smtClean="0"/>
              <a:t>of M</a:t>
            </a:r>
            <a:r>
              <a:rPr lang="en-US" sz="1400" b="1" baseline="90000" dirty="0" smtClean="0"/>
              <a:t>D</a:t>
            </a:r>
            <a:r>
              <a:rPr lang="en-US" sz="2800" b="1" dirty="0" smtClean="0"/>
              <a:t> depends entirely on y.</a:t>
            </a:r>
          </a:p>
        </p:txBody>
      </p:sp>
    </p:spTree>
    <p:extLst>
      <p:ext uri="{BB962C8B-B14F-4D97-AF65-F5344CB8AC3E}">
        <p14:creationId xmlns="" xmlns:p14="http://schemas.microsoft.com/office/powerpoint/2010/main" val="9859103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pic>
        <p:nvPicPr>
          <p:cNvPr id="6" name="Picture 5" descr="NYSE.jpg"/>
          <p:cNvPicPr>
            <a:picLocks noChangeAspect="1"/>
          </p:cNvPicPr>
          <p:nvPr/>
        </p:nvPicPr>
        <p:blipFill>
          <a:blip r:embed="rId2"/>
          <a:stretch>
            <a:fillRect/>
          </a:stretch>
        </p:blipFill>
        <p:spPr>
          <a:xfrm>
            <a:off x="152400" y="2111502"/>
            <a:ext cx="2633472" cy="1755648"/>
          </a:xfrm>
          <a:prstGeom prst="rect">
            <a:avLst/>
          </a:prstGeom>
          <a:ln>
            <a:solidFill>
              <a:schemeClr val="tx1"/>
            </a:solidFill>
          </a:ln>
        </p:spPr>
      </p:pic>
      <p:sp>
        <p:nvSpPr>
          <p:cNvPr id="7" name="TextBox 6"/>
          <p:cNvSpPr txBox="1"/>
          <p:nvPr/>
        </p:nvSpPr>
        <p:spPr>
          <a:xfrm>
            <a:off x="2971800" y="1200150"/>
            <a:ext cx="6019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speculative motive </a:t>
            </a:r>
            <a:r>
              <a:rPr lang="en-US" sz="2800" b="1" dirty="0" smtClean="0"/>
              <a:t>–</a:t>
            </a:r>
          </a:p>
          <a:p>
            <a:pPr algn="ctr"/>
            <a:r>
              <a:rPr lang="en-US" sz="2800" b="1" dirty="0" smtClean="0"/>
              <a:t>people hold money as an</a:t>
            </a:r>
          </a:p>
          <a:p>
            <a:pPr algn="ctr"/>
            <a:r>
              <a:rPr lang="en-US" sz="2800" b="1" dirty="0" smtClean="0"/>
              <a:t>alternative store of wealth to bonds</a:t>
            </a:r>
          </a:p>
          <a:p>
            <a:pPr algn="ctr"/>
            <a:endParaRPr lang="en-US" sz="1400" b="1" dirty="0" smtClean="0"/>
          </a:p>
          <a:p>
            <a:pPr algn="ctr"/>
            <a:r>
              <a:rPr lang="en-US" sz="2800" b="1" dirty="0" smtClean="0"/>
              <a:t>Keynes thought people would switch from bonds to money when they believed bond values would fall.</a:t>
            </a:r>
          </a:p>
          <a:p>
            <a:pPr algn="ctr"/>
            <a:r>
              <a:rPr lang="en-US" sz="2800" b="1" dirty="0" smtClean="0"/>
              <a:t>Thus the speculative component</a:t>
            </a:r>
          </a:p>
          <a:p>
            <a:pPr algn="ctr"/>
            <a:r>
              <a:rPr lang="en-US" sz="2800" b="1" dirty="0" smtClean="0"/>
              <a:t>of M</a:t>
            </a:r>
            <a:r>
              <a:rPr lang="en-US" sz="1400" b="1" baseline="90000" dirty="0" smtClean="0"/>
              <a:t>D</a:t>
            </a:r>
            <a:r>
              <a:rPr lang="en-US" sz="2800" b="1" dirty="0" smtClean="0"/>
              <a:t> depends on the interest rate.</a:t>
            </a:r>
          </a:p>
        </p:txBody>
      </p:sp>
    </p:spTree>
    <p:extLst>
      <p:ext uri="{BB962C8B-B14F-4D97-AF65-F5344CB8AC3E}">
        <p14:creationId xmlns="" xmlns:p14="http://schemas.microsoft.com/office/powerpoint/2010/main" val="4059539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4" name="TextBox 3"/>
          <p:cNvSpPr txBox="1"/>
          <p:nvPr/>
        </p:nvSpPr>
        <p:spPr>
          <a:xfrm>
            <a:off x="2971800" y="895350"/>
            <a:ext cx="6019800" cy="4185761"/>
          </a:xfrm>
          <a:prstGeom prst="rect">
            <a:avLst/>
          </a:prstGeom>
          <a:noFill/>
        </p:spPr>
        <p:txBody>
          <a:bodyPr wrap="square" rtlCol="0">
            <a:spAutoFit/>
          </a:bodyPr>
          <a:lstStyle/>
          <a:p>
            <a:pPr algn="ctr"/>
            <a:r>
              <a:rPr lang="en-US" sz="2800" b="1" dirty="0" smtClean="0"/>
              <a:t>Keynes thought interest rates should be in a narrow band.  When interest rates are higher than the band, people expect them to fall.  When lower than the band, people expect them to rise.</a:t>
            </a:r>
          </a:p>
          <a:p>
            <a:pPr algn="ctr"/>
            <a:endParaRPr lang="en-US" sz="1400" b="1" dirty="0" smtClean="0"/>
          </a:p>
          <a:p>
            <a:pPr algn="ctr"/>
            <a:r>
              <a:rPr lang="en-US" sz="2800" b="1" dirty="0" smtClean="0"/>
              <a:t>If interest rates rise, then the price of a bond falls.  So if you expect interest rates to rise, you expect a capital loss from holding bonds.</a:t>
            </a:r>
          </a:p>
        </p:txBody>
      </p:sp>
      <p:pic>
        <p:nvPicPr>
          <p:cNvPr id="5" name="Picture 4" descr="bonds-1.jpg"/>
          <p:cNvPicPr>
            <a:picLocks noChangeAspect="1"/>
          </p:cNvPicPr>
          <p:nvPr/>
        </p:nvPicPr>
        <p:blipFill>
          <a:blip r:embed="rId2"/>
          <a:stretch>
            <a:fillRect/>
          </a:stretch>
        </p:blipFill>
        <p:spPr>
          <a:xfrm>
            <a:off x="304800" y="1962150"/>
            <a:ext cx="2667000" cy="2000250"/>
          </a:xfrm>
          <a:prstGeom prst="rect">
            <a:avLst/>
          </a:prstGeom>
          <a:ln>
            <a:solidFill>
              <a:schemeClr val="tx1"/>
            </a:solidFill>
          </a:ln>
        </p:spPr>
      </p:pic>
    </p:spTree>
    <p:extLst>
      <p:ext uri="{BB962C8B-B14F-4D97-AF65-F5344CB8AC3E}">
        <p14:creationId xmlns="" xmlns:p14="http://schemas.microsoft.com/office/powerpoint/2010/main" val="15218020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5" name="TextBox 4"/>
          <p:cNvSpPr txBox="1"/>
          <p:nvPr/>
        </p:nvSpPr>
        <p:spPr>
          <a:xfrm>
            <a:off x="1143000" y="1060668"/>
            <a:ext cx="7239000" cy="3323987"/>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Keynes’ reasons individuals hold money</a:t>
            </a:r>
          </a:p>
          <a:p>
            <a:pPr>
              <a:buFont typeface="Arial" pitchFamily="34" charset="0"/>
              <a:buChar char="•"/>
            </a:pPr>
            <a:r>
              <a:rPr lang="en-US" sz="2800" b="1" dirty="0" smtClean="0"/>
              <a:t> transactions motive (positively related to y)</a:t>
            </a:r>
          </a:p>
          <a:p>
            <a:pPr>
              <a:buFont typeface="Arial" pitchFamily="34" charset="0"/>
              <a:buChar char="•"/>
            </a:pPr>
            <a:r>
              <a:rPr lang="en-US" sz="2800" b="1" dirty="0" smtClean="0"/>
              <a:t> precautionary motive (positively related to y)</a:t>
            </a:r>
          </a:p>
          <a:p>
            <a:pPr>
              <a:buFont typeface="Arial" pitchFamily="34" charset="0"/>
              <a:buChar char="•"/>
            </a:pPr>
            <a:r>
              <a:rPr lang="en-US" sz="2800" b="1" dirty="0" smtClean="0"/>
              <a:t> speculative motive (negatively related to </a:t>
            </a:r>
            <a:r>
              <a:rPr lang="en-US" sz="2800" b="1" dirty="0" err="1" smtClean="0"/>
              <a:t>i</a:t>
            </a:r>
            <a:r>
              <a:rPr lang="en-US" sz="2800" b="1" dirty="0" smtClean="0"/>
              <a:t>)</a:t>
            </a:r>
          </a:p>
          <a:p>
            <a:endParaRPr lang="en-US" sz="1400" b="1" dirty="0" smtClean="0"/>
          </a:p>
          <a:p>
            <a:r>
              <a:rPr lang="en-US" sz="2800" b="1" dirty="0" smtClean="0"/>
              <a:t>M</a:t>
            </a:r>
            <a:r>
              <a:rPr lang="en-US" sz="1400" b="1" baseline="90000" dirty="0" smtClean="0"/>
              <a:t>D</a:t>
            </a:r>
            <a:r>
              <a:rPr lang="en-US" sz="2800" b="1" dirty="0" smtClean="0"/>
              <a:t>/P = f(</a:t>
            </a:r>
            <a:r>
              <a:rPr lang="en-US" sz="2800" b="1" dirty="0" err="1" smtClean="0"/>
              <a:t>i,y</a:t>
            </a:r>
            <a:r>
              <a:rPr lang="en-US" sz="2800" b="1" dirty="0" smtClean="0"/>
              <a:t>)</a:t>
            </a:r>
          </a:p>
          <a:p>
            <a:r>
              <a:rPr lang="en-US" sz="2800" b="1" dirty="0" err="1" smtClean="0"/>
              <a:t>f</a:t>
            </a:r>
            <a:r>
              <a:rPr lang="en-US" sz="2800" b="1" baseline="-25000" dirty="0" err="1" smtClean="0"/>
              <a:t>i</a:t>
            </a:r>
            <a:r>
              <a:rPr lang="en-US" sz="2800" b="1" dirty="0" smtClean="0"/>
              <a:t> = –</a:t>
            </a:r>
          </a:p>
          <a:p>
            <a:r>
              <a:rPr lang="en-US" sz="2800" b="1" dirty="0" err="1" smtClean="0"/>
              <a:t>f</a:t>
            </a:r>
            <a:r>
              <a:rPr lang="en-US" sz="2800" b="1" baseline="-25000" dirty="0" err="1" smtClean="0"/>
              <a:t>y</a:t>
            </a:r>
            <a:r>
              <a:rPr lang="en-US" sz="2800" b="1" dirty="0" smtClean="0"/>
              <a:t> = +</a:t>
            </a:r>
          </a:p>
        </p:txBody>
      </p:sp>
      <p:sp>
        <p:nvSpPr>
          <p:cNvPr id="6" name="TextBox 5"/>
          <p:cNvSpPr txBox="1"/>
          <p:nvPr/>
        </p:nvSpPr>
        <p:spPr>
          <a:xfrm>
            <a:off x="5029200" y="2952750"/>
            <a:ext cx="2819400" cy="1384995"/>
          </a:xfrm>
          <a:prstGeom prst="rect">
            <a:avLst/>
          </a:prstGeom>
          <a:noFill/>
        </p:spPr>
        <p:txBody>
          <a:bodyPr wrap="square" rtlCol="0">
            <a:spAutoFit/>
          </a:bodyPr>
          <a:lstStyle/>
          <a:p>
            <a:r>
              <a:rPr lang="en-US" sz="2800" b="1" dirty="0" smtClean="0"/>
              <a:t>P/M</a:t>
            </a:r>
            <a:r>
              <a:rPr lang="en-US" sz="1400" b="1" baseline="90000" dirty="0" smtClean="0"/>
              <a:t>D</a:t>
            </a:r>
            <a:r>
              <a:rPr lang="en-US" sz="2800" b="1" dirty="0" smtClean="0"/>
              <a:t> = 1/f(</a:t>
            </a:r>
            <a:r>
              <a:rPr lang="en-US" sz="2800" b="1" dirty="0" err="1" smtClean="0"/>
              <a:t>i,y</a:t>
            </a:r>
            <a:r>
              <a:rPr lang="en-US" sz="2800" b="1" dirty="0" smtClean="0"/>
              <a:t>)</a:t>
            </a:r>
          </a:p>
          <a:p>
            <a:r>
              <a:rPr lang="en-US" sz="2800" b="1" dirty="0" err="1" smtClean="0"/>
              <a:t>Py</a:t>
            </a:r>
            <a:r>
              <a:rPr lang="en-US" sz="2800" b="1" dirty="0" smtClean="0"/>
              <a:t>/M</a:t>
            </a:r>
            <a:r>
              <a:rPr lang="en-US" sz="1400" b="1" baseline="90000" dirty="0" smtClean="0"/>
              <a:t>D</a:t>
            </a:r>
            <a:r>
              <a:rPr lang="en-US" sz="2800" b="1" dirty="0" smtClean="0"/>
              <a:t> = y/f(</a:t>
            </a:r>
            <a:r>
              <a:rPr lang="en-US" sz="2800" b="1" dirty="0" err="1" smtClean="0"/>
              <a:t>i,y</a:t>
            </a:r>
            <a:r>
              <a:rPr lang="en-US" sz="2800" b="1" dirty="0" smtClean="0"/>
              <a:t>)</a:t>
            </a:r>
          </a:p>
          <a:p>
            <a:r>
              <a:rPr lang="en-US" sz="2800" b="1" dirty="0" smtClean="0"/>
              <a:t>V = y/f(</a:t>
            </a:r>
            <a:r>
              <a:rPr lang="en-US" sz="2800" b="1" dirty="0" err="1" smtClean="0"/>
              <a:t>i,y</a:t>
            </a:r>
            <a:r>
              <a:rPr lang="en-US" sz="2800" b="1" dirty="0" smtClean="0"/>
              <a:t>)</a:t>
            </a:r>
          </a:p>
        </p:txBody>
      </p:sp>
    </p:spTree>
    <p:extLst>
      <p:ext uri="{BB962C8B-B14F-4D97-AF65-F5344CB8AC3E}">
        <p14:creationId xmlns="" xmlns:p14="http://schemas.microsoft.com/office/powerpoint/2010/main" val="35335957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3" name="TextBox 2"/>
          <p:cNvSpPr txBox="1"/>
          <p:nvPr/>
        </p:nvSpPr>
        <p:spPr>
          <a:xfrm>
            <a:off x="914400" y="2800350"/>
            <a:ext cx="7239000" cy="2246769"/>
          </a:xfrm>
          <a:prstGeom prst="rect">
            <a:avLst/>
          </a:prstGeom>
          <a:noFill/>
        </p:spPr>
        <p:txBody>
          <a:bodyPr wrap="square" rtlCol="0">
            <a:spAutoFit/>
          </a:bodyPr>
          <a:lstStyle/>
          <a:p>
            <a:pPr algn="ctr"/>
            <a:r>
              <a:rPr lang="en-US" sz="2800" b="1" dirty="0" smtClean="0"/>
              <a:t>William </a:t>
            </a:r>
            <a:r>
              <a:rPr lang="en-US" sz="2800" b="1" dirty="0" err="1" smtClean="0"/>
              <a:t>Baumol</a:t>
            </a:r>
            <a:r>
              <a:rPr lang="en-US" sz="2800" b="1" dirty="0" smtClean="0"/>
              <a:t> and James Tobin showed transactions and precautionary money demand are also sensitive to the interest rate because people will vary how frequently they visit the bank based on interest rates.</a:t>
            </a:r>
          </a:p>
        </p:txBody>
      </p:sp>
      <p:pic>
        <p:nvPicPr>
          <p:cNvPr id="5" name="Picture 4" descr="cash_balances.gif"/>
          <p:cNvPicPr>
            <a:picLocks noChangeAspect="1"/>
          </p:cNvPicPr>
          <p:nvPr/>
        </p:nvPicPr>
        <p:blipFill>
          <a:blip r:embed="rId2"/>
          <a:stretch>
            <a:fillRect/>
          </a:stretch>
        </p:blipFill>
        <p:spPr>
          <a:xfrm>
            <a:off x="152401" y="971551"/>
            <a:ext cx="4086225" cy="1707833"/>
          </a:xfrm>
          <a:prstGeom prst="rect">
            <a:avLst/>
          </a:prstGeom>
          <a:ln>
            <a:solidFill>
              <a:schemeClr val="tx1"/>
            </a:solidFill>
          </a:ln>
        </p:spPr>
      </p:pic>
      <p:sp>
        <p:nvSpPr>
          <p:cNvPr id="6" name="TextBox 5"/>
          <p:cNvSpPr txBox="1"/>
          <p:nvPr/>
        </p:nvSpPr>
        <p:spPr>
          <a:xfrm>
            <a:off x="4343400" y="1110555"/>
            <a:ext cx="4724400" cy="1384995"/>
          </a:xfrm>
          <a:prstGeom prst="rect">
            <a:avLst/>
          </a:prstGeom>
          <a:noFill/>
        </p:spPr>
        <p:txBody>
          <a:bodyPr wrap="square" rtlCol="0">
            <a:spAutoFit/>
          </a:bodyPr>
          <a:lstStyle/>
          <a:p>
            <a:pPr>
              <a:buFont typeface="Arial" pitchFamily="34" charset="0"/>
              <a:buChar char="•"/>
            </a:pPr>
            <a:r>
              <a:rPr lang="en-US" sz="2800" b="1" dirty="0" smtClean="0"/>
              <a:t> average cash balance halves</a:t>
            </a:r>
          </a:p>
          <a:p>
            <a:pPr>
              <a:buFont typeface="Arial" pitchFamily="34" charset="0"/>
              <a:buChar char="•"/>
            </a:pPr>
            <a:r>
              <a:rPr lang="en-US" sz="2800" b="1" dirty="0" smtClean="0"/>
              <a:t> velocity doubles</a:t>
            </a:r>
          </a:p>
          <a:p>
            <a:pPr>
              <a:buFont typeface="Arial" pitchFamily="34" charset="0"/>
              <a:buChar char="•"/>
            </a:pPr>
            <a:r>
              <a:rPr lang="en-US" sz="2800" b="1" dirty="0" smtClean="0"/>
              <a:t> gained interest from bonds</a:t>
            </a:r>
          </a:p>
        </p:txBody>
      </p:sp>
    </p:spTree>
    <p:extLst>
      <p:ext uri="{BB962C8B-B14F-4D97-AF65-F5344CB8AC3E}">
        <p14:creationId xmlns="" xmlns:p14="http://schemas.microsoft.com/office/powerpoint/2010/main" val="7316128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pic>
        <p:nvPicPr>
          <p:cNvPr id="7" name="Picture 6" descr="purchase.png"/>
          <p:cNvPicPr>
            <a:picLocks noChangeAspect="1"/>
          </p:cNvPicPr>
          <p:nvPr/>
        </p:nvPicPr>
        <p:blipFill>
          <a:blip r:embed="rId2"/>
          <a:stretch>
            <a:fillRect/>
          </a:stretch>
        </p:blipFill>
        <p:spPr>
          <a:xfrm>
            <a:off x="6934200" y="1123950"/>
            <a:ext cx="2000250" cy="1828800"/>
          </a:xfrm>
          <a:prstGeom prst="rect">
            <a:avLst/>
          </a:prstGeom>
        </p:spPr>
      </p:pic>
      <p:sp>
        <p:nvSpPr>
          <p:cNvPr id="9" name="TextBox 8"/>
          <p:cNvSpPr txBox="1"/>
          <p:nvPr/>
        </p:nvSpPr>
        <p:spPr>
          <a:xfrm>
            <a:off x="609600" y="1039832"/>
            <a:ext cx="60198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transactions demand </a:t>
            </a:r>
            <a:r>
              <a:rPr lang="en-US" sz="2800" b="1" dirty="0" smtClean="0"/>
              <a:t>–</a:t>
            </a:r>
          </a:p>
          <a:p>
            <a:pPr algn="ctr"/>
            <a:r>
              <a:rPr lang="en-US" sz="2800" b="1" dirty="0" smtClean="0"/>
              <a:t>money demand for transactions</a:t>
            </a:r>
          </a:p>
        </p:txBody>
      </p:sp>
      <p:sp>
        <p:nvSpPr>
          <p:cNvPr id="10" name="TextBox 9"/>
          <p:cNvSpPr txBox="1"/>
          <p:nvPr/>
        </p:nvSpPr>
        <p:spPr>
          <a:xfrm>
            <a:off x="228600" y="2127468"/>
            <a:ext cx="86106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Vectors</a:t>
            </a:r>
          </a:p>
          <a:p>
            <a:pPr>
              <a:buFont typeface="Arial" pitchFamily="34" charset="0"/>
              <a:buChar char="•"/>
            </a:pPr>
            <a:r>
              <a:rPr lang="en-US" sz="2800" b="1" dirty="0" smtClean="0"/>
              <a:t> population: N↑</a:t>
            </a:r>
            <a:r>
              <a:rPr lang="en-US" sz="2800" b="1" dirty="0" smtClean="0">
                <a:latin typeface="Times New Roman" pitchFamily="18" charset="0"/>
                <a:cs typeface="Times New Roman" pitchFamily="18" charset="0"/>
              </a:rPr>
              <a:t> → </a:t>
            </a:r>
            <a:r>
              <a:rPr lang="en-US" sz="2800" b="1" dirty="0" smtClean="0">
                <a:cs typeface="Times New Roman" pitchFamily="18" charset="0"/>
              </a:rPr>
              <a:t>y</a:t>
            </a:r>
            <a:r>
              <a:rPr lang="en-US" sz="2800" b="1" dirty="0" smtClean="0"/>
              <a:t>↑ </a:t>
            </a:r>
            <a:r>
              <a:rPr lang="en-US" sz="2800" b="1" dirty="0" smtClean="0">
                <a:latin typeface="Times New Roman" pitchFamily="18" charset="0"/>
                <a:cs typeface="Times New Roman" pitchFamily="18" charset="0"/>
              </a:rPr>
              <a:t>→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output/person: y/N↑</a:t>
            </a:r>
            <a:r>
              <a:rPr lang="en-US" sz="2800" b="1" dirty="0" smtClean="0">
                <a:latin typeface="Times New Roman" pitchFamily="18" charset="0"/>
                <a:cs typeface="Times New Roman" pitchFamily="18" charset="0"/>
              </a:rPr>
              <a:t> → </a:t>
            </a:r>
            <a:r>
              <a:rPr lang="en-US" sz="2800" b="1" dirty="0" smtClean="0">
                <a:cs typeface="Times New Roman" pitchFamily="18" charset="0"/>
              </a:rPr>
              <a:t>y</a:t>
            </a:r>
            <a:r>
              <a:rPr lang="en-US" sz="2800" b="1" dirty="0" smtClean="0"/>
              <a:t>↑</a:t>
            </a:r>
            <a:r>
              <a:rPr lang="en-US" sz="2800" b="1" dirty="0" smtClean="0">
                <a:latin typeface="Times New Roman" pitchFamily="18" charset="0"/>
                <a:cs typeface="Times New Roman" pitchFamily="18" charset="0"/>
              </a:rPr>
              <a:t> →</a:t>
            </a:r>
            <a:r>
              <a:rPr lang="en-US" sz="2800" b="1" dirty="0" smtClean="0"/>
              <a:t> 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vertical integration: merge↑</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clearing system efficiency: eff.↑</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p:txBody>
      </p:sp>
    </p:spTree>
    <p:extLst>
      <p:ext uri="{BB962C8B-B14F-4D97-AF65-F5344CB8AC3E}">
        <p14:creationId xmlns="" xmlns:p14="http://schemas.microsoft.com/office/powerpoint/2010/main" val="38690692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5" name="TextBox 4"/>
          <p:cNvSpPr txBox="1"/>
          <p:nvPr/>
        </p:nvSpPr>
        <p:spPr>
          <a:xfrm>
            <a:off x="304800" y="895350"/>
            <a:ext cx="86106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Vectors</a:t>
            </a:r>
          </a:p>
          <a:p>
            <a:pPr>
              <a:buFont typeface="Arial" pitchFamily="34" charset="0"/>
              <a:buChar char="•"/>
            </a:pPr>
            <a:r>
              <a:rPr lang="en-US" sz="2800" b="1" dirty="0" smtClean="0"/>
              <a:t> population: e.g., black death, baby boom</a:t>
            </a:r>
          </a:p>
          <a:p>
            <a:pPr>
              <a:buFont typeface="Arial" pitchFamily="34" charset="0"/>
              <a:buChar char="•"/>
            </a:pPr>
            <a:r>
              <a:rPr lang="en-US" sz="2800" b="1" dirty="0" smtClean="0"/>
              <a:t> output/person: e.g., Internet revolution (productivity)</a:t>
            </a:r>
          </a:p>
          <a:p>
            <a:pPr>
              <a:buFont typeface="Arial" pitchFamily="34" charset="0"/>
              <a:buChar char="•"/>
            </a:pPr>
            <a:r>
              <a:rPr lang="en-US" sz="2800" b="1" dirty="0" smtClean="0"/>
              <a:t> vertical integration: e.g., oil company buys gas stations</a:t>
            </a:r>
          </a:p>
          <a:p>
            <a:pPr>
              <a:buFont typeface="Arial" pitchFamily="34" charset="0"/>
              <a:buChar char="•"/>
            </a:pPr>
            <a:r>
              <a:rPr lang="en-US" sz="2800" b="1" dirty="0" smtClean="0"/>
              <a:t> clearing system efficiency: e.g., credit card use</a:t>
            </a:r>
          </a:p>
        </p:txBody>
      </p:sp>
      <p:pic>
        <p:nvPicPr>
          <p:cNvPr id="7" name="Picture 6" descr="email.png"/>
          <p:cNvPicPr>
            <a:picLocks noChangeAspect="1"/>
          </p:cNvPicPr>
          <p:nvPr/>
        </p:nvPicPr>
        <p:blipFill>
          <a:blip r:embed="rId2"/>
          <a:stretch>
            <a:fillRect/>
          </a:stretch>
        </p:blipFill>
        <p:spPr>
          <a:xfrm>
            <a:off x="1905000" y="3181350"/>
            <a:ext cx="2438400" cy="1828800"/>
          </a:xfrm>
          <a:prstGeom prst="rect">
            <a:avLst/>
          </a:prstGeom>
          <a:ln>
            <a:solidFill>
              <a:schemeClr val="tx1"/>
            </a:solidFill>
          </a:ln>
        </p:spPr>
      </p:pic>
      <p:pic>
        <p:nvPicPr>
          <p:cNvPr id="8" name="Picture 7" descr="vertical.png"/>
          <p:cNvPicPr>
            <a:picLocks noChangeAspect="1"/>
          </p:cNvPicPr>
          <p:nvPr/>
        </p:nvPicPr>
        <p:blipFill>
          <a:blip r:embed="rId3"/>
          <a:stretch>
            <a:fillRect/>
          </a:stretch>
        </p:blipFill>
        <p:spPr>
          <a:xfrm>
            <a:off x="4572000" y="3181350"/>
            <a:ext cx="1338276" cy="1828800"/>
          </a:xfrm>
          <a:prstGeom prst="rect">
            <a:avLst/>
          </a:prstGeom>
          <a:ln>
            <a:solidFill>
              <a:schemeClr val="tx1"/>
            </a:solidFill>
          </a:ln>
        </p:spPr>
      </p:pic>
      <p:pic>
        <p:nvPicPr>
          <p:cNvPr id="9" name="Picture 8" descr="baby.png"/>
          <p:cNvPicPr>
            <a:picLocks noChangeAspect="1"/>
          </p:cNvPicPr>
          <p:nvPr/>
        </p:nvPicPr>
        <p:blipFill>
          <a:blip r:embed="rId4"/>
          <a:stretch>
            <a:fillRect/>
          </a:stretch>
        </p:blipFill>
        <p:spPr>
          <a:xfrm>
            <a:off x="152400" y="3181350"/>
            <a:ext cx="1645920" cy="1828800"/>
          </a:xfrm>
          <a:prstGeom prst="rect">
            <a:avLst/>
          </a:prstGeom>
        </p:spPr>
      </p:pic>
      <p:pic>
        <p:nvPicPr>
          <p:cNvPr id="10" name="Picture 9" descr="credit_cards.jpg"/>
          <p:cNvPicPr>
            <a:picLocks noChangeAspect="1"/>
          </p:cNvPicPr>
          <p:nvPr/>
        </p:nvPicPr>
        <p:blipFill>
          <a:blip r:embed="rId5"/>
          <a:stretch>
            <a:fillRect/>
          </a:stretch>
        </p:blipFill>
        <p:spPr>
          <a:xfrm>
            <a:off x="6172200" y="3181350"/>
            <a:ext cx="2438400" cy="1828800"/>
          </a:xfrm>
          <a:prstGeom prst="rect">
            <a:avLst/>
          </a:prstGeom>
          <a:ln>
            <a:solidFill>
              <a:schemeClr val="tx1"/>
            </a:solidFill>
          </a:ln>
        </p:spPr>
      </p:pic>
    </p:spTree>
    <p:extLst>
      <p:ext uri="{BB962C8B-B14F-4D97-AF65-F5344CB8AC3E}">
        <p14:creationId xmlns="" xmlns:p14="http://schemas.microsoft.com/office/powerpoint/2010/main" val="35554414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217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Preference Theory</a:t>
            </a:r>
          </a:p>
        </p:txBody>
      </p:sp>
      <p:sp>
        <p:nvSpPr>
          <p:cNvPr id="4" name="TextBox 3"/>
          <p:cNvSpPr txBox="1"/>
          <p:nvPr/>
        </p:nvSpPr>
        <p:spPr>
          <a:xfrm>
            <a:off x="152400" y="1039832"/>
            <a:ext cx="6477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portfolio demand </a:t>
            </a:r>
            <a:r>
              <a:rPr lang="en-US" sz="2800" b="1" dirty="0" smtClean="0"/>
              <a:t>–</a:t>
            </a:r>
          </a:p>
          <a:p>
            <a:pPr algn="ctr"/>
            <a:r>
              <a:rPr lang="en-US" sz="2800" b="1" dirty="0" smtClean="0"/>
              <a:t>money demand as a store of value</a:t>
            </a:r>
          </a:p>
          <a:p>
            <a:pPr algn="ctr"/>
            <a:r>
              <a:rPr lang="en-US" sz="2800" b="1" dirty="0" smtClean="0"/>
              <a:t>(captures precautionary and speculative)</a:t>
            </a:r>
          </a:p>
        </p:txBody>
      </p:sp>
      <p:sp>
        <p:nvSpPr>
          <p:cNvPr id="5" name="TextBox 4"/>
          <p:cNvSpPr txBox="1"/>
          <p:nvPr/>
        </p:nvSpPr>
        <p:spPr>
          <a:xfrm>
            <a:off x="228600" y="2458581"/>
            <a:ext cx="84582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Vectors</a:t>
            </a:r>
          </a:p>
          <a:p>
            <a:pPr>
              <a:buFont typeface="Arial" pitchFamily="34" charset="0"/>
              <a:buChar char="•"/>
            </a:pPr>
            <a:r>
              <a:rPr lang="en-US" sz="2800" b="1" dirty="0" smtClean="0"/>
              <a:t> wealth: W↑</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uncertainty: uncertainty↑</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interest differential: </a:t>
            </a:r>
            <a:r>
              <a:rPr lang="en-US" sz="2800" b="1" dirty="0" err="1" smtClean="0"/>
              <a:t>i</a:t>
            </a:r>
            <a:r>
              <a:rPr lang="en-US" sz="2800" b="1" dirty="0" smtClean="0"/>
              <a:t>↑</a:t>
            </a:r>
            <a:r>
              <a:rPr lang="en-US" sz="2800" b="1" dirty="0" smtClean="0">
                <a:latin typeface="Times New Roman" pitchFamily="18" charset="0"/>
                <a:cs typeface="Times New Roman" pitchFamily="18" charset="0"/>
              </a:rPr>
              <a:t> → </a:t>
            </a:r>
            <a:r>
              <a:rPr lang="en-US" sz="2800" b="1" dirty="0" smtClean="0"/>
              <a:t>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a:p>
            <a:pPr>
              <a:buFont typeface="Arial" pitchFamily="34" charset="0"/>
              <a:buChar char="•"/>
            </a:pPr>
            <a:r>
              <a:rPr lang="en-US" sz="2800" b="1" dirty="0" smtClean="0"/>
              <a:t> anticipations about inflation: </a:t>
            </a:r>
            <a:r>
              <a:rPr lang="el-GR" sz="2800" b="1" dirty="0" smtClean="0">
                <a:latin typeface="Calibri"/>
              </a:rPr>
              <a:t>π</a:t>
            </a:r>
            <a:r>
              <a:rPr lang="en-US" sz="2800" b="1" baseline="30000" dirty="0" smtClean="0"/>
              <a:t>e</a:t>
            </a:r>
            <a:r>
              <a:rPr lang="en-US" sz="2800" b="1" dirty="0" smtClean="0"/>
              <a:t>↓</a:t>
            </a:r>
            <a:r>
              <a:rPr lang="en-US" sz="2800" b="1" dirty="0" smtClean="0">
                <a:latin typeface="Times New Roman" pitchFamily="18" charset="0"/>
                <a:cs typeface="Times New Roman" pitchFamily="18" charset="0"/>
              </a:rPr>
              <a:t> →</a:t>
            </a:r>
            <a:r>
              <a:rPr lang="en-US" sz="2800" b="1" dirty="0" smtClean="0"/>
              <a:t> M</a:t>
            </a:r>
            <a:r>
              <a:rPr lang="en-US" sz="1400" b="1" baseline="90000" dirty="0" smtClean="0"/>
              <a:t>D</a:t>
            </a:r>
            <a:r>
              <a:rPr lang="en-US" sz="2800" b="1" dirty="0" smtClean="0"/>
              <a:t>↑ </a:t>
            </a:r>
            <a:r>
              <a:rPr lang="en-US" sz="2800" b="1" dirty="0" smtClean="0">
                <a:latin typeface="Times New Roman" pitchFamily="18" charset="0"/>
                <a:cs typeface="Times New Roman" pitchFamily="18" charset="0"/>
              </a:rPr>
              <a:t>→ </a:t>
            </a:r>
            <a:r>
              <a:rPr lang="en-US" sz="2800" b="1" dirty="0" smtClean="0"/>
              <a:t>P↓</a:t>
            </a:r>
          </a:p>
        </p:txBody>
      </p:sp>
      <p:pic>
        <p:nvPicPr>
          <p:cNvPr id="6" name="Picture 5" descr="portfolio.png"/>
          <p:cNvPicPr>
            <a:picLocks noChangeAspect="1"/>
          </p:cNvPicPr>
          <p:nvPr/>
        </p:nvPicPr>
        <p:blipFill>
          <a:blip r:embed="rId2" cstate="print"/>
          <a:stretch>
            <a:fillRect/>
          </a:stretch>
        </p:blipFill>
        <p:spPr>
          <a:xfrm>
            <a:off x="6545104" y="922020"/>
            <a:ext cx="2370296" cy="1573530"/>
          </a:xfrm>
          <a:prstGeom prst="rect">
            <a:avLst/>
          </a:prstGeom>
        </p:spPr>
      </p:pic>
    </p:spTree>
    <p:extLst>
      <p:ext uri="{BB962C8B-B14F-4D97-AF65-F5344CB8AC3E}">
        <p14:creationId xmlns="" xmlns:p14="http://schemas.microsoft.com/office/powerpoint/2010/main" val="362156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8028</TotalTime>
  <Words>3465</Words>
  <Application>Microsoft Office PowerPoint</Application>
  <PresentationFormat>On-screen Show (16:9)</PresentationFormat>
  <Paragraphs>848</Paragraphs>
  <Slides>110</Slides>
  <Notes>0</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605</cp:revision>
  <dcterms:created xsi:type="dcterms:W3CDTF">2010-08-30T19:56:42Z</dcterms:created>
  <dcterms:modified xsi:type="dcterms:W3CDTF">2012-01-25T19:56:30Z</dcterms:modified>
</cp:coreProperties>
</file>