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317" r:id="rId3"/>
    <p:sldId id="324" r:id="rId4"/>
    <p:sldId id="325" r:id="rId5"/>
    <p:sldId id="333" r:id="rId6"/>
    <p:sldId id="326" r:id="rId7"/>
    <p:sldId id="328" r:id="rId8"/>
    <p:sldId id="329" r:id="rId9"/>
    <p:sldId id="330" r:id="rId10"/>
    <p:sldId id="331" r:id="rId11"/>
    <p:sldId id="334" r:id="rId12"/>
    <p:sldId id="335" r:id="rId13"/>
    <p:sldId id="341" r:id="rId14"/>
    <p:sldId id="336" r:id="rId15"/>
    <p:sldId id="342" r:id="rId16"/>
    <p:sldId id="337" r:id="rId17"/>
    <p:sldId id="338" r:id="rId18"/>
    <p:sldId id="339" r:id="rId19"/>
    <p:sldId id="340" r:id="rId20"/>
    <p:sldId id="332" r:id="rId21"/>
    <p:sldId id="343" r:id="rId22"/>
    <p:sldId id="344" r:id="rId23"/>
    <p:sldId id="345" r:id="rId24"/>
    <p:sldId id="357" r:id="rId25"/>
    <p:sldId id="352" r:id="rId26"/>
    <p:sldId id="346" r:id="rId27"/>
    <p:sldId id="347" r:id="rId28"/>
    <p:sldId id="348" r:id="rId29"/>
    <p:sldId id="349" r:id="rId30"/>
    <p:sldId id="354" r:id="rId31"/>
    <p:sldId id="350" r:id="rId32"/>
    <p:sldId id="356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746" autoAdjust="0"/>
    <p:restoredTop sz="94660"/>
  </p:normalViewPr>
  <p:slideViewPr>
    <p:cSldViewPr>
      <p:cViewPr varScale="1">
        <p:scale>
          <a:sx n="86" d="100"/>
          <a:sy n="86" d="100"/>
        </p:scale>
        <p:origin x="-90" y="-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72B7B-43F4-42C2-913F-7228ECF126BD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9BC8-186E-4391-9271-944B43B599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0453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170D-0BDD-4638-9A1B-2043113D8863}" type="datetimeFigureOut">
              <a:rPr lang="en-US" smtClean="0"/>
              <a:pPr/>
              <a:t>1/25/2012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766CD-751F-4563-94E6-E8FE1AE84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82866" y="2438221"/>
            <a:ext cx="41592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of Payments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3/2/2012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7557" y="971550"/>
            <a:ext cx="50086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Exchange Rates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18" descr="Exchange-Rate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42950"/>
            <a:ext cx="1797728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Exchange-Rates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2950"/>
            <a:ext cx="1797728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eenstra_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5" y="1123950"/>
            <a:ext cx="312944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6966" y="133350"/>
            <a:ext cx="6699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vs. Open Economy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00" y="1583650"/>
            <a:ext cx="495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 an </a:t>
            </a:r>
            <a:r>
              <a:rPr lang="en-US" sz="2800" b="1" dirty="0"/>
              <a:t>open economy GNE, GDP, and GNI need not be equal</a:t>
            </a:r>
            <a:r>
              <a:rPr lang="en-US" sz="2800" b="1" dirty="0" smtClean="0"/>
              <a:t>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Transactions </a:t>
            </a:r>
            <a:r>
              <a:rPr lang="en-US" sz="2800" b="1" dirty="0"/>
              <a:t>in </a:t>
            </a:r>
            <a:r>
              <a:rPr lang="en-US" sz="2800" b="1" dirty="0" smtClean="0"/>
              <a:t>the</a:t>
            </a:r>
          </a:p>
          <a:p>
            <a:pPr algn="ctr"/>
            <a:r>
              <a:rPr lang="en-US" sz="2800" b="1" dirty="0" smtClean="0"/>
              <a:t>balance of payments</a:t>
            </a:r>
          </a:p>
          <a:p>
            <a:pPr algn="ctr"/>
            <a:r>
              <a:rPr lang="en-US" sz="2800" b="1" dirty="0" smtClean="0"/>
              <a:t>affect </a:t>
            </a:r>
            <a:r>
              <a:rPr lang="en-US" sz="2800" b="1" dirty="0"/>
              <a:t>the </a:t>
            </a:r>
            <a:r>
              <a:rPr lang="en-US" sz="2800" b="1" dirty="0" smtClean="0"/>
              <a:t>flow of </a:t>
            </a:r>
            <a:r>
              <a:rPr lang="en-US" sz="2800" b="1" dirty="0"/>
              <a:t>spending, income, </a:t>
            </a:r>
            <a:r>
              <a:rPr lang="en-US" sz="2800" b="1" dirty="0" smtClean="0"/>
              <a:t>and production</a:t>
            </a:r>
            <a:r>
              <a:rPr lang="en-US" sz="2800" b="1" dirty="0"/>
              <a:t>.</a:t>
            </a:r>
            <a:endParaRPr lang="en-US" sz="28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2708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143" y="133350"/>
            <a:ext cx="3749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Balance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848981"/>
            <a:ext cx="495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balance (TB)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exports minus imports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GNE + TB = GDP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TB = EX </a:t>
            </a:r>
            <a:r>
              <a:rPr lang="en-US" sz="2800" b="1" dirty="0"/>
              <a:t>–</a:t>
            </a:r>
            <a:r>
              <a:rPr lang="en-US" sz="2800" b="1" dirty="0" smtClean="0"/>
              <a:t> IM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88643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305163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Some </a:t>
            </a:r>
            <a:r>
              <a:rPr lang="en-US" sz="2800" b="1" dirty="0"/>
              <a:t>home spending is on foreign </a:t>
            </a:r>
            <a:r>
              <a:rPr lang="en-US" sz="2800" b="1" dirty="0" smtClean="0"/>
              <a:t>goods </a:t>
            </a:r>
            <a:r>
              <a:rPr lang="en-US" sz="2800" b="1" dirty="0"/>
              <a:t>and some foreign spending is on home goods</a:t>
            </a:r>
            <a:r>
              <a:rPr lang="en-US" sz="2800" b="1" dirty="0" smtClean="0"/>
              <a:t>.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/>
              <a:t>We must deduct </a:t>
            </a:r>
            <a:r>
              <a:rPr lang="en-US" sz="2800" b="1" dirty="0" smtClean="0"/>
              <a:t>imports </a:t>
            </a:r>
            <a:r>
              <a:rPr lang="en-US" sz="2800" b="1" dirty="0"/>
              <a:t>and adds </a:t>
            </a:r>
            <a:r>
              <a:rPr lang="en-US" sz="2800" b="1" dirty="0" smtClean="0"/>
              <a:t>exports </a:t>
            </a:r>
            <a:r>
              <a:rPr lang="en-US" sz="2800" b="1" dirty="0"/>
              <a:t>to GNE to calculate the total payments received by home firms.</a:t>
            </a: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622143" y="133350"/>
            <a:ext cx="3749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Balance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809899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09" y="1123950"/>
            <a:ext cx="8732791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22143" y="133350"/>
            <a:ext cx="37495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Trade Balance</a:t>
            </a:r>
          </a:p>
        </p:txBody>
      </p:sp>
    </p:spTree>
    <p:extLst>
      <p:ext uri="{BB962C8B-B14F-4D97-AF65-F5344CB8AC3E}">
        <p14:creationId xmlns="" xmlns:p14="http://schemas.microsoft.com/office/powerpoint/2010/main" val="687053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134" y="133350"/>
            <a:ext cx="3797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62400" y="963632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factor income from abroad (NFIA)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/>
              <a:t>one country is paid income by another, in compensation for labor, capital, and land</a:t>
            </a:r>
          </a:p>
          <a:p>
            <a:pPr algn="ctr"/>
            <a:r>
              <a:rPr lang="en-US" sz="2800" b="1" dirty="0" smtClean="0"/>
              <a:t>(e.g., wages, interest, dividends);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GDP + NFIA = GNI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NFIA = EX</a:t>
            </a:r>
            <a:r>
              <a:rPr lang="en-US" sz="2800" b="1" baseline="-25000" dirty="0" smtClean="0"/>
              <a:t>FS</a:t>
            </a:r>
            <a:r>
              <a:rPr lang="en-US" sz="2800" b="1" dirty="0" smtClean="0"/>
              <a:t> </a:t>
            </a:r>
            <a:r>
              <a:rPr lang="en-US" sz="2800" b="1" dirty="0"/>
              <a:t>–</a:t>
            </a:r>
            <a:r>
              <a:rPr lang="en-US" sz="2800" b="1" dirty="0" smtClean="0"/>
              <a:t> IM</a:t>
            </a:r>
            <a:r>
              <a:rPr lang="en-US" sz="2800" b="1" baseline="-25000" dirty="0" smtClean="0"/>
              <a:t>FS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25846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134" y="133350"/>
            <a:ext cx="3797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963632"/>
            <a:ext cx="495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Some home GDP might be produced using “</a:t>
            </a:r>
            <a:r>
              <a:rPr lang="en-US" sz="2800" b="1" dirty="0" smtClean="0"/>
              <a:t>imported” </a:t>
            </a:r>
            <a:r>
              <a:rPr lang="en-US" sz="2800" b="1" dirty="0"/>
              <a:t>foreign factors and some foreign GDP might be produced using “exported” home </a:t>
            </a:r>
            <a:r>
              <a:rPr lang="en-US" sz="2800" b="1" dirty="0" smtClean="0"/>
              <a:t>factor.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/>
              <a:t>We must subtract factor service imports </a:t>
            </a:r>
            <a:r>
              <a:rPr lang="en-US" sz="2800" b="1" dirty="0" smtClean="0"/>
              <a:t>and </a:t>
            </a:r>
            <a:r>
              <a:rPr lang="en-US" sz="2800" b="1" dirty="0"/>
              <a:t>add factor service exports </a:t>
            </a:r>
            <a:r>
              <a:rPr lang="en-US" sz="2800" b="1" dirty="0" smtClean="0"/>
              <a:t>to </a:t>
            </a:r>
            <a:r>
              <a:rPr lang="en-US" sz="2800" b="1" dirty="0"/>
              <a:t>GDP to calculate </a:t>
            </a:r>
            <a:r>
              <a:rPr lang="en-US" sz="2800" b="1" dirty="0" smtClean="0"/>
              <a:t>income </a:t>
            </a:r>
            <a:r>
              <a:rPr lang="en-US" sz="2800" b="1" dirty="0"/>
              <a:t>received by </a:t>
            </a:r>
            <a:r>
              <a:rPr lang="en-US" sz="2800" b="1" dirty="0" smtClean="0"/>
              <a:t>home.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1963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134" y="133350"/>
            <a:ext cx="3797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 Income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8" y="1123950"/>
            <a:ext cx="8440492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84219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07" y="133350"/>
            <a:ext cx="5138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 Transfers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292007"/>
            <a:ext cx="495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 unilateral transfers (NUT)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/>
              <a:t>net amount </a:t>
            </a:r>
            <a:r>
              <a:rPr lang="en-US" sz="2800" b="1" dirty="0" smtClean="0"/>
              <a:t>of transfers</a:t>
            </a:r>
          </a:p>
          <a:p>
            <a:pPr algn="ctr"/>
            <a:r>
              <a:rPr lang="en-US" sz="2800" b="1" dirty="0" smtClean="0"/>
              <a:t>the </a:t>
            </a:r>
            <a:r>
              <a:rPr lang="en-US" sz="2800" b="1" dirty="0"/>
              <a:t>country receives </a:t>
            </a:r>
            <a:r>
              <a:rPr lang="en-US" sz="2800" b="1" dirty="0" smtClean="0"/>
              <a:t>from</a:t>
            </a:r>
          </a:p>
          <a:p>
            <a:pPr algn="ctr"/>
            <a:r>
              <a:rPr lang="en-US" sz="2800" b="1" dirty="0" smtClean="0"/>
              <a:t>the </a:t>
            </a:r>
            <a:r>
              <a:rPr lang="en-US" sz="2800" b="1" dirty="0"/>
              <a:t>rest of the </a:t>
            </a:r>
            <a:r>
              <a:rPr lang="en-US" sz="2800" b="1" dirty="0" smtClean="0"/>
              <a:t>world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GNI + NUT = GNDI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NUT = UT</a:t>
            </a:r>
            <a:r>
              <a:rPr lang="en-US" sz="2800" b="1" baseline="-25000" dirty="0" smtClean="0"/>
              <a:t>IN</a:t>
            </a:r>
            <a:r>
              <a:rPr lang="en-US" sz="2800" b="1" dirty="0" smtClean="0"/>
              <a:t> </a:t>
            </a:r>
            <a:r>
              <a:rPr lang="en-US" sz="2800" b="1" dirty="0"/>
              <a:t>–</a:t>
            </a:r>
            <a:r>
              <a:rPr lang="en-US" sz="2800" b="1" dirty="0" smtClean="0"/>
              <a:t> UT</a:t>
            </a:r>
            <a:r>
              <a:rPr lang="en-US" sz="2800" b="1" baseline="-25000" dirty="0" smtClean="0"/>
              <a:t>OUT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67012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07" y="133350"/>
            <a:ext cx="5138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 Transfers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976789"/>
            <a:ext cx="495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Country’s disposable income may differ from income earned due to unilateral transfers paid to </a:t>
            </a:r>
            <a:r>
              <a:rPr lang="en-US" sz="2800" b="1" dirty="0" smtClean="0"/>
              <a:t>and </a:t>
            </a:r>
            <a:r>
              <a:rPr lang="en-US" sz="2800" b="1" dirty="0"/>
              <a:t>received from </a:t>
            </a:r>
            <a:r>
              <a:rPr lang="en-US" sz="2800" b="1" dirty="0" smtClean="0"/>
              <a:t>abroad (e.g., foreign aid).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disposable income (GNDI)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/>
              <a:t>income available</a:t>
            </a:r>
          </a:p>
          <a:p>
            <a:pPr algn="ctr"/>
            <a:r>
              <a:rPr lang="en-US" sz="2800" b="1" dirty="0" smtClean="0"/>
              <a:t>including transfers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75522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507" y="133350"/>
            <a:ext cx="5138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Unilateral Transfers</a:t>
            </a: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52550"/>
            <a:ext cx="8500037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6735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805" y="133350"/>
            <a:ext cx="548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of Payments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507450"/>
            <a:ext cx="4495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of payments (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net movement of funds between a nation and a foreign country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u="sng" dirty="0" err="1" smtClean="0"/>
              <a:t>BoP</a:t>
            </a:r>
            <a:r>
              <a:rPr lang="en-US" sz="2800" b="1" u="sng" dirty="0" smtClean="0"/>
              <a:t> identity</a:t>
            </a:r>
            <a:endParaRPr lang="en-US" sz="2800" b="1" u="sng" dirty="0"/>
          </a:p>
          <a:p>
            <a:pPr algn="ctr"/>
            <a:r>
              <a:rPr lang="en-US" sz="2800" b="1" dirty="0" smtClean="0"/>
              <a:t>CA + FA + KA = 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4" name="Picture 3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784" y="133350"/>
            <a:ext cx="1812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819150"/>
            <a:ext cx="495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 account (FA)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 smtClean="0"/>
              <a:t>asset exports minus</a:t>
            </a:r>
          </a:p>
          <a:p>
            <a:pPr algn="ctr"/>
            <a:r>
              <a:rPr lang="en-US" sz="2800" b="1" dirty="0" smtClean="0"/>
              <a:t>asset imports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 account (KA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/>
              <a:t>assets transferred /</a:t>
            </a:r>
          </a:p>
          <a:p>
            <a:pPr algn="ctr"/>
            <a:r>
              <a:rPr lang="en-US" sz="2800" b="1" dirty="0" smtClean="0"/>
              <a:t>received as gifts</a:t>
            </a:r>
            <a:endParaRPr lang="en-US" sz="2800" b="1" dirty="0"/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GNDI + FA + KA = GNE</a:t>
            </a:r>
            <a:endParaRPr lang="en-US" sz="1400" b="1" dirty="0"/>
          </a:p>
          <a:p>
            <a:pPr algn="ctr"/>
            <a:r>
              <a:rPr lang="en-US" sz="2800" b="1" dirty="0" smtClean="0"/>
              <a:t>FA </a:t>
            </a:r>
            <a:r>
              <a:rPr lang="en-US" sz="2800" b="1" dirty="0"/>
              <a:t>= </a:t>
            </a:r>
            <a:r>
              <a:rPr lang="en-US" sz="2800" b="1" dirty="0" smtClean="0"/>
              <a:t>EX</a:t>
            </a:r>
            <a:r>
              <a:rPr lang="en-US" sz="2800" b="1" baseline="-25000" dirty="0" smtClean="0"/>
              <a:t>A</a:t>
            </a:r>
            <a:r>
              <a:rPr lang="en-US" sz="2800" b="1" dirty="0" smtClean="0"/>
              <a:t> </a:t>
            </a:r>
            <a:r>
              <a:rPr lang="en-US" sz="2800" b="1" dirty="0"/>
              <a:t>–</a:t>
            </a:r>
            <a:r>
              <a:rPr lang="en-US" sz="2800" b="1" dirty="0" smtClean="0"/>
              <a:t> IM</a:t>
            </a:r>
            <a:r>
              <a:rPr lang="en-US" sz="2800" b="1" baseline="-25000" dirty="0" smtClean="0"/>
              <a:t>A</a:t>
            </a:r>
            <a:endParaRPr lang="en-US" sz="2800" b="1" baseline="-25000" dirty="0"/>
          </a:p>
          <a:p>
            <a:pPr algn="ctr"/>
            <a:r>
              <a:rPr lang="en-US" sz="2800" b="1" dirty="0" smtClean="0"/>
              <a:t>KA = KA</a:t>
            </a:r>
            <a:r>
              <a:rPr lang="en-US" sz="2800" b="1" baseline="-25000" dirty="0" smtClean="0"/>
              <a:t>IN</a:t>
            </a:r>
            <a:r>
              <a:rPr lang="en-US" sz="2800" b="1" dirty="0" smtClean="0"/>
              <a:t> – KA</a:t>
            </a:r>
            <a:r>
              <a:rPr lang="en-US" sz="2800" b="1" baseline="-25000" dirty="0" smtClean="0"/>
              <a:t>OUT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220146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784" y="133350"/>
            <a:ext cx="1812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971550"/>
            <a:ext cx="495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Income is not the only resource by which an open economy can finance expenditure.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The </a:t>
            </a:r>
            <a:r>
              <a:rPr lang="en-US" sz="2800" b="1" dirty="0"/>
              <a:t>economy can </a:t>
            </a:r>
            <a:r>
              <a:rPr lang="en-US" sz="2800" b="1" dirty="0" smtClean="0"/>
              <a:t>affect </a:t>
            </a:r>
            <a:r>
              <a:rPr lang="en-US" sz="2800" b="1" dirty="0"/>
              <a:t>its spending power by </a:t>
            </a:r>
            <a:r>
              <a:rPr lang="en-US" sz="2800" b="1" dirty="0" smtClean="0"/>
              <a:t>exporting or importing </a:t>
            </a:r>
            <a:r>
              <a:rPr lang="en-US" sz="2800" b="1" dirty="0"/>
              <a:t>assets </a:t>
            </a:r>
            <a:r>
              <a:rPr lang="en-US" sz="2800" b="1" dirty="0" smtClean="0"/>
              <a:t>internationally.  Alternatively spending power can be affected by transferring or receiving </a:t>
            </a:r>
            <a:r>
              <a:rPr lang="en-US" sz="2800" b="1" dirty="0"/>
              <a:t>assets as </a:t>
            </a:r>
            <a:r>
              <a:rPr lang="en-US" sz="2800" b="1" dirty="0" smtClean="0"/>
              <a:t>gifts.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837515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784" y="133350"/>
            <a:ext cx="1812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93" y="1123950"/>
            <a:ext cx="7440507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8333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eenstra_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5" y="1123950"/>
            <a:ext cx="312944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6966" y="133350"/>
            <a:ext cx="6699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vs. Open Economy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900589"/>
            <a:ext cx="49530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So in the open economy you can go from GNE to GDP to GNI to GNDI and back to GNE.</a:t>
            </a:r>
          </a:p>
          <a:p>
            <a:pPr algn="ctr"/>
            <a:endParaRPr lang="en-US" sz="14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Expenditure approach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/>
              <a:t>GNE = C + I + 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Product approach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/>
              <a:t>GDP = GNE + TB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Income approach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800" b="1" dirty="0" smtClean="0"/>
              <a:t>GNI = GDP + NFIA</a:t>
            </a:r>
          </a:p>
        </p:txBody>
      </p:sp>
    </p:spTree>
    <p:extLst>
      <p:ext uri="{BB962C8B-B14F-4D97-AF65-F5344CB8AC3E}">
        <p14:creationId xmlns="" xmlns:p14="http://schemas.microsoft.com/office/powerpoint/2010/main" val="3478582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eenstra_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55" y="1123950"/>
            <a:ext cx="3129445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4828" y="133350"/>
            <a:ext cx="54841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 of Payments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2400" y="2114550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Balance of Payments Identity</a:t>
            </a:r>
          </a:p>
          <a:p>
            <a:pPr algn="ctr"/>
            <a:r>
              <a:rPr lang="en-US" sz="2800" b="1" dirty="0" smtClean="0"/>
              <a:t>CA + FA + KA = 0</a:t>
            </a:r>
          </a:p>
          <a:p>
            <a:pPr algn="ctr"/>
            <a:r>
              <a:rPr lang="en-US" sz="2800" b="1" dirty="0" smtClean="0"/>
              <a:t>TB + NFIA + NUT </a:t>
            </a:r>
            <a:r>
              <a:rPr lang="en-US" sz="2800" b="1" dirty="0"/>
              <a:t>+ FA + KA = </a:t>
            </a:r>
            <a:r>
              <a:rPr lang="en-US" sz="2800" b="1" dirty="0" smtClean="0"/>
              <a:t>0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409639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0784" y="133350"/>
            <a:ext cx="18122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123950"/>
            <a:ext cx="4953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account (CA)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/>
              <a:t>net movement of goods and services between a nation and a foreign country;</a:t>
            </a:r>
          </a:p>
          <a:p>
            <a:pPr algn="ctr"/>
            <a:r>
              <a:rPr lang="en-US" sz="2800" b="1" dirty="0"/>
              <a:t>sum of the trade balance, net factor income from abroad, and net unilateral transfers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b="1" dirty="0"/>
              <a:t>CA = TB + NFIA + NUT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77617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1541" y="133350"/>
            <a:ext cx="467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GNE to GDP</a:t>
            </a:r>
          </a:p>
        </p:txBody>
      </p:sp>
      <p:pic>
        <p:nvPicPr>
          <p:cNvPr id="5" name="Picture 7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64" y="1047750"/>
            <a:ext cx="7045136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1143000" y="3105150"/>
            <a:ext cx="6996113" cy="1828800"/>
            <a:chOff x="585" y="1012"/>
            <a:chExt cx="4751" cy="175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" y="1012"/>
              <a:ext cx="4751" cy="17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AutoShape 7"/>
            <p:cNvSpPr>
              <a:spLocks/>
            </p:cNvSpPr>
            <p:nvPr/>
          </p:nvSpPr>
          <p:spPr bwMode="auto">
            <a:xfrm rot="5400000">
              <a:off x="932" y="1271"/>
              <a:ext cx="67" cy="422"/>
            </a:xfrm>
            <a:prstGeom prst="rightBrace">
              <a:avLst>
                <a:gd name="adj1" fmla="val 52488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eorgia" charset="0"/>
              </a:endParaRPr>
            </a:p>
          </p:txBody>
        </p:sp>
        <p:sp>
          <p:nvSpPr>
            <p:cNvPr id="9" name="AutoShape 8"/>
            <p:cNvSpPr>
              <a:spLocks/>
            </p:cNvSpPr>
            <p:nvPr/>
          </p:nvSpPr>
          <p:spPr bwMode="auto">
            <a:xfrm rot="5400000">
              <a:off x="3423" y="-45"/>
              <a:ext cx="84" cy="3364"/>
            </a:xfrm>
            <a:prstGeom prst="rightBrace">
              <a:avLst>
                <a:gd name="adj1" fmla="val 33373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eorgia" charset="0"/>
              </a:endParaRPr>
            </a:p>
          </p:txBody>
        </p:sp>
        <p:sp>
          <p:nvSpPr>
            <p:cNvPr id="10" name="AutoShape 9"/>
            <p:cNvSpPr>
              <a:spLocks/>
            </p:cNvSpPr>
            <p:nvPr/>
          </p:nvSpPr>
          <p:spPr bwMode="auto">
            <a:xfrm rot="5400000">
              <a:off x="2016" y="1907"/>
              <a:ext cx="83" cy="910"/>
            </a:xfrm>
            <a:prstGeom prst="rightBrace">
              <a:avLst>
                <a:gd name="adj1" fmla="val 9136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eorgia" charset="0"/>
              </a:endParaRPr>
            </a:p>
          </p:txBody>
        </p:sp>
        <p:sp>
          <p:nvSpPr>
            <p:cNvPr id="11" name="AutoShape 10"/>
            <p:cNvSpPr>
              <a:spLocks/>
            </p:cNvSpPr>
            <p:nvPr/>
          </p:nvSpPr>
          <p:spPr bwMode="auto">
            <a:xfrm rot="5400000">
              <a:off x="3196" y="1959"/>
              <a:ext cx="83" cy="790"/>
            </a:xfrm>
            <a:prstGeom prst="rightBrace">
              <a:avLst>
                <a:gd name="adj1" fmla="val 7931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Georgia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2234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669" y="133350"/>
            <a:ext cx="45345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GDP to GNI</a:t>
            </a:r>
          </a:p>
        </p:txBody>
      </p:sp>
      <p:pic>
        <p:nvPicPr>
          <p:cNvPr id="3" name="Picture 7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8" y="1276350"/>
            <a:ext cx="7968182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untitle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7" y="3181350"/>
            <a:ext cx="8574003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07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81150"/>
            <a:ext cx="4238625" cy="539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untitled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33" y="2495550"/>
            <a:ext cx="7030567" cy="1828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8643" y="133350"/>
            <a:ext cx="47765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GNI to GNDI</a:t>
            </a:r>
          </a:p>
        </p:txBody>
      </p:sp>
    </p:spTree>
    <p:extLst>
      <p:ext uri="{BB962C8B-B14F-4D97-AF65-F5344CB8AC3E}">
        <p14:creationId xmlns="" xmlns:p14="http://schemas.microsoft.com/office/powerpoint/2010/main" val="48438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8760" y="133350"/>
            <a:ext cx="46563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 Balances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276350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TB </a:t>
            </a:r>
            <a:r>
              <a:rPr lang="en-US" sz="2800" b="1" dirty="0"/>
              <a:t>&gt; </a:t>
            </a:r>
            <a:r>
              <a:rPr lang="en-US" sz="2800" b="1" dirty="0" smtClean="0"/>
              <a:t>0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trade surplus</a:t>
            </a:r>
          </a:p>
          <a:p>
            <a:r>
              <a:rPr lang="en-US" sz="2800" b="1" dirty="0" smtClean="0"/>
              <a:t>TB &lt; 0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trade deficit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CA &gt; 0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current account surplus</a:t>
            </a:r>
          </a:p>
          <a:p>
            <a:r>
              <a:rPr lang="en-US" sz="2800" b="1" dirty="0" smtClean="0"/>
              <a:t>CA &lt; 0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current account deficit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FA &gt; 0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financial account surplus</a:t>
            </a:r>
          </a:p>
          <a:p>
            <a:r>
              <a:rPr lang="en-US" sz="2800" b="1" dirty="0" smtClean="0"/>
              <a:t>FA &lt; 0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financial account deficit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49790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80" y="133350"/>
            <a:ext cx="7171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National Expenditure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91000" y="150745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national expenditure (GNE)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/>
              <a:t>total national spending on final goods and </a:t>
            </a:r>
            <a:r>
              <a:rPr lang="en-US" sz="2800" b="1" dirty="0" smtClean="0"/>
              <a:t>services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GNE = C + I + 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1740801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600" y="133350"/>
            <a:ext cx="1836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1102876"/>
            <a:ext cx="51816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 = S</a:t>
            </a:r>
            <a:r>
              <a:rPr lang="en-US" sz="2800" b="1" baseline="-25000" dirty="0" smtClean="0"/>
              <a:t>P</a:t>
            </a:r>
            <a:r>
              <a:rPr lang="en-US" sz="2800" b="1" dirty="0" smtClean="0"/>
              <a:t> + S</a:t>
            </a:r>
            <a:r>
              <a:rPr lang="en-US" sz="2800" b="1" baseline="-25000" dirty="0" smtClean="0"/>
              <a:t>G</a:t>
            </a:r>
          </a:p>
          <a:p>
            <a:r>
              <a:rPr lang="en-US" sz="2800" b="1" dirty="0" smtClean="0"/>
              <a:t>S = Y – C – G</a:t>
            </a:r>
          </a:p>
          <a:p>
            <a:r>
              <a:rPr lang="en-US" sz="2800" b="1" dirty="0" smtClean="0"/>
              <a:t>S</a:t>
            </a:r>
            <a:r>
              <a:rPr lang="en-US" sz="2800" b="1" baseline="-25000" dirty="0" smtClean="0"/>
              <a:t>P</a:t>
            </a:r>
            <a:r>
              <a:rPr lang="en-US" sz="2800" b="1" dirty="0" smtClean="0"/>
              <a:t> = Y – T – C</a:t>
            </a:r>
          </a:p>
          <a:p>
            <a:r>
              <a:rPr lang="en-US" sz="2800" b="1" dirty="0" smtClean="0"/>
              <a:t>S</a:t>
            </a:r>
            <a:r>
              <a:rPr lang="en-US" sz="2800" b="1" baseline="-25000" dirty="0" smtClean="0"/>
              <a:t>G</a:t>
            </a:r>
            <a:r>
              <a:rPr lang="en-US" sz="2800" b="1" dirty="0" smtClean="0"/>
              <a:t> = T – G</a:t>
            </a:r>
          </a:p>
          <a:p>
            <a:r>
              <a:rPr lang="en-US" sz="2800" b="1" dirty="0"/>
              <a:t>S = S</a:t>
            </a:r>
            <a:r>
              <a:rPr lang="en-US" sz="2800" b="1" baseline="-25000" dirty="0"/>
              <a:t>P</a:t>
            </a:r>
            <a:r>
              <a:rPr lang="en-US" sz="2800" b="1" dirty="0"/>
              <a:t> + S</a:t>
            </a:r>
            <a:r>
              <a:rPr lang="en-US" sz="2800" b="1" baseline="-25000" dirty="0"/>
              <a:t>G</a:t>
            </a:r>
            <a:r>
              <a:rPr lang="en-US" sz="2800" b="1" dirty="0"/>
              <a:t> = (Y – T – C) + (T – G</a:t>
            </a:r>
            <a:r>
              <a:rPr lang="en-US" sz="2800" b="1" dirty="0" smtClean="0"/>
              <a:t>)</a:t>
            </a:r>
          </a:p>
          <a:p>
            <a:endParaRPr lang="en-US" sz="1400" b="1" dirty="0"/>
          </a:p>
          <a:p>
            <a:r>
              <a:rPr lang="en-US" sz="2800" b="1" dirty="0" smtClean="0"/>
              <a:t>S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total saving</a:t>
            </a:r>
          </a:p>
          <a:p>
            <a:r>
              <a:rPr lang="en-US" sz="2800" b="1" dirty="0" smtClean="0"/>
              <a:t>S</a:t>
            </a:r>
            <a:r>
              <a:rPr lang="en-US" sz="2800" b="1" baseline="-25000" dirty="0" smtClean="0"/>
              <a:t>P</a:t>
            </a:r>
            <a:r>
              <a:rPr lang="en-US" sz="2800" b="1" dirty="0" smtClean="0"/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 smtClean="0"/>
              <a:t> private saving</a:t>
            </a:r>
          </a:p>
          <a:p>
            <a:r>
              <a:rPr lang="en-US" sz="2800" b="1" dirty="0" smtClean="0"/>
              <a:t>S</a:t>
            </a:r>
            <a:r>
              <a:rPr lang="en-US" sz="2800" b="1" baseline="-25000" dirty="0" smtClean="0"/>
              <a:t>G</a:t>
            </a:r>
            <a:r>
              <a:rPr lang="en-US" sz="2800" b="1" dirty="0" smtClean="0"/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≡</a:t>
            </a:r>
            <a:r>
              <a:rPr lang="en-US" sz="2800" b="1" dirty="0"/>
              <a:t> </a:t>
            </a:r>
            <a:r>
              <a:rPr lang="en-US" sz="2800" b="1" dirty="0" smtClean="0"/>
              <a:t>government saving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80837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601" y="133350"/>
            <a:ext cx="1836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1165920"/>
            <a:ext cx="4953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 = C + I + G + CA</a:t>
            </a:r>
          </a:p>
          <a:p>
            <a:pPr algn="ctr"/>
            <a:r>
              <a:rPr lang="en-US" sz="2800" b="1" dirty="0" smtClean="0"/>
              <a:t>Y – C – G = I + CA</a:t>
            </a:r>
          </a:p>
          <a:p>
            <a:pPr algn="ctr"/>
            <a:r>
              <a:rPr lang="en-US" sz="2800" b="1" dirty="0" smtClean="0"/>
              <a:t>S = I + CA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S &gt; I if and only if CA &gt; 0</a:t>
            </a:r>
          </a:p>
          <a:p>
            <a:pPr algn="ctr"/>
            <a:r>
              <a:rPr lang="en-US" sz="2800" b="1" dirty="0" smtClean="0"/>
              <a:t>(current account surplus)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 &lt; I if and only if CA &lt; 0</a:t>
            </a:r>
          </a:p>
          <a:p>
            <a:pPr algn="ctr"/>
            <a:r>
              <a:rPr lang="en-US" sz="2800" b="1" dirty="0"/>
              <a:t>(</a:t>
            </a:r>
            <a:r>
              <a:rPr lang="en-US" sz="2800" b="1" dirty="0" smtClean="0"/>
              <a:t>current account deficit)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55319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8601" y="133350"/>
            <a:ext cx="1836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3800" y="1352550"/>
            <a:ext cx="5257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/>
              <a:t>Twin deficit</a:t>
            </a:r>
          </a:p>
          <a:p>
            <a:pPr algn="ctr"/>
            <a:r>
              <a:rPr lang="en-US" sz="2800" b="1" dirty="0" smtClean="0"/>
              <a:t>S</a:t>
            </a:r>
            <a:r>
              <a:rPr lang="en-US" sz="2800" b="1" baseline="-25000" dirty="0" smtClean="0"/>
              <a:t>P</a:t>
            </a:r>
            <a:r>
              <a:rPr lang="en-US" sz="2800" b="1" dirty="0" smtClean="0"/>
              <a:t> </a:t>
            </a:r>
            <a:r>
              <a:rPr lang="en-US" sz="2800" b="1" dirty="0"/>
              <a:t>+ S</a:t>
            </a:r>
            <a:r>
              <a:rPr lang="en-US" sz="2800" b="1" baseline="-25000" dirty="0"/>
              <a:t>G</a:t>
            </a:r>
            <a:r>
              <a:rPr lang="en-US" sz="2800" b="1" dirty="0" smtClean="0"/>
              <a:t> </a:t>
            </a:r>
            <a:r>
              <a:rPr lang="en-US" sz="2800" b="1" dirty="0"/>
              <a:t>= I + </a:t>
            </a:r>
            <a:r>
              <a:rPr lang="en-US" sz="2800" b="1" dirty="0" smtClean="0"/>
              <a:t>CA</a:t>
            </a:r>
          </a:p>
          <a:p>
            <a:pPr algn="ctr"/>
            <a:r>
              <a:rPr lang="en-US" sz="2800" b="1" dirty="0" smtClean="0"/>
              <a:t>CA = (S</a:t>
            </a:r>
            <a:r>
              <a:rPr lang="en-US" sz="2800" b="1" baseline="-25000" dirty="0" smtClean="0"/>
              <a:t>P</a:t>
            </a:r>
            <a:r>
              <a:rPr lang="en-US" sz="2800" b="1" dirty="0" smtClean="0"/>
              <a:t> – I) + S</a:t>
            </a:r>
            <a:r>
              <a:rPr lang="en-US" sz="2800" b="1" baseline="-25000" dirty="0" smtClean="0"/>
              <a:t>G</a:t>
            </a:r>
            <a:endParaRPr lang="en-US" sz="2800" b="1" dirty="0"/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/>
              <a:t>S</a:t>
            </a:r>
            <a:r>
              <a:rPr lang="en-US" sz="2800" b="1" baseline="-25000" dirty="0" smtClean="0"/>
              <a:t>G</a:t>
            </a:r>
            <a:r>
              <a:rPr lang="en-US" sz="2800" b="1" dirty="0" smtClean="0"/>
              <a:t> &gt; 0 government budget surplus</a:t>
            </a:r>
            <a:endParaRPr lang="en-US" sz="2800" b="1" dirty="0"/>
          </a:p>
          <a:p>
            <a:pPr algn="ctr"/>
            <a:r>
              <a:rPr lang="en-US" sz="2800" b="1" dirty="0"/>
              <a:t>S</a:t>
            </a:r>
            <a:r>
              <a:rPr lang="en-US" sz="2800" b="1" baseline="-25000" dirty="0"/>
              <a:t>G</a:t>
            </a:r>
            <a:r>
              <a:rPr lang="en-US" sz="2800" b="1" dirty="0"/>
              <a:t> </a:t>
            </a:r>
            <a:r>
              <a:rPr lang="en-US" sz="2800" b="1" dirty="0" smtClean="0"/>
              <a:t>&lt; 0 government </a:t>
            </a:r>
            <a:r>
              <a:rPr lang="en-US" sz="2800" b="1" dirty="0"/>
              <a:t>budget </a:t>
            </a:r>
            <a:r>
              <a:rPr lang="en-US" sz="2800" b="1" dirty="0" smtClean="0"/>
              <a:t>deficit</a:t>
            </a:r>
          </a:p>
          <a:p>
            <a:pPr algn="ctr"/>
            <a:r>
              <a:rPr lang="en-US" sz="2800" b="1" dirty="0" smtClean="0"/>
              <a:t>CA &gt; 0 current account surplus</a:t>
            </a:r>
          </a:p>
          <a:p>
            <a:pPr algn="ctr"/>
            <a:r>
              <a:rPr lang="en-US" sz="2800" b="1" dirty="0" smtClean="0"/>
              <a:t>CA &lt; 0 current account deficit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03964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80" y="133350"/>
            <a:ext cx="7171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National Expenditure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2253555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consumption (C)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/>
              <a:t>total household spending on final goods and </a:t>
            </a:r>
            <a:r>
              <a:rPr lang="en-US" sz="2800" b="1" dirty="0" smtClean="0"/>
              <a:t>services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0796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80" y="133350"/>
            <a:ext cx="7171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National Expenditure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58115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private domestic investment (I)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/>
              <a:t>total </a:t>
            </a:r>
            <a:r>
              <a:rPr lang="en-US" sz="2800" b="1" dirty="0"/>
              <a:t>spending by firms and households on final goods and services that add to the nation’s capital </a:t>
            </a:r>
            <a:r>
              <a:rPr lang="en-US" sz="2800" b="1" dirty="0" smtClean="0"/>
              <a:t>stock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864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280" y="133350"/>
            <a:ext cx="71712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National Expenditure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444407"/>
            <a:ext cx="4495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consumption expenditures and gross investment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/>
              <a:t>government spending on final goods and services, including additions to the capital stock</a:t>
            </a:r>
            <a:endParaRPr lang="en-US" sz="2800" b="1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6439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817" y="133350"/>
            <a:ext cx="6278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Domestic Product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305163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domestic product (GDP)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/>
              <a:t>total value added </a:t>
            </a:r>
            <a:r>
              <a:rPr lang="en-US" sz="2800" b="1" dirty="0" smtClean="0"/>
              <a:t>of all </a:t>
            </a:r>
            <a:r>
              <a:rPr lang="en-US" sz="2800" b="1" dirty="0"/>
              <a:t>production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added </a:t>
            </a:r>
            <a:r>
              <a:rPr lang="en-US" sz="2800" b="1" dirty="0"/>
              <a:t>–</a:t>
            </a:r>
          </a:p>
          <a:p>
            <a:pPr algn="ctr"/>
            <a:r>
              <a:rPr lang="en-US" sz="2800" b="1" dirty="0" smtClean="0"/>
              <a:t>income </a:t>
            </a:r>
            <a:r>
              <a:rPr lang="en-US" sz="2800" b="1" dirty="0"/>
              <a:t>paid to factors of </a:t>
            </a:r>
            <a:r>
              <a:rPr lang="en-US" sz="2800" b="1" dirty="0" smtClean="0"/>
              <a:t>production;</a:t>
            </a:r>
            <a:endParaRPr lang="en-US" sz="2800" b="1" dirty="0"/>
          </a:p>
          <a:p>
            <a:pPr algn="ctr"/>
            <a:r>
              <a:rPr lang="en-US" sz="2800" b="1" dirty="0" smtClean="0"/>
              <a:t>sales </a:t>
            </a:r>
            <a:r>
              <a:rPr lang="en-US" sz="2800" b="1" dirty="0"/>
              <a:t>– intermediate </a:t>
            </a:r>
            <a:r>
              <a:rPr lang="en-US" sz="2800" b="1" dirty="0" smtClean="0"/>
              <a:t>purchases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352638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8398" y="133350"/>
            <a:ext cx="6037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National Income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2329755"/>
            <a:ext cx="495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national income (GNI) </a:t>
            </a:r>
            <a:r>
              <a:rPr lang="en-US" sz="2800" b="1" dirty="0" smtClean="0"/>
              <a:t>–</a:t>
            </a:r>
          </a:p>
          <a:p>
            <a:pPr algn="ctr"/>
            <a:r>
              <a:rPr lang="en-US" sz="2800" b="1" dirty="0"/>
              <a:t>income of all </a:t>
            </a:r>
            <a:r>
              <a:rPr lang="en-US" sz="2800" b="1" dirty="0" smtClean="0"/>
              <a:t>nationals</a:t>
            </a:r>
          </a:p>
          <a:p>
            <a:pPr algn="ctr"/>
            <a:r>
              <a:rPr lang="en-US" sz="2800" b="1" dirty="0" smtClean="0"/>
              <a:t>within </a:t>
            </a:r>
            <a:r>
              <a:rPr lang="en-US" sz="2800" b="1" dirty="0"/>
              <a:t>a </a:t>
            </a:r>
            <a:r>
              <a:rPr lang="en-US" sz="2800" b="1" dirty="0" smtClean="0"/>
              <a:t>country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23850" y="981075"/>
            <a:ext cx="3333750" cy="3952875"/>
            <a:chOff x="323850" y="981075"/>
            <a:chExt cx="3333750" cy="3952875"/>
          </a:xfrm>
        </p:grpSpPr>
        <p:pic>
          <p:nvPicPr>
            <p:cNvPr id="5" name="Picture 4" descr="balanc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850" y="981075"/>
              <a:ext cx="3333750" cy="395287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rot="5400000">
              <a:off x="-2667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1866900" y="2457450"/>
              <a:ext cx="1828800" cy="533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38100" y="2686050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2172494" y="2685256"/>
              <a:ext cx="1752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 flipH="1">
              <a:off x="228600" y="2495550"/>
              <a:ext cx="1828800" cy="4571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2400300" y="2457450"/>
              <a:ext cx="1828802" cy="5334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914774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966" y="133350"/>
            <a:ext cx="6699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Closed vs. Open Economy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8600" y="1646694"/>
            <a:ext cx="49530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 a closed economy there is no international trade and no international financial movements; therefore:</a:t>
            </a:r>
          </a:p>
          <a:p>
            <a:pPr algn="ctr"/>
            <a:endParaRPr lang="en-US" sz="1400" b="1" dirty="0"/>
          </a:p>
          <a:p>
            <a:pPr algn="ctr"/>
            <a:r>
              <a:rPr lang="en-US" sz="2800" b="1" dirty="0" smtClean="0"/>
              <a:t>GNE = GDP = GNI = GNDI</a:t>
            </a:r>
          </a:p>
          <a:p>
            <a:pPr algn="ctr"/>
            <a:r>
              <a:rPr lang="en-US" sz="2800" b="1" dirty="0" smtClean="0"/>
              <a:t>TB = NFIA = NUT = 0</a:t>
            </a:r>
          </a:p>
        </p:txBody>
      </p:sp>
      <p:pic>
        <p:nvPicPr>
          <p:cNvPr id="12" name="Picture 10" descr="Feenstra_f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76" y="1123950"/>
            <a:ext cx="3685824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5712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10925</TotalTime>
  <Words>897</Words>
  <Application>Microsoft Office PowerPoint</Application>
  <PresentationFormat>On-screen Show (16:9)</PresentationFormat>
  <Paragraphs>163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Chuck Moulton</dc:creator>
  <cp:lastModifiedBy>Chuck Moulton</cp:lastModifiedBy>
  <cp:revision>848</cp:revision>
  <dcterms:created xsi:type="dcterms:W3CDTF">2010-08-30T19:56:42Z</dcterms:created>
  <dcterms:modified xsi:type="dcterms:W3CDTF">2012-01-25T19:38:44Z</dcterms:modified>
</cp:coreProperties>
</file>