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78" r:id="rId2"/>
    <p:sldId id="717" r:id="rId3"/>
    <p:sldId id="723" r:id="rId4"/>
    <p:sldId id="718" r:id="rId5"/>
    <p:sldId id="719" r:id="rId6"/>
    <p:sldId id="720" r:id="rId7"/>
    <p:sldId id="722" r:id="rId8"/>
    <p:sldId id="724" r:id="rId9"/>
    <p:sldId id="726" r:id="rId10"/>
    <p:sldId id="727" r:id="rId11"/>
    <p:sldId id="728" r:id="rId12"/>
    <p:sldId id="729" r:id="rId13"/>
    <p:sldId id="730" r:id="rId14"/>
    <p:sldId id="731" r:id="rId15"/>
    <p:sldId id="738" r:id="rId16"/>
    <p:sldId id="732" r:id="rId17"/>
    <p:sldId id="733" r:id="rId18"/>
    <p:sldId id="734" r:id="rId19"/>
    <p:sldId id="735" r:id="rId20"/>
    <p:sldId id="736" r:id="rId21"/>
    <p:sldId id="737" r:id="rId22"/>
    <p:sldId id="739" r:id="rId23"/>
    <p:sldId id="744" r:id="rId24"/>
    <p:sldId id="740" r:id="rId25"/>
    <p:sldId id="741" r:id="rId26"/>
    <p:sldId id="742" r:id="rId27"/>
    <p:sldId id="743" r:id="rId28"/>
    <p:sldId id="746" r:id="rId29"/>
    <p:sldId id="745" r:id="rId30"/>
    <p:sldId id="747" r:id="rId31"/>
    <p:sldId id="748" r:id="rId32"/>
    <p:sldId id="749" r:id="rId33"/>
    <p:sldId id="750" r:id="rId34"/>
    <p:sldId id="751" r:id="rId35"/>
    <p:sldId id="753" r:id="rId36"/>
    <p:sldId id="752" r:id="rId37"/>
    <p:sldId id="754" r:id="rId38"/>
    <p:sldId id="755" r:id="rId39"/>
    <p:sldId id="756" r:id="rId40"/>
    <p:sldId id="757" r:id="rId41"/>
    <p:sldId id="758" r:id="rId42"/>
    <p:sldId id="759" r:id="rId43"/>
    <p:sldId id="760" r:id="rId44"/>
    <p:sldId id="761" r:id="rId45"/>
    <p:sldId id="762" r:id="rId46"/>
    <p:sldId id="763" r:id="rId47"/>
    <p:sldId id="764" r:id="rId48"/>
    <p:sldId id="765" r:id="rId49"/>
    <p:sldId id="766" r:id="rId50"/>
    <p:sldId id="767" r:id="rId51"/>
    <p:sldId id="768"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01" autoAdjust="0"/>
    <p:restoredTop sz="90274" autoAdjust="0"/>
  </p:normalViewPr>
  <p:slideViewPr>
    <p:cSldViewPr>
      <p:cViewPr varScale="1">
        <p:scale>
          <a:sx n="61" d="100"/>
          <a:sy n="61" d="100"/>
        </p:scale>
        <p:origin x="-390"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941A1-809E-4B80-A183-6EEB55A8A684}" type="datetimeFigureOut">
              <a:rPr lang="en-US" smtClean="0"/>
              <a:pPr/>
              <a:t>3/19/2012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EEADA-2BA2-4376-9307-9504ED3363FE}" type="slidenum">
              <a:rPr lang="en-US" smtClean="0"/>
              <a:pPr/>
              <a:t>‹#›</a:t>
            </a:fld>
            <a:endParaRPr lang="en-US" dirty="0"/>
          </a:p>
        </p:txBody>
      </p:sp>
    </p:spTree>
    <p:extLst>
      <p:ext uri="{BB962C8B-B14F-4D97-AF65-F5344CB8AC3E}">
        <p14:creationId xmlns:p14="http://schemas.microsoft.com/office/powerpoint/2010/main" val="30931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3/19/2012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3/19/2012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62" y="2438221"/>
            <a:ext cx="5206938"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Trade Policy Controversies</a:t>
            </a:r>
          </a:p>
          <a:p>
            <a:pPr algn="ctr"/>
            <a:r>
              <a:rPr lang="en-US" sz="3600" b="1" dirty="0" smtClean="0">
                <a:effectLst>
                  <a:outerShdw blurRad="38100" dist="38100" dir="2700000" algn="tl">
                    <a:srgbClr val="000000">
                      <a:alpha val="43137"/>
                    </a:srgbClr>
                  </a:outerShdw>
                </a:effectLst>
              </a:rPr>
              <a:t>2/29/2012</a:t>
            </a:r>
          </a:p>
        </p:txBody>
      </p:sp>
      <p:sp>
        <p:nvSpPr>
          <p:cNvPr id="6" name="TextBox 5"/>
          <p:cNvSpPr txBox="1"/>
          <p:nvPr/>
        </p:nvSpPr>
        <p:spPr>
          <a:xfrm>
            <a:off x="2059031" y="971550"/>
            <a:ext cx="5103769"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2: Trade Policy</a:t>
            </a:r>
            <a:endParaRPr lang="en-US" sz="4800" b="1" dirty="0">
              <a:solidFill>
                <a:srgbClr val="0070C0"/>
              </a:solidFill>
              <a:effectLst>
                <a:outerShdw blurRad="38100" dist="38100" dir="2700000" algn="tl">
                  <a:srgbClr val="000000">
                    <a:alpha val="43137"/>
                  </a:srgbClr>
                </a:outerShdw>
              </a:effectLst>
            </a:endParaRPr>
          </a:p>
        </p:txBody>
      </p:sp>
      <p:pic>
        <p:nvPicPr>
          <p:cNvPr id="7" name="Picture 6" descr="policy.png"/>
          <p:cNvPicPr>
            <a:picLocks noChangeAspect="1"/>
          </p:cNvPicPr>
          <p:nvPr/>
        </p:nvPicPr>
        <p:blipFill>
          <a:blip r:embed="rId2" cstate="print"/>
          <a:stretch>
            <a:fillRect/>
          </a:stretch>
        </p:blipFill>
        <p:spPr>
          <a:xfrm>
            <a:off x="228600" y="819150"/>
            <a:ext cx="1600200" cy="1170878"/>
          </a:xfrm>
          <a:prstGeom prst="rect">
            <a:avLst/>
          </a:prstGeom>
        </p:spPr>
      </p:pic>
      <p:pic>
        <p:nvPicPr>
          <p:cNvPr id="10" name="Picture 9" descr="policy.png"/>
          <p:cNvPicPr>
            <a:picLocks noChangeAspect="1"/>
          </p:cNvPicPr>
          <p:nvPr/>
        </p:nvPicPr>
        <p:blipFill>
          <a:blip r:embed="rId2" cstate="print"/>
          <a:stretch>
            <a:fillRect/>
          </a:stretch>
        </p:blipFill>
        <p:spPr>
          <a:xfrm>
            <a:off x="7391400" y="819150"/>
            <a:ext cx="1600200" cy="11708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391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Externalities: Technology</a:t>
            </a:r>
          </a:p>
        </p:txBody>
      </p:sp>
      <p:sp>
        <p:nvSpPr>
          <p:cNvPr id="3" name="TextBox 2"/>
          <p:cNvSpPr txBox="1"/>
          <p:nvPr/>
        </p:nvSpPr>
        <p:spPr>
          <a:xfrm>
            <a:off x="3429000" y="819150"/>
            <a:ext cx="5562600" cy="4401205"/>
          </a:xfrm>
          <a:prstGeom prst="rect">
            <a:avLst/>
          </a:prstGeom>
          <a:noFill/>
        </p:spPr>
        <p:txBody>
          <a:bodyPr wrap="square" rtlCol="0">
            <a:spAutoFit/>
          </a:bodyPr>
          <a:lstStyle/>
          <a:p>
            <a:pPr algn="ctr"/>
            <a:r>
              <a:rPr lang="en-US" sz="2800" b="1" dirty="0" smtClean="0">
                <a:cs typeface="Times New Roman"/>
              </a:rPr>
              <a:t>In contrast, Japan deliberately promoted key industries.</a:t>
            </a:r>
          </a:p>
          <a:p>
            <a:pPr algn="ctr"/>
            <a:endParaRPr lang="en-US" sz="1400" b="1" dirty="0" smtClean="0">
              <a:cs typeface="Times New Roman"/>
            </a:endParaRPr>
          </a:p>
          <a:p>
            <a:pPr algn="ctr"/>
            <a:r>
              <a:rPr lang="en-US" sz="2800" b="1" dirty="0" smtClean="0">
                <a:cs typeface="Times New Roman"/>
              </a:rPr>
              <a:t>In the 1980s many people feared Japan’s dominance of the RAM market would translate into dominance of all semiconductors.</a:t>
            </a:r>
          </a:p>
          <a:p>
            <a:pPr algn="ctr"/>
            <a:endParaRPr lang="en-US" sz="1400" b="1" dirty="0" smtClean="0">
              <a:cs typeface="Times New Roman"/>
            </a:endParaRPr>
          </a:p>
          <a:p>
            <a:pPr algn="ctr"/>
            <a:r>
              <a:rPr lang="en-US" sz="2800" b="1" dirty="0" smtClean="0">
                <a:cs typeface="Times New Roman"/>
              </a:rPr>
              <a:t>It turns out Japan did not takeover all semiconductors and South Korea challenged Japan’s RAM dominance.</a:t>
            </a:r>
            <a:endParaRPr lang="en-US" sz="2800" b="1" dirty="0">
              <a:cs typeface="Times New Roman"/>
            </a:endParaRPr>
          </a:p>
        </p:txBody>
      </p:sp>
      <p:pic>
        <p:nvPicPr>
          <p:cNvPr id="4" name="Picture 3" descr="technology.jpg"/>
          <p:cNvPicPr>
            <a:picLocks noChangeAspect="1"/>
          </p:cNvPicPr>
          <p:nvPr/>
        </p:nvPicPr>
        <p:blipFill>
          <a:blip r:embed="rId2"/>
          <a:stretch>
            <a:fillRect/>
          </a:stretch>
        </p:blipFill>
        <p:spPr>
          <a:xfrm>
            <a:off x="381000" y="1504950"/>
            <a:ext cx="2990883" cy="2743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391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Externalities: Technology</a:t>
            </a:r>
          </a:p>
        </p:txBody>
      </p:sp>
      <p:sp>
        <p:nvSpPr>
          <p:cNvPr id="3" name="TextBox 2"/>
          <p:cNvSpPr txBox="1"/>
          <p:nvPr/>
        </p:nvSpPr>
        <p:spPr>
          <a:xfrm>
            <a:off x="3429000" y="895350"/>
            <a:ext cx="5562600" cy="4185761"/>
          </a:xfrm>
          <a:prstGeom prst="rect">
            <a:avLst/>
          </a:prstGeom>
          <a:noFill/>
        </p:spPr>
        <p:txBody>
          <a:bodyPr wrap="square" rtlCol="0">
            <a:spAutoFit/>
          </a:bodyPr>
          <a:lstStyle/>
          <a:p>
            <a:pPr algn="ctr"/>
            <a:r>
              <a:rPr lang="en-US" sz="2800" b="1" dirty="0" smtClean="0">
                <a:cs typeface="Times New Roman"/>
              </a:rPr>
              <a:t>The decline in U.S. employment in the production of information, communication, and technology goods and large U.S. trade deficits in those goods have renewed fears about U.S. high tech industries.</a:t>
            </a:r>
          </a:p>
          <a:p>
            <a:pPr algn="ctr"/>
            <a:endParaRPr lang="en-US" sz="1400" b="1" dirty="0" smtClean="0">
              <a:cs typeface="Times New Roman"/>
            </a:endParaRPr>
          </a:p>
          <a:p>
            <a:pPr algn="ctr"/>
            <a:r>
              <a:rPr lang="en-US" sz="2800" b="1" dirty="0" smtClean="0">
                <a:cs typeface="Times New Roman"/>
              </a:rPr>
              <a:t>But innovation in the U.S. coupled with manufacturing in low cost countries isn’t really a problem.</a:t>
            </a:r>
          </a:p>
        </p:txBody>
      </p:sp>
      <p:pic>
        <p:nvPicPr>
          <p:cNvPr id="4" name="Picture 3" descr="technology.jpg"/>
          <p:cNvPicPr>
            <a:picLocks noChangeAspect="1"/>
          </p:cNvPicPr>
          <p:nvPr/>
        </p:nvPicPr>
        <p:blipFill>
          <a:blip r:embed="rId2"/>
          <a:stretch>
            <a:fillRect/>
          </a:stretch>
        </p:blipFill>
        <p:spPr>
          <a:xfrm>
            <a:off x="381000" y="1504950"/>
            <a:ext cx="2990883" cy="2743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52179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Manufacturing Jobs</a:t>
            </a:r>
          </a:p>
        </p:txBody>
      </p:sp>
      <p:sp>
        <p:nvSpPr>
          <p:cNvPr id="3" name="TextBox 2"/>
          <p:cNvSpPr txBox="1"/>
          <p:nvPr/>
        </p:nvSpPr>
        <p:spPr>
          <a:xfrm>
            <a:off x="4800600" y="2343150"/>
            <a:ext cx="4343400" cy="1384995"/>
          </a:xfrm>
          <a:prstGeom prst="rect">
            <a:avLst/>
          </a:prstGeom>
          <a:noFill/>
        </p:spPr>
        <p:txBody>
          <a:bodyPr wrap="square" rtlCol="0">
            <a:spAutoFit/>
          </a:bodyPr>
          <a:lstStyle/>
          <a:p>
            <a:pPr algn="ctr"/>
            <a:r>
              <a:rPr lang="en-US" sz="2800" b="1" dirty="0" smtClean="0">
                <a:cs typeface="Times New Roman"/>
              </a:rPr>
              <a:t>More generally, decline in manufacturing employment</a:t>
            </a:r>
          </a:p>
          <a:p>
            <a:pPr algn="ctr"/>
            <a:r>
              <a:rPr lang="en-US" sz="2800" b="1" dirty="0" smtClean="0">
                <a:cs typeface="Times New Roman"/>
              </a:rPr>
              <a:t>is not a bad thing.</a:t>
            </a:r>
          </a:p>
        </p:txBody>
      </p:sp>
      <p:pic>
        <p:nvPicPr>
          <p:cNvPr id="5" name="Picture 4" descr="fig12_02"/>
          <p:cNvPicPr>
            <a:picLocks noChangeAspect="1" noChangeArrowheads="1"/>
          </p:cNvPicPr>
          <p:nvPr/>
        </p:nvPicPr>
        <p:blipFill>
          <a:blip r:embed="rId2"/>
          <a:srcRect/>
          <a:stretch>
            <a:fillRect/>
          </a:stretch>
        </p:blipFill>
        <p:spPr bwMode="auto">
          <a:xfrm>
            <a:off x="152400" y="1733550"/>
            <a:ext cx="4604353" cy="2743200"/>
          </a:xfrm>
          <a:prstGeom prst="rect">
            <a:avLst/>
          </a:prstGeom>
          <a:noFill/>
          <a:ln>
            <a:solidFill>
              <a:schemeClr val="tx1"/>
            </a:solidFill>
          </a:ln>
        </p:spPr>
      </p:pic>
      <p:sp>
        <p:nvSpPr>
          <p:cNvPr id="6" name="Rectangle 2"/>
          <p:cNvSpPr txBox="1">
            <a:spLocks noChangeArrowheads="1"/>
          </p:cNvSpPr>
          <p:nvPr/>
        </p:nvSpPr>
        <p:spPr>
          <a:xfrm>
            <a:off x="304800" y="1370013"/>
            <a:ext cx="4495800" cy="3635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12-2: U.S. Manufacturing Employment</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0600" y="1305163"/>
            <a:ext cx="4343400" cy="3323987"/>
          </a:xfrm>
          <a:prstGeom prst="rect">
            <a:avLst/>
          </a:prstGeom>
          <a:noFill/>
        </p:spPr>
        <p:txBody>
          <a:bodyPr wrap="square" rtlCol="0">
            <a:spAutoFit/>
          </a:bodyPr>
          <a:lstStyle/>
          <a:p>
            <a:pPr algn="ctr"/>
            <a:r>
              <a:rPr lang="en-US" sz="2800" b="1" dirty="0" smtClean="0">
                <a:cs typeface="Times New Roman"/>
              </a:rPr>
              <a:t>Although manufacturing employment is down, manufacturing output continues to rise.</a:t>
            </a:r>
          </a:p>
          <a:p>
            <a:pPr algn="ctr"/>
            <a:endParaRPr lang="en-US" sz="1400" b="1" dirty="0" smtClean="0">
              <a:cs typeface="Times New Roman"/>
            </a:endParaRPr>
          </a:p>
          <a:p>
            <a:pPr algn="ctr"/>
            <a:r>
              <a:rPr lang="en-US" sz="2800" b="1" dirty="0" smtClean="0">
                <a:cs typeface="Times New Roman"/>
              </a:rPr>
              <a:t>Technology makes each worker more productive</a:t>
            </a:r>
          </a:p>
          <a:p>
            <a:pPr algn="ctr"/>
            <a:r>
              <a:rPr lang="en-US" sz="2800" b="1" dirty="0" smtClean="0">
                <a:cs typeface="Times New Roman"/>
              </a:rPr>
              <a:t>(machines replace workers).</a:t>
            </a:r>
          </a:p>
        </p:txBody>
      </p:sp>
      <p:pic>
        <p:nvPicPr>
          <p:cNvPr id="4" name="Picture 3" descr="fig12_02"/>
          <p:cNvPicPr>
            <a:picLocks noChangeAspect="1" noChangeArrowheads="1"/>
          </p:cNvPicPr>
          <p:nvPr/>
        </p:nvPicPr>
        <p:blipFill>
          <a:blip r:embed="rId2"/>
          <a:srcRect/>
          <a:stretch>
            <a:fillRect/>
          </a:stretch>
        </p:blipFill>
        <p:spPr bwMode="auto">
          <a:xfrm>
            <a:off x="152400" y="1733550"/>
            <a:ext cx="4604353" cy="2743200"/>
          </a:xfrm>
          <a:prstGeom prst="rect">
            <a:avLst/>
          </a:prstGeom>
          <a:noFill/>
          <a:ln>
            <a:solidFill>
              <a:schemeClr val="tx1"/>
            </a:solidFill>
          </a:ln>
        </p:spPr>
      </p:pic>
      <p:sp>
        <p:nvSpPr>
          <p:cNvPr id="5" name="Rectangle 2"/>
          <p:cNvSpPr txBox="1">
            <a:spLocks noChangeArrowheads="1"/>
          </p:cNvSpPr>
          <p:nvPr/>
        </p:nvSpPr>
        <p:spPr>
          <a:xfrm>
            <a:off x="304800" y="1370013"/>
            <a:ext cx="4495800" cy="3635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12-2: U.S. Manufacturing Employment</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133600" y="133350"/>
            <a:ext cx="52179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Manufacturing Jobs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0600" y="895350"/>
            <a:ext cx="4343400" cy="4185761"/>
          </a:xfrm>
          <a:prstGeom prst="rect">
            <a:avLst/>
          </a:prstGeom>
          <a:noFill/>
        </p:spPr>
        <p:txBody>
          <a:bodyPr wrap="square" rtlCol="0">
            <a:spAutoFit/>
          </a:bodyPr>
          <a:lstStyle/>
          <a:p>
            <a:pPr algn="ctr"/>
            <a:r>
              <a:rPr lang="en-US" sz="2800" b="1" dirty="0" smtClean="0">
                <a:cs typeface="Times New Roman"/>
              </a:rPr>
              <a:t>Additionally, there is nothing inherently better about manufacturing jobs.</a:t>
            </a:r>
          </a:p>
          <a:p>
            <a:pPr algn="ctr"/>
            <a:endParaRPr lang="en-US" sz="1400" b="1" dirty="0" smtClean="0">
              <a:cs typeface="Times New Roman"/>
            </a:endParaRPr>
          </a:p>
          <a:p>
            <a:pPr algn="ctr"/>
            <a:r>
              <a:rPr lang="en-US" sz="2800" b="1" dirty="0" smtClean="0">
                <a:cs typeface="Times New Roman"/>
              </a:rPr>
              <a:t>As manufacturing jobs decline, service jobs rise.  Service jobs tend to require more education, involve less physical labor, and</a:t>
            </a:r>
          </a:p>
          <a:p>
            <a:pPr algn="ctr"/>
            <a:r>
              <a:rPr lang="en-US" sz="2800" b="1" dirty="0" smtClean="0">
                <a:cs typeface="Times New Roman"/>
              </a:rPr>
              <a:t>pay higher salaries.</a:t>
            </a:r>
          </a:p>
        </p:txBody>
      </p:sp>
      <p:pic>
        <p:nvPicPr>
          <p:cNvPr id="4" name="Picture 3" descr="fig12_02"/>
          <p:cNvPicPr>
            <a:picLocks noChangeAspect="1" noChangeArrowheads="1"/>
          </p:cNvPicPr>
          <p:nvPr/>
        </p:nvPicPr>
        <p:blipFill>
          <a:blip r:embed="rId2"/>
          <a:srcRect/>
          <a:stretch>
            <a:fillRect/>
          </a:stretch>
        </p:blipFill>
        <p:spPr bwMode="auto">
          <a:xfrm>
            <a:off x="152400" y="1733550"/>
            <a:ext cx="4604353" cy="2743200"/>
          </a:xfrm>
          <a:prstGeom prst="rect">
            <a:avLst/>
          </a:prstGeom>
          <a:noFill/>
          <a:ln>
            <a:solidFill>
              <a:schemeClr val="tx1"/>
            </a:solidFill>
          </a:ln>
        </p:spPr>
      </p:pic>
      <p:sp>
        <p:nvSpPr>
          <p:cNvPr id="5" name="Rectangle 2"/>
          <p:cNvSpPr txBox="1">
            <a:spLocks noChangeArrowheads="1"/>
          </p:cNvSpPr>
          <p:nvPr/>
        </p:nvSpPr>
        <p:spPr>
          <a:xfrm>
            <a:off x="304800" y="1370013"/>
            <a:ext cx="4495800" cy="3635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12-2: U.S. Manufacturing Employment</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133600" y="133350"/>
            <a:ext cx="52179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Manufacturing Jobs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1305163"/>
            <a:ext cx="4572000" cy="332398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strategic trade policy </a:t>
            </a:r>
            <a:r>
              <a:rPr lang="en-US" sz="2800" b="1" dirty="0"/>
              <a:t>–</a:t>
            </a:r>
          </a:p>
          <a:p>
            <a:pPr algn="ctr"/>
            <a:r>
              <a:rPr lang="en-US" sz="2800" b="1" dirty="0" smtClean="0">
                <a:cs typeface="Times New Roman"/>
              </a:rPr>
              <a:t>government policy to give a domestic firm a strategic advantage in production</a:t>
            </a:r>
          </a:p>
          <a:p>
            <a:pPr algn="ctr"/>
            <a:endParaRPr lang="en-US" sz="1400" b="1" dirty="0" smtClean="0">
              <a:cs typeface="Times New Roman"/>
            </a:endParaRPr>
          </a:p>
          <a:p>
            <a:pPr algn="ctr"/>
            <a:r>
              <a:rPr lang="en-US" sz="2800" b="1" dirty="0" smtClean="0">
                <a:effectLst>
                  <a:outerShdw blurRad="38100" dist="38100" dir="2700000" algn="tl">
                    <a:srgbClr val="000000">
                      <a:alpha val="43137"/>
                    </a:srgbClr>
                  </a:outerShdw>
                </a:effectLst>
              </a:rPr>
              <a:t>beggar-thy-neighbor policy </a:t>
            </a:r>
            <a:r>
              <a:rPr lang="en-US" sz="2800" b="1" dirty="0" smtClean="0"/>
              <a:t>–</a:t>
            </a:r>
          </a:p>
          <a:p>
            <a:pPr algn="ctr"/>
            <a:r>
              <a:rPr lang="en-US" sz="2800" b="1" dirty="0" smtClean="0">
                <a:cs typeface="Times New Roman"/>
              </a:rPr>
              <a:t>increase own welfare at another country’s expense</a:t>
            </a:r>
          </a:p>
        </p:txBody>
      </p:sp>
      <p:pic>
        <p:nvPicPr>
          <p:cNvPr id="4" name="Picture 3" descr="stratego.jpg"/>
          <p:cNvPicPr>
            <a:picLocks noChangeAspect="1"/>
          </p:cNvPicPr>
          <p:nvPr/>
        </p:nvPicPr>
        <p:blipFill>
          <a:blip r:embed="rId2"/>
          <a:stretch>
            <a:fillRect/>
          </a:stretch>
        </p:blipFill>
        <p:spPr>
          <a:xfrm>
            <a:off x="152400" y="2038350"/>
            <a:ext cx="3657600" cy="1828800"/>
          </a:xfrm>
          <a:prstGeom prst="rect">
            <a:avLst/>
          </a:prstGeom>
          <a:ln>
            <a:solidFill>
              <a:schemeClr val="tx1"/>
            </a:solidFill>
          </a:ln>
        </p:spPr>
      </p:pic>
      <p:sp>
        <p:nvSpPr>
          <p:cNvPr id="5" name="TextBox 4"/>
          <p:cNvSpPr txBox="1"/>
          <p:nvPr/>
        </p:nvSpPr>
        <p:spPr>
          <a:xfrm>
            <a:off x="1821503" y="133350"/>
            <a:ext cx="561083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Strategic Trade Policy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1503" y="133350"/>
            <a:ext cx="561083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Strategic Trade Policy</a:t>
            </a:r>
          </a:p>
        </p:txBody>
      </p:sp>
      <p:sp>
        <p:nvSpPr>
          <p:cNvPr id="3" name="TextBox 2"/>
          <p:cNvSpPr txBox="1"/>
          <p:nvPr/>
        </p:nvSpPr>
        <p:spPr>
          <a:xfrm>
            <a:off x="3810000" y="1431250"/>
            <a:ext cx="5334000" cy="2893100"/>
          </a:xfrm>
          <a:prstGeom prst="rect">
            <a:avLst/>
          </a:prstGeom>
          <a:noFill/>
        </p:spPr>
        <p:txBody>
          <a:bodyPr wrap="square" rtlCol="0">
            <a:spAutoFit/>
          </a:bodyPr>
          <a:lstStyle/>
          <a:p>
            <a:pPr algn="ctr"/>
            <a:r>
              <a:rPr lang="en-US" sz="2800" b="1" dirty="0" smtClean="0">
                <a:cs typeface="Times New Roman"/>
              </a:rPr>
              <a:t>Imperfectly competitive industries are typically dominated by a few firms with monopoly profits.</a:t>
            </a:r>
          </a:p>
          <a:p>
            <a:pPr algn="ctr"/>
            <a:endParaRPr lang="en-US" sz="1400" b="1" dirty="0" smtClean="0">
              <a:cs typeface="Times New Roman"/>
            </a:endParaRPr>
          </a:p>
          <a:p>
            <a:pPr algn="ctr"/>
            <a:r>
              <a:rPr lang="en-US" sz="2800" b="1" dirty="0" smtClean="0">
                <a:cs typeface="Times New Roman"/>
              </a:rPr>
              <a:t>But government subsidies can shift monopoly profits from a foreign firm to a domestic firm.</a:t>
            </a:r>
            <a:endParaRPr lang="en-US" sz="2800" b="1" dirty="0">
              <a:cs typeface="Times New Roman"/>
            </a:endParaRPr>
          </a:p>
        </p:txBody>
      </p:sp>
      <p:pic>
        <p:nvPicPr>
          <p:cNvPr id="4" name="Picture 3" descr="stratego.jpg"/>
          <p:cNvPicPr>
            <a:picLocks noChangeAspect="1"/>
          </p:cNvPicPr>
          <p:nvPr/>
        </p:nvPicPr>
        <p:blipFill>
          <a:blip r:embed="rId2"/>
          <a:stretch>
            <a:fillRect/>
          </a:stretch>
        </p:blipFill>
        <p:spPr>
          <a:xfrm>
            <a:off x="152400" y="2038350"/>
            <a:ext cx="3657600" cy="1828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1503" y="133350"/>
            <a:ext cx="561083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Strategic Trade Policy</a:t>
            </a:r>
          </a:p>
        </p:txBody>
      </p:sp>
      <p:sp>
        <p:nvSpPr>
          <p:cNvPr id="3" name="TextBox 2"/>
          <p:cNvSpPr txBox="1"/>
          <p:nvPr/>
        </p:nvSpPr>
        <p:spPr>
          <a:xfrm>
            <a:off x="4343400" y="895350"/>
            <a:ext cx="4724400" cy="4185761"/>
          </a:xfrm>
          <a:prstGeom prst="rect">
            <a:avLst/>
          </a:prstGeom>
          <a:noFill/>
        </p:spPr>
        <p:txBody>
          <a:bodyPr wrap="square" rtlCol="0">
            <a:spAutoFit/>
          </a:bodyPr>
          <a:lstStyle/>
          <a:p>
            <a:pPr algn="ctr"/>
            <a:r>
              <a:rPr lang="en-US" sz="2800" b="1" u="sng" dirty="0" smtClean="0">
                <a:cs typeface="Times New Roman"/>
              </a:rPr>
              <a:t>Brander-Spencer analysis</a:t>
            </a:r>
          </a:p>
          <a:p>
            <a:pPr algn="ctr"/>
            <a:endParaRPr lang="en-US" sz="1400" b="1" dirty="0" smtClean="0">
              <a:cs typeface="Times New Roman"/>
            </a:endParaRPr>
          </a:p>
          <a:p>
            <a:pPr algn="ctr"/>
            <a:r>
              <a:rPr lang="en-US" sz="2800" b="1" dirty="0" smtClean="0">
                <a:cs typeface="Times New Roman"/>
              </a:rPr>
              <a:t>Two firms compete in the international market but are located in different countries. </a:t>
            </a:r>
          </a:p>
          <a:p>
            <a:pPr algn="ctr"/>
            <a:endParaRPr lang="en-US" sz="1400" b="1" dirty="0" smtClean="0">
              <a:cs typeface="Times New Roman"/>
            </a:endParaRPr>
          </a:p>
          <a:p>
            <a:pPr algn="ctr"/>
            <a:r>
              <a:rPr lang="en-US" sz="2800" b="1" dirty="0" smtClean="0">
                <a:cs typeface="Times New Roman"/>
              </a:rPr>
              <a:t>Each firm’s profits depends on the actions of the other.</a:t>
            </a:r>
          </a:p>
          <a:p>
            <a:pPr algn="ctr"/>
            <a:endParaRPr lang="en-US" sz="1400" b="1" dirty="0" smtClean="0">
              <a:cs typeface="Times New Roman"/>
            </a:endParaRPr>
          </a:p>
          <a:p>
            <a:pPr algn="ctr"/>
            <a:r>
              <a:rPr lang="en-US" sz="2800" b="1" dirty="0" smtClean="0">
                <a:cs typeface="Times New Roman"/>
              </a:rPr>
              <a:t>Each firm decides to produce or not depending on profits.</a:t>
            </a:r>
          </a:p>
        </p:txBody>
      </p:sp>
      <p:pic>
        <p:nvPicPr>
          <p:cNvPr id="5" name="Picture 10" descr="tbl12_01"/>
          <p:cNvPicPr>
            <a:picLocks noChangeAspect="1" noChangeArrowheads="1"/>
          </p:cNvPicPr>
          <p:nvPr/>
        </p:nvPicPr>
        <p:blipFill>
          <a:blip r:embed="rId2"/>
          <a:srcRect/>
          <a:stretch>
            <a:fillRect/>
          </a:stretch>
        </p:blipFill>
        <p:spPr bwMode="auto">
          <a:xfrm>
            <a:off x="228600" y="1962150"/>
            <a:ext cx="4066112" cy="1600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1503" y="133350"/>
            <a:ext cx="561083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Strategic Trade Policy</a:t>
            </a:r>
          </a:p>
        </p:txBody>
      </p:sp>
      <p:sp>
        <p:nvSpPr>
          <p:cNvPr id="3" name="TextBox 2"/>
          <p:cNvSpPr txBox="1"/>
          <p:nvPr/>
        </p:nvSpPr>
        <p:spPr>
          <a:xfrm>
            <a:off x="4343400" y="895350"/>
            <a:ext cx="4724400" cy="4185761"/>
          </a:xfrm>
          <a:prstGeom prst="rect">
            <a:avLst/>
          </a:prstGeom>
          <a:noFill/>
        </p:spPr>
        <p:txBody>
          <a:bodyPr wrap="square" rtlCol="0">
            <a:spAutoFit/>
          </a:bodyPr>
          <a:lstStyle/>
          <a:p>
            <a:pPr algn="ctr"/>
            <a:r>
              <a:rPr lang="en-US" sz="2800" b="1" u="sng" dirty="0" smtClean="0">
                <a:cs typeface="Times New Roman"/>
              </a:rPr>
              <a:t>Brander-Spencer analysis</a:t>
            </a:r>
          </a:p>
          <a:p>
            <a:pPr algn="ctr"/>
            <a:endParaRPr lang="en-US" sz="1400" b="1" dirty="0" smtClean="0">
              <a:cs typeface="Times New Roman"/>
            </a:endParaRPr>
          </a:p>
          <a:p>
            <a:pPr algn="ctr"/>
            <a:r>
              <a:rPr lang="en-US" sz="2800" b="1" dirty="0" smtClean="0">
                <a:cs typeface="Times New Roman"/>
              </a:rPr>
              <a:t>The predicted outcome depends on which firms invest/produce first.</a:t>
            </a:r>
          </a:p>
          <a:p>
            <a:pPr algn="ctr"/>
            <a:endParaRPr lang="en-US" sz="1400" b="1" dirty="0" smtClean="0">
              <a:cs typeface="Times New Roman"/>
            </a:endParaRPr>
          </a:p>
          <a:p>
            <a:pPr algn="ctr"/>
            <a:r>
              <a:rPr lang="en-US" sz="2800" b="1" dirty="0" smtClean="0">
                <a:cs typeface="Times New Roman"/>
              </a:rPr>
              <a:t>If Boeing produces first,</a:t>
            </a:r>
          </a:p>
          <a:p>
            <a:pPr algn="ctr"/>
            <a:r>
              <a:rPr lang="en-US" sz="2800" b="1" dirty="0" smtClean="0">
                <a:cs typeface="Times New Roman"/>
              </a:rPr>
              <a:t>then Airbus won’t produce.</a:t>
            </a:r>
          </a:p>
          <a:p>
            <a:pPr algn="ctr"/>
            <a:endParaRPr lang="en-US" sz="1400" b="1" dirty="0" smtClean="0">
              <a:cs typeface="Times New Roman"/>
            </a:endParaRPr>
          </a:p>
          <a:p>
            <a:pPr algn="ctr"/>
            <a:r>
              <a:rPr lang="en-US" sz="2800" b="1" dirty="0" smtClean="0">
                <a:cs typeface="Times New Roman"/>
              </a:rPr>
              <a:t>If Airbus produces first,</a:t>
            </a:r>
          </a:p>
          <a:p>
            <a:pPr algn="ctr"/>
            <a:r>
              <a:rPr lang="en-US" sz="2800" b="1" dirty="0" smtClean="0">
                <a:cs typeface="Times New Roman"/>
              </a:rPr>
              <a:t>then Boeing won’t produce.</a:t>
            </a:r>
          </a:p>
        </p:txBody>
      </p:sp>
      <p:pic>
        <p:nvPicPr>
          <p:cNvPr id="4" name="Picture 10" descr="tbl12_01"/>
          <p:cNvPicPr>
            <a:picLocks noChangeAspect="1" noChangeArrowheads="1"/>
          </p:cNvPicPr>
          <p:nvPr/>
        </p:nvPicPr>
        <p:blipFill>
          <a:blip r:embed="rId2"/>
          <a:srcRect/>
          <a:stretch>
            <a:fillRect/>
          </a:stretch>
        </p:blipFill>
        <p:spPr bwMode="auto">
          <a:xfrm>
            <a:off x="228600" y="1962150"/>
            <a:ext cx="4066112" cy="1600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1503" y="133350"/>
            <a:ext cx="561083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Strategic Trade Policy</a:t>
            </a:r>
          </a:p>
        </p:txBody>
      </p:sp>
      <p:sp>
        <p:nvSpPr>
          <p:cNvPr id="3" name="TextBox 2"/>
          <p:cNvSpPr txBox="1"/>
          <p:nvPr/>
        </p:nvSpPr>
        <p:spPr>
          <a:xfrm>
            <a:off x="4343400" y="895350"/>
            <a:ext cx="4724400" cy="3970318"/>
          </a:xfrm>
          <a:prstGeom prst="rect">
            <a:avLst/>
          </a:prstGeom>
          <a:noFill/>
        </p:spPr>
        <p:txBody>
          <a:bodyPr wrap="square" rtlCol="0">
            <a:spAutoFit/>
          </a:bodyPr>
          <a:lstStyle/>
          <a:p>
            <a:pPr algn="ctr"/>
            <a:r>
              <a:rPr lang="en-US" sz="2800" b="1" u="sng" dirty="0" smtClean="0">
                <a:cs typeface="Times New Roman"/>
              </a:rPr>
              <a:t>Brander-Spencer analysis</a:t>
            </a:r>
          </a:p>
          <a:p>
            <a:pPr algn="ctr"/>
            <a:endParaRPr lang="en-US" sz="1400" b="1" dirty="0" smtClean="0">
              <a:cs typeface="Times New Roman"/>
            </a:endParaRPr>
          </a:p>
          <a:p>
            <a:pPr algn="ctr"/>
            <a:r>
              <a:rPr lang="en-US" sz="2800" b="1" dirty="0" smtClean="0">
                <a:cs typeface="Times New Roman"/>
              </a:rPr>
              <a:t>But a subsidy by the European Union can alter the outcome by making it profitable for Airbus to produce regardless of Boeing’s action (+25 sub).</a:t>
            </a:r>
          </a:p>
          <a:p>
            <a:pPr algn="ctr"/>
            <a:endParaRPr lang="en-US" sz="1400" b="1" dirty="0" smtClean="0">
              <a:cs typeface="Times New Roman"/>
            </a:endParaRPr>
          </a:p>
          <a:p>
            <a:pPr algn="ctr"/>
            <a:r>
              <a:rPr lang="en-US" sz="2800" b="1" dirty="0" smtClean="0">
                <a:cs typeface="Times New Roman"/>
              </a:rPr>
              <a:t>Boeing will then be deterred from entering the industry.</a:t>
            </a:r>
          </a:p>
        </p:txBody>
      </p:sp>
      <p:pic>
        <p:nvPicPr>
          <p:cNvPr id="4" name="Picture 10" descr="tbl12_01"/>
          <p:cNvPicPr>
            <a:picLocks noChangeAspect="1" noChangeArrowheads="1"/>
          </p:cNvPicPr>
          <p:nvPr/>
        </p:nvPicPr>
        <p:blipFill>
          <a:blip r:embed="rId2"/>
          <a:srcRect/>
          <a:stretch>
            <a:fillRect/>
          </a:stretch>
        </p:blipFill>
        <p:spPr bwMode="auto">
          <a:xfrm>
            <a:off x="228600" y="1047750"/>
            <a:ext cx="4066112" cy="1600200"/>
          </a:xfrm>
          <a:prstGeom prst="rect">
            <a:avLst/>
          </a:prstGeom>
          <a:noFill/>
          <a:ln>
            <a:solidFill>
              <a:schemeClr val="tx1"/>
            </a:solidFill>
          </a:ln>
        </p:spPr>
      </p:pic>
      <p:pic>
        <p:nvPicPr>
          <p:cNvPr id="5" name="Picture 9" descr="tbl12_02"/>
          <p:cNvPicPr>
            <a:picLocks noChangeAspect="1" noChangeArrowheads="1"/>
          </p:cNvPicPr>
          <p:nvPr/>
        </p:nvPicPr>
        <p:blipFill>
          <a:blip r:embed="rId3"/>
          <a:srcRect/>
          <a:stretch>
            <a:fillRect/>
          </a:stretch>
        </p:blipFill>
        <p:spPr bwMode="auto">
          <a:xfrm>
            <a:off x="228600" y="2952750"/>
            <a:ext cx="4069080" cy="174862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1503" y="133350"/>
            <a:ext cx="527477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Activist Trade Policy</a:t>
            </a:r>
          </a:p>
        </p:txBody>
      </p:sp>
      <p:sp>
        <p:nvSpPr>
          <p:cNvPr id="5" name="TextBox 4"/>
          <p:cNvSpPr txBox="1"/>
          <p:nvPr/>
        </p:nvSpPr>
        <p:spPr>
          <a:xfrm>
            <a:off x="3733800" y="1102876"/>
            <a:ext cx="5410200" cy="3754874"/>
          </a:xfrm>
          <a:prstGeom prst="rect">
            <a:avLst/>
          </a:prstGeom>
          <a:noFill/>
        </p:spPr>
        <p:txBody>
          <a:bodyPr wrap="square" rtlCol="0">
            <a:spAutoFit/>
          </a:bodyPr>
          <a:lstStyle/>
          <a:p>
            <a:pPr algn="ctr"/>
            <a:r>
              <a:rPr lang="en-US" sz="2800" b="1" dirty="0" smtClean="0">
                <a:cs typeface="Times New Roman"/>
              </a:rPr>
              <a:t>An activist trade policy usually means export subsidies or general subsidies to exporting industries.</a:t>
            </a:r>
          </a:p>
          <a:p>
            <a:pPr algn="ctr"/>
            <a:endParaRPr lang="en-US" sz="1400" b="1" dirty="0" smtClean="0">
              <a:cs typeface="Times New Roman"/>
            </a:endParaRPr>
          </a:p>
          <a:p>
            <a:r>
              <a:rPr lang="en-US" sz="2800" b="1" dirty="0" smtClean="0">
                <a:cs typeface="Times New Roman"/>
              </a:rPr>
              <a:t>Activist trade policies are justified using a market failure argument:</a:t>
            </a:r>
          </a:p>
          <a:p>
            <a:pPr>
              <a:buFont typeface="Arial" pitchFamily="34" charset="0"/>
              <a:buChar char="•"/>
            </a:pPr>
            <a:r>
              <a:rPr lang="en-US" sz="2800" b="1" dirty="0" smtClean="0">
                <a:cs typeface="Times New Roman"/>
              </a:rPr>
              <a:t> externalities</a:t>
            </a:r>
          </a:p>
          <a:p>
            <a:pPr lvl="1">
              <a:buFont typeface="Courier New" pitchFamily="49" charset="0"/>
              <a:buChar char="o"/>
            </a:pPr>
            <a:r>
              <a:rPr lang="en-US" sz="2800" b="1" dirty="0" smtClean="0">
                <a:cs typeface="Times New Roman"/>
              </a:rPr>
              <a:t> </a:t>
            </a:r>
            <a:r>
              <a:rPr lang="en-US" sz="2800" b="1" dirty="0" err="1" smtClean="0">
                <a:cs typeface="Times New Roman"/>
              </a:rPr>
              <a:t>appropriability</a:t>
            </a:r>
            <a:r>
              <a:rPr lang="en-US" sz="2800" b="1" dirty="0" smtClean="0">
                <a:cs typeface="Times New Roman"/>
              </a:rPr>
              <a:t> problem</a:t>
            </a:r>
          </a:p>
          <a:p>
            <a:pPr>
              <a:buFont typeface="Arial" pitchFamily="34" charset="0"/>
              <a:buChar char="•"/>
            </a:pPr>
            <a:r>
              <a:rPr lang="en-US" sz="2800" b="1" dirty="0" smtClean="0">
                <a:cs typeface="Times New Roman"/>
              </a:rPr>
              <a:t> monopoly profits</a:t>
            </a:r>
            <a:endParaRPr lang="en-US" sz="2800" b="1" dirty="0">
              <a:cs typeface="Times New Roman"/>
            </a:endParaRPr>
          </a:p>
        </p:txBody>
      </p:sp>
      <p:pic>
        <p:nvPicPr>
          <p:cNvPr id="8" name="Picture 7" descr="activist.png"/>
          <p:cNvPicPr>
            <a:picLocks noChangeAspect="1"/>
          </p:cNvPicPr>
          <p:nvPr/>
        </p:nvPicPr>
        <p:blipFill>
          <a:blip r:embed="rId2"/>
          <a:stretch>
            <a:fillRect/>
          </a:stretch>
        </p:blipFill>
        <p:spPr>
          <a:xfrm>
            <a:off x="304800" y="1428750"/>
            <a:ext cx="3342353" cy="3200399"/>
          </a:xfrm>
          <a:prstGeom prst="rect">
            <a:avLst/>
          </a:prstGeom>
        </p:spPr>
      </p:pic>
    </p:spTree>
    <p:extLst>
      <p:ext uri="{BB962C8B-B14F-4D97-AF65-F5344CB8AC3E}">
        <p14:creationId xmlns:p14="http://schemas.microsoft.com/office/powerpoint/2010/main" val="3422933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1503" y="133350"/>
            <a:ext cx="561083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Strategic Trade Policy</a:t>
            </a:r>
          </a:p>
        </p:txBody>
      </p:sp>
      <p:sp>
        <p:nvSpPr>
          <p:cNvPr id="3" name="TextBox 2"/>
          <p:cNvSpPr txBox="1"/>
          <p:nvPr/>
        </p:nvSpPr>
        <p:spPr>
          <a:xfrm>
            <a:off x="4343400" y="895350"/>
            <a:ext cx="4724400" cy="3970318"/>
          </a:xfrm>
          <a:prstGeom prst="rect">
            <a:avLst/>
          </a:prstGeom>
          <a:noFill/>
        </p:spPr>
        <p:txBody>
          <a:bodyPr wrap="square" rtlCol="0">
            <a:spAutoFit/>
          </a:bodyPr>
          <a:lstStyle/>
          <a:p>
            <a:pPr algn="ctr"/>
            <a:r>
              <a:rPr lang="en-US" sz="2800" b="1" u="sng" dirty="0" smtClean="0">
                <a:cs typeface="Times New Roman"/>
              </a:rPr>
              <a:t>Brander-Spencer analysis</a:t>
            </a:r>
          </a:p>
          <a:p>
            <a:pPr algn="ctr"/>
            <a:endParaRPr lang="en-US" sz="1400" b="1" dirty="0" smtClean="0">
              <a:cs typeface="Times New Roman"/>
            </a:endParaRPr>
          </a:p>
          <a:p>
            <a:pPr algn="ctr"/>
            <a:r>
              <a:rPr lang="en-US" sz="2800" b="1" dirty="0" smtClean="0">
                <a:cs typeface="Times New Roman"/>
              </a:rPr>
              <a:t>The EU subsidy of 25 gives Airbus profits of 125.</a:t>
            </a:r>
          </a:p>
          <a:p>
            <a:pPr algn="ctr"/>
            <a:endParaRPr lang="en-US" sz="1400" b="1" dirty="0" smtClean="0">
              <a:cs typeface="Times New Roman"/>
            </a:endParaRPr>
          </a:p>
          <a:p>
            <a:pPr algn="ctr"/>
            <a:r>
              <a:rPr lang="en-US" sz="2800" b="1" dirty="0" smtClean="0">
                <a:cs typeface="Times New Roman"/>
              </a:rPr>
              <a:t>Here the subsidy raises</a:t>
            </a:r>
          </a:p>
          <a:p>
            <a:pPr algn="ctr"/>
            <a:r>
              <a:rPr lang="en-US" sz="2800" b="1" dirty="0" smtClean="0">
                <a:cs typeface="Times New Roman"/>
              </a:rPr>
              <a:t>profits more than the</a:t>
            </a:r>
          </a:p>
          <a:p>
            <a:pPr algn="ctr"/>
            <a:r>
              <a:rPr lang="en-US" sz="2800" b="1" dirty="0" smtClean="0">
                <a:cs typeface="Times New Roman"/>
              </a:rPr>
              <a:t>amount of the subsidy.</a:t>
            </a:r>
          </a:p>
          <a:p>
            <a:pPr algn="ctr"/>
            <a:r>
              <a:rPr lang="en-US" sz="2800" b="1" dirty="0" smtClean="0">
                <a:cs typeface="Times New Roman"/>
              </a:rPr>
              <a:t>This is due to its deterrent effect on foreign competition.</a:t>
            </a:r>
          </a:p>
        </p:txBody>
      </p:sp>
      <p:pic>
        <p:nvPicPr>
          <p:cNvPr id="4" name="Picture 10" descr="tbl12_01"/>
          <p:cNvPicPr>
            <a:picLocks noChangeAspect="1" noChangeArrowheads="1"/>
          </p:cNvPicPr>
          <p:nvPr/>
        </p:nvPicPr>
        <p:blipFill>
          <a:blip r:embed="rId2"/>
          <a:srcRect/>
          <a:stretch>
            <a:fillRect/>
          </a:stretch>
        </p:blipFill>
        <p:spPr bwMode="auto">
          <a:xfrm>
            <a:off x="228600" y="1047750"/>
            <a:ext cx="4066112" cy="1600200"/>
          </a:xfrm>
          <a:prstGeom prst="rect">
            <a:avLst/>
          </a:prstGeom>
          <a:noFill/>
          <a:ln>
            <a:solidFill>
              <a:schemeClr val="tx1"/>
            </a:solidFill>
          </a:ln>
        </p:spPr>
      </p:pic>
      <p:pic>
        <p:nvPicPr>
          <p:cNvPr id="5" name="Picture 9" descr="tbl12_02"/>
          <p:cNvPicPr>
            <a:picLocks noChangeAspect="1" noChangeArrowheads="1"/>
          </p:cNvPicPr>
          <p:nvPr/>
        </p:nvPicPr>
        <p:blipFill>
          <a:blip r:embed="rId3"/>
          <a:srcRect/>
          <a:stretch>
            <a:fillRect/>
          </a:stretch>
        </p:blipFill>
        <p:spPr bwMode="auto">
          <a:xfrm>
            <a:off x="228600" y="2952750"/>
            <a:ext cx="4069080" cy="174862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1503" y="133350"/>
            <a:ext cx="561083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Strategic Trade Policy</a:t>
            </a:r>
          </a:p>
        </p:txBody>
      </p:sp>
      <p:sp>
        <p:nvSpPr>
          <p:cNvPr id="9" name="TextBox 8"/>
          <p:cNvSpPr txBox="1"/>
          <p:nvPr/>
        </p:nvSpPr>
        <p:spPr>
          <a:xfrm>
            <a:off x="1447800" y="3118068"/>
            <a:ext cx="6781800" cy="1815882"/>
          </a:xfrm>
          <a:prstGeom prst="rect">
            <a:avLst/>
          </a:prstGeom>
          <a:noFill/>
        </p:spPr>
        <p:txBody>
          <a:bodyPr wrap="square" rtlCol="0">
            <a:spAutoFit/>
          </a:bodyPr>
          <a:lstStyle/>
          <a:p>
            <a:r>
              <a:rPr lang="en-US" sz="2800" b="1" u="sng" dirty="0" smtClean="0">
                <a:cs typeface="Times New Roman"/>
              </a:rPr>
              <a:t>Criticisms of strategic trade policy</a:t>
            </a:r>
          </a:p>
          <a:p>
            <a:pPr>
              <a:buFont typeface="Arial" pitchFamily="34" charset="0"/>
              <a:buChar char="•"/>
            </a:pPr>
            <a:r>
              <a:rPr lang="en-US" sz="2800" b="1" dirty="0" smtClean="0">
                <a:cs typeface="Times New Roman"/>
              </a:rPr>
              <a:t> requires too much information about firms</a:t>
            </a:r>
          </a:p>
          <a:p>
            <a:pPr>
              <a:buFont typeface="Arial" pitchFamily="34" charset="0"/>
              <a:buChar char="•"/>
            </a:pPr>
            <a:r>
              <a:rPr lang="en-US" sz="2800" b="1" dirty="0" smtClean="0">
                <a:cs typeface="Times New Roman"/>
              </a:rPr>
              <a:t> foreign governments could retaliate</a:t>
            </a:r>
          </a:p>
          <a:p>
            <a:pPr>
              <a:buFont typeface="Arial" pitchFamily="34" charset="0"/>
              <a:buChar char="•"/>
            </a:pPr>
            <a:r>
              <a:rPr lang="en-US" sz="2800" b="1" dirty="0" smtClean="0">
                <a:cs typeface="Times New Roman"/>
              </a:rPr>
              <a:t> </a:t>
            </a:r>
            <a:r>
              <a:rPr lang="en-US" sz="2800" b="1" dirty="0" err="1" smtClean="0">
                <a:cs typeface="Times New Roman"/>
              </a:rPr>
              <a:t>manipulable</a:t>
            </a:r>
            <a:r>
              <a:rPr lang="en-US" sz="2800" b="1" dirty="0" smtClean="0">
                <a:cs typeface="Times New Roman"/>
              </a:rPr>
              <a:t> by politically powerful groups</a:t>
            </a:r>
          </a:p>
        </p:txBody>
      </p:sp>
      <p:pic>
        <p:nvPicPr>
          <p:cNvPr id="10" name="Picture 9" descr="stratego.jpg"/>
          <p:cNvPicPr>
            <a:picLocks noChangeAspect="1"/>
          </p:cNvPicPr>
          <p:nvPr/>
        </p:nvPicPr>
        <p:blipFill>
          <a:blip r:embed="rId2"/>
          <a:stretch>
            <a:fillRect/>
          </a:stretch>
        </p:blipFill>
        <p:spPr>
          <a:xfrm>
            <a:off x="2819400" y="1123950"/>
            <a:ext cx="3657600" cy="1828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33350"/>
            <a:ext cx="438972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Low Wage Labor</a:t>
            </a:r>
          </a:p>
        </p:txBody>
      </p:sp>
      <p:sp>
        <p:nvSpPr>
          <p:cNvPr id="3" name="TextBox 2"/>
          <p:cNvSpPr txBox="1"/>
          <p:nvPr/>
        </p:nvSpPr>
        <p:spPr>
          <a:xfrm>
            <a:off x="4648200" y="1809750"/>
            <a:ext cx="4343400" cy="2246769"/>
          </a:xfrm>
          <a:prstGeom prst="rect">
            <a:avLst/>
          </a:prstGeom>
          <a:noFill/>
        </p:spPr>
        <p:txBody>
          <a:bodyPr wrap="square" rtlCol="0">
            <a:spAutoFit/>
          </a:bodyPr>
          <a:lstStyle/>
          <a:p>
            <a:pPr algn="ctr"/>
            <a:r>
              <a:rPr lang="en-US" sz="2800" b="1" dirty="0" smtClean="0">
                <a:cs typeface="Times New Roman"/>
              </a:rPr>
              <a:t>This chapter talked about low wage labor, but we already covered that material in the lecture on Sweatshops / Child Labor.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04950"/>
            <a:ext cx="4114800" cy="2743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1848981"/>
            <a:ext cx="4419600" cy="2246769"/>
          </a:xfrm>
          <a:prstGeom prst="rect">
            <a:avLst/>
          </a:prstGeom>
          <a:noFill/>
        </p:spPr>
        <p:txBody>
          <a:bodyPr wrap="square" rtlCol="0">
            <a:spAutoFit/>
          </a:bodyPr>
          <a:lstStyle/>
          <a:p>
            <a:r>
              <a:rPr lang="en-US" sz="2800" b="1" u="sng" dirty="0" smtClean="0">
                <a:cs typeface="Times New Roman"/>
              </a:rPr>
              <a:t>Externalities</a:t>
            </a:r>
          </a:p>
          <a:p>
            <a:pPr>
              <a:buFont typeface="Arial" pitchFamily="34" charset="0"/>
              <a:buChar char="•"/>
            </a:pPr>
            <a:r>
              <a:rPr lang="en-US" sz="2800" b="1" dirty="0" smtClean="0">
                <a:cs typeface="Times New Roman"/>
              </a:rPr>
              <a:t> positive externality</a:t>
            </a:r>
          </a:p>
          <a:p>
            <a:pPr lvl="1">
              <a:buFont typeface="Courier New" pitchFamily="49" charset="0"/>
              <a:buChar char="o"/>
            </a:pPr>
            <a:r>
              <a:rPr lang="en-US" sz="2800" b="1" dirty="0" smtClean="0">
                <a:cs typeface="Times New Roman"/>
              </a:rPr>
              <a:t> technology</a:t>
            </a:r>
          </a:p>
          <a:p>
            <a:pPr>
              <a:buFont typeface="Arial" pitchFamily="34" charset="0"/>
              <a:buChar char="•"/>
            </a:pPr>
            <a:r>
              <a:rPr lang="en-US" sz="2800" b="1" dirty="0" smtClean="0">
                <a:cs typeface="Times New Roman"/>
              </a:rPr>
              <a:t> negative externality</a:t>
            </a:r>
          </a:p>
          <a:p>
            <a:pPr lvl="1">
              <a:buFont typeface="Courier New" pitchFamily="49" charset="0"/>
              <a:buChar char="o"/>
            </a:pPr>
            <a:r>
              <a:rPr lang="en-US" sz="2800" b="1" dirty="0" smtClean="0">
                <a:cs typeface="Times New Roman"/>
              </a:rPr>
              <a:t> environmental damage</a:t>
            </a:r>
          </a:p>
        </p:txBody>
      </p:sp>
      <p:sp>
        <p:nvSpPr>
          <p:cNvPr id="3" name="TextBox 2"/>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pic>
        <p:nvPicPr>
          <p:cNvPr id="4" name="Picture 3" descr="lorax.jpg"/>
          <p:cNvPicPr>
            <a:picLocks noChangeAspect="1"/>
          </p:cNvPicPr>
          <p:nvPr/>
        </p:nvPicPr>
        <p:blipFill>
          <a:blip r:embed="rId2"/>
          <a:stretch>
            <a:fillRect/>
          </a:stretch>
        </p:blipFill>
        <p:spPr>
          <a:xfrm>
            <a:off x="228600" y="1200150"/>
            <a:ext cx="4038600" cy="2286000"/>
          </a:xfrm>
          <a:prstGeom prst="rect">
            <a:avLst/>
          </a:prstGeom>
          <a:ln>
            <a:solidFill>
              <a:schemeClr val="tx1"/>
            </a:solidFill>
          </a:ln>
        </p:spPr>
      </p:pic>
      <p:sp>
        <p:nvSpPr>
          <p:cNvPr id="5" name="TextBox 4"/>
          <p:cNvSpPr txBox="1"/>
          <p:nvPr/>
        </p:nvSpPr>
        <p:spPr>
          <a:xfrm>
            <a:off x="228600" y="3409950"/>
            <a:ext cx="4038600" cy="1569660"/>
          </a:xfrm>
          <a:prstGeom prst="rect">
            <a:avLst/>
          </a:prstGeom>
          <a:noFill/>
        </p:spPr>
        <p:txBody>
          <a:bodyPr wrap="square" rtlCol="0">
            <a:spAutoFit/>
          </a:bodyPr>
          <a:lstStyle/>
          <a:p>
            <a:pPr algn="ctr"/>
            <a:r>
              <a:rPr lang="en-US" sz="2400" b="1" dirty="0" smtClean="0">
                <a:cs typeface="Times New Roman"/>
              </a:rPr>
              <a:t>Unless someone like you</a:t>
            </a:r>
          </a:p>
          <a:p>
            <a:pPr algn="ctr"/>
            <a:r>
              <a:rPr lang="en-US" sz="2400" b="1" dirty="0" smtClean="0">
                <a:cs typeface="Times New Roman"/>
              </a:rPr>
              <a:t>cares a whole awful lot,</a:t>
            </a:r>
          </a:p>
          <a:p>
            <a:pPr algn="ctr"/>
            <a:r>
              <a:rPr lang="en-US" sz="2400" b="1" dirty="0" smtClean="0">
                <a:cs typeface="Times New Roman"/>
              </a:rPr>
              <a:t>nothing is going to get better.</a:t>
            </a:r>
          </a:p>
          <a:p>
            <a:pPr algn="ctr"/>
            <a:r>
              <a:rPr lang="en-US" sz="2400" b="1" dirty="0" smtClean="0">
                <a:cs typeface="Times New Roman"/>
              </a:rPr>
              <a:t>It’s not!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pic>
        <p:nvPicPr>
          <p:cNvPr id="3" name="Picture 2" descr="lorax.jpg"/>
          <p:cNvPicPr>
            <a:picLocks noChangeAspect="1"/>
          </p:cNvPicPr>
          <p:nvPr/>
        </p:nvPicPr>
        <p:blipFill>
          <a:blip r:embed="rId2"/>
          <a:stretch>
            <a:fillRect/>
          </a:stretch>
        </p:blipFill>
        <p:spPr>
          <a:xfrm>
            <a:off x="228600" y="1200150"/>
            <a:ext cx="4038600" cy="2286000"/>
          </a:xfrm>
          <a:prstGeom prst="rect">
            <a:avLst/>
          </a:prstGeom>
          <a:ln>
            <a:solidFill>
              <a:schemeClr val="tx1"/>
            </a:solidFill>
          </a:ln>
        </p:spPr>
      </p:pic>
      <p:sp>
        <p:nvSpPr>
          <p:cNvPr id="4" name="TextBox 3"/>
          <p:cNvSpPr txBox="1"/>
          <p:nvPr/>
        </p:nvSpPr>
        <p:spPr>
          <a:xfrm>
            <a:off x="228600" y="3409950"/>
            <a:ext cx="4038600" cy="1569660"/>
          </a:xfrm>
          <a:prstGeom prst="rect">
            <a:avLst/>
          </a:prstGeom>
          <a:noFill/>
        </p:spPr>
        <p:txBody>
          <a:bodyPr wrap="square" rtlCol="0">
            <a:spAutoFit/>
          </a:bodyPr>
          <a:lstStyle/>
          <a:p>
            <a:pPr algn="ctr"/>
            <a:r>
              <a:rPr lang="en-US" sz="2400" b="1" dirty="0" smtClean="0">
                <a:cs typeface="Times New Roman"/>
              </a:rPr>
              <a:t>Unless someone like you</a:t>
            </a:r>
          </a:p>
          <a:p>
            <a:pPr algn="ctr"/>
            <a:r>
              <a:rPr lang="en-US" sz="2400" b="1" dirty="0" smtClean="0">
                <a:cs typeface="Times New Roman"/>
              </a:rPr>
              <a:t>cares a whole awful lot,</a:t>
            </a:r>
          </a:p>
          <a:p>
            <a:pPr algn="ctr"/>
            <a:r>
              <a:rPr lang="en-US" sz="2400" b="1" dirty="0" smtClean="0">
                <a:cs typeface="Times New Roman"/>
              </a:rPr>
              <a:t>nothing is going to get better.</a:t>
            </a:r>
          </a:p>
          <a:p>
            <a:pPr algn="ctr"/>
            <a:r>
              <a:rPr lang="en-US" sz="2400" b="1" dirty="0" smtClean="0">
                <a:cs typeface="Times New Roman"/>
              </a:rPr>
              <a:t>It’s not!</a:t>
            </a:r>
          </a:p>
        </p:txBody>
      </p:sp>
      <p:sp>
        <p:nvSpPr>
          <p:cNvPr id="5" name="TextBox 4"/>
          <p:cNvSpPr txBox="1"/>
          <p:nvPr/>
        </p:nvSpPr>
        <p:spPr>
          <a:xfrm>
            <a:off x="4343400" y="1123950"/>
            <a:ext cx="4648200" cy="3754874"/>
          </a:xfrm>
          <a:prstGeom prst="rect">
            <a:avLst/>
          </a:prstGeom>
          <a:noFill/>
        </p:spPr>
        <p:txBody>
          <a:bodyPr wrap="square" rtlCol="0">
            <a:spAutoFit/>
          </a:bodyPr>
          <a:lstStyle/>
          <a:p>
            <a:pPr algn="ctr"/>
            <a:r>
              <a:rPr lang="en-US" sz="2800" b="1" dirty="0" smtClean="0">
                <a:cs typeface="Times New Roman"/>
              </a:rPr>
              <a:t>Compared to rich-country standards, environmental standards in developing countries are very lax.</a:t>
            </a:r>
          </a:p>
          <a:p>
            <a:pPr algn="ctr"/>
            <a:endParaRPr lang="en-US" sz="1400" b="1" dirty="0" smtClean="0">
              <a:cs typeface="Times New Roman"/>
            </a:endParaRPr>
          </a:p>
          <a:p>
            <a:pPr algn="ctr"/>
            <a:r>
              <a:rPr lang="en-US" sz="2800" b="1" dirty="0" smtClean="0">
                <a:cs typeface="Times New Roman"/>
              </a:rPr>
              <a:t>Some oppose free trade because production increases in countries that have lax environmental standards.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pic>
        <p:nvPicPr>
          <p:cNvPr id="3" name="Picture 2" descr="lorax.jpg"/>
          <p:cNvPicPr>
            <a:picLocks noChangeAspect="1"/>
          </p:cNvPicPr>
          <p:nvPr/>
        </p:nvPicPr>
        <p:blipFill>
          <a:blip r:embed="rId2"/>
          <a:stretch>
            <a:fillRect/>
          </a:stretch>
        </p:blipFill>
        <p:spPr>
          <a:xfrm>
            <a:off x="228600" y="1200150"/>
            <a:ext cx="4038600" cy="2286000"/>
          </a:xfrm>
          <a:prstGeom prst="rect">
            <a:avLst/>
          </a:prstGeom>
          <a:ln>
            <a:solidFill>
              <a:schemeClr val="tx1"/>
            </a:solidFill>
          </a:ln>
        </p:spPr>
      </p:pic>
      <p:sp>
        <p:nvSpPr>
          <p:cNvPr id="4" name="TextBox 3"/>
          <p:cNvSpPr txBox="1"/>
          <p:nvPr/>
        </p:nvSpPr>
        <p:spPr>
          <a:xfrm>
            <a:off x="228600" y="3409950"/>
            <a:ext cx="4038600" cy="1569660"/>
          </a:xfrm>
          <a:prstGeom prst="rect">
            <a:avLst/>
          </a:prstGeom>
          <a:noFill/>
        </p:spPr>
        <p:txBody>
          <a:bodyPr wrap="square" rtlCol="0">
            <a:spAutoFit/>
          </a:bodyPr>
          <a:lstStyle/>
          <a:p>
            <a:pPr algn="ctr"/>
            <a:r>
              <a:rPr lang="en-US" sz="2400" b="1" dirty="0" smtClean="0">
                <a:cs typeface="Times New Roman"/>
              </a:rPr>
              <a:t>Unless someone like you</a:t>
            </a:r>
          </a:p>
          <a:p>
            <a:pPr algn="ctr"/>
            <a:r>
              <a:rPr lang="en-US" sz="2400" b="1" dirty="0" smtClean="0">
                <a:cs typeface="Times New Roman"/>
              </a:rPr>
              <a:t>cares a whole awful lot,</a:t>
            </a:r>
          </a:p>
          <a:p>
            <a:pPr algn="ctr"/>
            <a:r>
              <a:rPr lang="en-US" sz="2400" b="1" dirty="0" smtClean="0">
                <a:cs typeface="Times New Roman"/>
              </a:rPr>
              <a:t>nothing is going to get better.</a:t>
            </a:r>
          </a:p>
          <a:p>
            <a:pPr algn="ctr"/>
            <a:r>
              <a:rPr lang="en-US" sz="2400" b="1" dirty="0" smtClean="0">
                <a:cs typeface="Times New Roman"/>
              </a:rPr>
              <a:t>It’s not!</a:t>
            </a:r>
          </a:p>
        </p:txBody>
      </p:sp>
      <p:sp>
        <p:nvSpPr>
          <p:cNvPr id="5" name="TextBox 4"/>
          <p:cNvSpPr txBox="1"/>
          <p:nvPr/>
        </p:nvSpPr>
        <p:spPr>
          <a:xfrm>
            <a:off x="4343400" y="1733550"/>
            <a:ext cx="4648200" cy="2462213"/>
          </a:xfrm>
          <a:prstGeom prst="rect">
            <a:avLst/>
          </a:prstGeom>
          <a:noFill/>
        </p:spPr>
        <p:txBody>
          <a:bodyPr wrap="square" rtlCol="0">
            <a:spAutoFit/>
          </a:bodyPr>
          <a:lstStyle/>
          <a:p>
            <a:pPr algn="ctr"/>
            <a:r>
              <a:rPr lang="en-US" sz="2800" b="1" dirty="0" smtClean="0">
                <a:cs typeface="Times New Roman"/>
              </a:rPr>
              <a:t>Environmental activists want environmental standards to be part of trade negotiations.</a:t>
            </a:r>
          </a:p>
          <a:p>
            <a:pPr algn="ctr"/>
            <a:endParaRPr lang="en-US" sz="1400" b="1" dirty="0" smtClean="0">
              <a:cs typeface="Times New Roman"/>
            </a:endParaRPr>
          </a:p>
          <a:p>
            <a:pPr algn="ctr"/>
            <a:r>
              <a:rPr lang="en-US" sz="2800" b="1" dirty="0" smtClean="0">
                <a:cs typeface="Times New Roman"/>
              </a:rPr>
              <a:t>But developing countries oppose such standards.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3400" y="819150"/>
            <a:ext cx="4648200" cy="4185761"/>
          </a:xfrm>
          <a:prstGeom prst="rect">
            <a:avLst/>
          </a:prstGeom>
          <a:noFill/>
        </p:spPr>
        <p:txBody>
          <a:bodyPr wrap="square" rtlCol="0">
            <a:spAutoFit/>
          </a:bodyPr>
          <a:lstStyle/>
          <a:p>
            <a:pPr algn="ctr"/>
            <a:r>
              <a:rPr lang="en-US" sz="2800" b="1" dirty="0" smtClean="0">
                <a:cs typeface="Times New Roman"/>
              </a:rPr>
              <a:t>Standards can be used as an excuse for protectionism.</a:t>
            </a:r>
          </a:p>
          <a:p>
            <a:pPr algn="ctr"/>
            <a:endParaRPr lang="en-US" sz="1400" b="1" dirty="0" smtClean="0">
              <a:cs typeface="Times New Roman"/>
            </a:endParaRPr>
          </a:p>
          <a:p>
            <a:pPr algn="ctr"/>
            <a:r>
              <a:rPr lang="en-US" sz="2800" b="1" dirty="0" smtClean="0">
                <a:cs typeface="Times New Roman"/>
              </a:rPr>
              <a:t>There is also resentment that developed countries such as the United States had lax environmental standards during their growth, but now want to make growth harder for developing countries.</a:t>
            </a:r>
          </a:p>
        </p:txBody>
      </p:sp>
      <p:sp>
        <p:nvSpPr>
          <p:cNvPr id="4" name="TextBox 3"/>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pic>
        <p:nvPicPr>
          <p:cNvPr id="5" name="Picture 4" descr="lorax.jpg"/>
          <p:cNvPicPr>
            <a:picLocks noChangeAspect="1"/>
          </p:cNvPicPr>
          <p:nvPr/>
        </p:nvPicPr>
        <p:blipFill>
          <a:blip r:embed="rId2"/>
          <a:stretch>
            <a:fillRect/>
          </a:stretch>
        </p:blipFill>
        <p:spPr>
          <a:xfrm>
            <a:off x="228600" y="1200150"/>
            <a:ext cx="4038600" cy="2286000"/>
          </a:xfrm>
          <a:prstGeom prst="rect">
            <a:avLst/>
          </a:prstGeom>
          <a:ln>
            <a:solidFill>
              <a:schemeClr val="tx1"/>
            </a:solidFill>
          </a:ln>
        </p:spPr>
      </p:pic>
      <p:sp>
        <p:nvSpPr>
          <p:cNvPr id="6" name="TextBox 5"/>
          <p:cNvSpPr txBox="1"/>
          <p:nvPr/>
        </p:nvSpPr>
        <p:spPr>
          <a:xfrm>
            <a:off x="228600" y="3409950"/>
            <a:ext cx="4038600" cy="1569660"/>
          </a:xfrm>
          <a:prstGeom prst="rect">
            <a:avLst/>
          </a:prstGeom>
          <a:noFill/>
        </p:spPr>
        <p:txBody>
          <a:bodyPr wrap="square" rtlCol="0">
            <a:spAutoFit/>
          </a:bodyPr>
          <a:lstStyle/>
          <a:p>
            <a:pPr algn="ctr"/>
            <a:r>
              <a:rPr lang="en-US" sz="2400" b="1" dirty="0" smtClean="0">
                <a:cs typeface="Times New Roman"/>
              </a:rPr>
              <a:t>Unless someone like you</a:t>
            </a:r>
          </a:p>
          <a:p>
            <a:pPr algn="ctr"/>
            <a:r>
              <a:rPr lang="en-US" sz="2400" b="1" dirty="0" smtClean="0">
                <a:cs typeface="Times New Roman"/>
              </a:rPr>
              <a:t>cares a whole awful lot,</a:t>
            </a:r>
          </a:p>
          <a:p>
            <a:pPr algn="ctr"/>
            <a:r>
              <a:rPr lang="en-US" sz="2400" b="1" dirty="0" smtClean="0">
                <a:cs typeface="Times New Roman"/>
              </a:rPr>
              <a:t>nothing is going to get better.</a:t>
            </a:r>
          </a:p>
          <a:p>
            <a:pPr algn="ctr"/>
            <a:r>
              <a:rPr lang="en-US" sz="2400" b="1" dirty="0" smtClean="0">
                <a:cs typeface="Times New Roman"/>
              </a:rPr>
              <a:t>It’s not!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fig12_03"/>
          <p:cNvPicPr>
            <a:picLocks noChangeAspect="1" noChangeArrowheads="1"/>
          </p:cNvPicPr>
          <p:nvPr/>
        </p:nvPicPr>
        <p:blipFill>
          <a:blip r:embed="rId2"/>
          <a:srcRect/>
          <a:stretch>
            <a:fillRect/>
          </a:stretch>
        </p:blipFill>
        <p:spPr bwMode="auto">
          <a:xfrm>
            <a:off x="228600" y="1657350"/>
            <a:ext cx="4104693" cy="3200400"/>
          </a:xfrm>
          <a:prstGeom prst="rect">
            <a:avLst/>
          </a:prstGeom>
          <a:noFill/>
          <a:ln>
            <a:solidFill>
              <a:schemeClr val="tx1"/>
            </a:solidFill>
          </a:ln>
        </p:spPr>
      </p:pic>
      <p:sp>
        <p:nvSpPr>
          <p:cNvPr id="3" name="Rectangle 2"/>
          <p:cNvSpPr txBox="1">
            <a:spLocks noChangeArrowheads="1"/>
          </p:cNvSpPr>
          <p:nvPr/>
        </p:nvSpPr>
        <p:spPr>
          <a:xfrm>
            <a:off x="228600" y="1047750"/>
            <a:ext cx="4114800" cy="611187"/>
          </a:xfrm>
          <a:prstGeom prst="rect">
            <a:avLst/>
          </a:prstGeom>
        </p:spPr>
        <p:txBody>
          <a:bodyPr/>
          <a:lstStyle/>
          <a:p>
            <a:pPr lvl="0" algn="ctr">
              <a:spcBef>
                <a:spcPct val="0"/>
              </a:spcBef>
            </a:pPr>
            <a:r>
              <a:rPr lang="en-US" dirty="0" smtClean="0">
                <a:latin typeface="+mj-lt"/>
                <a:ea typeface="+mj-ea"/>
                <a:cs typeface="+mj-cs"/>
              </a:rPr>
              <a:t>Fig. 12-3: The Environmental</a:t>
            </a:r>
          </a:p>
          <a:p>
            <a:pPr lvl="0" algn="ctr">
              <a:spcBef>
                <a:spcPct val="0"/>
              </a:spcBef>
            </a:pPr>
            <a:r>
              <a:rPr lang="en-US" dirty="0" smtClean="0">
                <a:latin typeface="+mj-lt"/>
                <a:ea typeface="+mj-ea"/>
                <a:cs typeface="+mj-cs"/>
              </a:rPr>
              <a:t>Kuznets Curve</a:t>
            </a:r>
          </a:p>
        </p:txBody>
      </p:sp>
      <p:sp>
        <p:nvSpPr>
          <p:cNvPr id="4" name="TextBox 3"/>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sp>
        <p:nvSpPr>
          <p:cNvPr id="5" name="TextBox 4"/>
          <p:cNvSpPr txBox="1"/>
          <p:nvPr/>
        </p:nvSpPr>
        <p:spPr>
          <a:xfrm>
            <a:off x="4419600" y="963632"/>
            <a:ext cx="4572000" cy="3970318"/>
          </a:xfrm>
          <a:prstGeom prst="rect">
            <a:avLst/>
          </a:prstGeom>
          <a:noFill/>
        </p:spPr>
        <p:txBody>
          <a:bodyPr wrap="square" rtlCol="0">
            <a:spAutoFit/>
          </a:bodyPr>
          <a:lstStyle/>
          <a:p>
            <a:pPr algn="ctr"/>
            <a:r>
              <a:rPr lang="en-US" sz="2800" b="1" u="sng" dirty="0" smtClean="0">
                <a:cs typeface="Times New Roman"/>
              </a:rPr>
              <a:t>environmental Kuznets curve</a:t>
            </a:r>
          </a:p>
          <a:p>
            <a:pPr algn="ctr"/>
            <a:endParaRPr lang="en-US" sz="1400" b="1" dirty="0" smtClean="0">
              <a:cs typeface="Times New Roman"/>
            </a:endParaRPr>
          </a:p>
          <a:p>
            <a:pPr algn="ctr"/>
            <a:r>
              <a:rPr lang="en-US" sz="2800" b="1" dirty="0" smtClean="0">
                <a:cs typeface="Times New Roman"/>
              </a:rPr>
              <a:t>As poor countries grow richer they produce more and can consume more, increasing environmental degradation.</a:t>
            </a:r>
          </a:p>
          <a:p>
            <a:pPr algn="ctr"/>
            <a:endParaRPr lang="en-US" sz="1400" b="1" dirty="0" smtClean="0">
              <a:cs typeface="Times New Roman"/>
            </a:endParaRPr>
          </a:p>
          <a:p>
            <a:pPr algn="ctr"/>
            <a:r>
              <a:rPr lang="en-US" sz="2800" b="1" dirty="0" smtClean="0">
                <a:cs typeface="Times New Roman"/>
              </a:rPr>
              <a:t>But as countries grow richer, they want to pay for more environmental protection.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fig12_03"/>
          <p:cNvPicPr>
            <a:picLocks noChangeAspect="1" noChangeArrowheads="1"/>
          </p:cNvPicPr>
          <p:nvPr/>
        </p:nvPicPr>
        <p:blipFill>
          <a:blip r:embed="rId2"/>
          <a:srcRect/>
          <a:stretch>
            <a:fillRect/>
          </a:stretch>
        </p:blipFill>
        <p:spPr bwMode="auto">
          <a:xfrm>
            <a:off x="228600" y="1657350"/>
            <a:ext cx="4104693" cy="3200400"/>
          </a:xfrm>
          <a:prstGeom prst="rect">
            <a:avLst/>
          </a:prstGeom>
          <a:noFill/>
          <a:ln>
            <a:solidFill>
              <a:schemeClr val="tx1"/>
            </a:solidFill>
          </a:ln>
        </p:spPr>
      </p:pic>
      <p:sp>
        <p:nvSpPr>
          <p:cNvPr id="3" name="Rectangle 2"/>
          <p:cNvSpPr txBox="1">
            <a:spLocks noChangeArrowheads="1"/>
          </p:cNvSpPr>
          <p:nvPr/>
        </p:nvSpPr>
        <p:spPr>
          <a:xfrm>
            <a:off x="228600" y="1047750"/>
            <a:ext cx="4114800" cy="611187"/>
          </a:xfrm>
          <a:prstGeom prst="rect">
            <a:avLst/>
          </a:prstGeom>
        </p:spPr>
        <p:txBody>
          <a:bodyPr/>
          <a:lstStyle/>
          <a:p>
            <a:pPr lvl="0" algn="ctr">
              <a:spcBef>
                <a:spcPct val="0"/>
              </a:spcBef>
            </a:pPr>
            <a:r>
              <a:rPr lang="en-US" dirty="0" smtClean="0">
                <a:latin typeface="+mj-lt"/>
                <a:ea typeface="+mj-ea"/>
                <a:cs typeface="+mj-cs"/>
              </a:rPr>
              <a:t>Fig. 12-3: The Environmental</a:t>
            </a:r>
          </a:p>
          <a:p>
            <a:pPr lvl="0" algn="ctr">
              <a:spcBef>
                <a:spcPct val="0"/>
              </a:spcBef>
            </a:pPr>
            <a:r>
              <a:rPr lang="en-US" dirty="0" smtClean="0">
                <a:latin typeface="+mj-lt"/>
                <a:ea typeface="+mj-ea"/>
                <a:cs typeface="+mj-cs"/>
              </a:rPr>
              <a:t>Kuznets Curve</a:t>
            </a:r>
          </a:p>
        </p:txBody>
      </p:sp>
      <p:sp>
        <p:nvSpPr>
          <p:cNvPr id="4" name="TextBox 3"/>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sp>
        <p:nvSpPr>
          <p:cNvPr id="5" name="TextBox 4"/>
          <p:cNvSpPr txBox="1"/>
          <p:nvPr/>
        </p:nvSpPr>
        <p:spPr>
          <a:xfrm>
            <a:off x="4419600" y="971550"/>
            <a:ext cx="4572000" cy="4154984"/>
          </a:xfrm>
          <a:prstGeom prst="rect">
            <a:avLst/>
          </a:prstGeom>
          <a:noFill/>
        </p:spPr>
        <p:txBody>
          <a:bodyPr wrap="square" rtlCol="0">
            <a:spAutoFit/>
          </a:bodyPr>
          <a:lstStyle/>
          <a:p>
            <a:pPr algn="ctr"/>
            <a:r>
              <a:rPr lang="en-US" sz="2800" b="1" dirty="0" smtClean="0">
                <a:cs typeface="Times New Roman"/>
              </a:rPr>
              <a:t>Very poor countries start at the left side of the curve.  Increases in per capita income are associated with damage to the environment.</a:t>
            </a:r>
          </a:p>
          <a:p>
            <a:pPr algn="ctr"/>
            <a:endParaRPr lang="en-US" sz="1200" b="1" dirty="0" smtClean="0">
              <a:cs typeface="Times New Roman"/>
            </a:endParaRPr>
          </a:p>
          <a:p>
            <a:pPr algn="ctr"/>
            <a:r>
              <a:rPr lang="en-US" sz="2800" b="1" dirty="0" smtClean="0">
                <a:cs typeface="Times New Roman"/>
              </a:rPr>
              <a:t>Eventually they move to the right side of the curve when they get sufficiently rich to care about the environment.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fig12_03"/>
          <p:cNvPicPr>
            <a:picLocks noChangeAspect="1" noChangeArrowheads="1"/>
          </p:cNvPicPr>
          <p:nvPr/>
        </p:nvPicPr>
        <p:blipFill>
          <a:blip r:embed="rId2"/>
          <a:srcRect/>
          <a:stretch>
            <a:fillRect/>
          </a:stretch>
        </p:blipFill>
        <p:spPr bwMode="auto">
          <a:xfrm>
            <a:off x="228600" y="1657350"/>
            <a:ext cx="4104693" cy="3200400"/>
          </a:xfrm>
          <a:prstGeom prst="rect">
            <a:avLst/>
          </a:prstGeom>
          <a:noFill/>
          <a:ln>
            <a:solidFill>
              <a:schemeClr val="tx1"/>
            </a:solidFill>
          </a:ln>
        </p:spPr>
      </p:pic>
      <p:sp>
        <p:nvSpPr>
          <p:cNvPr id="3" name="Rectangle 2"/>
          <p:cNvSpPr txBox="1">
            <a:spLocks noChangeArrowheads="1"/>
          </p:cNvSpPr>
          <p:nvPr/>
        </p:nvSpPr>
        <p:spPr>
          <a:xfrm>
            <a:off x="228600" y="1047750"/>
            <a:ext cx="4114800" cy="611187"/>
          </a:xfrm>
          <a:prstGeom prst="rect">
            <a:avLst/>
          </a:prstGeom>
        </p:spPr>
        <p:txBody>
          <a:bodyPr/>
          <a:lstStyle/>
          <a:p>
            <a:pPr lvl="0" algn="ctr">
              <a:spcBef>
                <a:spcPct val="0"/>
              </a:spcBef>
            </a:pPr>
            <a:r>
              <a:rPr lang="en-US" dirty="0" smtClean="0">
                <a:latin typeface="+mj-lt"/>
                <a:ea typeface="+mj-ea"/>
                <a:cs typeface="+mj-cs"/>
              </a:rPr>
              <a:t>Fig. 12-3: The Environmental</a:t>
            </a:r>
          </a:p>
          <a:p>
            <a:pPr lvl="0" algn="ctr">
              <a:spcBef>
                <a:spcPct val="0"/>
              </a:spcBef>
            </a:pPr>
            <a:r>
              <a:rPr lang="en-US" dirty="0" smtClean="0">
                <a:latin typeface="+mj-lt"/>
                <a:ea typeface="+mj-ea"/>
                <a:cs typeface="+mj-cs"/>
              </a:rPr>
              <a:t>Kuznets Curve</a:t>
            </a:r>
          </a:p>
        </p:txBody>
      </p:sp>
      <p:sp>
        <p:nvSpPr>
          <p:cNvPr id="4" name="TextBox 3"/>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sp>
        <p:nvSpPr>
          <p:cNvPr id="5" name="TextBox 4"/>
          <p:cNvSpPr txBox="1"/>
          <p:nvPr/>
        </p:nvSpPr>
        <p:spPr>
          <a:xfrm>
            <a:off x="4419600" y="1102876"/>
            <a:ext cx="4572000" cy="3754874"/>
          </a:xfrm>
          <a:prstGeom prst="rect">
            <a:avLst/>
          </a:prstGeom>
          <a:noFill/>
        </p:spPr>
        <p:txBody>
          <a:bodyPr wrap="square" rtlCol="0">
            <a:spAutoFit/>
          </a:bodyPr>
          <a:lstStyle/>
          <a:p>
            <a:pPr algn="ctr"/>
            <a:r>
              <a:rPr lang="en-US" sz="2800" b="1" dirty="0" smtClean="0">
                <a:cs typeface="Times New Roman"/>
              </a:rPr>
              <a:t>The environmental Kuznets curve shows being green is a normal good: people demand more of it as income goes up.</a:t>
            </a:r>
          </a:p>
          <a:p>
            <a:pPr algn="ctr"/>
            <a:endParaRPr lang="en-US" sz="1400" b="1" dirty="0" smtClean="0">
              <a:cs typeface="Times New Roman"/>
            </a:endParaRPr>
          </a:p>
          <a:p>
            <a:pPr algn="ctr"/>
            <a:r>
              <a:rPr lang="en-US" sz="2800" b="1" dirty="0" smtClean="0">
                <a:cs typeface="Times New Roman"/>
              </a:rPr>
              <a:t>This suggests the best way to improve the environment long term is to increase real incomes until all are rich.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ternality.png"/>
          <p:cNvPicPr>
            <a:picLocks noChangeAspect="1"/>
          </p:cNvPicPr>
          <p:nvPr/>
        </p:nvPicPr>
        <p:blipFill>
          <a:blip r:embed="rId2"/>
          <a:stretch>
            <a:fillRect/>
          </a:stretch>
        </p:blipFill>
        <p:spPr>
          <a:xfrm>
            <a:off x="418537" y="1504950"/>
            <a:ext cx="4229663" cy="2743200"/>
          </a:xfrm>
          <a:prstGeom prst="rect">
            <a:avLst/>
          </a:prstGeom>
          <a:ln>
            <a:solidFill>
              <a:schemeClr val="tx1"/>
            </a:solidFill>
          </a:ln>
        </p:spPr>
      </p:pic>
      <p:sp>
        <p:nvSpPr>
          <p:cNvPr id="4" name="TextBox 3"/>
          <p:cNvSpPr txBox="1"/>
          <p:nvPr/>
        </p:nvSpPr>
        <p:spPr>
          <a:xfrm>
            <a:off x="4572000" y="1733550"/>
            <a:ext cx="42672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externality </a:t>
            </a:r>
            <a:r>
              <a:rPr lang="en-US" sz="2800" b="1" dirty="0"/>
              <a:t>–</a:t>
            </a:r>
          </a:p>
          <a:p>
            <a:pPr algn="ctr"/>
            <a:r>
              <a:rPr lang="en-US" sz="2800" b="1" dirty="0" smtClean="0">
                <a:cs typeface="Times New Roman"/>
              </a:rPr>
              <a:t>benefits or costs that accrue to parties other than the one that generates it</a:t>
            </a:r>
          </a:p>
        </p:txBody>
      </p:sp>
      <p:sp>
        <p:nvSpPr>
          <p:cNvPr id="5" name="TextBox 4"/>
          <p:cNvSpPr txBox="1"/>
          <p:nvPr/>
        </p:nvSpPr>
        <p:spPr>
          <a:xfrm>
            <a:off x="1447800" y="133350"/>
            <a:ext cx="65391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Externalities: Technology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wage.jpg"/>
          <p:cNvPicPr>
            <a:picLocks noChangeAspect="1"/>
          </p:cNvPicPr>
          <p:nvPr/>
        </p:nvPicPr>
        <p:blipFill>
          <a:blip r:embed="rId2"/>
          <a:stretch>
            <a:fillRect/>
          </a:stretch>
        </p:blipFill>
        <p:spPr>
          <a:xfrm>
            <a:off x="228600" y="1657350"/>
            <a:ext cx="4131325" cy="2743200"/>
          </a:xfrm>
          <a:prstGeom prst="rect">
            <a:avLst/>
          </a:prstGeom>
          <a:ln>
            <a:solidFill>
              <a:schemeClr val="tx1"/>
            </a:solidFill>
          </a:ln>
        </p:spPr>
      </p:pic>
      <p:sp>
        <p:nvSpPr>
          <p:cNvPr id="3" name="TextBox 2"/>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sp>
        <p:nvSpPr>
          <p:cNvPr id="5" name="TextBox 4"/>
          <p:cNvSpPr txBox="1"/>
          <p:nvPr/>
        </p:nvSpPr>
        <p:spPr>
          <a:xfrm>
            <a:off x="4495800" y="1722894"/>
            <a:ext cx="4495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pollution haven </a:t>
            </a:r>
            <a:r>
              <a:rPr lang="en-US" sz="2800" b="1" dirty="0"/>
              <a:t>–</a:t>
            </a:r>
          </a:p>
          <a:p>
            <a:pPr algn="ctr"/>
            <a:r>
              <a:rPr lang="en-US" sz="2800" b="1" dirty="0" smtClean="0">
                <a:cs typeface="Times New Roman"/>
              </a:rPr>
              <a:t>an economic activity subject to strict environmental controls in some countries is moved to other countries with less strict regulation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wage.jpg"/>
          <p:cNvPicPr>
            <a:picLocks noChangeAspect="1"/>
          </p:cNvPicPr>
          <p:nvPr/>
        </p:nvPicPr>
        <p:blipFill>
          <a:blip r:embed="rId2"/>
          <a:stretch>
            <a:fillRect/>
          </a:stretch>
        </p:blipFill>
        <p:spPr>
          <a:xfrm>
            <a:off x="228600" y="1657350"/>
            <a:ext cx="4131325" cy="2743200"/>
          </a:xfrm>
          <a:prstGeom prst="rect">
            <a:avLst/>
          </a:prstGeom>
          <a:ln>
            <a:solidFill>
              <a:schemeClr val="tx1"/>
            </a:solidFill>
          </a:ln>
        </p:spPr>
      </p:pic>
      <p:sp>
        <p:nvSpPr>
          <p:cNvPr id="3" name="TextBox 2"/>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sp>
        <p:nvSpPr>
          <p:cNvPr id="4" name="TextBox 3"/>
          <p:cNvSpPr txBox="1"/>
          <p:nvPr/>
        </p:nvSpPr>
        <p:spPr>
          <a:xfrm>
            <a:off x="4495800" y="1381363"/>
            <a:ext cx="4495800" cy="3323987"/>
          </a:xfrm>
          <a:prstGeom prst="rect">
            <a:avLst/>
          </a:prstGeom>
          <a:noFill/>
        </p:spPr>
        <p:txBody>
          <a:bodyPr wrap="square" rtlCol="0">
            <a:spAutoFit/>
          </a:bodyPr>
          <a:lstStyle/>
          <a:p>
            <a:pPr algn="ctr"/>
            <a:r>
              <a:rPr lang="en-US" sz="2800" b="1" dirty="0" smtClean="0">
                <a:cs typeface="Times New Roman"/>
              </a:rPr>
              <a:t>Evidence shows the pollution haven effect on international trade is relatively small.</a:t>
            </a:r>
          </a:p>
          <a:p>
            <a:pPr algn="ctr"/>
            <a:endParaRPr lang="en-US" sz="1400" b="1" dirty="0" smtClean="0">
              <a:cs typeface="Times New Roman"/>
            </a:endParaRPr>
          </a:p>
          <a:p>
            <a:pPr algn="ctr"/>
            <a:r>
              <a:rPr lang="en-US" sz="2800" b="1" dirty="0" smtClean="0">
                <a:cs typeface="Times New Roman"/>
              </a:rPr>
              <a:t>Production that seems to move due to havens for lax regulation is more often attracted to low wages.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wage.jpg"/>
          <p:cNvPicPr>
            <a:picLocks noChangeAspect="1"/>
          </p:cNvPicPr>
          <p:nvPr/>
        </p:nvPicPr>
        <p:blipFill>
          <a:blip r:embed="rId2"/>
          <a:stretch>
            <a:fillRect/>
          </a:stretch>
        </p:blipFill>
        <p:spPr>
          <a:xfrm>
            <a:off x="228600" y="1657350"/>
            <a:ext cx="4131325" cy="2743200"/>
          </a:xfrm>
          <a:prstGeom prst="rect">
            <a:avLst/>
          </a:prstGeom>
          <a:ln>
            <a:solidFill>
              <a:schemeClr val="tx1"/>
            </a:solidFill>
          </a:ln>
        </p:spPr>
      </p:pic>
      <p:sp>
        <p:nvSpPr>
          <p:cNvPr id="3" name="TextBox 2"/>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sp>
        <p:nvSpPr>
          <p:cNvPr id="4" name="TextBox 3"/>
          <p:cNvSpPr txBox="1"/>
          <p:nvPr/>
        </p:nvSpPr>
        <p:spPr>
          <a:xfrm>
            <a:off x="4495800" y="1123950"/>
            <a:ext cx="4495800" cy="3754874"/>
          </a:xfrm>
          <a:prstGeom prst="rect">
            <a:avLst/>
          </a:prstGeom>
          <a:noFill/>
        </p:spPr>
        <p:txBody>
          <a:bodyPr wrap="square" rtlCol="0">
            <a:spAutoFit/>
          </a:bodyPr>
          <a:lstStyle/>
          <a:p>
            <a:pPr algn="ctr"/>
            <a:r>
              <a:rPr lang="en-US" sz="2800" b="1" dirty="0" smtClean="0">
                <a:cs typeface="Times New Roman"/>
              </a:rPr>
              <a:t>To the extent that pollution is limited to a country, it isn’t other countries’ problem.</a:t>
            </a:r>
          </a:p>
          <a:p>
            <a:pPr algn="ctr"/>
            <a:endParaRPr lang="en-US" sz="1400" b="1" dirty="0" smtClean="0">
              <a:cs typeface="Times New Roman"/>
            </a:endParaRPr>
          </a:p>
          <a:p>
            <a:pPr algn="ctr"/>
            <a:r>
              <a:rPr lang="en-US" sz="2800" b="1" dirty="0" smtClean="0">
                <a:cs typeface="Times New Roman"/>
              </a:rPr>
              <a:t>When that pollution causes</a:t>
            </a:r>
          </a:p>
          <a:p>
            <a:pPr algn="ctr"/>
            <a:r>
              <a:rPr lang="en-US" sz="2800" b="1" dirty="0" smtClean="0">
                <a:cs typeface="Times New Roman"/>
              </a:rPr>
              <a:t>a negative externality for other countries, it should be included in international trade negotiations.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wage.jpg"/>
          <p:cNvPicPr>
            <a:picLocks noChangeAspect="1"/>
          </p:cNvPicPr>
          <p:nvPr/>
        </p:nvPicPr>
        <p:blipFill>
          <a:blip r:embed="rId2"/>
          <a:stretch>
            <a:fillRect/>
          </a:stretch>
        </p:blipFill>
        <p:spPr>
          <a:xfrm>
            <a:off x="228600" y="1657350"/>
            <a:ext cx="4131325" cy="2743200"/>
          </a:xfrm>
          <a:prstGeom prst="rect">
            <a:avLst/>
          </a:prstGeom>
          <a:ln>
            <a:solidFill>
              <a:schemeClr val="tx1"/>
            </a:solidFill>
          </a:ln>
        </p:spPr>
      </p:pic>
      <p:sp>
        <p:nvSpPr>
          <p:cNvPr id="3" name="TextBox 2"/>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sp>
        <p:nvSpPr>
          <p:cNvPr id="4" name="TextBox 3"/>
          <p:cNvSpPr txBox="1"/>
          <p:nvPr/>
        </p:nvSpPr>
        <p:spPr>
          <a:xfrm>
            <a:off x="4495800" y="976789"/>
            <a:ext cx="4495800" cy="4185761"/>
          </a:xfrm>
          <a:prstGeom prst="rect">
            <a:avLst/>
          </a:prstGeom>
          <a:noFill/>
        </p:spPr>
        <p:txBody>
          <a:bodyPr wrap="square" rtlCol="0">
            <a:spAutoFit/>
          </a:bodyPr>
          <a:lstStyle/>
          <a:p>
            <a:pPr algn="ctr"/>
            <a:r>
              <a:rPr lang="en-US" sz="2800" b="1" dirty="0" smtClean="0">
                <a:cs typeface="Times New Roman"/>
              </a:rPr>
              <a:t>Air pollution in Mexico City is a problem for Mexico, but it’s not clear why it should be a United States interest.</a:t>
            </a:r>
          </a:p>
          <a:p>
            <a:pPr algn="ctr"/>
            <a:endParaRPr lang="en-US" sz="1400" b="1" dirty="0" smtClean="0">
              <a:cs typeface="Times New Roman"/>
            </a:endParaRPr>
          </a:p>
          <a:p>
            <a:pPr algn="ctr"/>
            <a:r>
              <a:rPr lang="en-US" sz="2800" b="1" dirty="0" smtClean="0">
                <a:cs typeface="Times New Roman"/>
              </a:rPr>
              <a:t>A better case can be made that global warming affects all countries, and thus all should collectively limit carbon dioxide emissions.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wage.jpg"/>
          <p:cNvPicPr>
            <a:picLocks noChangeAspect="1"/>
          </p:cNvPicPr>
          <p:nvPr/>
        </p:nvPicPr>
        <p:blipFill>
          <a:blip r:embed="rId2"/>
          <a:stretch>
            <a:fillRect/>
          </a:stretch>
        </p:blipFill>
        <p:spPr>
          <a:xfrm>
            <a:off x="228600" y="1657350"/>
            <a:ext cx="4131325" cy="2743200"/>
          </a:xfrm>
          <a:prstGeom prst="rect">
            <a:avLst/>
          </a:prstGeom>
          <a:ln>
            <a:solidFill>
              <a:schemeClr val="tx1"/>
            </a:solidFill>
          </a:ln>
        </p:spPr>
      </p:pic>
      <p:sp>
        <p:nvSpPr>
          <p:cNvPr id="3" name="TextBox 2"/>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sp>
        <p:nvSpPr>
          <p:cNvPr id="4" name="TextBox 3"/>
          <p:cNvSpPr txBox="1"/>
          <p:nvPr/>
        </p:nvSpPr>
        <p:spPr>
          <a:xfrm>
            <a:off x="4495800" y="1428750"/>
            <a:ext cx="4495800" cy="3108543"/>
          </a:xfrm>
          <a:prstGeom prst="rect">
            <a:avLst/>
          </a:prstGeom>
          <a:noFill/>
        </p:spPr>
        <p:txBody>
          <a:bodyPr wrap="square" rtlCol="0">
            <a:spAutoFit/>
          </a:bodyPr>
          <a:lstStyle/>
          <a:p>
            <a:pPr algn="ctr"/>
            <a:r>
              <a:rPr lang="en-US" sz="2800" b="1" dirty="0" smtClean="0">
                <a:cs typeface="Times New Roman"/>
              </a:rPr>
              <a:t>Unilaterally limiting carbon emissions from a country like the U.S. would have little effect because production would shift to other countries (like China) in a pollution haven effect.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wage.jpg"/>
          <p:cNvPicPr>
            <a:picLocks noChangeAspect="1"/>
          </p:cNvPicPr>
          <p:nvPr/>
        </p:nvPicPr>
        <p:blipFill>
          <a:blip r:embed="rId2"/>
          <a:stretch>
            <a:fillRect/>
          </a:stretch>
        </p:blipFill>
        <p:spPr>
          <a:xfrm>
            <a:off x="228600" y="1657350"/>
            <a:ext cx="4131325" cy="2743200"/>
          </a:xfrm>
          <a:prstGeom prst="rect">
            <a:avLst/>
          </a:prstGeom>
          <a:ln>
            <a:solidFill>
              <a:schemeClr val="tx1"/>
            </a:solidFill>
          </a:ln>
        </p:spPr>
      </p:pic>
      <p:sp>
        <p:nvSpPr>
          <p:cNvPr id="3" name="TextBox 2"/>
          <p:cNvSpPr txBox="1"/>
          <p:nvPr/>
        </p:nvSpPr>
        <p:spPr>
          <a:xfrm>
            <a:off x="2856470" y="133350"/>
            <a:ext cx="34681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Environment</a:t>
            </a:r>
          </a:p>
        </p:txBody>
      </p:sp>
      <p:sp>
        <p:nvSpPr>
          <p:cNvPr id="4" name="TextBox 3"/>
          <p:cNvSpPr txBox="1"/>
          <p:nvPr/>
        </p:nvSpPr>
        <p:spPr>
          <a:xfrm>
            <a:off x="4495800" y="1123950"/>
            <a:ext cx="4495800" cy="3754874"/>
          </a:xfrm>
          <a:prstGeom prst="rect">
            <a:avLst/>
          </a:prstGeom>
          <a:noFill/>
        </p:spPr>
        <p:txBody>
          <a:bodyPr wrap="square" rtlCol="0">
            <a:spAutoFit/>
          </a:bodyPr>
          <a:lstStyle/>
          <a:p>
            <a:pPr algn="ctr"/>
            <a:r>
              <a:rPr lang="en-US" sz="2800" b="1" dirty="0" smtClean="0">
                <a:cs typeface="Times New Roman"/>
              </a:rPr>
              <a:t>Only taxes or tariffs applied to the whole world could effectively curb it.</a:t>
            </a:r>
          </a:p>
          <a:p>
            <a:pPr algn="ctr"/>
            <a:endParaRPr lang="en-US" sz="1400" b="1" dirty="0" smtClean="0">
              <a:cs typeface="Times New Roman"/>
            </a:endParaRPr>
          </a:p>
          <a:p>
            <a:pPr algn="ctr"/>
            <a:r>
              <a:rPr lang="en-US" sz="2800" b="1" dirty="0" smtClean="0">
                <a:cs typeface="Times New Roman"/>
              </a:rPr>
              <a:t>However the cure could be worse than the disease in terms of lower growth rates</a:t>
            </a:r>
          </a:p>
          <a:p>
            <a:pPr algn="ctr"/>
            <a:r>
              <a:rPr lang="en-US" sz="2800" b="1" dirty="0" smtClean="0">
                <a:cs typeface="Times New Roman"/>
              </a:rPr>
              <a:t>(e.g., to countries on the </a:t>
            </a:r>
            <a:r>
              <a:rPr lang="en-US" sz="2800" b="1" dirty="0" smtClean="0">
                <a:cs typeface="Times New Roman"/>
              </a:rPr>
              <a:t>left </a:t>
            </a:r>
            <a:r>
              <a:rPr lang="en-US" sz="2800" b="1" dirty="0" smtClean="0">
                <a:cs typeface="Times New Roman"/>
              </a:rPr>
              <a:t>side of Kuznets curve).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4" name="TextBox 3"/>
          <p:cNvSpPr txBox="1"/>
          <p:nvPr/>
        </p:nvSpPr>
        <p:spPr>
          <a:xfrm>
            <a:off x="4038600" y="1276350"/>
            <a:ext cx="4876800" cy="3323987"/>
          </a:xfrm>
          <a:prstGeom prst="rect">
            <a:avLst/>
          </a:prstGeom>
          <a:noFill/>
        </p:spPr>
        <p:txBody>
          <a:bodyPr wrap="square" rtlCol="0">
            <a:spAutoFit/>
          </a:bodyPr>
          <a:lstStyle/>
          <a:p>
            <a:pPr algn="ctr"/>
            <a:r>
              <a:rPr lang="en-US" sz="2800" b="1" dirty="0" smtClean="0">
                <a:cs typeface="Times New Roman"/>
              </a:rPr>
              <a:t>My rant on global warming</a:t>
            </a:r>
          </a:p>
          <a:p>
            <a:pPr algn="ctr"/>
            <a:r>
              <a:rPr lang="en-US" sz="2800" b="1" dirty="0" smtClean="0">
                <a:cs typeface="Times New Roman"/>
              </a:rPr>
              <a:t>(not on the exam).</a:t>
            </a:r>
          </a:p>
          <a:p>
            <a:pPr algn="ctr"/>
            <a:endParaRPr lang="en-US" sz="1400" b="1" dirty="0" smtClean="0">
              <a:cs typeface="Times New Roman"/>
            </a:endParaRPr>
          </a:p>
          <a:p>
            <a:pPr algn="ctr"/>
            <a:r>
              <a:rPr lang="en-US" sz="2800" b="1" dirty="0" smtClean="0">
                <a:cs typeface="Times New Roman"/>
              </a:rPr>
              <a:t>Global warming is widely misunderstood by the public – mostly because many severable questions are habitually conflated into one.</a:t>
            </a:r>
          </a:p>
        </p:txBody>
      </p:sp>
      <p:pic>
        <p:nvPicPr>
          <p:cNvPr id="5" name="Picture 4"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4038600" y="1200150"/>
            <a:ext cx="4876800" cy="3539430"/>
          </a:xfrm>
          <a:prstGeom prst="rect">
            <a:avLst/>
          </a:prstGeom>
          <a:noFill/>
        </p:spPr>
        <p:txBody>
          <a:bodyPr wrap="square" rtlCol="0">
            <a:spAutoFit/>
          </a:bodyPr>
          <a:lstStyle/>
          <a:p>
            <a:pPr algn="ctr"/>
            <a:r>
              <a:rPr lang="en-US" sz="2800" b="1" dirty="0" smtClean="0">
                <a:cs typeface="Times New Roman"/>
              </a:rPr>
              <a:t>The usual question:</a:t>
            </a:r>
          </a:p>
          <a:p>
            <a:pPr algn="ctr"/>
            <a:r>
              <a:rPr lang="en-US" sz="2800" b="1" dirty="0" smtClean="0">
                <a:cs typeface="Times New Roman"/>
              </a:rPr>
              <a:t>Is there global warming?</a:t>
            </a:r>
          </a:p>
          <a:p>
            <a:pPr algn="ctr"/>
            <a:endParaRPr lang="en-US" sz="1400" b="1" dirty="0" smtClean="0">
              <a:cs typeface="Times New Roman"/>
            </a:endParaRPr>
          </a:p>
          <a:p>
            <a:pPr algn="ctr"/>
            <a:r>
              <a:rPr lang="en-US" sz="2800" b="1" dirty="0" smtClean="0">
                <a:cs typeface="Times New Roman"/>
              </a:rPr>
              <a:t>If yes, then you must be for a worldwide carbon tax and all sorts of regulations.</a:t>
            </a:r>
          </a:p>
          <a:p>
            <a:pPr algn="ctr"/>
            <a:endParaRPr lang="en-US" sz="1400" b="1" dirty="0" smtClean="0">
              <a:cs typeface="Times New Roman"/>
            </a:endParaRPr>
          </a:p>
          <a:p>
            <a:pPr algn="ctr"/>
            <a:r>
              <a:rPr lang="en-US" sz="2800" b="1" dirty="0" smtClean="0">
                <a:cs typeface="Times New Roman"/>
              </a:rPr>
              <a:t>If no, then you must be some anti-science nutcase.</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86200" y="895350"/>
            <a:ext cx="5257800" cy="3970318"/>
          </a:xfrm>
          <a:prstGeom prst="rect">
            <a:avLst/>
          </a:prstGeom>
          <a:noFill/>
        </p:spPr>
        <p:txBody>
          <a:bodyPr wrap="square" rtlCol="0">
            <a:spAutoFit/>
          </a:bodyPr>
          <a:lstStyle/>
          <a:p>
            <a:r>
              <a:rPr lang="en-US" sz="2800" b="1" u="sng" dirty="0" smtClean="0">
                <a:cs typeface="Times New Roman"/>
              </a:rPr>
              <a:t>Real questions</a:t>
            </a:r>
          </a:p>
          <a:p>
            <a:pPr>
              <a:buFont typeface="Arial" pitchFamily="34" charset="0"/>
              <a:buChar char="•"/>
            </a:pPr>
            <a:r>
              <a:rPr lang="en-US" sz="2800" b="1" dirty="0" smtClean="0">
                <a:cs typeface="Times New Roman"/>
              </a:rPr>
              <a:t> Is the earth warming?</a:t>
            </a:r>
          </a:p>
          <a:p>
            <a:pPr>
              <a:buFont typeface="Arial" pitchFamily="34" charset="0"/>
              <a:buChar char="•"/>
            </a:pPr>
            <a:r>
              <a:rPr lang="en-US" sz="2800" b="1" dirty="0" smtClean="0">
                <a:cs typeface="Times New Roman"/>
              </a:rPr>
              <a:t> Is it warming a lot?</a:t>
            </a:r>
          </a:p>
          <a:p>
            <a:pPr>
              <a:buFont typeface="Arial" pitchFamily="34" charset="0"/>
              <a:buChar char="•"/>
            </a:pPr>
            <a:r>
              <a:rPr lang="en-US" sz="2800" b="1" dirty="0" smtClean="0">
                <a:cs typeface="Times New Roman"/>
              </a:rPr>
              <a:t> What are the consequences?</a:t>
            </a:r>
          </a:p>
          <a:p>
            <a:pPr>
              <a:buFont typeface="Arial" pitchFamily="34" charset="0"/>
              <a:buChar char="•"/>
            </a:pPr>
            <a:r>
              <a:rPr lang="en-US" sz="2800" b="1" dirty="0" smtClean="0">
                <a:cs typeface="Times New Roman"/>
              </a:rPr>
              <a:t> Is that good or bad for mankind?</a:t>
            </a:r>
          </a:p>
          <a:p>
            <a:pPr>
              <a:buFont typeface="Arial" pitchFamily="34" charset="0"/>
              <a:buChar char="•"/>
            </a:pPr>
            <a:r>
              <a:rPr lang="en-US" sz="2800" b="1" dirty="0" smtClean="0">
                <a:cs typeface="Times New Roman"/>
              </a:rPr>
              <a:t> Is the warming caused by man?</a:t>
            </a:r>
          </a:p>
          <a:p>
            <a:pPr>
              <a:buFont typeface="Arial" pitchFamily="34" charset="0"/>
              <a:buChar char="•"/>
            </a:pPr>
            <a:r>
              <a:rPr lang="en-US" sz="2800" b="1" dirty="0" smtClean="0">
                <a:cs typeface="Times New Roman"/>
              </a:rPr>
              <a:t> Is it stoppable / reversible?</a:t>
            </a:r>
          </a:p>
          <a:p>
            <a:pPr>
              <a:buFont typeface="Arial" pitchFamily="34" charset="0"/>
              <a:buChar char="•"/>
            </a:pPr>
            <a:r>
              <a:rPr lang="en-US" sz="2800" b="1" dirty="0" smtClean="0">
                <a:cs typeface="Times New Roman"/>
              </a:rPr>
              <a:t> How can it be stopped cheapest?</a:t>
            </a:r>
          </a:p>
          <a:p>
            <a:pPr>
              <a:buFont typeface="Arial" pitchFamily="34" charset="0"/>
              <a:buChar char="•"/>
            </a:pPr>
            <a:r>
              <a:rPr lang="en-US" sz="2800" b="1" dirty="0" smtClean="0">
                <a:cs typeface="Times New Roman"/>
              </a:rPr>
              <a:t> Is intervening worth the cost?</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86200" y="819150"/>
            <a:ext cx="5257800" cy="4401205"/>
          </a:xfrm>
          <a:prstGeom prst="rect">
            <a:avLst/>
          </a:prstGeom>
          <a:noFill/>
        </p:spPr>
        <p:txBody>
          <a:bodyPr wrap="square" rtlCol="0">
            <a:spAutoFit/>
          </a:bodyPr>
          <a:lstStyle/>
          <a:p>
            <a:pPr algn="ctr"/>
            <a:r>
              <a:rPr lang="en-US" sz="2800" b="1" u="sng" dirty="0" smtClean="0">
                <a:cs typeface="Times New Roman"/>
              </a:rPr>
              <a:t>Is the earth warming?</a:t>
            </a:r>
          </a:p>
          <a:p>
            <a:pPr algn="ctr"/>
            <a:endParaRPr lang="en-US" sz="1400" b="1" dirty="0" smtClean="0">
              <a:cs typeface="Times New Roman"/>
            </a:endParaRPr>
          </a:p>
          <a:p>
            <a:pPr algn="ctr"/>
            <a:r>
              <a:rPr lang="en-US" sz="2800" b="1" dirty="0" smtClean="0">
                <a:cs typeface="Times New Roman"/>
              </a:rPr>
              <a:t>Evidence is dubious.</a:t>
            </a:r>
          </a:p>
          <a:p>
            <a:pPr algn="ctr"/>
            <a:endParaRPr lang="en-US" sz="1400" b="1" dirty="0" smtClean="0">
              <a:cs typeface="Times New Roman"/>
            </a:endParaRPr>
          </a:p>
          <a:p>
            <a:pPr algn="ctr"/>
            <a:r>
              <a:rPr lang="en-US" sz="2800" b="1" dirty="0" smtClean="0">
                <a:cs typeface="Times New Roman"/>
              </a:rPr>
              <a:t>Models keep getting disproven.</a:t>
            </a:r>
          </a:p>
          <a:p>
            <a:pPr algn="ctr"/>
            <a:endParaRPr lang="en-US" sz="1400" b="1" dirty="0" smtClean="0">
              <a:cs typeface="Times New Roman"/>
            </a:endParaRPr>
          </a:p>
          <a:p>
            <a:pPr algn="ctr"/>
            <a:r>
              <a:rPr lang="en-US" sz="2800" b="1" dirty="0" smtClean="0">
                <a:cs typeface="Times New Roman"/>
              </a:rPr>
              <a:t>Many temperatures are measured near cities where asphalt and other heat sinks interfere.</a:t>
            </a:r>
          </a:p>
          <a:p>
            <a:pPr algn="ctr"/>
            <a:endParaRPr lang="en-US" sz="1400" b="1" dirty="0" smtClean="0">
              <a:cs typeface="Times New Roman"/>
            </a:endParaRPr>
          </a:p>
          <a:p>
            <a:pPr algn="ctr"/>
            <a:r>
              <a:rPr lang="en-US" sz="2800" b="1" dirty="0" smtClean="0">
                <a:cs typeface="Times New Roman"/>
              </a:rPr>
              <a:t>The earth naturally has temperature cycles (see ice ages).</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391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Externalities: Technology</a:t>
            </a:r>
          </a:p>
        </p:txBody>
      </p:sp>
      <p:sp>
        <p:nvSpPr>
          <p:cNvPr id="3" name="TextBox 2"/>
          <p:cNvSpPr txBox="1"/>
          <p:nvPr/>
        </p:nvSpPr>
        <p:spPr>
          <a:xfrm>
            <a:off x="3657600" y="1047750"/>
            <a:ext cx="5410200" cy="3754874"/>
          </a:xfrm>
          <a:prstGeom prst="rect">
            <a:avLst/>
          </a:prstGeom>
          <a:noFill/>
        </p:spPr>
        <p:txBody>
          <a:bodyPr wrap="square" rtlCol="0">
            <a:spAutoFit/>
          </a:bodyPr>
          <a:lstStyle/>
          <a:p>
            <a:pPr algn="ctr"/>
            <a:r>
              <a:rPr lang="en-US" sz="2800" b="1" dirty="0" smtClean="0">
                <a:cs typeface="Times New Roman"/>
              </a:rPr>
              <a:t>Firms that invest in new technology generally create knowledge that other firms can use without paying for it.</a:t>
            </a:r>
          </a:p>
          <a:p>
            <a:pPr algn="ctr"/>
            <a:endParaRPr lang="en-US" sz="1400" b="1" dirty="0" smtClean="0">
              <a:cs typeface="Times New Roman"/>
            </a:endParaRPr>
          </a:p>
          <a:p>
            <a:pPr algn="ctr"/>
            <a:r>
              <a:rPr lang="en-US" sz="2800" b="1" dirty="0" smtClean="0">
                <a:cs typeface="Times New Roman"/>
              </a:rPr>
              <a:t>This is an </a:t>
            </a:r>
            <a:r>
              <a:rPr lang="en-US" sz="2800" b="1" dirty="0" err="1" smtClean="0">
                <a:cs typeface="Times New Roman"/>
              </a:rPr>
              <a:t>appropriability</a:t>
            </a:r>
            <a:r>
              <a:rPr lang="en-US" sz="2800" b="1" dirty="0" smtClean="0">
                <a:cs typeface="Times New Roman"/>
              </a:rPr>
              <a:t> problem (an externality in which marginal social benefit of investment is not represented by producer surplus).</a:t>
            </a:r>
            <a:endParaRPr lang="en-US" sz="2800" b="1" dirty="0">
              <a:cs typeface="Times New Roman"/>
            </a:endParaRPr>
          </a:p>
        </p:txBody>
      </p:sp>
      <p:pic>
        <p:nvPicPr>
          <p:cNvPr id="5" name="Picture 4" descr="technology.jpg"/>
          <p:cNvPicPr>
            <a:picLocks noChangeAspect="1"/>
          </p:cNvPicPr>
          <p:nvPr/>
        </p:nvPicPr>
        <p:blipFill>
          <a:blip r:embed="rId2"/>
          <a:stretch>
            <a:fillRect/>
          </a:stretch>
        </p:blipFill>
        <p:spPr>
          <a:xfrm>
            <a:off x="381000" y="1504950"/>
            <a:ext cx="2990883" cy="2743200"/>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1026676"/>
            <a:ext cx="5257800" cy="3754874"/>
          </a:xfrm>
          <a:prstGeom prst="rect">
            <a:avLst/>
          </a:prstGeom>
          <a:noFill/>
        </p:spPr>
        <p:txBody>
          <a:bodyPr wrap="square" rtlCol="0">
            <a:spAutoFit/>
          </a:bodyPr>
          <a:lstStyle/>
          <a:p>
            <a:pPr algn="ctr"/>
            <a:r>
              <a:rPr lang="en-US" sz="2800" b="1" u="sng" dirty="0" smtClean="0">
                <a:cs typeface="Times New Roman"/>
              </a:rPr>
              <a:t>Is it warming a lot?</a:t>
            </a:r>
          </a:p>
          <a:p>
            <a:pPr algn="ctr"/>
            <a:endParaRPr lang="en-US" sz="1400" b="1" dirty="0" smtClean="0">
              <a:cs typeface="Times New Roman"/>
            </a:endParaRPr>
          </a:p>
          <a:p>
            <a:pPr algn="ctr"/>
            <a:r>
              <a:rPr lang="en-US" sz="2800" b="1" dirty="0" smtClean="0">
                <a:cs typeface="Times New Roman"/>
              </a:rPr>
              <a:t>The earth seems to be getting slightly hotter, but this effect is complicated by time of year, time of day, location, etc.  For example, while the northern hemisphere is getting hotter, the southern hemisphere is getting colder.</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1431250"/>
            <a:ext cx="5257800" cy="2893100"/>
          </a:xfrm>
          <a:prstGeom prst="rect">
            <a:avLst/>
          </a:prstGeom>
          <a:noFill/>
        </p:spPr>
        <p:txBody>
          <a:bodyPr wrap="square" rtlCol="0">
            <a:spAutoFit/>
          </a:bodyPr>
          <a:lstStyle/>
          <a:p>
            <a:pPr algn="ctr"/>
            <a:r>
              <a:rPr lang="en-US" sz="2800" b="1" u="sng" dirty="0" smtClean="0">
                <a:cs typeface="Times New Roman"/>
              </a:rPr>
              <a:t>Is it warming a lot?</a:t>
            </a:r>
          </a:p>
          <a:p>
            <a:pPr algn="ctr"/>
            <a:endParaRPr lang="en-US" sz="1400" b="1" dirty="0" smtClean="0">
              <a:cs typeface="Times New Roman"/>
            </a:endParaRPr>
          </a:p>
          <a:p>
            <a:pPr algn="ctr"/>
            <a:r>
              <a:rPr lang="en-US" sz="2800" b="1" dirty="0" smtClean="0">
                <a:cs typeface="Times New Roman"/>
              </a:rPr>
              <a:t>The best evidence shows most temperatures are flat, but it is getting hotter in the middle of Canada &amp; Siberia in the middle of the night in the middle of winter.</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819150"/>
            <a:ext cx="5257800" cy="4401205"/>
          </a:xfrm>
          <a:prstGeom prst="rect">
            <a:avLst/>
          </a:prstGeom>
          <a:noFill/>
        </p:spPr>
        <p:txBody>
          <a:bodyPr wrap="square" rtlCol="0">
            <a:spAutoFit/>
          </a:bodyPr>
          <a:lstStyle/>
          <a:p>
            <a:pPr algn="ctr"/>
            <a:r>
              <a:rPr lang="en-US" sz="2800" b="1" u="sng" dirty="0" smtClean="0">
                <a:cs typeface="Times New Roman"/>
              </a:rPr>
              <a:t>What are the consequences?</a:t>
            </a:r>
          </a:p>
          <a:p>
            <a:pPr algn="ctr"/>
            <a:endParaRPr lang="en-US" sz="1400" b="1" dirty="0" smtClean="0">
              <a:cs typeface="Times New Roman"/>
            </a:endParaRPr>
          </a:p>
          <a:p>
            <a:pPr algn="ctr"/>
            <a:r>
              <a:rPr lang="en-US" sz="2800" b="1" dirty="0" smtClean="0">
                <a:cs typeface="Times New Roman"/>
              </a:rPr>
              <a:t>Sea levels don’t seem to be rising.  When icebergs melt, that doesn’t change the water level at all.</a:t>
            </a:r>
          </a:p>
          <a:p>
            <a:pPr algn="ctr"/>
            <a:endParaRPr lang="en-US" sz="1400" b="1" dirty="0" smtClean="0">
              <a:cs typeface="Times New Roman"/>
            </a:endParaRPr>
          </a:p>
          <a:p>
            <a:pPr algn="ctr"/>
            <a:r>
              <a:rPr lang="en-US" sz="2800" b="1" dirty="0" smtClean="0">
                <a:cs typeface="Times New Roman"/>
              </a:rPr>
              <a:t>When ice on land melts that can in theory change the water level.</a:t>
            </a:r>
          </a:p>
          <a:p>
            <a:pPr algn="ctr"/>
            <a:r>
              <a:rPr lang="en-US" sz="2800" b="1" dirty="0" smtClean="0">
                <a:cs typeface="Times New Roman"/>
              </a:rPr>
              <a:t>Even though glaciers are receding, they are also getting thicker.</a:t>
            </a:r>
          </a:p>
          <a:p>
            <a:pPr algn="ctr"/>
            <a:r>
              <a:rPr lang="en-US" sz="2800" b="1" dirty="0" smtClean="0">
                <a:cs typeface="Times New Roman"/>
              </a:rPr>
              <a:t>So very little net change in water.</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900589"/>
            <a:ext cx="5257800" cy="4185761"/>
          </a:xfrm>
          <a:prstGeom prst="rect">
            <a:avLst/>
          </a:prstGeom>
          <a:noFill/>
        </p:spPr>
        <p:txBody>
          <a:bodyPr wrap="square" rtlCol="0">
            <a:spAutoFit/>
          </a:bodyPr>
          <a:lstStyle/>
          <a:p>
            <a:pPr algn="ctr"/>
            <a:r>
              <a:rPr lang="en-US" sz="2800" b="1" u="sng" dirty="0" smtClean="0">
                <a:cs typeface="Times New Roman"/>
              </a:rPr>
              <a:t>What are the consequences?</a:t>
            </a:r>
          </a:p>
          <a:p>
            <a:pPr algn="ctr"/>
            <a:endParaRPr lang="en-US" sz="1400" b="1" dirty="0" smtClean="0">
              <a:cs typeface="Times New Roman"/>
            </a:endParaRPr>
          </a:p>
          <a:p>
            <a:pPr algn="ctr"/>
            <a:r>
              <a:rPr lang="en-US" sz="2800" b="1" dirty="0" smtClean="0">
                <a:cs typeface="Times New Roman"/>
              </a:rPr>
              <a:t>Suppose the global temp rises.</a:t>
            </a:r>
          </a:p>
          <a:p>
            <a:pPr algn="ctr"/>
            <a:endParaRPr lang="en-US" sz="1400" b="1" dirty="0" smtClean="0">
              <a:cs typeface="Times New Roman"/>
            </a:endParaRPr>
          </a:p>
          <a:p>
            <a:pPr algn="ctr"/>
            <a:r>
              <a:rPr lang="en-US" sz="2800" b="1" dirty="0" smtClean="0">
                <a:cs typeface="Times New Roman"/>
              </a:rPr>
              <a:t>Some land in warm places will become dessert (uninhabitable).</a:t>
            </a:r>
          </a:p>
          <a:p>
            <a:pPr algn="ctr"/>
            <a:r>
              <a:rPr lang="en-US" sz="2800" b="1" dirty="0" smtClean="0">
                <a:cs typeface="Times New Roman"/>
              </a:rPr>
              <a:t>Other land (in cold places) will thaw and become habitable.</a:t>
            </a:r>
          </a:p>
          <a:p>
            <a:pPr algn="ctr"/>
            <a:endParaRPr lang="en-US" sz="1400" b="1" dirty="0" smtClean="0">
              <a:cs typeface="Times New Roman"/>
            </a:endParaRPr>
          </a:p>
          <a:p>
            <a:pPr algn="ctr"/>
            <a:r>
              <a:rPr lang="en-US" sz="2800" b="1" dirty="0" smtClean="0">
                <a:cs typeface="Times New Roman"/>
              </a:rPr>
              <a:t>The net change would probably be negligible – or even good.</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1200150"/>
            <a:ext cx="5257800" cy="3539430"/>
          </a:xfrm>
          <a:prstGeom prst="rect">
            <a:avLst/>
          </a:prstGeom>
          <a:noFill/>
        </p:spPr>
        <p:txBody>
          <a:bodyPr wrap="square" rtlCol="0">
            <a:spAutoFit/>
          </a:bodyPr>
          <a:lstStyle/>
          <a:p>
            <a:pPr algn="ctr"/>
            <a:r>
              <a:rPr lang="en-US" sz="2800" b="1" u="sng" dirty="0" smtClean="0">
                <a:cs typeface="Times New Roman"/>
              </a:rPr>
              <a:t>Is that good or bad for mankind?</a:t>
            </a:r>
          </a:p>
          <a:p>
            <a:pPr algn="ctr"/>
            <a:endParaRPr lang="en-US" sz="1400" b="1" dirty="0" smtClean="0">
              <a:cs typeface="Times New Roman"/>
            </a:endParaRPr>
          </a:p>
          <a:p>
            <a:pPr algn="ctr"/>
            <a:r>
              <a:rPr lang="en-US" sz="2800" b="1" dirty="0" smtClean="0">
                <a:cs typeface="Times New Roman"/>
              </a:rPr>
              <a:t>Far more people in the world die from cold related illnesses like hypothermia than heat related illnesses such as heat stroke.</a:t>
            </a:r>
          </a:p>
          <a:p>
            <a:pPr algn="ctr"/>
            <a:endParaRPr lang="en-US" sz="1400" b="1" dirty="0" smtClean="0">
              <a:cs typeface="Times New Roman"/>
            </a:endParaRPr>
          </a:p>
          <a:p>
            <a:pPr algn="ctr"/>
            <a:r>
              <a:rPr lang="en-US" sz="2800" b="1" dirty="0" smtClean="0">
                <a:cs typeface="Times New Roman"/>
              </a:rPr>
              <a:t>Rising temperatures could be</a:t>
            </a:r>
          </a:p>
          <a:p>
            <a:pPr algn="ctr"/>
            <a:r>
              <a:rPr lang="en-US" sz="2800" b="1" dirty="0" smtClean="0">
                <a:cs typeface="Times New Roman"/>
              </a:rPr>
              <a:t>a huge net positive.</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1368207"/>
            <a:ext cx="5257800" cy="3108543"/>
          </a:xfrm>
          <a:prstGeom prst="rect">
            <a:avLst/>
          </a:prstGeom>
          <a:noFill/>
        </p:spPr>
        <p:txBody>
          <a:bodyPr wrap="square" rtlCol="0">
            <a:spAutoFit/>
          </a:bodyPr>
          <a:lstStyle/>
          <a:p>
            <a:pPr algn="ctr"/>
            <a:r>
              <a:rPr lang="en-US" sz="2800" b="1" u="sng" dirty="0" smtClean="0">
                <a:cs typeface="Times New Roman"/>
              </a:rPr>
              <a:t>Is the warming caused by man?</a:t>
            </a:r>
          </a:p>
          <a:p>
            <a:pPr algn="ctr"/>
            <a:endParaRPr lang="en-US" sz="1400" b="1" dirty="0" smtClean="0">
              <a:cs typeface="Times New Roman"/>
            </a:endParaRPr>
          </a:p>
          <a:p>
            <a:pPr algn="ctr"/>
            <a:r>
              <a:rPr lang="en-US" sz="2800" b="1" dirty="0" smtClean="0">
                <a:cs typeface="Times New Roman"/>
              </a:rPr>
              <a:t>Even if the earth is warming, evidence that it is caused by carbon dioxide or man is dubious</a:t>
            </a:r>
            <a:r>
              <a:rPr lang="en-US" sz="2800" b="1" dirty="0" smtClean="0">
                <a:cs typeface="Times New Roman"/>
              </a:rPr>
              <a:t>.</a:t>
            </a:r>
            <a:endParaRPr lang="en-US" sz="2800" b="1" dirty="0" smtClean="0">
              <a:cs typeface="Times New Roman"/>
            </a:endParaRPr>
          </a:p>
          <a:p>
            <a:pPr algn="ctr"/>
            <a:endParaRPr lang="en-US" sz="1400" b="1" dirty="0" smtClean="0">
              <a:cs typeface="Times New Roman"/>
            </a:endParaRPr>
          </a:p>
          <a:p>
            <a:pPr algn="ctr"/>
            <a:r>
              <a:rPr lang="en-US" sz="2800" b="1" dirty="0" smtClean="0">
                <a:cs typeface="Times New Roman"/>
              </a:rPr>
              <a:t>Water vapor is another possibility.  Or cyclic activity of the sun.</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1200150"/>
            <a:ext cx="5257800" cy="3323987"/>
          </a:xfrm>
          <a:prstGeom prst="rect">
            <a:avLst/>
          </a:prstGeom>
          <a:noFill/>
        </p:spPr>
        <p:txBody>
          <a:bodyPr wrap="square" rtlCol="0">
            <a:spAutoFit/>
          </a:bodyPr>
          <a:lstStyle/>
          <a:p>
            <a:pPr algn="ctr"/>
            <a:r>
              <a:rPr lang="en-US" sz="2800" b="1" u="sng" dirty="0" smtClean="0">
                <a:cs typeface="Times New Roman"/>
              </a:rPr>
              <a:t>Is it stoppable / reversible?</a:t>
            </a:r>
          </a:p>
          <a:p>
            <a:pPr algn="ctr"/>
            <a:endParaRPr lang="en-US" sz="1400" b="1" dirty="0" smtClean="0">
              <a:cs typeface="Times New Roman"/>
            </a:endParaRPr>
          </a:p>
          <a:p>
            <a:pPr algn="ctr"/>
            <a:r>
              <a:rPr lang="en-US" sz="2800" b="1" dirty="0" smtClean="0">
                <a:cs typeface="Times New Roman"/>
              </a:rPr>
              <a:t>Carbon is released by most activity of people (e.g. breathing).  Stopping or significantly curbing carbon emissions could mean sacrificing a lot of technology and comfort we have come to expect.</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963632"/>
            <a:ext cx="5257800" cy="3970318"/>
          </a:xfrm>
          <a:prstGeom prst="rect">
            <a:avLst/>
          </a:prstGeom>
          <a:noFill/>
        </p:spPr>
        <p:txBody>
          <a:bodyPr wrap="square" rtlCol="0">
            <a:spAutoFit/>
          </a:bodyPr>
          <a:lstStyle/>
          <a:p>
            <a:pPr algn="ctr"/>
            <a:r>
              <a:rPr lang="en-US" sz="2800" b="1" u="sng" dirty="0" smtClean="0">
                <a:cs typeface="Times New Roman"/>
              </a:rPr>
              <a:t>Is it stoppable / reversible?</a:t>
            </a:r>
          </a:p>
          <a:p>
            <a:pPr algn="ctr"/>
            <a:endParaRPr lang="en-US" sz="1400" b="1" dirty="0" smtClean="0">
              <a:cs typeface="Times New Roman"/>
            </a:endParaRPr>
          </a:p>
          <a:p>
            <a:pPr algn="ctr"/>
            <a:r>
              <a:rPr lang="en-US" sz="2800" b="1" dirty="0" smtClean="0">
                <a:cs typeface="Times New Roman"/>
              </a:rPr>
              <a:t>That said, the earth has enormous built in negative feedback loops.</a:t>
            </a:r>
          </a:p>
          <a:p>
            <a:pPr algn="ctr"/>
            <a:endParaRPr lang="en-US" sz="1400" b="1" dirty="0" smtClean="0">
              <a:cs typeface="Times New Roman"/>
            </a:endParaRPr>
          </a:p>
          <a:p>
            <a:pPr algn="ctr"/>
            <a:r>
              <a:rPr lang="en-US" sz="2800" b="1" dirty="0" smtClean="0">
                <a:cs typeface="Times New Roman"/>
              </a:rPr>
              <a:t>It has been far hotter and far cooler in other periods. </a:t>
            </a:r>
          </a:p>
          <a:p>
            <a:pPr algn="ctr"/>
            <a:r>
              <a:rPr lang="en-US" sz="2800" b="1" dirty="0" smtClean="0">
                <a:cs typeface="Times New Roman"/>
              </a:rPr>
              <a:t>In fact, we are just recovering from the little ice age which followed the medieval warming.</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1228963"/>
            <a:ext cx="5257800" cy="3323987"/>
          </a:xfrm>
          <a:prstGeom prst="rect">
            <a:avLst/>
          </a:prstGeom>
          <a:noFill/>
        </p:spPr>
        <p:txBody>
          <a:bodyPr wrap="square" rtlCol="0">
            <a:spAutoFit/>
          </a:bodyPr>
          <a:lstStyle/>
          <a:p>
            <a:pPr algn="ctr"/>
            <a:r>
              <a:rPr lang="en-US" sz="2800" b="1" u="sng" dirty="0" smtClean="0">
                <a:cs typeface="Times New Roman"/>
              </a:rPr>
              <a:t>How can it be stopped cheapest?</a:t>
            </a:r>
          </a:p>
          <a:p>
            <a:pPr algn="ctr"/>
            <a:endParaRPr lang="en-US" sz="1400" b="1" dirty="0" smtClean="0">
              <a:cs typeface="Times New Roman"/>
            </a:endParaRPr>
          </a:p>
          <a:p>
            <a:pPr algn="ctr"/>
            <a:r>
              <a:rPr lang="en-US" sz="2800" b="1" dirty="0" smtClean="0">
                <a:cs typeface="Times New Roman"/>
              </a:rPr>
              <a:t>Many proposals advocated to address global warming</a:t>
            </a:r>
          </a:p>
          <a:p>
            <a:pPr algn="ctr"/>
            <a:r>
              <a:rPr lang="en-US" sz="2800" b="1" dirty="0" smtClean="0">
                <a:cs typeface="Times New Roman"/>
              </a:rPr>
              <a:t>(such as tradable carbon credits) have been convincingly shown to be far more economically costly than other alternatives.</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819150"/>
            <a:ext cx="5257800" cy="4401205"/>
          </a:xfrm>
          <a:prstGeom prst="rect">
            <a:avLst/>
          </a:prstGeom>
          <a:noFill/>
        </p:spPr>
        <p:txBody>
          <a:bodyPr wrap="square" rtlCol="0">
            <a:spAutoFit/>
          </a:bodyPr>
          <a:lstStyle/>
          <a:p>
            <a:pPr algn="ctr"/>
            <a:r>
              <a:rPr lang="en-US" sz="2800" b="1" u="sng" dirty="0" smtClean="0">
                <a:cs typeface="Times New Roman"/>
              </a:rPr>
              <a:t>Is intervening worth the cost?</a:t>
            </a:r>
          </a:p>
          <a:p>
            <a:pPr algn="ctr"/>
            <a:endParaRPr lang="en-US" sz="1400" b="1" dirty="0" smtClean="0">
              <a:cs typeface="Times New Roman"/>
            </a:endParaRPr>
          </a:p>
          <a:p>
            <a:pPr algn="ctr"/>
            <a:r>
              <a:rPr lang="en-US" sz="2800" b="1" dirty="0" smtClean="0">
                <a:cs typeface="Times New Roman"/>
              </a:rPr>
              <a:t>Any intervention will have a cost in terms of economic growth.  This cost can be quite steep (depending on the specific plan).</a:t>
            </a:r>
          </a:p>
          <a:p>
            <a:pPr algn="ctr"/>
            <a:endParaRPr lang="en-US" sz="1400" b="1" dirty="0" smtClean="0">
              <a:cs typeface="Times New Roman"/>
            </a:endParaRPr>
          </a:p>
          <a:p>
            <a:pPr algn="ctr"/>
            <a:r>
              <a:rPr lang="en-US" sz="2800" b="1" dirty="0" smtClean="0">
                <a:cs typeface="Times New Roman"/>
              </a:rPr>
              <a:t>Remember, the goal should be to move countries to the right side of the Kuznets curve, which is much harder with less growth.</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391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Externalities: Technology</a:t>
            </a:r>
          </a:p>
        </p:txBody>
      </p:sp>
      <p:sp>
        <p:nvSpPr>
          <p:cNvPr id="3" name="TextBox 2"/>
          <p:cNvSpPr txBox="1"/>
          <p:nvPr/>
        </p:nvSpPr>
        <p:spPr>
          <a:xfrm>
            <a:off x="3505200" y="1772781"/>
            <a:ext cx="5410200" cy="2246769"/>
          </a:xfrm>
          <a:prstGeom prst="rect">
            <a:avLst/>
          </a:prstGeom>
          <a:noFill/>
        </p:spPr>
        <p:txBody>
          <a:bodyPr wrap="square" rtlCol="0">
            <a:spAutoFit/>
          </a:bodyPr>
          <a:lstStyle/>
          <a:p>
            <a:pPr algn="ctr"/>
            <a:r>
              <a:rPr lang="en-US" sz="2800" b="1" dirty="0" smtClean="0">
                <a:cs typeface="Times New Roman"/>
              </a:rPr>
              <a:t>In theory governments may want to actively encourage investment in technology when externalities in new technologies create a high marginal social benefit.</a:t>
            </a:r>
            <a:endParaRPr lang="en-US" sz="2800" b="1" dirty="0">
              <a:cs typeface="Times New Roman"/>
            </a:endParaRPr>
          </a:p>
        </p:txBody>
      </p:sp>
      <p:pic>
        <p:nvPicPr>
          <p:cNvPr id="4" name="Picture 3" descr="technology.jpg"/>
          <p:cNvPicPr>
            <a:picLocks noChangeAspect="1"/>
          </p:cNvPicPr>
          <p:nvPr/>
        </p:nvPicPr>
        <p:blipFill>
          <a:blip r:embed="rId2"/>
          <a:stretch>
            <a:fillRect/>
          </a:stretch>
        </p:blipFill>
        <p:spPr>
          <a:xfrm>
            <a:off x="381000" y="1504950"/>
            <a:ext cx="2990883" cy="2743200"/>
          </a:xfrm>
          <a:prstGeom prst="rect">
            <a:avLst/>
          </a:prstGeom>
          <a:ln>
            <a:solidFill>
              <a:schemeClr val="tx1"/>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819150"/>
            <a:ext cx="5257800" cy="4401205"/>
          </a:xfrm>
          <a:prstGeom prst="rect">
            <a:avLst/>
          </a:prstGeom>
          <a:noFill/>
        </p:spPr>
        <p:txBody>
          <a:bodyPr wrap="square" rtlCol="0">
            <a:spAutoFit/>
          </a:bodyPr>
          <a:lstStyle/>
          <a:p>
            <a:pPr algn="ctr"/>
            <a:r>
              <a:rPr lang="en-US" sz="2800" b="1" u="sng" dirty="0" smtClean="0">
                <a:cs typeface="Times New Roman"/>
              </a:rPr>
              <a:t>Also of interest…</a:t>
            </a:r>
          </a:p>
          <a:p>
            <a:pPr algn="ctr"/>
            <a:endParaRPr lang="en-US" sz="1400" b="1" dirty="0" smtClean="0">
              <a:cs typeface="Times New Roman"/>
            </a:endParaRPr>
          </a:p>
          <a:p>
            <a:pPr algn="ctr"/>
            <a:r>
              <a:rPr lang="en-US" sz="2800" b="1" dirty="0" smtClean="0">
                <a:cs typeface="Times New Roman"/>
              </a:rPr>
              <a:t>Politics seems to be driving the science more than the science is driving the politics.  Research funding and journal publication is significantly easier for those who agree with global warming</a:t>
            </a:r>
          </a:p>
          <a:p>
            <a:pPr algn="ctr"/>
            <a:r>
              <a:rPr lang="en-US" sz="2800" b="1" dirty="0" smtClean="0">
                <a:cs typeface="Times New Roman"/>
              </a:rPr>
              <a:t>(see hacked climate emails).</a:t>
            </a:r>
          </a:p>
          <a:p>
            <a:pPr algn="ctr"/>
            <a:endParaRPr lang="en-US" sz="1400" b="1" dirty="0" smtClean="0">
              <a:cs typeface="Times New Roman"/>
            </a:endParaRPr>
          </a:p>
          <a:p>
            <a:pPr algn="ctr"/>
            <a:r>
              <a:rPr lang="en-US" sz="2800" b="1" dirty="0" smtClean="0">
                <a:cs typeface="Times New Roman"/>
              </a:rPr>
              <a:t>Global cooling scare in the 1970s.</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3157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Global Warming</a:t>
            </a:r>
          </a:p>
        </p:txBody>
      </p:sp>
      <p:sp>
        <p:nvSpPr>
          <p:cNvPr id="3" name="TextBox 2"/>
          <p:cNvSpPr txBox="1"/>
          <p:nvPr/>
        </p:nvSpPr>
        <p:spPr>
          <a:xfrm>
            <a:off x="3810000" y="819150"/>
            <a:ext cx="5257800" cy="4401205"/>
          </a:xfrm>
          <a:prstGeom prst="rect">
            <a:avLst/>
          </a:prstGeom>
          <a:noFill/>
        </p:spPr>
        <p:txBody>
          <a:bodyPr wrap="square" rtlCol="0">
            <a:spAutoFit/>
          </a:bodyPr>
          <a:lstStyle/>
          <a:p>
            <a:pPr algn="ctr"/>
            <a:r>
              <a:rPr lang="en-US" sz="2800" b="1" dirty="0" smtClean="0">
                <a:cs typeface="Times New Roman"/>
              </a:rPr>
              <a:t>All put together, I’m a skeptic.</a:t>
            </a:r>
          </a:p>
          <a:p>
            <a:pPr algn="ctr"/>
            <a:endParaRPr lang="en-US" sz="1400" b="1" dirty="0" smtClean="0">
              <a:cs typeface="Times New Roman"/>
            </a:endParaRPr>
          </a:p>
          <a:p>
            <a:pPr algn="ctr"/>
            <a:r>
              <a:rPr lang="en-US" sz="2800" b="1" dirty="0" smtClean="0">
                <a:cs typeface="Times New Roman"/>
              </a:rPr>
              <a:t>I can be convinced on several of the questions with good peer reviewed evidence, which is very different from science groupies yelling that anyone who doesn’t believe must be anti-science.</a:t>
            </a:r>
          </a:p>
          <a:p>
            <a:pPr algn="ctr"/>
            <a:endParaRPr lang="en-US" sz="1400" b="1" dirty="0" smtClean="0">
              <a:cs typeface="Times New Roman"/>
            </a:endParaRPr>
          </a:p>
          <a:p>
            <a:pPr algn="ctr"/>
            <a:r>
              <a:rPr lang="en-US" sz="2800" b="1" dirty="0" smtClean="0">
                <a:cs typeface="Times New Roman"/>
              </a:rPr>
              <a:t>Other questions belong in the realm of economics, not science.</a:t>
            </a:r>
          </a:p>
        </p:txBody>
      </p:sp>
      <p:pic>
        <p:nvPicPr>
          <p:cNvPr id="4" name="Picture 3" descr="global-warming-xx.jpg"/>
          <p:cNvPicPr>
            <a:picLocks noChangeAspect="1"/>
          </p:cNvPicPr>
          <p:nvPr/>
        </p:nvPicPr>
        <p:blipFill>
          <a:blip r:embed="rId2"/>
          <a:stretch>
            <a:fillRect/>
          </a:stretch>
        </p:blipFill>
        <p:spPr>
          <a:xfrm>
            <a:off x="304800" y="1733550"/>
            <a:ext cx="3465870"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391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Externalities: Technology</a:t>
            </a:r>
          </a:p>
        </p:txBody>
      </p:sp>
      <p:sp>
        <p:nvSpPr>
          <p:cNvPr id="3" name="TextBox 2"/>
          <p:cNvSpPr txBox="1"/>
          <p:nvPr/>
        </p:nvSpPr>
        <p:spPr>
          <a:xfrm>
            <a:off x="3429000" y="895350"/>
            <a:ext cx="5562600" cy="4185761"/>
          </a:xfrm>
          <a:prstGeom prst="rect">
            <a:avLst/>
          </a:prstGeom>
          <a:noFill/>
        </p:spPr>
        <p:txBody>
          <a:bodyPr wrap="square" rtlCol="0">
            <a:spAutoFit/>
          </a:bodyPr>
          <a:lstStyle/>
          <a:p>
            <a:pPr algn="ctr"/>
            <a:r>
              <a:rPr lang="en-US" sz="2800" b="1" u="sng" dirty="0" smtClean="0">
                <a:cs typeface="Times New Roman"/>
              </a:rPr>
              <a:t>Problems with intervention</a:t>
            </a:r>
          </a:p>
          <a:p>
            <a:pPr algn="ctr"/>
            <a:endParaRPr lang="en-US" sz="1400" b="1" dirty="0" smtClean="0">
              <a:cs typeface="Times New Roman"/>
            </a:endParaRPr>
          </a:p>
          <a:p>
            <a:pPr algn="ctr"/>
            <a:r>
              <a:rPr lang="en-US" sz="2800" b="1" dirty="0" smtClean="0">
                <a:cs typeface="Times New Roman"/>
              </a:rPr>
              <a:t>Can (or will) governments to subsidize the right activity?</a:t>
            </a:r>
          </a:p>
          <a:p>
            <a:pPr algn="ctr"/>
            <a:endParaRPr lang="en-US" sz="1400" b="1" dirty="0" smtClean="0">
              <a:cs typeface="Times New Roman"/>
            </a:endParaRPr>
          </a:p>
          <a:p>
            <a:pPr algn="ctr"/>
            <a:r>
              <a:rPr lang="en-US" sz="2800" b="1" dirty="0" smtClean="0">
                <a:cs typeface="Times New Roman"/>
              </a:rPr>
              <a:t>Much activity by high tech firms does not generate knowledge.</a:t>
            </a:r>
          </a:p>
          <a:p>
            <a:pPr algn="ctr"/>
            <a:r>
              <a:rPr lang="en-US" sz="2800" b="1" dirty="0" smtClean="0">
                <a:cs typeface="Times New Roman"/>
              </a:rPr>
              <a:t>(e.g., equipment, non-tech workers)</a:t>
            </a:r>
          </a:p>
          <a:p>
            <a:pPr algn="ctr"/>
            <a:endParaRPr lang="en-US" sz="1400" b="1" dirty="0" smtClean="0">
              <a:cs typeface="Times New Roman"/>
            </a:endParaRPr>
          </a:p>
          <a:p>
            <a:pPr algn="ctr"/>
            <a:r>
              <a:rPr lang="en-US" sz="2800" b="1" dirty="0" smtClean="0">
                <a:cs typeface="Times New Roman"/>
              </a:rPr>
              <a:t>Knowledge &amp; innovation can be created in non- high tech industries.</a:t>
            </a:r>
            <a:endParaRPr lang="en-US" sz="2800" b="1" dirty="0">
              <a:cs typeface="Times New Roman"/>
            </a:endParaRPr>
          </a:p>
        </p:txBody>
      </p:sp>
      <p:pic>
        <p:nvPicPr>
          <p:cNvPr id="4" name="Picture 3" descr="technology.jpg"/>
          <p:cNvPicPr>
            <a:picLocks noChangeAspect="1"/>
          </p:cNvPicPr>
          <p:nvPr/>
        </p:nvPicPr>
        <p:blipFill>
          <a:blip r:embed="rId2"/>
          <a:stretch>
            <a:fillRect/>
          </a:stretch>
        </p:blipFill>
        <p:spPr>
          <a:xfrm>
            <a:off x="381000" y="1504950"/>
            <a:ext cx="2990883" cy="274320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391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Externalities: Technology</a:t>
            </a:r>
          </a:p>
        </p:txBody>
      </p:sp>
      <p:sp>
        <p:nvSpPr>
          <p:cNvPr id="3" name="TextBox 2"/>
          <p:cNvSpPr txBox="1"/>
          <p:nvPr/>
        </p:nvSpPr>
        <p:spPr>
          <a:xfrm>
            <a:off x="3429000" y="1292007"/>
            <a:ext cx="5562600" cy="3108543"/>
          </a:xfrm>
          <a:prstGeom prst="rect">
            <a:avLst/>
          </a:prstGeom>
          <a:noFill/>
        </p:spPr>
        <p:txBody>
          <a:bodyPr wrap="square" rtlCol="0">
            <a:spAutoFit/>
          </a:bodyPr>
          <a:lstStyle/>
          <a:p>
            <a:pPr algn="ctr"/>
            <a:r>
              <a:rPr lang="en-US" sz="2800" b="1" u="sng" dirty="0" smtClean="0">
                <a:cs typeface="Times New Roman"/>
              </a:rPr>
              <a:t>Problems with intervention</a:t>
            </a:r>
          </a:p>
          <a:p>
            <a:pPr algn="ctr"/>
            <a:endParaRPr lang="en-US" sz="1400" b="1" dirty="0" smtClean="0">
              <a:cs typeface="Times New Roman"/>
            </a:endParaRPr>
          </a:p>
          <a:p>
            <a:pPr algn="ctr"/>
            <a:r>
              <a:rPr lang="en-US" sz="2800" b="1" dirty="0" smtClean="0">
                <a:cs typeface="Times New Roman"/>
              </a:rPr>
              <a:t>It’s difficult to measure the marginal social benefit of externalities.</a:t>
            </a:r>
          </a:p>
          <a:p>
            <a:pPr algn="ctr"/>
            <a:endParaRPr lang="en-US" sz="1400" b="1" dirty="0" smtClean="0">
              <a:cs typeface="Times New Roman"/>
            </a:endParaRPr>
          </a:p>
          <a:p>
            <a:pPr algn="ctr"/>
            <a:r>
              <a:rPr lang="en-US" sz="2800" b="1" dirty="0" smtClean="0">
                <a:cs typeface="Times New Roman"/>
              </a:rPr>
              <a:t>Therefore, it hard to know by what amount activities that create externalities ought to be subsidized.</a:t>
            </a:r>
            <a:endParaRPr lang="en-US" sz="2800" b="1" dirty="0">
              <a:cs typeface="Times New Roman"/>
            </a:endParaRPr>
          </a:p>
        </p:txBody>
      </p:sp>
      <p:pic>
        <p:nvPicPr>
          <p:cNvPr id="4" name="Picture 3" descr="technology.jpg"/>
          <p:cNvPicPr>
            <a:picLocks noChangeAspect="1"/>
          </p:cNvPicPr>
          <p:nvPr/>
        </p:nvPicPr>
        <p:blipFill>
          <a:blip r:embed="rId2"/>
          <a:stretch>
            <a:fillRect/>
          </a:stretch>
        </p:blipFill>
        <p:spPr>
          <a:xfrm>
            <a:off x="381000" y="1504950"/>
            <a:ext cx="2990883" cy="274320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391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Externalities: Technology</a:t>
            </a:r>
          </a:p>
        </p:txBody>
      </p:sp>
      <p:sp>
        <p:nvSpPr>
          <p:cNvPr id="3" name="TextBox 2"/>
          <p:cNvSpPr txBox="1"/>
          <p:nvPr/>
        </p:nvSpPr>
        <p:spPr>
          <a:xfrm>
            <a:off x="3429000" y="1123950"/>
            <a:ext cx="5562600" cy="3539430"/>
          </a:xfrm>
          <a:prstGeom prst="rect">
            <a:avLst/>
          </a:prstGeom>
          <a:noFill/>
        </p:spPr>
        <p:txBody>
          <a:bodyPr wrap="square" rtlCol="0">
            <a:spAutoFit/>
          </a:bodyPr>
          <a:lstStyle/>
          <a:p>
            <a:pPr algn="ctr"/>
            <a:r>
              <a:rPr lang="en-US" sz="2800" b="1" u="sng" dirty="0" smtClean="0">
                <a:cs typeface="Times New Roman"/>
              </a:rPr>
              <a:t>Problems with intervention</a:t>
            </a:r>
          </a:p>
          <a:p>
            <a:pPr algn="ctr"/>
            <a:endParaRPr lang="en-US" sz="1400" b="1" dirty="0" smtClean="0">
              <a:cs typeface="Times New Roman"/>
            </a:endParaRPr>
          </a:p>
          <a:p>
            <a:pPr algn="ctr"/>
            <a:r>
              <a:rPr lang="en-US" sz="2800" b="1" dirty="0" smtClean="0">
                <a:cs typeface="Times New Roman"/>
              </a:rPr>
              <a:t>Externalities can also occur</a:t>
            </a:r>
          </a:p>
          <a:p>
            <a:pPr algn="ctr"/>
            <a:r>
              <a:rPr lang="en-US" sz="2800" b="1" dirty="0" smtClean="0">
                <a:cs typeface="Times New Roman"/>
              </a:rPr>
              <a:t>across countries.</a:t>
            </a:r>
          </a:p>
          <a:p>
            <a:pPr algn="ctr"/>
            <a:endParaRPr lang="en-US" sz="1400" b="1" dirty="0" smtClean="0">
              <a:cs typeface="Times New Roman"/>
            </a:endParaRPr>
          </a:p>
          <a:p>
            <a:pPr algn="ctr"/>
            <a:r>
              <a:rPr lang="en-US" sz="2800" b="1" dirty="0" smtClean="0">
                <a:cs typeface="Times New Roman"/>
              </a:rPr>
              <a:t>No individual country would</a:t>
            </a:r>
          </a:p>
          <a:p>
            <a:pPr algn="ctr"/>
            <a:r>
              <a:rPr lang="en-US" sz="2800" b="1" dirty="0" smtClean="0">
                <a:cs typeface="Times New Roman"/>
              </a:rPr>
              <a:t>have an incentive to subsidize industries if all countries could</a:t>
            </a:r>
          </a:p>
          <a:p>
            <a:pPr algn="ctr"/>
            <a:r>
              <a:rPr lang="en-US" sz="2800" b="1" dirty="0" smtClean="0">
                <a:cs typeface="Times New Roman"/>
              </a:rPr>
              <a:t>take advantage of the externalities.</a:t>
            </a:r>
            <a:endParaRPr lang="en-US" sz="2800" b="1" dirty="0">
              <a:cs typeface="Times New Roman"/>
            </a:endParaRPr>
          </a:p>
        </p:txBody>
      </p:sp>
      <p:pic>
        <p:nvPicPr>
          <p:cNvPr id="5" name="Picture 4" descr="technology.jpg"/>
          <p:cNvPicPr>
            <a:picLocks noChangeAspect="1"/>
          </p:cNvPicPr>
          <p:nvPr/>
        </p:nvPicPr>
        <p:blipFill>
          <a:blip r:embed="rId2"/>
          <a:stretch>
            <a:fillRect/>
          </a:stretch>
        </p:blipFill>
        <p:spPr>
          <a:xfrm>
            <a:off x="381000" y="1504950"/>
            <a:ext cx="2990883" cy="274320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391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Externalities: Technology</a:t>
            </a:r>
          </a:p>
        </p:txBody>
      </p:sp>
      <p:sp>
        <p:nvSpPr>
          <p:cNvPr id="3" name="TextBox 2"/>
          <p:cNvSpPr txBox="1"/>
          <p:nvPr/>
        </p:nvSpPr>
        <p:spPr>
          <a:xfrm>
            <a:off x="3429000" y="1123950"/>
            <a:ext cx="5562600" cy="3754874"/>
          </a:xfrm>
          <a:prstGeom prst="rect">
            <a:avLst/>
          </a:prstGeom>
          <a:noFill/>
        </p:spPr>
        <p:txBody>
          <a:bodyPr wrap="square" rtlCol="0">
            <a:spAutoFit/>
          </a:bodyPr>
          <a:lstStyle/>
          <a:p>
            <a:pPr algn="ctr"/>
            <a:r>
              <a:rPr lang="en-US" sz="2800" b="1" dirty="0" smtClean="0">
                <a:cs typeface="Times New Roman"/>
              </a:rPr>
              <a:t>The case for government</a:t>
            </a:r>
          </a:p>
          <a:p>
            <a:pPr algn="ctr"/>
            <a:r>
              <a:rPr lang="en-US" sz="2800" b="1" dirty="0" smtClean="0">
                <a:cs typeface="Times New Roman"/>
              </a:rPr>
              <a:t>subsidizing technology is quite dubious given those problems.</a:t>
            </a:r>
          </a:p>
          <a:p>
            <a:pPr algn="ctr"/>
            <a:endParaRPr lang="en-US" sz="1400" b="1" dirty="0" smtClean="0">
              <a:cs typeface="Times New Roman"/>
            </a:endParaRPr>
          </a:p>
          <a:p>
            <a:pPr algn="ctr"/>
            <a:r>
              <a:rPr lang="en-US" sz="2800" b="1" dirty="0" smtClean="0">
                <a:cs typeface="Times New Roman"/>
              </a:rPr>
              <a:t>The U.S. subsidizes R&amp;D</a:t>
            </a:r>
          </a:p>
          <a:p>
            <a:pPr algn="ctr"/>
            <a:r>
              <a:rPr lang="en-US" sz="2800" b="1" dirty="0" smtClean="0">
                <a:cs typeface="Times New Roman"/>
              </a:rPr>
              <a:t>through the tax code instead of subsidizing specific industries. </a:t>
            </a:r>
          </a:p>
          <a:p>
            <a:pPr algn="ctr"/>
            <a:r>
              <a:rPr lang="en-US" sz="2800" b="1" dirty="0" smtClean="0">
                <a:cs typeface="Times New Roman"/>
              </a:rPr>
              <a:t>(Research and development expenses are tax deductible.)</a:t>
            </a:r>
          </a:p>
        </p:txBody>
      </p:sp>
      <p:pic>
        <p:nvPicPr>
          <p:cNvPr id="4" name="Picture 3" descr="technology.jpg"/>
          <p:cNvPicPr>
            <a:picLocks noChangeAspect="1"/>
          </p:cNvPicPr>
          <p:nvPr/>
        </p:nvPicPr>
        <p:blipFill>
          <a:blip r:embed="rId2"/>
          <a:stretch>
            <a:fillRect/>
          </a:stretch>
        </p:blipFill>
        <p:spPr>
          <a:xfrm>
            <a:off x="381000" y="1504950"/>
            <a:ext cx="2990883" cy="2743200"/>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8024</TotalTime>
  <Words>2087</Words>
  <Application>Microsoft Office PowerPoint</Application>
  <PresentationFormat>On-screen Show (16:9)</PresentationFormat>
  <Paragraphs>308</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Your User Name</cp:lastModifiedBy>
  <cp:revision>600</cp:revision>
  <dcterms:created xsi:type="dcterms:W3CDTF">2010-08-30T19:56:42Z</dcterms:created>
  <dcterms:modified xsi:type="dcterms:W3CDTF">2012-03-19T17:19:12Z</dcterms:modified>
</cp:coreProperties>
</file>