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717" r:id="rId3"/>
    <p:sldId id="718" r:id="rId4"/>
    <p:sldId id="774" r:id="rId5"/>
    <p:sldId id="775" r:id="rId6"/>
    <p:sldId id="776" r:id="rId7"/>
    <p:sldId id="777" r:id="rId8"/>
    <p:sldId id="780" r:id="rId9"/>
    <p:sldId id="781" r:id="rId10"/>
    <p:sldId id="782" r:id="rId11"/>
    <p:sldId id="784" r:id="rId12"/>
    <p:sldId id="785" r:id="rId13"/>
    <p:sldId id="786" r:id="rId14"/>
    <p:sldId id="787" r:id="rId15"/>
    <p:sldId id="788" r:id="rId16"/>
    <p:sldId id="790" r:id="rId17"/>
    <p:sldId id="791" r:id="rId18"/>
    <p:sldId id="789" r:id="rId19"/>
    <p:sldId id="792" r:id="rId20"/>
    <p:sldId id="793" r:id="rId21"/>
    <p:sldId id="794" r:id="rId22"/>
    <p:sldId id="795" r:id="rId2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7701" autoAdjust="0"/>
    <p:restoredTop sz="90274" autoAdjust="0"/>
  </p:normalViewPr>
  <p:slideViewPr>
    <p:cSldViewPr>
      <p:cViewPr varScale="1">
        <p:scale>
          <a:sx n="76" d="100"/>
          <a:sy n="76" d="100"/>
        </p:scale>
        <p:origin x="-90" y="-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941A1-809E-4B80-A183-6EEB55A8A684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EEADA-2BA2-4376-9307-9504ED3363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93145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A170D-0BDD-4638-9A1B-2043113D8863}" type="datetimeFigureOut">
              <a:rPr lang="en-US" smtClean="0"/>
              <a:pPr/>
              <a:t>1/25/2012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766CD-751F-4563-94E6-E8FE1AE84C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6921" y="2438221"/>
            <a:ext cx="59268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in Developing Countries</a:t>
            </a:r>
          </a:p>
          <a:p>
            <a:pPr algn="ctr"/>
            <a:r>
              <a:rPr lang="en-US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2/27/2012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9031" y="971550"/>
            <a:ext cx="5103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</a:t>
            </a:r>
            <a:r>
              <a:rPr lang="en-US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 </a:t>
            </a:r>
            <a:r>
              <a:rPr lang="en-US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</a:t>
            </a:r>
            <a:r>
              <a:rPr lang="en-US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Policy</a:t>
            </a:r>
            <a:endParaRPr lang="en-US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 descr="polic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819150"/>
            <a:ext cx="1600200" cy="1170878"/>
          </a:xfrm>
          <a:prstGeom prst="rect">
            <a:avLst/>
          </a:prstGeom>
        </p:spPr>
      </p:pic>
      <p:pic>
        <p:nvPicPr>
          <p:cNvPr id="10" name="Picture 9" descr="polic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819150"/>
            <a:ext cx="1600200" cy="11708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95600" y="895350"/>
            <a:ext cx="61722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cs typeface="Times New Roman"/>
              </a:rPr>
              <a:t>Possible market failures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Because of poorly working financial markets, firms cannot save and borrow to invest in their production processes.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High tariffs could be a second-best policy instead of fixing financial market.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Of course a far better solution is the first-best policy: fix the financial market.</a:t>
            </a:r>
          </a:p>
        </p:txBody>
      </p:sp>
      <p:pic>
        <p:nvPicPr>
          <p:cNvPr id="5" name="Picture 4" descr="fail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52550"/>
            <a:ext cx="2384298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71800" y="819150"/>
            <a:ext cx="6019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cs typeface="Times New Roman"/>
              </a:rPr>
              <a:t>Possible market failures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Firms may not be able to privately appropriate the benefits of their investment in new industries because those benefits are public goods.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The knowledge created when starting an industry may not be appropriable (may be a public good) because of a lack of property rights.</a:t>
            </a:r>
          </a:p>
        </p:txBody>
      </p:sp>
      <p:pic>
        <p:nvPicPr>
          <p:cNvPr id="4" name="Picture 3" descr="fail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52550"/>
            <a:ext cx="2384298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971550"/>
            <a:ext cx="6019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cs typeface="Times New Roman"/>
              </a:rPr>
              <a:t>Possible market failures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High tariffs could be a second-best policy instead of establishing a</a:t>
            </a:r>
          </a:p>
          <a:p>
            <a:pPr algn="ctr"/>
            <a:r>
              <a:rPr lang="en-US" sz="2800" b="1" dirty="0" smtClean="0">
                <a:cs typeface="Times New Roman"/>
              </a:rPr>
              <a:t>system of property rights.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Of course as always a far better solution is the first-best policy: establish a system of property rights.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  <p:pic>
        <p:nvPicPr>
          <p:cNvPr id="4" name="Picture 3" descr="fail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52550"/>
            <a:ext cx="2384298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1200150"/>
            <a:ext cx="6019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cs typeface="Times New Roman"/>
              </a:rPr>
              <a:t>Import-substituting industrialization</a:t>
            </a:r>
          </a:p>
          <a:p>
            <a:pPr algn="ctr"/>
            <a:r>
              <a:rPr lang="en-US" sz="2800" b="1" dirty="0" smtClean="0">
                <a:cs typeface="Times New Roman"/>
              </a:rPr>
              <a:t>in Latin American countries worked</a:t>
            </a:r>
          </a:p>
          <a:p>
            <a:pPr algn="ctr"/>
            <a:r>
              <a:rPr lang="en-US" sz="2800" b="1" dirty="0" smtClean="0">
                <a:cs typeface="Times New Roman"/>
              </a:rPr>
              <a:t>to encourage manufacturing</a:t>
            </a:r>
          </a:p>
          <a:p>
            <a:pPr algn="ctr"/>
            <a:r>
              <a:rPr lang="en-US" sz="2800" b="1" dirty="0" smtClean="0">
                <a:cs typeface="Times New Roman"/>
              </a:rPr>
              <a:t>industries in the 1950s and 1960s.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But high tariff import substituting countries grew slower than low tariff countries with export oriented growth.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  <p:pic>
        <p:nvPicPr>
          <p:cNvPr id="5" name="Picture 4" descr="sto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428750"/>
            <a:ext cx="27432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819150"/>
            <a:ext cx="6172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cs typeface="Times New Roman"/>
              </a:rPr>
              <a:t>The infant industry argument was not as valid as some had initially believed.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New industries did not become competitive due to of trade restrictions.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r>
              <a:rPr lang="en-US" sz="2800" b="1" dirty="0" smtClean="0">
                <a:cs typeface="Times New Roman"/>
              </a:rPr>
              <a:t>Import-substitution was very wasteful: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cs typeface="Times New Roman"/>
              </a:rPr>
              <a:t> complex, time-consuming regulations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cs typeface="Times New Roman"/>
              </a:rPr>
              <a:t> high tariff rates for consumers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cs typeface="Times New Roman"/>
              </a:rPr>
              <a:t> high tariff rates for firm inputs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cs typeface="Times New Roman"/>
              </a:rPr>
              <a:t> inefficiently small industries.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  <p:pic>
        <p:nvPicPr>
          <p:cNvPr id="4" name="Picture 3" descr="sto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428750"/>
            <a:ext cx="27432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1165920"/>
            <a:ext cx="6019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cs typeface="Times New Roman"/>
              </a:rPr>
              <a:t>Countries that had relatively free trade had higher average economic growth than import-substituting countries.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Many governments lost faith in import substitution and began to liberalize.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In the mid-1980s India and Brazil dramatically lowered their tariff rates.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15058" y="133350"/>
            <a:ext cx="5170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Liberalization</a:t>
            </a:r>
          </a:p>
        </p:txBody>
      </p:sp>
      <p:pic>
        <p:nvPicPr>
          <p:cNvPr id="6" name="Picture 5" descr="green_lig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3" y="1352550"/>
            <a:ext cx="2782957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fig11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8651" y="1416050"/>
            <a:ext cx="5855149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0" y="1065213"/>
            <a:ext cx="4724400" cy="3635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Fig. 11-1: Tariff Rates in Developing Countries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5058" y="133350"/>
            <a:ext cx="5170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Liberalization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fig11_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3792" y="1428750"/>
            <a:ext cx="5281408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81200" y="1065213"/>
            <a:ext cx="5410200" cy="363537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latin typeface="+mj-lt"/>
                <a:ea typeface="+mj-ea"/>
                <a:cs typeface="+mj-cs"/>
              </a:rPr>
              <a:t>Fig. 11-2: The Growth of Developing-Country Trade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5058" y="133350"/>
            <a:ext cx="5170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Liberalization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1102876"/>
            <a:ext cx="6019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cs typeface="Times New Roman"/>
              </a:rPr>
              <a:t>The empirical evidence on trade liberalization is mixed.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Growth rates in Brazil and other Latin American countries have been slower than under import-substitution.</a:t>
            </a:r>
          </a:p>
          <a:p>
            <a:pPr algn="ctr"/>
            <a:r>
              <a:rPr lang="en-US" sz="2800" b="1" dirty="0" smtClean="0">
                <a:cs typeface="Times New Roman"/>
              </a:rPr>
              <a:t>This slowness may be attributable to other bad policies though (lack of property rights and financial crises).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5058" y="133350"/>
            <a:ext cx="5170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Liberalization</a:t>
            </a:r>
          </a:p>
        </p:txBody>
      </p:sp>
      <p:pic>
        <p:nvPicPr>
          <p:cNvPr id="6" name="Picture 5" descr="green_lig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3" y="1352550"/>
            <a:ext cx="2782957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1047750"/>
            <a:ext cx="6019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cs typeface="Times New Roman"/>
              </a:rPr>
              <a:t>India has grown rapidly.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The Asian miracles Japan, Hong Kong, Taiwan, South Korea, Singapore, Malaysia, Thailand, Indonesia, and China have also grown rapidly – both in their export sectors and overall.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Other factors may have played a role</a:t>
            </a:r>
          </a:p>
          <a:p>
            <a:pPr algn="ctr"/>
            <a:r>
              <a:rPr lang="en-US" sz="2800" b="1" dirty="0" smtClean="0">
                <a:cs typeface="Times New Roman"/>
              </a:rPr>
              <a:t>in the amazing Asian growth.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15058" y="133350"/>
            <a:ext cx="5170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Liberalization</a:t>
            </a:r>
          </a:p>
        </p:txBody>
      </p:sp>
      <p:pic>
        <p:nvPicPr>
          <p:cNvPr id="5" name="Picture 4" descr="green_lig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3" y="1352550"/>
            <a:ext cx="2782957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1503" y="133350"/>
            <a:ext cx="56460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Countries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1381363"/>
            <a:ext cx="4267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cs typeface="Times New Roman"/>
              </a:rPr>
              <a:t>Developing countries has no precise definition, but it generally refers to low and middle income countries.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There is a large disparity between high and low income countries.</a:t>
            </a:r>
            <a:endParaRPr lang="en-US" sz="2800" b="1" dirty="0">
              <a:cs typeface="Times New Roman"/>
            </a:endParaRPr>
          </a:p>
        </p:txBody>
      </p:sp>
      <p:pic>
        <p:nvPicPr>
          <p:cNvPr id="6" name="Picture 9" descr="tbl11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882184"/>
            <a:ext cx="4572000" cy="2442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342293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ig11_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428750"/>
            <a:ext cx="6159189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86000" y="1065213"/>
            <a:ext cx="4724400" cy="363537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latin typeface="+mj-lt"/>
                <a:ea typeface="+mj-ea"/>
                <a:cs typeface="+mj-cs"/>
              </a:rPr>
              <a:t>Fig. 11-3: The Asian Takeoff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15058" y="133350"/>
            <a:ext cx="5170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Liberalization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fig11_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7338" y="1428750"/>
            <a:ext cx="4821662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0" y="1065213"/>
            <a:ext cx="4724400" cy="363537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latin typeface="+mj-lt"/>
                <a:ea typeface="+mj-ea"/>
                <a:cs typeface="+mj-cs"/>
              </a:rPr>
              <a:t>Fig. 11-4: Asia’s Surging Trade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5058" y="133350"/>
            <a:ext cx="5170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Liberalization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een_lig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3" y="1352550"/>
            <a:ext cx="2782957" cy="3200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71800" y="1047750"/>
            <a:ext cx="6019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cs typeface="Times New Roman"/>
              </a:rPr>
              <a:t>It’s unclear if the high volume of exports and imports </a:t>
            </a:r>
            <a:r>
              <a:rPr lang="en-US" sz="2800" b="1" i="1" dirty="0" smtClean="0">
                <a:cs typeface="Times New Roman"/>
              </a:rPr>
              <a:t>caused</a:t>
            </a:r>
            <a:r>
              <a:rPr lang="en-US" sz="2800" b="1" dirty="0" smtClean="0">
                <a:cs typeface="Times New Roman"/>
              </a:rPr>
              <a:t> rapid economic growth or was merely correlated with rapid growth.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r>
              <a:rPr lang="en-US" sz="2800" b="1" u="sng" dirty="0" smtClean="0">
                <a:cs typeface="Times New Roman"/>
              </a:rPr>
              <a:t>Other possibilities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cs typeface="Times New Roman"/>
              </a:rPr>
              <a:t> High saving and investment rates. 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cs typeface="Times New Roman"/>
              </a:rPr>
              <a:t> Rapid growth in education.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cs typeface="Times New Roman"/>
              </a:rPr>
              <a:t> Other economic reforms.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15058" y="133350"/>
            <a:ext cx="5170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Liberalization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0" y="2051268"/>
            <a:ext cx="5410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 industry argument </a:t>
            </a:r>
            <a:r>
              <a:rPr lang="en-US" sz="2800" b="1" dirty="0"/>
              <a:t>–</a:t>
            </a:r>
          </a:p>
          <a:p>
            <a:pPr algn="ctr"/>
            <a:r>
              <a:rPr lang="en-US" sz="2800" b="1" dirty="0" smtClean="0">
                <a:cs typeface="Times New Roman"/>
              </a:rPr>
              <a:t>temporary protection of industries allows them to gain experience and thus economies of scale</a:t>
            </a:r>
          </a:p>
        </p:txBody>
      </p:sp>
      <p:pic>
        <p:nvPicPr>
          <p:cNvPr id="8" name="Picture 7" descr="bab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0150"/>
            <a:ext cx="3425952" cy="3657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8476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9000" y="1772781"/>
            <a:ext cx="5410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import-substituting industrialization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>
                <a:cs typeface="Times New Roman"/>
              </a:rPr>
              <a:t>the strategy of encouraging domestic industry by limiting imports of manufactured goods</a:t>
            </a:r>
          </a:p>
        </p:txBody>
      </p:sp>
      <p:pic>
        <p:nvPicPr>
          <p:cNvPr id="6" name="Picture 5" descr="sto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428750"/>
            <a:ext cx="27432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1123950"/>
            <a:ext cx="47244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cs typeface="Times New Roman"/>
              </a:rPr>
              <a:t>Import-substituting industrialization was a trade policy adopted by many low- and middle-income countries before the 1980s.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It aimed to encourage domestic industries by</a:t>
            </a:r>
          </a:p>
          <a:p>
            <a:pPr algn="ctr"/>
            <a:r>
              <a:rPr lang="en-US" sz="2800" b="1" dirty="0" smtClean="0">
                <a:cs typeface="Times New Roman"/>
              </a:rPr>
              <a:t>limiting competing imports.</a:t>
            </a:r>
            <a:endParaRPr lang="en-US" sz="2800" b="1" dirty="0"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  <p:pic>
        <p:nvPicPr>
          <p:cNvPr id="5" name="Picture 4" descr="sto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428750"/>
            <a:ext cx="27432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tbl11_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322387"/>
            <a:ext cx="6019800" cy="33067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1102876"/>
            <a:ext cx="5334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cs typeface="Times New Roman"/>
              </a:rPr>
              <a:t>Countries may have a potential comparative advantage in certain industries, but they cannot initially compete with well-established competitors in other countries.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Therefore governments should temporarily support them until they can compete internationally.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  <p:pic>
        <p:nvPicPr>
          <p:cNvPr id="6" name="Picture 5" descr="bab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0150"/>
            <a:ext cx="3425952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1368207"/>
            <a:ext cx="6019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cs typeface="Times New Roman"/>
              </a:rPr>
              <a:t>Infant industry argument problems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It may be wasteful to support industries now that will have a comparative advantage in the future.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With protection, infant industries may never grow up or become competitive.</a:t>
            </a:r>
          </a:p>
        </p:txBody>
      </p:sp>
      <p:pic>
        <p:nvPicPr>
          <p:cNvPr id="6" name="Picture 5" descr="bab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0150"/>
            <a:ext cx="3425952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5058" y="133350"/>
            <a:ext cx="5200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Substitution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71800" y="1581150"/>
            <a:ext cx="6019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cs typeface="Times New Roman"/>
              </a:rPr>
              <a:t>Infant industry argument problems</a:t>
            </a:r>
          </a:p>
          <a:p>
            <a:pPr algn="ctr"/>
            <a:endParaRPr lang="en-US" sz="1400" b="1" dirty="0" smtClean="0">
              <a:cs typeface="Times New Roman"/>
            </a:endParaRPr>
          </a:p>
          <a:p>
            <a:pPr algn="ctr"/>
            <a:r>
              <a:rPr lang="en-US" sz="2800" b="1" dirty="0" smtClean="0">
                <a:cs typeface="Times New Roman"/>
              </a:rPr>
              <a:t>There is no justification for government intervention unless there is a market failure that prevents the private sector from investing in the infant industry.</a:t>
            </a:r>
          </a:p>
        </p:txBody>
      </p:sp>
      <p:pic>
        <p:nvPicPr>
          <p:cNvPr id="5" name="Picture 4" descr="bab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0150"/>
            <a:ext cx="3425952" cy="3657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6674</TotalTime>
  <Words>683</Words>
  <Application>Microsoft Office PowerPoint</Application>
  <PresentationFormat>On-screen Show (16:9)</PresentationFormat>
  <Paragraphs>104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Chuck Moulton</dc:creator>
  <cp:lastModifiedBy>Chuck Moulton</cp:lastModifiedBy>
  <cp:revision>564</cp:revision>
  <dcterms:created xsi:type="dcterms:W3CDTF">2010-08-30T19:56:42Z</dcterms:created>
  <dcterms:modified xsi:type="dcterms:W3CDTF">2012-01-25T19:48:28Z</dcterms:modified>
</cp:coreProperties>
</file>