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8" r:id="rId2"/>
    <p:sldId id="717" r:id="rId3"/>
    <p:sldId id="718" r:id="rId4"/>
    <p:sldId id="719" r:id="rId5"/>
    <p:sldId id="720" r:id="rId6"/>
    <p:sldId id="721" r:id="rId7"/>
    <p:sldId id="722" r:id="rId8"/>
    <p:sldId id="723" r:id="rId9"/>
    <p:sldId id="724" r:id="rId10"/>
    <p:sldId id="725" r:id="rId11"/>
    <p:sldId id="726" r:id="rId12"/>
    <p:sldId id="727" r:id="rId13"/>
    <p:sldId id="728" r:id="rId14"/>
    <p:sldId id="729" r:id="rId15"/>
    <p:sldId id="730" r:id="rId16"/>
    <p:sldId id="731" r:id="rId17"/>
    <p:sldId id="732" r:id="rId18"/>
    <p:sldId id="733" r:id="rId19"/>
    <p:sldId id="734" r:id="rId20"/>
    <p:sldId id="735" r:id="rId21"/>
    <p:sldId id="736" r:id="rId22"/>
    <p:sldId id="737" r:id="rId23"/>
    <p:sldId id="738" r:id="rId24"/>
    <p:sldId id="742" r:id="rId25"/>
    <p:sldId id="739" r:id="rId26"/>
    <p:sldId id="740" r:id="rId27"/>
    <p:sldId id="741" r:id="rId28"/>
    <p:sldId id="715" r:id="rId29"/>
    <p:sldId id="716" r:id="rId30"/>
    <p:sldId id="743" r:id="rId31"/>
    <p:sldId id="748" r:id="rId32"/>
    <p:sldId id="747" r:id="rId33"/>
    <p:sldId id="749" r:id="rId34"/>
    <p:sldId id="751" r:id="rId35"/>
    <p:sldId id="752" r:id="rId36"/>
    <p:sldId id="753" r:id="rId37"/>
    <p:sldId id="754" r:id="rId38"/>
    <p:sldId id="755" r:id="rId39"/>
    <p:sldId id="756" r:id="rId40"/>
    <p:sldId id="757" r:id="rId41"/>
    <p:sldId id="773" r:id="rId42"/>
    <p:sldId id="758" r:id="rId43"/>
    <p:sldId id="759" r:id="rId44"/>
    <p:sldId id="760" r:id="rId45"/>
    <p:sldId id="761" r:id="rId46"/>
    <p:sldId id="762" r:id="rId47"/>
    <p:sldId id="763" r:id="rId48"/>
    <p:sldId id="769" r:id="rId49"/>
    <p:sldId id="764" r:id="rId50"/>
    <p:sldId id="765" r:id="rId51"/>
    <p:sldId id="770" r:id="rId52"/>
    <p:sldId id="766" r:id="rId53"/>
    <p:sldId id="771" r:id="rId54"/>
    <p:sldId id="767" r:id="rId55"/>
    <p:sldId id="768" r:id="rId56"/>
    <p:sldId id="772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01" autoAdjust="0"/>
    <p:restoredTop sz="90274" autoAdjust="0"/>
  </p:normalViewPr>
  <p:slideViewPr>
    <p:cSldViewPr>
      <p:cViewPr varScale="1">
        <p:scale>
          <a:sx n="76" d="100"/>
          <a:sy n="76" d="100"/>
        </p:scale>
        <p:origin x="-90" y="-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41A1-809E-4B80-A183-6EEB55A8A684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EADA-2BA2-4376-9307-9504ED3363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1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13" y="2438221"/>
            <a:ext cx="2220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2/24/2012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9031" y="971550"/>
            <a:ext cx="5103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19150"/>
            <a:ext cx="1600200" cy="1170878"/>
          </a:xfrm>
          <a:prstGeom prst="rect">
            <a:avLst/>
          </a:prstGeom>
        </p:spPr>
      </p:pic>
      <p:pic>
        <p:nvPicPr>
          <p:cNvPr id="10" name="Picture 9" descr="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819150"/>
            <a:ext cx="1600200" cy="117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04775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tax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negative export </a:t>
            </a:r>
            <a:r>
              <a:rPr lang="en-US" sz="2800" b="1" dirty="0" smtClean="0">
                <a:cs typeface="Times New Roman"/>
              </a:rPr>
              <a:t>subsidy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a </a:t>
            </a:r>
            <a:r>
              <a:rPr lang="en-US" sz="2800" b="1" dirty="0">
                <a:cs typeface="Times New Roman"/>
              </a:rPr>
              <a:t>large country </a:t>
            </a:r>
            <a:r>
              <a:rPr lang="en-US" sz="2800" b="1" dirty="0" smtClean="0">
                <a:cs typeface="Times New Roman"/>
              </a:rPr>
              <a:t>an </a:t>
            </a:r>
            <a:r>
              <a:rPr lang="en-US" sz="2800" b="1" dirty="0">
                <a:cs typeface="Times New Roman"/>
              </a:rPr>
              <a:t>export subsidy lowers the terms of </a:t>
            </a:r>
            <a:r>
              <a:rPr lang="en-US" sz="2800" b="1" dirty="0" smtClean="0">
                <a:cs typeface="Times New Roman"/>
              </a:rPr>
              <a:t>trade; while an </a:t>
            </a:r>
            <a:r>
              <a:rPr lang="en-US" sz="2800" b="1" dirty="0">
                <a:cs typeface="Times New Roman"/>
              </a:rPr>
              <a:t>export tax raises the terms of </a:t>
            </a:r>
            <a:r>
              <a:rPr lang="en-US" sz="2800" b="1" dirty="0" smtClean="0">
                <a:cs typeface="Times New Roman"/>
              </a:rPr>
              <a:t>trade.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There is an optimal </a:t>
            </a:r>
            <a:r>
              <a:rPr lang="en-US" sz="2800" b="1" dirty="0" smtClean="0">
                <a:cs typeface="Times New Roman"/>
              </a:rPr>
              <a:t>export tax </a:t>
            </a:r>
            <a:r>
              <a:rPr lang="en-US" sz="2800" b="1" dirty="0">
                <a:cs typeface="Times New Roman"/>
              </a:rPr>
              <a:t>rate </a:t>
            </a:r>
            <a:r>
              <a:rPr lang="en-US" sz="2800" b="1" dirty="0" err="1" smtClean="0">
                <a:cs typeface="Times New Roman"/>
              </a:rPr>
              <a:t>e</a:t>
            </a:r>
            <a:r>
              <a:rPr lang="en-US" sz="2800" b="1" baseline="-25000" dirty="0" err="1" smtClean="0">
                <a:cs typeface="Times New Roman"/>
              </a:rPr>
              <a:t>O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that maximizes </a:t>
            </a:r>
            <a:r>
              <a:rPr lang="en-US" sz="2800" b="1" dirty="0" smtClean="0">
                <a:cs typeface="Times New Roman"/>
              </a:rPr>
              <a:t>welfare.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48" y="1581150"/>
            <a:ext cx="3711152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9749" y="1200150"/>
            <a:ext cx="3254051" cy="330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10-2: The Optimum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765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79076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For </a:t>
            </a:r>
            <a:r>
              <a:rPr lang="en-US" sz="2800" b="1" dirty="0" smtClean="0">
                <a:cs typeface="Times New Roman"/>
              </a:rPr>
              <a:t>large countries, </a:t>
            </a:r>
            <a:r>
              <a:rPr lang="en-US" sz="2800" b="1" dirty="0">
                <a:cs typeface="Times New Roman"/>
              </a:rPr>
              <a:t>an import tariff and/or export tax could improve national welfare at the expense of other countries.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This ignores </a:t>
            </a:r>
            <a:r>
              <a:rPr lang="en-US" sz="2800" b="1" dirty="0">
                <a:cs typeface="Times New Roman"/>
              </a:rPr>
              <a:t>the likelihood that other countries </a:t>
            </a:r>
            <a:r>
              <a:rPr lang="en-US" sz="2800" b="1" dirty="0" smtClean="0">
                <a:cs typeface="Times New Roman"/>
              </a:rPr>
              <a:t>will </a:t>
            </a:r>
            <a:r>
              <a:rPr lang="en-US" sz="2800" b="1" dirty="0">
                <a:cs typeface="Times New Roman"/>
              </a:rPr>
              <a:t>retaliate </a:t>
            </a:r>
            <a:r>
              <a:rPr lang="en-US" sz="2800" b="1" dirty="0" smtClean="0">
                <a:cs typeface="Times New Roman"/>
              </a:rPr>
              <a:t>by </a:t>
            </a:r>
            <a:r>
              <a:rPr lang="en-US" sz="2800" b="1" dirty="0">
                <a:cs typeface="Times New Roman"/>
              </a:rPr>
              <a:t>enacting their own trade </a:t>
            </a:r>
            <a:r>
              <a:rPr lang="en-US" sz="2800" b="1" dirty="0" smtClean="0">
                <a:cs typeface="Times New Roman"/>
              </a:rPr>
              <a:t>restrictions, reducing welfare.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09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2550"/>
            <a:ext cx="30892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56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83650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Domestic </a:t>
            </a:r>
            <a:r>
              <a:rPr lang="en-US" sz="2800" b="1" dirty="0">
                <a:cs typeface="Times New Roman"/>
              </a:rPr>
              <a:t>market failures may exist that cause free trade to be a suboptimal policy.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Welfare </a:t>
            </a:r>
            <a:r>
              <a:rPr lang="en-US" sz="2800" b="1" dirty="0">
                <a:cs typeface="Times New Roman"/>
              </a:rPr>
              <a:t>calculations using consumer and producer surplus assume </a:t>
            </a:r>
            <a:r>
              <a:rPr lang="en-US" sz="2800" b="1" dirty="0" smtClean="0">
                <a:cs typeface="Times New Roman"/>
              </a:rPr>
              <a:t>markets </a:t>
            </a:r>
            <a:r>
              <a:rPr lang="en-US" sz="2800" b="1" dirty="0">
                <a:cs typeface="Times New Roman"/>
              </a:rPr>
              <a:t>function well.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20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8365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cs typeface="Times New Roman"/>
              </a:rPr>
              <a:t>types of failures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high unemployment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underutilized capital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bad property rights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technological benefits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environmental costs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uninformed buyers/sellers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40474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200150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social benefit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additional benefit to society from private production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With a market failure,</a:t>
            </a:r>
          </a:p>
          <a:p>
            <a:pPr algn="ctr"/>
            <a:r>
              <a:rPr lang="en-US" sz="2800" b="1" dirty="0">
                <a:cs typeface="Times New Roman"/>
              </a:rPr>
              <a:t>marginal social benefit</a:t>
            </a:r>
          </a:p>
          <a:p>
            <a:pPr algn="ctr"/>
            <a:r>
              <a:rPr lang="en-US" sz="2800" b="1" dirty="0">
                <a:cs typeface="Times New Roman"/>
              </a:rPr>
              <a:t>is not accurately measured</a:t>
            </a:r>
          </a:p>
          <a:p>
            <a:pPr algn="ctr"/>
            <a:r>
              <a:rPr lang="en-US" sz="2800" b="1" dirty="0">
                <a:cs typeface="Times New Roman"/>
              </a:rPr>
              <a:t>by the producer surplus,</a:t>
            </a:r>
          </a:p>
          <a:p>
            <a:pPr algn="ctr"/>
            <a:r>
              <a:rPr lang="en-US" sz="2800" b="1" dirty="0">
                <a:cs typeface="Times New Roman"/>
              </a:rPr>
              <a:t>so welfare analysis misleads.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42664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206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When </a:t>
            </a:r>
            <a:r>
              <a:rPr lang="en-US" sz="2800" b="1" dirty="0">
                <a:cs typeface="Times New Roman"/>
              </a:rPr>
              <a:t>a tariff increases domestic </a:t>
            </a:r>
            <a:r>
              <a:rPr lang="en-US" sz="2800" b="1" dirty="0" smtClean="0">
                <a:cs typeface="Times New Roman"/>
              </a:rPr>
              <a:t>production,</a:t>
            </a:r>
          </a:p>
          <a:p>
            <a:pPr algn="ctr"/>
            <a:r>
              <a:rPr lang="en-US" sz="2800" b="1" dirty="0" smtClean="0">
                <a:cs typeface="Times New Roman"/>
              </a:rPr>
              <a:t>it’s possible the </a:t>
            </a:r>
            <a:r>
              <a:rPr lang="en-US" sz="2800" b="1" dirty="0">
                <a:cs typeface="Times New Roman"/>
              </a:rPr>
              <a:t>benefit to domestic society will </a:t>
            </a:r>
            <a:r>
              <a:rPr lang="en-US" sz="2800" b="1" dirty="0" smtClean="0">
                <a:cs typeface="Times New Roman"/>
              </a:rPr>
              <a:t>increase due to the marginal social benefit compensating</a:t>
            </a:r>
          </a:p>
          <a:p>
            <a:pPr algn="ctr"/>
            <a:r>
              <a:rPr lang="en-US" sz="2800" b="1" dirty="0" smtClean="0">
                <a:cs typeface="Times New Roman"/>
              </a:rPr>
              <a:t>for </a:t>
            </a:r>
            <a:r>
              <a:rPr lang="en-US" sz="2800" b="1" dirty="0">
                <a:cs typeface="Times New Roman"/>
              </a:rPr>
              <a:t>a market failure</a:t>
            </a:r>
            <a:r>
              <a:rPr lang="en-US" sz="2800" b="1" dirty="0" smtClean="0">
                <a:cs typeface="Times New Roman"/>
              </a:rPr>
              <a:t>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2330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206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the second-best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if </a:t>
            </a:r>
            <a:r>
              <a:rPr lang="en-US" sz="2800" b="1" dirty="0">
                <a:cs typeface="Times New Roman"/>
              </a:rPr>
              <a:t>the best </a:t>
            </a:r>
            <a:r>
              <a:rPr lang="en-US" sz="2800" b="1" dirty="0" smtClean="0">
                <a:cs typeface="Times New Roman"/>
              </a:rPr>
              <a:t>policy (fixing </a:t>
            </a:r>
            <a:r>
              <a:rPr lang="en-US" sz="2800" b="1" dirty="0">
                <a:cs typeface="Times New Roman"/>
              </a:rPr>
              <a:t>the market </a:t>
            </a:r>
            <a:r>
              <a:rPr lang="en-US" sz="2800" b="1" dirty="0" smtClean="0">
                <a:cs typeface="Times New Roman"/>
              </a:rPr>
              <a:t>failures) </a:t>
            </a:r>
            <a:r>
              <a:rPr lang="en-US" sz="2800" b="1" dirty="0">
                <a:cs typeface="Times New Roman"/>
              </a:rPr>
              <a:t>is </a:t>
            </a:r>
            <a:r>
              <a:rPr lang="en-US" sz="2800" b="1" dirty="0" smtClean="0">
                <a:cs typeface="Times New Roman"/>
              </a:rPr>
              <a:t>ruled out, </a:t>
            </a:r>
            <a:r>
              <a:rPr lang="en-US" sz="2800" b="1" dirty="0">
                <a:cs typeface="Times New Roman"/>
              </a:rPr>
              <a:t>then government intervention </a:t>
            </a:r>
            <a:r>
              <a:rPr lang="en-US" sz="2800" b="1" dirty="0" smtClean="0">
                <a:cs typeface="Times New Roman"/>
              </a:rPr>
              <a:t>in an entirely different market may </a:t>
            </a:r>
            <a:r>
              <a:rPr lang="en-US" sz="2800" b="1" dirty="0">
                <a:cs typeface="Times New Roman"/>
              </a:rPr>
              <a:t>be </a:t>
            </a:r>
            <a:r>
              <a:rPr lang="en-US" sz="2800" b="1" dirty="0" smtClean="0">
                <a:cs typeface="Times New Roman"/>
              </a:rPr>
              <a:t>a second-best way of fixing the problem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9123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26902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The domestic market failure argument </a:t>
            </a:r>
            <a:r>
              <a:rPr lang="en-US" sz="2800" b="1" dirty="0" smtClean="0">
                <a:cs typeface="Times New Roman"/>
              </a:rPr>
              <a:t>is </a:t>
            </a:r>
            <a:r>
              <a:rPr lang="en-US" sz="2800" b="1" dirty="0">
                <a:cs typeface="Times New Roman"/>
              </a:rPr>
              <a:t>an example </a:t>
            </a:r>
            <a:r>
              <a:rPr lang="en-US" sz="2800" b="1" dirty="0" smtClean="0">
                <a:cs typeface="Times New Roman"/>
              </a:rPr>
              <a:t>of the </a:t>
            </a:r>
            <a:r>
              <a:rPr lang="en-US" sz="2800" b="1" dirty="0">
                <a:cs typeface="Times New Roman"/>
              </a:rPr>
              <a:t>theory of the </a:t>
            </a:r>
            <a:r>
              <a:rPr lang="en-US" sz="2800" b="1" dirty="0" smtClean="0">
                <a:cs typeface="Times New Roman"/>
              </a:rPr>
              <a:t>second-best.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Government </a:t>
            </a:r>
            <a:r>
              <a:rPr lang="en-US" sz="2800" b="1" dirty="0" smtClean="0">
                <a:cs typeface="Times New Roman"/>
              </a:rPr>
              <a:t>intervention distorting </a:t>
            </a:r>
            <a:r>
              <a:rPr lang="en-US" sz="2800" b="1" dirty="0">
                <a:cs typeface="Times New Roman"/>
              </a:rPr>
              <a:t>market incentives in one market may increase national welfare by offsetting the consequences of market failures </a:t>
            </a:r>
            <a:r>
              <a:rPr lang="en-US" sz="2800" b="1" dirty="0" smtClean="0">
                <a:cs typeface="Times New Roman"/>
              </a:rPr>
              <a:t>elsewhere.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0170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02876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counter: </a:t>
            </a:r>
            <a:r>
              <a:rPr lang="en-US" sz="2800" b="1" dirty="0">
                <a:cs typeface="Times New Roman"/>
              </a:rPr>
              <a:t>domestic market failures should be corrected by a </a:t>
            </a:r>
            <a:r>
              <a:rPr lang="en-US" sz="2800" b="1" dirty="0" smtClean="0">
                <a:cs typeface="Times New Roman"/>
              </a:rPr>
              <a:t>first-best </a:t>
            </a:r>
            <a:r>
              <a:rPr lang="en-US" sz="2800" b="1" dirty="0">
                <a:cs typeface="Times New Roman"/>
              </a:rPr>
              <a:t>policy: a domestic policy aimed directly at the source of the problem.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example, correct high unemployment with domestic subsidies instead of tariffs.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6224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94410"/>
            <a:ext cx="495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It’s unclear </a:t>
            </a:r>
            <a:r>
              <a:rPr lang="en-US" sz="2800" b="1" dirty="0">
                <a:cs typeface="Times New Roman"/>
              </a:rPr>
              <a:t>when </a:t>
            </a:r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market failure exists in the real </a:t>
            </a:r>
            <a:r>
              <a:rPr lang="en-US" sz="2800" b="1" dirty="0" smtClean="0">
                <a:cs typeface="Times New Roman"/>
              </a:rPr>
              <a:t>world.</a:t>
            </a:r>
          </a:p>
          <a:p>
            <a:pPr algn="ctr"/>
            <a:endParaRPr lang="en-US" sz="12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Politically </a:t>
            </a:r>
            <a:r>
              <a:rPr lang="en-US" sz="2800" b="1" dirty="0">
                <a:cs typeface="Times New Roman"/>
              </a:rPr>
              <a:t>powerful </a:t>
            </a:r>
            <a:r>
              <a:rPr lang="en-US" sz="2800" b="1" dirty="0" smtClean="0">
                <a:cs typeface="Times New Roman"/>
              </a:rPr>
              <a:t>groups can manipulate government </a:t>
            </a:r>
            <a:r>
              <a:rPr lang="en-US" sz="2800" b="1" dirty="0">
                <a:cs typeface="Times New Roman"/>
              </a:rPr>
              <a:t>policies to address market </a:t>
            </a:r>
            <a:r>
              <a:rPr lang="en-US" sz="2800" b="1" dirty="0" smtClean="0">
                <a:cs typeface="Times New Roman"/>
              </a:rPr>
              <a:t>failures.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Unintended </a:t>
            </a:r>
            <a:r>
              <a:rPr lang="en-US" sz="2800" b="1" dirty="0">
                <a:cs typeface="Times New Roman"/>
              </a:rPr>
              <a:t>consequences </a:t>
            </a:r>
            <a:r>
              <a:rPr lang="en-US" sz="2800" b="1" dirty="0" smtClean="0">
                <a:cs typeface="Times New Roman"/>
              </a:rPr>
              <a:t>from trade policies can </a:t>
            </a:r>
            <a:r>
              <a:rPr lang="en-US" sz="2800" b="1" dirty="0">
                <a:cs typeface="Times New Roman"/>
              </a:rPr>
              <a:t>make </a:t>
            </a:r>
            <a:r>
              <a:rPr lang="en-US" sz="2800" b="1" dirty="0" smtClean="0">
                <a:cs typeface="Times New Roman"/>
              </a:rPr>
              <a:t>things worse (e.g., swallow a fly).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657350"/>
            <a:ext cx="234696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971550"/>
            <a:ext cx="325405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10-3: The Domestic Market Failure Argument for a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0177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pic>
        <p:nvPicPr>
          <p:cNvPr id="3" name="Picture 9" descr="fig1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3707493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9749" y="971550"/>
            <a:ext cx="3254051" cy="6611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Fig. 10-1: The Efficiency</a:t>
            </a:r>
          </a:p>
          <a:p>
            <a:r>
              <a:rPr lang="en-US" sz="1800" dirty="0" smtClean="0"/>
              <a:t>Case for Free Trade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276350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Producers </a:t>
            </a:r>
            <a:r>
              <a:rPr lang="en-US" sz="2800" b="1" dirty="0">
                <a:cs typeface="Times New Roman"/>
              </a:rPr>
              <a:t>and </a:t>
            </a:r>
            <a:r>
              <a:rPr lang="en-US" sz="2800" b="1" dirty="0" smtClean="0">
                <a:cs typeface="Times New Roman"/>
              </a:rPr>
              <a:t>consumers allocate </a:t>
            </a:r>
            <a:r>
              <a:rPr lang="en-US" sz="2800" b="1" dirty="0">
                <a:cs typeface="Times New Roman"/>
              </a:rPr>
              <a:t>resources </a:t>
            </a:r>
            <a:r>
              <a:rPr lang="en-US" sz="2800" b="1" dirty="0" smtClean="0">
                <a:cs typeface="Times New Roman"/>
              </a:rPr>
              <a:t>most efficiently when governments don’t </a:t>
            </a:r>
            <a:r>
              <a:rPr lang="en-US" sz="2800" b="1" dirty="0">
                <a:cs typeface="Times New Roman"/>
              </a:rPr>
              <a:t>distort market prices through </a:t>
            </a:r>
            <a:r>
              <a:rPr lang="en-US" sz="2800" b="1" dirty="0" smtClean="0">
                <a:cs typeface="Times New Roman"/>
              </a:rPr>
              <a:t>trade policy.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Thus small country welfare is highest with free trade.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9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994410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Public choice theory shows us that political actors try to maximize their re-election chances rather than working for the national welfare.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Models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Median Voter Theory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Collective Action Problem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Mix of the 2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2149" y="12763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10-4: Political Competition</a:t>
            </a:r>
          </a:p>
        </p:txBody>
      </p:sp>
      <p:pic>
        <p:nvPicPr>
          <p:cNvPr id="6" name="Picture 8" descr="fig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95" y="1676400"/>
            <a:ext cx="3802305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3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92518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voter theory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political parties pick their policies to court the voter </a:t>
            </a:r>
            <a:r>
              <a:rPr lang="en-US" sz="2800" b="1" dirty="0" smtClean="0">
                <a:cs typeface="Times New Roman"/>
              </a:rPr>
              <a:t>in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middle of the ideological spectrum </a:t>
            </a:r>
            <a:r>
              <a:rPr lang="en-US" sz="2800" b="1" dirty="0" smtClean="0">
                <a:cs typeface="Times New Roman"/>
              </a:rPr>
              <a:t>(the </a:t>
            </a:r>
            <a:r>
              <a:rPr lang="en-US" sz="2800" b="1" dirty="0">
                <a:cs typeface="Times New Roman"/>
              </a:rPr>
              <a:t>median voter</a:t>
            </a:r>
            <a:r>
              <a:rPr lang="en-US" sz="2800" b="1" dirty="0" smtClean="0"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2149" y="12763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10-4: Political Competition</a:t>
            </a:r>
          </a:p>
        </p:txBody>
      </p:sp>
      <p:pic>
        <p:nvPicPr>
          <p:cNvPr id="5" name="Picture 8" descr="fig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95" y="1676400"/>
            <a:ext cx="3802305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3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23950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MVT assumptions</a:t>
            </a:r>
            <a:endParaRPr lang="en-US" sz="2800" b="1" u="sng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2 </a:t>
            </a:r>
            <a:r>
              <a:rPr lang="en-US" sz="2800" b="1" dirty="0">
                <a:cs typeface="Times New Roman"/>
              </a:rPr>
              <a:t>competing political </a:t>
            </a:r>
            <a:r>
              <a:rPr lang="en-US" sz="2800" b="1" dirty="0" smtClean="0">
                <a:cs typeface="Times New Roman"/>
              </a:rPr>
              <a:t>parties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both want </a:t>
            </a:r>
            <a:r>
              <a:rPr lang="en-US" sz="2800" b="1" dirty="0">
                <a:cs typeface="Times New Roman"/>
              </a:rPr>
              <a:t>majority </a:t>
            </a:r>
            <a:r>
              <a:rPr lang="en-US" sz="2800" b="1" dirty="0" smtClean="0">
                <a:cs typeface="Times New Roman"/>
              </a:rPr>
              <a:t>vote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Line </a:t>
            </a:r>
            <a:r>
              <a:rPr lang="en-US" sz="2800" b="1" dirty="0">
                <a:cs typeface="Times New Roman"/>
              </a:rPr>
              <a:t>up all the voters according to the tariff rate they </a:t>
            </a:r>
            <a:r>
              <a:rPr lang="en-US" sz="2800" b="1" dirty="0" smtClean="0">
                <a:cs typeface="Times New Roman"/>
              </a:rPr>
              <a:t>prefer.</a:t>
            </a:r>
          </a:p>
          <a:p>
            <a:pPr algn="ctr"/>
            <a:r>
              <a:rPr lang="en-US" sz="2800" b="1" dirty="0" smtClean="0">
                <a:cs typeface="Times New Roman"/>
              </a:rPr>
              <a:t>Both </a:t>
            </a:r>
            <a:r>
              <a:rPr lang="en-US" sz="2800" b="1" dirty="0">
                <a:cs typeface="Times New Roman"/>
              </a:rPr>
              <a:t>parties will offer the same </a:t>
            </a:r>
            <a:r>
              <a:rPr lang="en-US" sz="2800" b="1" dirty="0" smtClean="0">
                <a:cs typeface="Times New Roman"/>
              </a:rPr>
              <a:t>policy </a:t>
            </a:r>
            <a:r>
              <a:rPr lang="en-US" sz="2800" b="1" dirty="0">
                <a:cs typeface="Times New Roman"/>
              </a:rPr>
              <a:t>to capture the most </a:t>
            </a:r>
            <a:r>
              <a:rPr lang="en-US" sz="2800" b="1" dirty="0" smtClean="0">
                <a:cs typeface="Times New Roman"/>
              </a:rPr>
              <a:t>votes courting </a:t>
            </a:r>
            <a:r>
              <a:rPr lang="en-US" sz="2800" b="1" dirty="0">
                <a:cs typeface="Times New Roman"/>
              </a:rPr>
              <a:t>the median </a:t>
            </a:r>
            <a:r>
              <a:rPr lang="en-US" sz="2800" b="1" dirty="0" smtClean="0">
                <a:cs typeface="Times New Roman"/>
              </a:rPr>
              <a:t>voter.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2149" y="12763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10-4: Political Competition</a:t>
            </a:r>
          </a:p>
        </p:txBody>
      </p:sp>
      <p:pic>
        <p:nvPicPr>
          <p:cNvPr id="5" name="Picture 8" descr="fig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95" y="1676400"/>
            <a:ext cx="3802305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6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6592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MVT implies </a:t>
            </a:r>
            <a:r>
              <a:rPr lang="en-US" sz="2800" b="1" dirty="0">
                <a:cs typeface="Times New Roman"/>
              </a:rPr>
              <a:t>that a </a:t>
            </a:r>
            <a:r>
              <a:rPr lang="en-US" sz="2800" b="1" dirty="0" smtClean="0">
                <a:cs typeface="Times New Roman"/>
              </a:rPr>
              <a:t>democracy </a:t>
            </a:r>
            <a:r>
              <a:rPr lang="en-US" sz="2800" b="1" dirty="0">
                <a:cs typeface="Times New Roman"/>
              </a:rPr>
              <a:t>should enact trade policy based on how many voters it pleases.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MVT predicts no tariffs because a few producers lose </a:t>
            </a:r>
            <a:r>
              <a:rPr lang="en-US" sz="2800" b="1" dirty="0">
                <a:cs typeface="Times New Roman"/>
              </a:rPr>
              <a:t>but </a:t>
            </a:r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large number </a:t>
            </a:r>
            <a:r>
              <a:rPr lang="en-US" sz="2800" b="1" dirty="0" smtClean="0">
                <a:cs typeface="Times New Roman"/>
              </a:rPr>
              <a:t>consumers benefit.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That prediction is wrong.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2149" y="12763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10-4: Political Competition</a:t>
            </a:r>
          </a:p>
        </p:txBody>
      </p:sp>
      <p:pic>
        <p:nvPicPr>
          <p:cNvPr id="5" name="Picture 8" descr="fig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95" y="1676400"/>
            <a:ext cx="3802305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7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42875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action problem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group of individuals has an incentive to act, but each individual alone has no incentive to act because costs</a:t>
            </a:r>
          </a:p>
          <a:p>
            <a:pPr algn="ctr"/>
            <a:r>
              <a:rPr lang="en-US" sz="2800" b="1" dirty="0" smtClean="0">
                <a:cs typeface="Times New Roman"/>
              </a:rPr>
              <a:t>of acting (time &amp; resources) exceed tiny benefit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pic>
        <p:nvPicPr>
          <p:cNvPr id="4" name="Picture 3" descr="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962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5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52550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Consumers </a:t>
            </a:r>
            <a:r>
              <a:rPr lang="en-US" sz="2800" b="1" dirty="0">
                <a:cs typeface="Times New Roman"/>
              </a:rPr>
              <a:t>as a group have an incentive to advocate </a:t>
            </a:r>
            <a:r>
              <a:rPr lang="en-US" sz="2800" b="1" dirty="0" smtClean="0">
                <a:cs typeface="Times New Roman"/>
              </a:rPr>
              <a:t>free </a:t>
            </a:r>
            <a:r>
              <a:rPr lang="en-US" sz="2800" b="1" dirty="0">
                <a:cs typeface="Times New Roman"/>
              </a:rPr>
              <a:t>trade, </a:t>
            </a:r>
            <a:r>
              <a:rPr lang="en-US" sz="2800" b="1" dirty="0" smtClean="0">
                <a:cs typeface="Times New Roman"/>
              </a:rPr>
              <a:t>but each </a:t>
            </a:r>
            <a:r>
              <a:rPr lang="en-US" sz="2800" b="1" dirty="0">
                <a:cs typeface="Times New Roman"/>
              </a:rPr>
              <a:t>individual consumer has no </a:t>
            </a:r>
            <a:r>
              <a:rPr lang="en-US" sz="2800" b="1" dirty="0" smtClean="0">
                <a:cs typeface="Times New Roman"/>
              </a:rPr>
              <a:t>incentive</a:t>
            </a:r>
          </a:p>
          <a:p>
            <a:pPr algn="ctr"/>
            <a:r>
              <a:rPr lang="en-US" sz="2800" b="1" dirty="0" smtClean="0">
                <a:cs typeface="Times New Roman"/>
              </a:rPr>
              <a:t>(individual benefits tiny).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Thus consumers are not a strong opposition to tariffs.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pic>
        <p:nvPicPr>
          <p:cNvPr id="4" name="Picture 3" descr="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962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2395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politicians value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popular policies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median voter theory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campaign funds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special interests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collective action problem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pic>
        <p:nvPicPr>
          <p:cNvPr id="4" name="Picture 3" descr="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962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9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81363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Campaign funds often come </a:t>
            </a:r>
            <a:r>
              <a:rPr lang="en-US" sz="2800" b="1" dirty="0">
                <a:cs typeface="Times New Roman"/>
              </a:rPr>
              <a:t>from groups </a:t>
            </a:r>
            <a:r>
              <a:rPr lang="en-US" sz="2800" b="1" dirty="0" smtClean="0">
                <a:cs typeface="Times New Roman"/>
              </a:rPr>
              <a:t>that don’t suffer from </a:t>
            </a:r>
            <a:r>
              <a:rPr lang="en-US" sz="2800" b="1" dirty="0">
                <a:cs typeface="Times New Roman"/>
              </a:rPr>
              <a:t>a collective action problem </a:t>
            </a:r>
            <a:r>
              <a:rPr lang="en-US" sz="2800" b="1" dirty="0" smtClean="0">
                <a:cs typeface="Times New Roman"/>
              </a:rPr>
              <a:t>(special interests).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Advocates for high tariffs (opponents of free trade)</a:t>
            </a:r>
          </a:p>
          <a:p>
            <a:pPr algn="ctr"/>
            <a:r>
              <a:rPr lang="en-US" sz="2800" b="1" dirty="0" smtClean="0">
                <a:cs typeface="Times New Roman"/>
              </a:rPr>
              <a:t>are one such special interest.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08" y="133350"/>
            <a:ext cx="840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Models of Trade Theory</a:t>
            </a:r>
          </a:p>
        </p:txBody>
      </p:sp>
      <p:pic>
        <p:nvPicPr>
          <p:cNvPr id="4" name="Picture 3" descr="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962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7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16592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agriculture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small </a:t>
            </a:r>
            <a:r>
              <a:rPr lang="en-US" sz="2800" b="1" dirty="0">
                <a:cs typeface="Times New Roman"/>
              </a:rPr>
              <a:t>fraction of </a:t>
            </a:r>
            <a:r>
              <a:rPr lang="en-US" sz="2800" b="1" dirty="0" smtClean="0">
                <a:cs typeface="Times New Roman"/>
              </a:rPr>
              <a:t>electorate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generous subsidies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trade protection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Common </a:t>
            </a:r>
            <a:r>
              <a:rPr lang="en-US" sz="2800" b="1" dirty="0">
                <a:cs typeface="Times New Roman"/>
              </a:rPr>
              <a:t>Agricultural </a:t>
            </a:r>
            <a:r>
              <a:rPr lang="en-US" sz="2800" b="1" dirty="0" smtClean="0">
                <a:cs typeface="Times New Roman"/>
              </a:rPr>
              <a:t>Policy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/>
              </a:rPr>
              <a:t>European Union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1000</a:t>
            </a:r>
            <a:r>
              <a:rPr lang="en-US" sz="2800" b="1" dirty="0">
                <a:cs typeface="Times New Roman"/>
              </a:rPr>
              <a:t>% tariff on </a:t>
            </a:r>
            <a:r>
              <a:rPr lang="en-US" sz="2800" b="1" dirty="0" smtClean="0">
                <a:cs typeface="Times New Roman"/>
              </a:rPr>
              <a:t>rice (Japan)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sugar quota (USA)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003" y="133350"/>
            <a:ext cx="5033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Interests</a:t>
            </a:r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90750"/>
            <a:ext cx="3657600" cy="1723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1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04775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clothing (textiles &amp; apparel)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Multi-Fiber </a:t>
            </a:r>
            <a:r>
              <a:rPr lang="en-US" sz="2800" b="1" dirty="0" smtClean="0">
                <a:cs typeface="Times New Roman"/>
              </a:rPr>
              <a:t>Agreement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multilateral w/ USA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quota licenses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/>
              </a:rPr>
              <a:t>p</a:t>
            </a:r>
            <a:r>
              <a:rPr lang="en-US" sz="2800" b="1" dirty="0" smtClean="0">
                <a:cs typeface="Times New Roman"/>
              </a:rPr>
              <a:t>hased out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total tariff reduction</a:t>
            </a:r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2800" b="1" dirty="0" smtClean="0">
                <a:cs typeface="Times New Roman"/>
              </a:rPr>
              <a:t>2001 to 2013</a:t>
            </a:r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2800" b="1" dirty="0" smtClean="0">
                <a:cs typeface="Times New Roman"/>
              </a:rPr>
              <a:t>$14.1b (11.8b cloth)</a:t>
            </a:r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2800" b="1" dirty="0" smtClean="0">
                <a:cs typeface="Times New Roman"/>
              </a:rPr>
              <a:t>to $4.6b ($2.3b cloth)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003" y="133350"/>
            <a:ext cx="5033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Interests</a:t>
            </a:r>
          </a:p>
        </p:txBody>
      </p:sp>
      <p:pic>
        <p:nvPicPr>
          <p:cNvPr id="4" name="Picture 3" descr="clot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35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187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039832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But </a:t>
            </a:r>
            <a:r>
              <a:rPr lang="en-US" sz="2800" b="1" dirty="0">
                <a:cs typeface="Times New Roman"/>
              </a:rPr>
              <a:t>tariff rates are already </a:t>
            </a:r>
            <a:r>
              <a:rPr lang="en-US" sz="2800" b="1" dirty="0" smtClean="0">
                <a:cs typeface="Times New Roman"/>
              </a:rPr>
              <a:t>low, so the </a:t>
            </a:r>
            <a:r>
              <a:rPr lang="en-US" sz="2800" b="1" dirty="0">
                <a:cs typeface="Times New Roman"/>
              </a:rPr>
              <a:t>estimated benefits of moving to free trade </a:t>
            </a:r>
            <a:r>
              <a:rPr lang="en-US" sz="2800" b="1" dirty="0" smtClean="0">
                <a:cs typeface="Times New Roman"/>
              </a:rPr>
              <a:t>are small.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Remaining protection </a:t>
            </a:r>
            <a:r>
              <a:rPr lang="en-US" sz="2800" b="1" dirty="0">
                <a:cs typeface="Times New Roman"/>
              </a:rPr>
              <a:t>costs less than </a:t>
            </a:r>
            <a:r>
              <a:rPr lang="en-US" sz="2800" b="1" dirty="0" smtClean="0">
                <a:cs typeface="Times New Roman"/>
              </a:rPr>
              <a:t>1% of world GDP</a:t>
            </a:r>
            <a:r>
              <a:rPr lang="en-US" sz="2800" b="1" dirty="0">
                <a:cs typeface="Times New Roman"/>
              </a:rPr>
              <a:t>. 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Gains would be larger </a:t>
            </a:r>
            <a:r>
              <a:rPr lang="en-US" sz="2800" b="1" dirty="0">
                <a:cs typeface="Times New Roman"/>
              </a:rPr>
              <a:t>for </a:t>
            </a:r>
            <a:r>
              <a:rPr lang="en-US" sz="2800" b="1" dirty="0" smtClean="0">
                <a:cs typeface="Times New Roman"/>
              </a:rPr>
              <a:t>developing countries than advanced countries.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9" descr="tbl1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1750"/>
            <a:ext cx="3657600" cy="1175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7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bl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59050"/>
            <a:ext cx="7191375" cy="1738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003" y="133350"/>
            <a:ext cx="5033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Interests</a:t>
            </a:r>
          </a:p>
        </p:txBody>
      </p:sp>
    </p:spTree>
    <p:extLst>
      <p:ext uri="{BB962C8B-B14F-4D97-AF65-F5344CB8AC3E}">
        <p14:creationId xmlns:p14="http://schemas.microsoft.com/office/powerpoint/2010/main" xmlns="" val="3410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819150"/>
            <a:ext cx="4419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tariff reduction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reduction in tariffs without regard to what others do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 reduction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reduction in </a:t>
            </a:r>
            <a:r>
              <a:rPr lang="en-US" sz="2800" b="1" dirty="0" smtClean="0">
                <a:cs typeface="Times New Roman"/>
              </a:rPr>
              <a:t>tariffs if a 2</a:t>
            </a:r>
            <a:r>
              <a:rPr lang="en-US" sz="2800" b="1" baseline="30000" dirty="0" smtClean="0">
                <a:cs typeface="Times New Roman"/>
              </a:rPr>
              <a:t>nd</a:t>
            </a:r>
            <a:r>
              <a:rPr lang="en-US" sz="2800" b="1" dirty="0" smtClean="0">
                <a:cs typeface="Times New Roman"/>
              </a:rPr>
              <a:t> country does likewise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multilateral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en-US" sz="2800" b="1" dirty="0" smtClean="0"/>
              <a:t>–</a:t>
            </a:r>
            <a:endParaRPr lang="en-US" sz="2800" b="1" dirty="0"/>
          </a:p>
          <a:p>
            <a:pPr algn="ctr"/>
            <a:r>
              <a:rPr lang="en-US" sz="2800" b="1" dirty="0">
                <a:cs typeface="Times New Roman"/>
              </a:rPr>
              <a:t>reduction in tariffs if a </a:t>
            </a:r>
            <a:r>
              <a:rPr lang="en-US" sz="2800" b="1" dirty="0" smtClean="0">
                <a:cs typeface="Times New Roman"/>
              </a:rPr>
              <a:t>3 or more countries do likewise</a:t>
            </a:r>
            <a:endParaRPr lang="en-US" sz="2800" b="1" dirty="0">
              <a:cs typeface="Times New Roman"/>
            </a:endParaRPr>
          </a:p>
        </p:txBody>
      </p:sp>
      <p:pic>
        <p:nvPicPr>
          <p:cNvPr id="6" name="Picture 5" descr="trade_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" y="1352550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4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381363"/>
            <a:ext cx="44195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We saw in our earlier welfare analysis that unilaterally reducing trade barriers benefits countries.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 why are bilateral or multilateral agreements useful (even </a:t>
            </a:r>
            <a:r>
              <a:rPr lang="en-US" sz="2800" b="1" i="1" dirty="0" smtClean="0">
                <a:cs typeface="Times New Roman"/>
              </a:rPr>
              <a:t>necessary</a:t>
            </a:r>
            <a:r>
              <a:rPr lang="en-US" sz="2800" b="1" dirty="0" smtClean="0">
                <a:cs typeface="Times New Roman"/>
              </a:rPr>
              <a:t>)?</a:t>
            </a:r>
          </a:p>
        </p:txBody>
      </p:sp>
      <p:pic>
        <p:nvPicPr>
          <p:cNvPr id="7" name="Picture 6" descr="trade_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" y="1352550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8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276350"/>
            <a:ext cx="4419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Multilateral negotiations mobilize exporters to support free trade if they believe export markets will </a:t>
            </a:r>
            <a:r>
              <a:rPr lang="en-US" sz="2800" b="1" dirty="0" smtClean="0">
                <a:cs typeface="Times New Roman"/>
              </a:rPr>
              <a:t>expand.  This overcomes the collective action problem which biased the political process toward protection.</a:t>
            </a:r>
          </a:p>
        </p:txBody>
      </p:sp>
      <p:pic>
        <p:nvPicPr>
          <p:cNvPr id="6" name="Picture 5" descr="trade_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" y="1352550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200150"/>
            <a:ext cx="4419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Multilateral negotiations also help avoid </a:t>
            </a:r>
            <a:r>
              <a:rPr lang="en-US" sz="2800" b="1" dirty="0" smtClean="0">
                <a:cs typeface="Times New Roman"/>
              </a:rPr>
              <a:t>a trade war </a:t>
            </a:r>
            <a:r>
              <a:rPr lang="en-US" sz="2800" b="1" dirty="0">
                <a:cs typeface="Times New Roman"/>
              </a:rPr>
              <a:t>between </a:t>
            </a:r>
            <a:r>
              <a:rPr lang="en-US" sz="2800" b="1" dirty="0" smtClean="0">
                <a:cs typeface="Times New Roman"/>
              </a:rPr>
              <a:t>countries.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A trade war could result </a:t>
            </a:r>
            <a:r>
              <a:rPr lang="en-US" sz="2800" b="1" dirty="0" smtClean="0">
                <a:cs typeface="Times New Roman"/>
              </a:rPr>
              <a:t>if each </a:t>
            </a:r>
            <a:r>
              <a:rPr lang="en-US" sz="2800" b="1" dirty="0">
                <a:cs typeface="Times New Roman"/>
              </a:rPr>
              <a:t>country has </a:t>
            </a:r>
            <a:r>
              <a:rPr lang="en-US" sz="2800" b="1" dirty="0" smtClean="0">
                <a:cs typeface="Times New Roman"/>
              </a:rPr>
              <a:t>an incentive </a:t>
            </a:r>
            <a:r>
              <a:rPr lang="en-US" sz="2800" b="1" dirty="0">
                <a:cs typeface="Times New Roman"/>
              </a:rPr>
              <a:t>to </a:t>
            </a:r>
            <a:r>
              <a:rPr lang="en-US" sz="2800" b="1" dirty="0" smtClean="0">
                <a:cs typeface="Times New Roman"/>
              </a:rPr>
              <a:t>adopt protection</a:t>
            </a:r>
            <a:r>
              <a:rPr lang="en-US" sz="2800" b="1" dirty="0">
                <a:cs typeface="Times New Roman"/>
              </a:rPr>
              <a:t>, regardless of what other countries do. </a:t>
            </a:r>
          </a:p>
        </p:txBody>
      </p:sp>
      <p:pic>
        <p:nvPicPr>
          <p:cNvPr id="6" name="Picture 56" descr="tbl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77" y="2241550"/>
            <a:ext cx="414322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6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123950"/>
            <a:ext cx="4419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Game theory shows an example of that situation.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Each country </a:t>
            </a:r>
            <a:r>
              <a:rPr lang="en-US" sz="2800" b="1" dirty="0">
                <a:cs typeface="Times New Roman"/>
              </a:rPr>
              <a:t>individually </a:t>
            </a:r>
            <a:r>
              <a:rPr lang="en-US" sz="2800" b="1" dirty="0" smtClean="0">
                <a:cs typeface="Times New Roman"/>
              </a:rPr>
              <a:t>is </a:t>
            </a:r>
            <a:r>
              <a:rPr lang="en-US" sz="2800" b="1" dirty="0">
                <a:cs typeface="Times New Roman"/>
              </a:rPr>
              <a:t>better off with protection (20 &gt; </a:t>
            </a:r>
            <a:r>
              <a:rPr lang="en-US" sz="2800" b="1" dirty="0" smtClean="0">
                <a:cs typeface="Times New Roman"/>
              </a:rPr>
              <a:t>10 and -5 &gt; -10), </a:t>
            </a:r>
            <a:r>
              <a:rPr lang="en-US" sz="2800" b="1" dirty="0">
                <a:cs typeface="Times New Roman"/>
              </a:rPr>
              <a:t>but both </a:t>
            </a:r>
            <a:r>
              <a:rPr lang="en-US" sz="2800" b="1" dirty="0" smtClean="0">
                <a:cs typeface="Times New Roman"/>
              </a:rPr>
              <a:t>are </a:t>
            </a:r>
            <a:r>
              <a:rPr lang="en-US" sz="2800" b="1" dirty="0">
                <a:cs typeface="Times New Roman"/>
              </a:rPr>
              <a:t>better off if both chose free trade than if both choose protection (10 &gt; –5</a:t>
            </a:r>
            <a:r>
              <a:rPr lang="en-US" sz="2800" b="1" dirty="0" smtClean="0">
                <a:cs typeface="Times New Roman"/>
              </a:rPr>
              <a:t>).</a:t>
            </a:r>
            <a:endParaRPr lang="en-US" sz="2800" b="1" dirty="0">
              <a:cs typeface="Times New Roman"/>
            </a:endParaRPr>
          </a:p>
        </p:txBody>
      </p:sp>
      <p:pic>
        <p:nvPicPr>
          <p:cNvPr id="5" name="Picture 56" descr="tbl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77" y="2241550"/>
            <a:ext cx="414322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219" y="133350"/>
            <a:ext cx="4836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885950"/>
            <a:ext cx="4419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 binding </a:t>
            </a:r>
            <a:r>
              <a:rPr lang="en-US" sz="2800" b="1" dirty="0">
                <a:cs typeface="Times New Roman"/>
              </a:rPr>
              <a:t>agreement to maintain </a:t>
            </a:r>
            <a:r>
              <a:rPr lang="en-US" sz="2800" b="1" dirty="0" smtClean="0">
                <a:cs typeface="Times New Roman"/>
              </a:rPr>
              <a:t>(or transition to) free trade avoids the specter of both choosing protection.</a:t>
            </a:r>
            <a:endParaRPr lang="en-US" sz="2800" b="1" dirty="0">
              <a:cs typeface="Times New Roman"/>
            </a:endParaRPr>
          </a:p>
        </p:txBody>
      </p:sp>
      <p:pic>
        <p:nvPicPr>
          <p:cNvPr id="5" name="Picture 56" descr="tbl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77" y="2241550"/>
            <a:ext cx="414322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1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76" y="133350"/>
            <a:ext cx="746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848981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In 1930, the United States </a:t>
            </a:r>
            <a:r>
              <a:rPr lang="en-US" sz="2800" b="1" dirty="0" smtClean="0">
                <a:cs typeface="Times New Roman"/>
              </a:rPr>
              <a:t>passed the </a:t>
            </a:r>
            <a:r>
              <a:rPr lang="en-US" sz="2800" b="1" dirty="0">
                <a:cs typeface="Times New Roman"/>
              </a:rPr>
              <a:t>Smoot-Hawley </a:t>
            </a:r>
            <a:r>
              <a:rPr lang="en-US" sz="2800" b="1" dirty="0" smtClean="0">
                <a:cs typeface="Times New Roman"/>
              </a:rPr>
              <a:t>tariff, which dramatically hiked tariff rates, causing trade to fall precipitously.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9" descr="fig1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2150"/>
            <a:ext cx="440631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4549" y="15430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10-5: The U.S. Tariff Rate</a:t>
            </a:r>
          </a:p>
        </p:txBody>
      </p:sp>
    </p:spTree>
    <p:extLst>
      <p:ext uri="{BB962C8B-B14F-4D97-AF65-F5344CB8AC3E}">
        <p14:creationId xmlns:p14="http://schemas.microsoft.com/office/powerpoint/2010/main" xmlns="" val="2645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215807"/>
            <a:ext cx="4419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U.S. attempted to unravel some of the damage through bilateral </a:t>
            </a:r>
            <a:r>
              <a:rPr lang="en-US" sz="2800" b="1" dirty="0">
                <a:cs typeface="Times New Roman"/>
              </a:rPr>
              <a:t>trade </a:t>
            </a:r>
            <a:r>
              <a:rPr lang="en-US" sz="2800" b="1" dirty="0" smtClean="0">
                <a:cs typeface="Times New Roman"/>
              </a:rPr>
              <a:t>negotiations (offering </a:t>
            </a:r>
            <a:r>
              <a:rPr lang="en-US" sz="2800" b="1" dirty="0">
                <a:cs typeface="Times New Roman"/>
              </a:rPr>
              <a:t>to lower tariffs on </a:t>
            </a:r>
            <a:r>
              <a:rPr lang="en-US" sz="2800" b="1" dirty="0" smtClean="0">
                <a:cs typeface="Times New Roman"/>
              </a:rPr>
              <a:t>U.S. imports if </a:t>
            </a:r>
            <a:r>
              <a:rPr lang="en-US" sz="2800" b="1" dirty="0">
                <a:cs typeface="Times New Roman"/>
              </a:rPr>
              <a:t>another country </a:t>
            </a:r>
            <a:r>
              <a:rPr lang="en-US" sz="2800" b="1" dirty="0" smtClean="0">
                <a:cs typeface="Times New Roman"/>
              </a:rPr>
              <a:t>lowered its tariffs </a:t>
            </a:r>
            <a:r>
              <a:rPr lang="en-US" sz="2800" b="1" dirty="0">
                <a:cs typeface="Times New Roman"/>
              </a:rPr>
              <a:t>on </a:t>
            </a:r>
            <a:r>
              <a:rPr lang="en-US" sz="2800" b="1" dirty="0" smtClean="0">
                <a:cs typeface="Times New Roman"/>
              </a:rPr>
              <a:t>U.S. exports).</a:t>
            </a:r>
            <a:endParaRPr lang="en-US" sz="2800" b="1" dirty="0">
              <a:cs typeface="Times New Roman"/>
            </a:endParaRPr>
          </a:p>
        </p:txBody>
      </p:sp>
      <p:pic>
        <p:nvPicPr>
          <p:cNvPr id="3" name="Picture 9" descr="fig1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2150"/>
            <a:ext cx="440631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4549" y="1543050"/>
            <a:ext cx="3254051" cy="342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10-5: The U.S. Tariff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676" y="133350"/>
            <a:ext cx="746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Trade Agreements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569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102876"/>
            <a:ext cx="4419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Bilateral </a:t>
            </a:r>
            <a:r>
              <a:rPr lang="en-US" sz="2800" b="1" dirty="0" smtClean="0">
                <a:cs typeface="Times New Roman"/>
              </a:rPr>
              <a:t>negotiations don’t </a:t>
            </a:r>
            <a:r>
              <a:rPr lang="en-US" sz="2800" b="1" dirty="0">
                <a:cs typeface="Times New Roman"/>
              </a:rPr>
              <a:t>take full advantage of international coordination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Countries that have not made any concessions can benefit from others’ bilateral agreements (free riding on others’ low tariffs).</a:t>
            </a:r>
            <a:endParaRPr lang="en-US" sz="2800" b="1" dirty="0"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76" y="133350"/>
            <a:ext cx="746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Trade Agreements</a:t>
            </a:r>
          </a:p>
        </p:txBody>
      </p:sp>
      <p:pic>
        <p:nvPicPr>
          <p:cNvPr id="7" name="Picture 6" descr="trade_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" y="1352550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352550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Free trade allows firms or industry to take advantage of economies of scale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Protected markets limit </a:t>
            </a:r>
            <a:r>
              <a:rPr lang="en-US" sz="2800" b="1" dirty="0" smtClean="0">
                <a:cs typeface="Times New Roman"/>
              </a:rPr>
              <a:t>gains </a:t>
            </a:r>
            <a:r>
              <a:rPr lang="en-US" sz="2800" b="1" dirty="0">
                <a:cs typeface="Times New Roman"/>
              </a:rPr>
              <a:t>from </a:t>
            </a:r>
            <a:r>
              <a:rPr lang="en-US" sz="2800" b="1" dirty="0" smtClean="0">
                <a:cs typeface="Times New Roman"/>
              </a:rPr>
              <a:t>industry concentration.  (Too </a:t>
            </a:r>
            <a:r>
              <a:rPr lang="en-US" sz="2800" b="1" dirty="0">
                <a:cs typeface="Times New Roman"/>
              </a:rPr>
              <a:t>many firms to </a:t>
            </a:r>
            <a:r>
              <a:rPr lang="en-US" sz="2800" b="1" dirty="0" smtClean="0">
                <a:cs typeface="Times New Roman"/>
              </a:rPr>
              <a:t>enter, so</a:t>
            </a:r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firm </a:t>
            </a:r>
            <a:r>
              <a:rPr lang="en-US" sz="2800" b="1" dirty="0">
                <a:cs typeface="Times New Roman"/>
              </a:rPr>
              <a:t>production </a:t>
            </a:r>
            <a:r>
              <a:rPr lang="en-US" sz="2800" b="1" dirty="0" smtClean="0">
                <a:cs typeface="Times New Roman"/>
              </a:rPr>
              <a:t>is </a:t>
            </a:r>
            <a:r>
              <a:rPr lang="en-US" sz="2800" b="1" dirty="0">
                <a:cs typeface="Times New Roman"/>
              </a:rPr>
              <a:t>inefficient</a:t>
            </a:r>
            <a:r>
              <a:rPr lang="en-US" sz="2800" b="1" dirty="0" smtClean="0">
                <a:cs typeface="Times New Roman"/>
              </a:rPr>
              <a:t>.)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free_tra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9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925181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In 1947, a group of 23 countries began trade negotiations under </a:t>
            </a:r>
            <a:r>
              <a:rPr lang="en-US" sz="2800" b="1" dirty="0" smtClean="0">
                <a:cs typeface="Times New Roman"/>
              </a:rPr>
              <a:t>the General Agreement on Tariffs and Trade (GATT).</a:t>
            </a:r>
            <a:endParaRPr lang="en-US" sz="2800" b="1" dirty="0"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76" y="133350"/>
            <a:ext cx="746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Trade Agreements</a:t>
            </a:r>
          </a:p>
        </p:txBody>
      </p:sp>
      <p:pic>
        <p:nvPicPr>
          <p:cNvPr id="7" name="Picture 6" descr="trade_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" y="1352550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444407"/>
            <a:ext cx="4419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In 1995 the World Trade Organization (WTO) </a:t>
            </a:r>
            <a:r>
              <a:rPr lang="en-US" sz="2800" b="1" dirty="0">
                <a:cs typeface="Times New Roman"/>
              </a:rPr>
              <a:t>was established as a formal organization </a:t>
            </a:r>
            <a:r>
              <a:rPr lang="en-US" sz="2800" b="1" dirty="0" smtClean="0">
                <a:cs typeface="Times New Roman"/>
              </a:rPr>
              <a:t>to negotiate, implement, and police multilateral </a:t>
            </a:r>
            <a:r>
              <a:rPr lang="en-US" sz="2800" b="1" dirty="0">
                <a:cs typeface="Times New Roman"/>
              </a:rPr>
              <a:t>trade </a:t>
            </a:r>
            <a:r>
              <a:rPr lang="en-US" sz="2800" b="1" dirty="0" smtClean="0">
                <a:cs typeface="Times New Roman"/>
              </a:rPr>
              <a:t>agreements.</a:t>
            </a:r>
            <a:endParaRPr lang="en-US" sz="2800" b="1" dirty="0"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76" y="133350"/>
            <a:ext cx="746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Trade Agreements</a:t>
            </a:r>
          </a:p>
        </p:txBody>
      </p:sp>
      <p:pic>
        <p:nvPicPr>
          <p:cNvPr id="6" name="Picture 5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837545"/>
            <a:ext cx="4952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goals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reduce tariff rates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multilateral negotiations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bind tariff rates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agree to no future hikes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eliminate nontariff barriers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convert others to tariffs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b="1" dirty="0" smtClean="0">
                <a:cs typeface="Times New Roman"/>
              </a:rPr>
              <a:t>subsidies and quotas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/>
              </a:rPr>
              <a:t>more obvious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easier to negotiate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pic>
        <p:nvPicPr>
          <p:cNvPr id="6" name="Picture 5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6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971550"/>
            <a:ext cx="4419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There are a few exceptions to the general rules: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Subsidies for agricultural exports are </a:t>
            </a:r>
            <a:r>
              <a:rPr lang="en-US" sz="2800" b="1" dirty="0" smtClean="0">
                <a:cs typeface="Times New Roman"/>
              </a:rPr>
              <a:t>allowed.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Countries are also allowed to temporarily hike tariffs to address market disruptions </a:t>
            </a:r>
            <a:r>
              <a:rPr lang="en-US" sz="2800" b="1" dirty="0">
                <a:cs typeface="Times New Roman"/>
              </a:rPr>
              <a:t>caused by </a:t>
            </a:r>
            <a:r>
              <a:rPr lang="en-US" sz="2800" b="1" dirty="0" smtClean="0">
                <a:cs typeface="Times New Roman"/>
              </a:rPr>
              <a:t>an import surge.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3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7635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Times New Roman"/>
              </a:rPr>
              <a:t>WTO agreements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General </a:t>
            </a:r>
            <a:r>
              <a:rPr lang="en-US" sz="2800" b="1" dirty="0">
                <a:cs typeface="Times New Roman"/>
              </a:rPr>
              <a:t>Agreement on Tariffs and </a:t>
            </a:r>
            <a:r>
              <a:rPr lang="en-US" sz="2800" b="1" dirty="0" smtClean="0">
                <a:cs typeface="Times New Roman"/>
              </a:rPr>
              <a:t>Trade (GATT)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trade </a:t>
            </a:r>
            <a:r>
              <a:rPr lang="en-US" sz="2800" b="1" dirty="0">
                <a:cs typeface="Times New Roman"/>
              </a:rPr>
              <a:t>in </a:t>
            </a:r>
            <a:r>
              <a:rPr lang="en-US" sz="2800" b="1" dirty="0" smtClean="0">
                <a:cs typeface="Times New Roman"/>
              </a:rPr>
              <a:t>goods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General Agreement on Tariffs and </a:t>
            </a:r>
            <a:r>
              <a:rPr lang="en-US" sz="2800" b="1" dirty="0" smtClean="0">
                <a:cs typeface="Times New Roman"/>
              </a:rPr>
              <a:t>Services (GATS)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trade </a:t>
            </a:r>
            <a:r>
              <a:rPr lang="en-US" sz="2800" b="1" dirty="0">
                <a:cs typeface="Times New Roman"/>
              </a:rPr>
              <a:t>in </a:t>
            </a:r>
            <a:r>
              <a:rPr lang="en-US" sz="2800" b="1" dirty="0" smtClean="0">
                <a:cs typeface="Times New Roman"/>
              </a:rPr>
              <a:t>services</a:t>
            </a:r>
            <a:endParaRPr lang="en-US" sz="2800" b="1" dirty="0"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cs typeface="Times New Roman"/>
              </a:rPr>
              <a:t>Agreement on Trade-Related Aspects of </a:t>
            </a:r>
            <a:r>
              <a:rPr lang="en-US" sz="2800" b="1" dirty="0" smtClean="0">
                <a:cs typeface="Times New Roman"/>
              </a:rPr>
              <a:t>IP (TRIPS)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international </a:t>
            </a:r>
            <a:r>
              <a:rPr lang="en-US" sz="2800" b="1" dirty="0">
                <a:cs typeface="Times New Roman"/>
              </a:rPr>
              <a:t>property </a:t>
            </a:r>
            <a:r>
              <a:rPr lang="en-US" sz="2800" b="1" dirty="0" smtClean="0">
                <a:cs typeface="Times New Roman"/>
              </a:rPr>
              <a:t>rights</a:t>
            </a:r>
            <a:endParaRPr lang="en-US" sz="28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971550"/>
            <a:ext cx="44195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WTO also adds a dispute settlement procedure to GATT.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Countries </a:t>
            </a:r>
            <a:r>
              <a:rPr lang="en-US" sz="2800" b="1" dirty="0">
                <a:cs typeface="Times New Roman"/>
              </a:rPr>
              <a:t>in a trade dispute can bring their case to a panel of WTO </a:t>
            </a:r>
            <a:r>
              <a:rPr lang="en-US" sz="2800" b="1" dirty="0" smtClean="0">
                <a:cs typeface="Times New Roman"/>
              </a:rPr>
              <a:t>experts, which rules on </a:t>
            </a:r>
            <a:r>
              <a:rPr lang="en-US" sz="2800" b="1" dirty="0">
                <a:cs typeface="Times New Roman"/>
              </a:rPr>
              <a:t>whether member counties are breaking their agreements</a:t>
            </a:r>
            <a:r>
              <a:rPr lang="en-US" sz="2800" b="1" dirty="0" smtClean="0">
                <a:cs typeface="Times New Roman"/>
              </a:rPr>
              <a:t>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3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885950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If a country doesn’t </a:t>
            </a:r>
            <a:r>
              <a:rPr lang="en-US" sz="2800" b="1" dirty="0">
                <a:cs typeface="Times New Roman"/>
              </a:rPr>
              <a:t>the panel’s </a:t>
            </a:r>
            <a:r>
              <a:rPr lang="en-US" sz="2800" b="1" dirty="0" smtClean="0">
                <a:cs typeface="Times New Roman"/>
              </a:rPr>
              <a:t>decision, the </a:t>
            </a:r>
            <a:r>
              <a:rPr lang="en-US" sz="2800" b="1" dirty="0">
                <a:cs typeface="Times New Roman"/>
              </a:rPr>
              <a:t>WTO </a:t>
            </a:r>
            <a:r>
              <a:rPr lang="en-US" sz="2800" b="1" dirty="0" smtClean="0">
                <a:cs typeface="Times New Roman"/>
              </a:rPr>
              <a:t>can punish it by letting </a:t>
            </a:r>
            <a:r>
              <a:rPr lang="en-US" sz="2800" b="1" dirty="0">
                <a:cs typeface="Times New Roman"/>
              </a:rPr>
              <a:t>other countries </a:t>
            </a:r>
            <a:r>
              <a:rPr lang="en-US" sz="2800" b="1" dirty="0" smtClean="0">
                <a:cs typeface="Times New Roman"/>
              </a:rPr>
              <a:t>impose </a:t>
            </a:r>
            <a:r>
              <a:rPr lang="en-US" sz="2800" b="1" dirty="0">
                <a:cs typeface="Times New Roman"/>
              </a:rPr>
              <a:t>trade restrictions on </a:t>
            </a:r>
            <a:r>
              <a:rPr lang="en-US" sz="2800" b="1" dirty="0" smtClean="0">
                <a:cs typeface="Times New Roman"/>
              </a:rPr>
              <a:t>it.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pic>
        <p:nvPicPr>
          <p:cNvPr id="4" name="Picture 3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0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047750"/>
            <a:ext cx="4419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last successful GATT </a:t>
            </a:r>
            <a:r>
              <a:rPr lang="en-US" sz="2800" b="1" dirty="0">
                <a:cs typeface="Times New Roman"/>
              </a:rPr>
              <a:t>multilateral negotiations was the </a:t>
            </a:r>
            <a:r>
              <a:rPr lang="en-US" sz="2800" b="1" dirty="0" smtClean="0">
                <a:cs typeface="Times New Roman"/>
              </a:rPr>
              <a:t>Uruguay Round (ratified </a:t>
            </a:r>
            <a:r>
              <a:rPr lang="en-US" sz="2800" b="1" dirty="0">
                <a:cs typeface="Times New Roman"/>
              </a:rPr>
              <a:t>in </a:t>
            </a:r>
            <a:r>
              <a:rPr lang="en-US" sz="2800" b="1" dirty="0" smtClean="0">
                <a:cs typeface="Times New Roman"/>
              </a:rPr>
              <a:t>1994) which </a:t>
            </a:r>
            <a:r>
              <a:rPr lang="en-US" sz="2800" b="1" dirty="0">
                <a:cs typeface="Times New Roman"/>
              </a:rPr>
              <a:t>reduced agricultural subsidies </a:t>
            </a:r>
            <a:r>
              <a:rPr lang="en-US" sz="2800" b="1" dirty="0" smtClean="0">
                <a:cs typeface="Times New Roman"/>
              </a:rPr>
              <a:t>and phased out quotas on textiles </a:t>
            </a:r>
            <a:r>
              <a:rPr lang="en-US" sz="2800" b="1" dirty="0">
                <a:cs typeface="Times New Roman"/>
              </a:rPr>
              <a:t>and </a:t>
            </a:r>
            <a:r>
              <a:rPr lang="en-US" sz="2800" b="1" dirty="0" smtClean="0">
                <a:cs typeface="Times New Roman"/>
              </a:rPr>
              <a:t>clothing (the Multi-Fiber Arrangement).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pic>
        <p:nvPicPr>
          <p:cNvPr id="4" name="Picture 3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3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02876"/>
            <a:ext cx="44957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Unfortunately </a:t>
            </a:r>
            <a:r>
              <a:rPr lang="en-US" sz="2800" b="1" dirty="0" smtClean="0">
                <a:cs typeface="Times New Roman"/>
              </a:rPr>
              <a:t>quotas </a:t>
            </a:r>
            <a:r>
              <a:rPr lang="en-US" sz="2800" b="1" dirty="0">
                <a:cs typeface="Times New Roman"/>
              </a:rPr>
              <a:t>on imports from China </a:t>
            </a:r>
            <a:r>
              <a:rPr lang="en-US" sz="2800" b="1" dirty="0" smtClean="0">
                <a:cs typeface="Times New Roman"/>
              </a:rPr>
              <a:t>were temporarily re-imposed by the U.S. due </a:t>
            </a:r>
            <a:r>
              <a:rPr lang="en-US" sz="2800" b="1" dirty="0">
                <a:cs typeface="Times New Roman"/>
              </a:rPr>
              <a:t>to surge in Chinese clothing exports </a:t>
            </a:r>
            <a:r>
              <a:rPr lang="en-US" sz="2800" b="1" dirty="0" smtClean="0">
                <a:cs typeface="Times New Roman"/>
              </a:rPr>
              <a:t>when the </a:t>
            </a:r>
            <a:r>
              <a:rPr lang="en-US" sz="2800" b="1" dirty="0">
                <a:cs typeface="Times New Roman"/>
              </a:rPr>
              <a:t>MFA expired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This is an example of the market disruption exception.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pic>
        <p:nvPicPr>
          <p:cNvPr id="4" name="Picture 3" descr="w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02876"/>
            <a:ext cx="44957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latest </a:t>
            </a:r>
            <a:r>
              <a:rPr lang="en-US" sz="2800" b="1" dirty="0">
                <a:cs typeface="Times New Roman"/>
              </a:rPr>
              <a:t>round of negotiations </a:t>
            </a:r>
            <a:r>
              <a:rPr lang="en-US" sz="2800" b="1" dirty="0" smtClean="0">
                <a:cs typeface="Times New Roman"/>
              </a:rPr>
              <a:t>(started </a:t>
            </a:r>
            <a:r>
              <a:rPr lang="en-US" sz="2800" b="1" dirty="0">
                <a:cs typeface="Times New Roman"/>
              </a:rPr>
              <a:t>in Doha, </a:t>
            </a:r>
            <a:r>
              <a:rPr lang="en-US" sz="2800" b="1" dirty="0" smtClean="0">
                <a:cs typeface="Times New Roman"/>
              </a:rPr>
              <a:t>Qatar 2001) haven’t produced </a:t>
            </a:r>
            <a:r>
              <a:rPr lang="en-US" sz="2800" b="1" dirty="0">
                <a:cs typeface="Times New Roman"/>
              </a:rPr>
              <a:t>an agreement.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Most remaining protection is </a:t>
            </a:r>
            <a:r>
              <a:rPr lang="en-US" sz="2800" b="1" dirty="0">
                <a:cs typeface="Times New Roman"/>
              </a:rPr>
              <a:t>in agriculture, textiles, and </a:t>
            </a:r>
            <a:r>
              <a:rPr lang="en-US" sz="2800" b="1" dirty="0" smtClean="0">
                <a:cs typeface="Times New Roman"/>
              </a:rPr>
              <a:t>clothing — industries </a:t>
            </a:r>
            <a:r>
              <a:rPr lang="en-US" sz="2800" b="1" dirty="0">
                <a:cs typeface="Times New Roman"/>
              </a:rPr>
              <a:t>that are </a:t>
            </a:r>
            <a:r>
              <a:rPr lang="en-US" sz="2800" b="1" dirty="0" smtClean="0">
                <a:cs typeface="Times New Roman"/>
              </a:rPr>
              <a:t>well organized </a:t>
            </a:r>
            <a:r>
              <a:rPr lang="en-US" sz="2800" b="1" dirty="0">
                <a:cs typeface="Times New Roman"/>
              </a:rPr>
              <a:t>politically</a:t>
            </a:r>
            <a:r>
              <a:rPr lang="en-US" sz="2800" b="1" dirty="0" smtClean="0">
                <a:cs typeface="Times New Roman"/>
              </a:rPr>
              <a:t>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586" y="133350"/>
            <a:ext cx="6707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Trade Organization</a:t>
            </a:r>
          </a:p>
        </p:txBody>
      </p:sp>
      <p:pic>
        <p:nvPicPr>
          <p:cNvPr id="4" name="Picture 9" descr="tbl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4388"/>
            <a:ext cx="4268775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583650"/>
            <a:ext cx="48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Free trade provides </a:t>
            </a:r>
            <a:r>
              <a:rPr lang="en-US" sz="2800" b="1" dirty="0" smtClean="0">
                <a:cs typeface="Times New Roman"/>
              </a:rPr>
              <a:t>dynamic benefits: competition </a:t>
            </a:r>
            <a:r>
              <a:rPr lang="en-US" sz="2800" b="1" dirty="0">
                <a:cs typeface="Times New Roman"/>
              </a:rPr>
              <a:t>and opportunities for </a:t>
            </a:r>
            <a:r>
              <a:rPr lang="en-US" sz="2800" b="1" dirty="0" smtClean="0">
                <a:cs typeface="Times New Roman"/>
              </a:rPr>
              <a:t>innovation.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Entrepreneurs have </a:t>
            </a:r>
            <a:r>
              <a:rPr lang="en-US" sz="2800" b="1" dirty="0">
                <a:cs typeface="Times New Roman"/>
              </a:rPr>
              <a:t>an incentive </a:t>
            </a:r>
            <a:r>
              <a:rPr lang="en-US" sz="2800" b="1" dirty="0" smtClean="0">
                <a:cs typeface="Times New Roman"/>
              </a:rPr>
              <a:t>to </a:t>
            </a:r>
            <a:r>
              <a:rPr lang="en-US" sz="2800" b="1" dirty="0">
                <a:cs typeface="Times New Roman"/>
              </a:rPr>
              <a:t>export </a:t>
            </a:r>
            <a:r>
              <a:rPr lang="en-US" sz="2800" b="1" dirty="0" smtClean="0">
                <a:cs typeface="Times New Roman"/>
              </a:rPr>
              <a:t>more or </a:t>
            </a:r>
            <a:r>
              <a:rPr lang="en-US" sz="2800" b="1" dirty="0">
                <a:cs typeface="Times New Roman"/>
              </a:rPr>
              <a:t>compete with </a:t>
            </a:r>
            <a:r>
              <a:rPr lang="en-US" sz="2800" b="1" dirty="0" smtClean="0">
                <a:cs typeface="Times New Roman"/>
              </a:rPr>
              <a:t>imports.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free_tra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368207"/>
            <a:ext cx="4419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trade agreements between countries in </a:t>
            </a:r>
            <a:r>
              <a:rPr lang="en-US" sz="2800" b="1" dirty="0">
                <a:cs typeface="Times New Roman"/>
              </a:rPr>
              <a:t>which </a:t>
            </a:r>
            <a:r>
              <a:rPr lang="en-US" sz="2800" b="1" dirty="0" smtClean="0">
                <a:cs typeface="Times New Roman"/>
              </a:rPr>
              <a:t>they </a:t>
            </a:r>
            <a:r>
              <a:rPr lang="en-US" sz="2800" b="1" dirty="0">
                <a:cs typeface="Times New Roman"/>
              </a:rPr>
              <a:t>lower tariffs for </a:t>
            </a:r>
            <a:r>
              <a:rPr lang="en-US" sz="2800" b="1" dirty="0" smtClean="0">
                <a:cs typeface="Times New Roman"/>
              </a:rPr>
              <a:t>each</a:t>
            </a:r>
          </a:p>
          <a:p>
            <a:pPr algn="ctr"/>
            <a:r>
              <a:rPr lang="en-US" sz="2800" b="1" dirty="0" smtClean="0">
                <a:cs typeface="Times New Roman"/>
              </a:rPr>
              <a:t>other </a:t>
            </a:r>
            <a:r>
              <a:rPr lang="en-US" sz="2800" b="1" dirty="0">
                <a:cs typeface="Times New Roman"/>
              </a:rPr>
              <a:t>but not </a:t>
            </a:r>
            <a:r>
              <a:rPr lang="en-US" sz="2800" b="1" dirty="0" smtClean="0">
                <a:cs typeface="Times New Roman"/>
              </a:rPr>
              <a:t>for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rest of the </a:t>
            </a:r>
            <a:r>
              <a:rPr lang="en-US" sz="2800" b="1" dirty="0" smtClean="0">
                <a:cs typeface="Times New Roman"/>
              </a:rPr>
              <a:t>world</a:t>
            </a:r>
          </a:p>
        </p:txBody>
      </p:sp>
      <p:pic>
        <p:nvPicPr>
          <p:cNvPr id="5" name="Picture 4" descr="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25283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7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1646694"/>
            <a:ext cx="4419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favored nation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(MFN) principle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WTO </a:t>
            </a:r>
            <a:r>
              <a:rPr lang="en-US" sz="2800" b="1" dirty="0">
                <a:cs typeface="Times New Roman"/>
              </a:rPr>
              <a:t>members pledge </a:t>
            </a:r>
            <a:r>
              <a:rPr lang="en-US" sz="2800" b="1" dirty="0" smtClean="0">
                <a:cs typeface="Times New Roman"/>
              </a:rPr>
              <a:t>all member countries </a:t>
            </a:r>
            <a:r>
              <a:rPr lang="en-US" sz="2800" b="1" dirty="0">
                <a:cs typeface="Times New Roman"/>
              </a:rPr>
              <a:t>will pay tariffs no higher than the nation that pays the lowest</a:t>
            </a:r>
            <a:endParaRPr lang="en-US" sz="2800" b="1" dirty="0" smtClean="0">
              <a:cs typeface="Times New Roman"/>
            </a:endParaRPr>
          </a:p>
        </p:txBody>
      </p:sp>
      <p:pic>
        <p:nvPicPr>
          <p:cNvPr id="4" name="Picture 3" descr="m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1150"/>
            <a:ext cx="369276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0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819150"/>
            <a:ext cx="4495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Under </a:t>
            </a:r>
            <a:r>
              <a:rPr lang="en-US" sz="2800" b="1" dirty="0">
                <a:cs typeface="Times New Roman"/>
              </a:rPr>
              <a:t>the </a:t>
            </a:r>
            <a:r>
              <a:rPr lang="en-US" sz="2800" b="1" dirty="0" smtClean="0">
                <a:cs typeface="Times New Roman"/>
              </a:rPr>
              <a:t>WTO preferential trade agreements are </a:t>
            </a:r>
            <a:r>
              <a:rPr lang="en-US" sz="2800" b="1" dirty="0">
                <a:cs typeface="Times New Roman"/>
              </a:rPr>
              <a:t>generally not </a:t>
            </a:r>
            <a:r>
              <a:rPr lang="en-US" sz="2800" b="1" dirty="0" smtClean="0">
                <a:cs typeface="Times New Roman"/>
              </a:rPr>
              <a:t>allowed.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Each </a:t>
            </a:r>
            <a:r>
              <a:rPr lang="en-US" sz="2800" b="1" dirty="0">
                <a:cs typeface="Times New Roman"/>
              </a:rPr>
              <a:t>country in the WTO </a:t>
            </a:r>
            <a:r>
              <a:rPr lang="en-US" sz="2800" b="1" dirty="0" smtClean="0">
                <a:cs typeface="Times New Roman"/>
              </a:rPr>
              <a:t>is granted most favored nation status by other members.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However, preferential trade agreements are allowed if the lowest rate is zero.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25283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1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1" y="1010781"/>
            <a:ext cx="457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customs union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free </a:t>
            </a:r>
            <a:r>
              <a:rPr lang="en-US" sz="2800" b="1" dirty="0">
                <a:cs typeface="Times New Roman"/>
              </a:rPr>
              <a:t>trade among </a:t>
            </a:r>
            <a:r>
              <a:rPr lang="en-US" sz="2800" b="1" dirty="0" smtClean="0">
                <a:cs typeface="Times New Roman"/>
              </a:rPr>
              <a:t>members, a </a:t>
            </a:r>
            <a:r>
              <a:rPr lang="en-US" sz="2800" b="1" dirty="0">
                <a:cs typeface="Times New Roman"/>
              </a:rPr>
              <a:t>common external trade policy towards </a:t>
            </a:r>
            <a:r>
              <a:rPr lang="en-US" sz="2800" b="1" dirty="0" smtClean="0">
                <a:cs typeface="Times New Roman"/>
              </a:rPr>
              <a:t>non-members</a:t>
            </a:r>
          </a:p>
          <a:p>
            <a:pPr algn="ctr"/>
            <a:r>
              <a:rPr lang="en-US" sz="2800" b="1" dirty="0" smtClean="0">
                <a:cs typeface="Times New Roman"/>
              </a:rPr>
              <a:t>(e.g., European Union)</a:t>
            </a:r>
            <a:endParaRPr lang="en-US" sz="2800" b="1" dirty="0"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0781"/>
            <a:ext cx="457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area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free </a:t>
            </a:r>
            <a:r>
              <a:rPr lang="en-US" sz="2800" b="1" dirty="0">
                <a:cs typeface="Times New Roman"/>
              </a:rPr>
              <a:t>trade among members, </a:t>
            </a:r>
            <a:r>
              <a:rPr lang="en-US" sz="2800" b="1" dirty="0" smtClean="0">
                <a:cs typeface="Times New Roman"/>
              </a:rPr>
              <a:t>individual </a:t>
            </a:r>
            <a:r>
              <a:rPr lang="en-US" sz="2800" b="1" dirty="0">
                <a:cs typeface="Times New Roman"/>
              </a:rPr>
              <a:t>trade </a:t>
            </a:r>
            <a:r>
              <a:rPr lang="en-US" sz="2800" b="1" dirty="0" smtClean="0">
                <a:cs typeface="Times New Roman"/>
              </a:rPr>
              <a:t>policies </a:t>
            </a:r>
            <a:r>
              <a:rPr lang="en-US" sz="2800" b="1" dirty="0">
                <a:cs typeface="Times New Roman"/>
              </a:rPr>
              <a:t>towards </a:t>
            </a:r>
            <a:r>
              <a:rPr lang="en-US" sz="2800" b="1" dirty="0" smtClean="0">
                <a:cs typeface="Times New Roman"/>
              </a:rPr>
              <a:t>non-members</a:t>
            </a:r>
          </a:p>
          <a:p>
            <a:pPr algn="ctr"/>
            <a:r>
              <a:rPr lang="en-US" sz="2800" b="1" dirty="0" smtClean="0">
                <a:cs typeface="Times New Roman"/>
              </a:rPr>
              <a:t>(e.g., NAFTA)</a:t>
            </a:r>
            <a:endParaRPr lang="en-US" sz="2800" b="1" dirty="0">
              <a:cs typeface="Times New Roman"/>
            </a:endParaRPr>
          </a:p>
        </p:txBody>
      </p:sp>
      <p:pic>
        <p:nvPicPr>
          <p:cNvPr id="5" name="Picture 4" descr="naf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57550"/>
            <a:ext cx="2057400" cy="1685925"/>
          </a:xfrm>
          <a:prstGeom prst="rect">
            <a:avLst/>
          </a:prstGeom>
        </p:spPr>
      </p:pic>
      <p:pic>
        <p:nvPicPr>
          <p:cNvPr id="6" name="Picture 5" descr="europe_flag.jpg"/>
          <p:cNvPicPr>
            <a:picLocks noChangeAspect="1"/>
          </p:cNvPicPr>
          <p:nvPr/>
        </p:nvPicPr>
        <p:blipFill>
          <a:blip r:embed="rId3"/>
          <a:srcRect l="3251" t="4784" r="3251" b="4784"/>
          <a:stretch>
            <a:fillRect/>
          </a:stretch>
        </p:blipFill>
        <p:spPr>
          <a:xfrm>
            <a:off x="5799020" y="3410658"/>
            <a:ext cx="2201980" cy="1447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353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102876"/>
            <a:ext cx="44957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Two types of preferential trade agreements have zero tariff rates: a free trade area and a customs union.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Counter-intuitively, preferential trade agreements can actually reduce national welfare.</a:t>
            </a:r>
            <a:endParaRPr lang="en-US" sz="2800" b="1" dirty="0">
              <a:cs typeface="Times New Roman"/>
            </a:endParaRPr>
          </a:p>
        </p:txBody>
      </p:sp>
      <p:pic>
        <p:nvPicPr>
          <p:cNvPr id="4" name="Picture 3" descr="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25283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570494"/>
            <a:ext cx="5181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Preferential trading agreements increase national welfare when new trade is created, but not when existing trade </a:t>
            </a:r>
            <a:r>
              <a:rPr lang="en-US" sz="2800" b="1" dirty="0" smtClean="0">
                <a:cs typeface="Times New Roman"/>
              </a:rPr>
              <a:t>from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>
                <a:cs typeface="Times New Roman"/>
              </a:rPr>
              <a:t>outside world is </a:t>
            </a:r>
            <a:r>
              <a:rPr lang="en-US" sz="2800" b="1" dirty="0" smtClean="0">
                <a:cs typeface="Times New Roman"/>
              </a:rPr>
              <a:t>diverted to </a:t>
            </a:r>
            <a:r>
              <a:rPr lang="en-US" sz="2800" b="1" dirty="0">
                <a:cs typeface="Times New Roman"/>
              </a:rPr>
              <a:t>trade with member countries.</a:t>
            </a:r>
          </a:p>
        </p:txBody>
      </p:sp>
      <p:pic>
        <p:nvPicPr>
          <p:cNvPr id="4" name="Picture 3" descr="agre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25283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298" y="133350"/>
            <a:ext cx="798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Preferential Trade Agreements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1" y="1010781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creation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>
                <a:cs typeface="Times New Roman"/>
              </a:rPr>
              <a:t>high-cost domestic production is </a:t>
            </a:r>
            <a:r>
              <a:rPr lang="en-US" sz="2800" b="1" dirty="0" smtClean="0">
                <a:cs typeface="Times New Roman"/>
              </a:rPr>
              <a:t>replaced</a:t>
            </a:r>
          </a:p>
          <a:p>
            <a:pPr algn="ctr"/>
            <a:r>
              <a:rPr lang="en-US" sz="2800" b="1" dirty="0" smtClean="0">
                <a:cs typeface="Times New Roman"/>
              </a:rPr>
              <a:t>by </a:t>
            </a:r>
            <a:r>
              <a:rPr lang="en-US" sz="2800" b="1" dirty="0">
                <a:cs typeface="Times New Roman"/>
              </a:rPr>
              <a:t>low-cost </a:t>
            </a:r>
            <a:r>
              <a:rPr lang="en-US" sz="2800" b="1" dirty="0" smtClean="0">
                <a:cs typeface="Times New Roman"/>
              </a:rPr>
              <a:t>imports</a:t>
            </a:r>
          </a:p>
          <a:p>
            <a:pPr algn="ctr"/>
            <a:r>
              <a:rPr lang="en-US" sz="2800" b="1" dirty="0" smtClean="0">
                <a:cs typeface="Times New Roman"/>
              </a:rPr>
              <a:t>from </a:t>
            </a:r>
            <a:r>
              <a:rPr lang="en-US" sz="2800" b="1" dirty="0">
                <a:cs typeface="Times New Roman"/>
              </a:rPr>
              <a:t>other </a:t>
            </a:r>
            <a:r>
              <a:rPr lang="en-US" sz="2800" b="1" dirty="0" smtClean="0">
                <a:cs typeface="Times New Roman"/>
              </a:rPr>
              <a:t>members</a:t>
            </a:r>
            <a:endParaRPr lang="en-US" sz="2800" b="1" dirty="0"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1" y="1047750"/>
            <a:ext cx="441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diversion</a:t>
            </a:r>
            <a:r>
              <a:rPr lang="en-US" sz="2800" b="1" dirty="0" smtClean="0"/>
              <a:t>–</a:t>
            </a:r>
            <a:endParaRPr lang="en-US" sz="2800" b="1" dirty="0"/>
          </a:p>
          <a:p>
            <a:pPr algn="ctr"/>
            <a:r>
              <a:rPr lang="en-US" sz="2800" b="1" dirty="0">
                <a:cs typeface="Times New Roman"/>
              </a:rPr>
              <a:t>low-cost imports from nonmembers are diverted to high-cost imports from member nations</a:t>
            </a:r>
          </a:p>
        </p:txBody>
      </p:sp>
      <p:pic>
        <p:nvPicPr>
          <p:cNvPr id="5" name="Picture 4" descr="cre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42" y="3257550"/>
            <a:ext cx="2301658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diversion.png"/>
          <p:cNvPicPr>
            <a:picLocks noChangeAspect="1"/>
          </p:cNvPicPr>
          <p:nvPr/>
        </p:nvPicPr>
        <p:blipFill>
          <a:blip r:embed="rId3"/>
          <a:srcRect t="18750" b="15000"/>
          <a:stretch>
            <a:fillRect/>
          </a:stretch>
        </p:blipFill>
        <p:spPr>
          <a:xfrm>
            <a:off x="5715000" y="3257550"/>
            <a:ext cx="24384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305163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Free </a:t>
            </a:r>
            <a:r>
              <a:rPr lang="en-US" sz="2800" b="1" dirty="0">
                <a:cs typeface="Times New Roman"/>
              </a:rPr>
              <a:t>trade avoids </a:t>
            </a:r>
            <a:r>
              <a:rPr lang="en-US" sz="2800" b="1" dirty="0" smtClean="0">
                <a:cs typeface="Times New Roman"/>
              </a:rPr>
              <a:t>rent seeking</a:t>
            </a:r>
            <a:r>
              <a:rPr lang="en-US" sz="2800" b="1" dirty="0">
                <a:cs typeface="Times New Roman"/>
              </a:rPr>
              <a:t>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 seeking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people and firms spend </a:t>
            </a:r>
            <a:r>
              <a:rPr lang="en-US" sz="2800" b="1" dirty="0">
                <a:cs typeface="Times New Roman"/>
              </a:rPr>
              <a:t>time and </a:t>
            </a:r>
            <a:r>
              <a:rPr lang="en-US" sz="2800" b="1" dirty="0" smtClean="0">
                <a:cs typeface="Times New Roman"/>
              </a:rPr>
              <a:t>resources </a:t>
            </a:r>
            <a:r>
              <a:rPr lang="en-US" sz="2800" b="1" dirty="0">
                <a:cs typeface="Times New Roman"/>
              </a:rPr>
              <a:t>seeking quota rights </a:t>
            </a:r>
            <a:r>
              <a:rPr lang="en-US" sz="2800" b="1" dirty="0" smtClean="0">
                <a:cs typeface="Times New Roman"/>
              </a:rPr>
              <a:t>and associated profits</a:t>
            </a:r>
            <a:endParaRPr lang="en-US" sz="28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(often through bribes and political contributions)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pic>
        <p:nvPicPr>
          <p:cNvPr id="4" name="Picture 3" descr="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7" y="1885950"/>
            <a:ext cx="38206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895350"/>
            <a:ext cx="480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Times New Roman"/>
              </a:rPr>
              <a:t>The political argument for free trade says that free trade is the best </a:t>
            </a:r>
            <a:r>
              <a:rPr lang="en-US" sz="2800" b="1" i="1" dirty="0">
                <a:cs typeface="Times New Roman"/>
              </a:rPr>
              <a:t>feasible</a:t>
            </a:r>
            <a:r>
              <a:rPr lang="en-US" sz="2800" b="1" dirty="0">
                <a:cs typeface="Times New Roman"/>
              </a:rPr>
              <a:t> political policy, even though there may be better policies in principle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Any </a:t>
            </a:r>
            <a:r>
              <a:rPr lang="en-US" sz="2800" b="1" dirty="0" smtClean="0">
                <a:cs typeface="Times New Roman"/>
              </a:rPr>
              <a:t>deviating policy would </a:t>
            </a:r>
            <a:r>
              <a:rPr lang="en-US" sz="2800" b="1" dirty="0">
                <a:cs typeface="Times New Roman"/>
              </a:rPr>
              <a:t>be quickly manipulated by political groups, leading to decreased national welfare.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330" y="133350"/>
            <a:ext cx="8403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in Favor</a:t>
            </a:r>
          </a:p>
        </p:txBody>
      </p:sp>
      <p:pic>
        <p:nvPicPr>
          <p:cNvPr id="4" name="Picture 3" descr="free_tra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2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709737"/>
            <a:ext cx="48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Tariffs generate terms </a:t>
            </a:r>
            <a:r>
              <a:rPr lang="en-US" sz="2800" b="1" dirty="0">
                <a:cs typeface="Times New Roman"/>
              </a:rPr>
              <a:t>of trade </a:t>
            </a:r>
            <a:r>
              <a:rPr lang="en-US" sz="2800" b="1" dirty="0" smtClean="0">
                <a:cs typeface="Times New Roman"/>
              </a:rPr>
              <a:t>gains for </a:t>
            </a:r>
            <a:r>
              <a:rPr lang="en-US" sz="2800" b="1" dirty="0">
                <a:cs typeface="Times New Roman"/>
              </a:rPr>
              <a:t>a large </a:t>
            </a:r>
            <a:r>
              <a:rPr lang="en-US" sz="2800" b="1" dirty="0" smtClean="0">
                <a:cs typeface="Times New Roman"/>
              </a:rPr>
              <a:t>countries.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>
                <a:cs typeface="Times New Roman"/>
              </a:rPr>
              <a:t>This benefit may exceed the losses caused by </a:t>
            </a:r>
            <a:r>
              <a:rPr lang="en-US" sz="2800" b="1" dirty="0" smtClean="0">
                <a:cs typeface="Times New Roman"/>
              </a:rPr>
              <a:t>production and consumption distortions.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5" name="Picture 9" descr="fig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48" y="1581150"/>
            <a:ext cx="3711152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9749" y="1200150"/>
            <a:ext cx="3254051" cy="330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10-2: The Optimum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29740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102876"/>
            <a:ext cx="480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 </a:t>
            </a:r>
            <a:r>
              <a:rPr lang="en-US" sz="2800" b="1" dirty="0">
                <a:cs typeface="Times New Roman"/>
              </a:rPr>
              <a:t>small tariff will lead to an increase in national </a:t>
            </a:r>
            <a:r>
              <a:rPr lang="en-US" sz="2800" b="1" dirty="0" smtClean="0">
                <a:cs typeface="Times New Roman"/>
              </a:rPr>
              <a:t>welfare, but </a:t>
            </a:r>
            <a:r>
              <a:rPr lang="en-US" sz="2800" b="1" dirty="0">
                <a:cs typeface="Times New Roman"/>
              </a:rPr>
              <a:t>at some tariff rate, the national welfare will begin to decrease as </a:t>
            </a:r>
            <a:r>
              <a:rPr lang="en-US" sz="2800" b="1" dirty="0" smtClean="0">
                <a:cs typeface="Times New Roman"/>
              </a:rPr>
              <a:t>efficiency </a:t>
            </a:r>
            <a:r>
              <a:rPr lang="en-US" sz="2800" b="1" dirty="0">
                <a:cs typeface="Times New Roman"/>
              </a:rPr>
              <a:t>loss exceeds </a:t>
            </a:r>
            <a:r>
              <a:rPr lang="en-US" sz="2800" b="1" dirty="0" smtClean="0">
                <a:cs typeface="Times New Roman"/>
              </a:rPr>
              <a:t>terms </a:t>
            </a:r>
            <a:r>
              <a:rPr lang="en-US" sz="2800" b="1" dirty="0">
                <a:cs typeface="Times New Roman"/>
              </a:rPr>
              <a:t>of trade </a:t>
            </a:r>
            <a:r>
              <a:rPr lang="en-US" sz="2800" b="1" dirty="0" smtClean="0">
                <a:cs typeface="Times New Roman"/>
              </a:rPr>
              <a:t>gain.</a:t>
            </a:r>
            <a:endParaRPr lang="en-US" sz="2800" b="1" dirty="0"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There is an optimal tariff </a:t>
            </a:r>
            <a:r>
              <a:rPr lang="en-US" sz="2800" b="1" dirty="0">
                <a:cs typeface="Times New Roman"/>
              </a:rPr>
              <a:t>rate </a:t>
            </a:r>
            <a:r>
              <a:rPr lang="en-US" sz="2800" b="1" dirty="0" err="1" smtClean="0">
                <a:cs typeface="Times New Roman"/>
              </a:rPr>
              <a:t>t</a:t>
            </a:r>
            <a:r>
              <a:rPr lang="en-US" sz="2800" b="1" baseline="-25000" dirty="0" err="1" smtClean="0">
                <a:cs typeface="Times New Roman"/>
              </a:rPr>
              <a:t>O</a:t>
            </a:r>
            <a:r>
              <a:rPr lang="en-US" sz="2800" b="1" dirty="0" smtClean="0">
                <a:cs typeface="Times New Roman"/>
              </a:rPr>
              <a:t> that maximizes welfare.</a:t>
            </a:r>
            <a:endParaRPr lang="en-US" sz="28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138" y="133350"/>
            <a:ext cx="827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Trade – Arguments Against</a:t>
            </a:r>
          </a:p>
        </p:txBody>
      </p:sp>
      <p:pic>
        <p:nvPicPr>
          <p:cNvPr id="4" name="Picture 9" descr="fig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48" y="1581150"/>
            <a:ext cx="3711152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9749" y="1200150"/>
            <a:ext cx="3254051" cy="330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Fig. 10-2: The Optimum Tariff</a:t>
            </a:r>
          </a:p>
        </p:txBody>
      </p:sp>
    </p:spTree>
    <p:extLst>
      <p:ext uri="{BB962C8B-B14F-4D97-AF65-F5344CB8AC3E}">
        <p14:creationId xmlns:p14="http://schemas.microsoft.com/office/powerpoint/2010/main" xmlns="" val="3589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2141</Words>
  <Application>Microsoft Office PowerPoint</Application>
  <PresentationFormat>On-screen Show (16:9)</PresentationFormat>
  <Paragraphs>291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558</cp:revision>
  <dcterms:created xsi:type="dcterms:W3CDTF">2010-08-30T19:56:42Z</dcterms:created>
  <dcterms:modified xsi:type="dcterms:W3CDTF">2012-01-25T19:48:31Z</dcterms:modified>
</cp:coreProperties>
</file>