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78" r:id="rId2"/>
    <p:sldId id="700" r:id="rId3"/>
    <p:sldId id="701" r:id="rId4"/>
    <p:sldId id="702" r:id="rId5"/>
    <p:sldId id="703" r:id="rId6"/>
    <p:sldId id="704" r:id="rId7"/>
    <p:sldId id="705" r:id="rId8"/>
    <p:sldId id="706" r:id="rId9"/>
    <p:sldId id="707" r:id="rId10"/>
    <p:sldId id="708" r:id="rId11"/>
    <p:sldId id="709" r:id="rId12"/>
    <p:sldId id="710" r:id="rId13"/>
    <p:sldId id="711" r:id="rId14"/>
    <p:sldId id="712" r:id="rId15"/>
    <p:sldId id="713" r:id="rId16"/>
    <p:sldId id="714" r:id="rId17"/>
    <p:sldId id="715" r:id="rId18"/>
    <p:sldId id="716" r:id="rId19"/>
    <p:sldId id="717" r:id="rId20"/>
    <p:sldId id="718" r:id="rId21"/>
    <p:sldId id="719" r:id="rId22"/>
    <p:sldId id="721" r:id="rId23"/>
    <p:sldId id="720" r:id="rId24"/>
    <p:sldId id="722" r:id="rId25"/>
    <p:sldId id="723" r:id="rId26"/>
    <p:sldId id="724" r:id="rId27"/>
    <p:sldId id="725" r:id="rId28"/>
    <p:sldId id="726" r:id="rId29"/>
    <p:sldId id="727" r:id="rId30"/>
    <p:sldId id="729" r:id="rId31"/>
    <p:sldId id="730" r:id="rId32"/>
    <p:sldId id="728" r:id="rId33"/>
    <p:sldId id="731" r:id="rId34"/>
    <p:sldId id="732" r:id="rId35"/>
    <p:sldId id="738" r:id="rId36"/>
    <p:sldId id="733" r:id="rId37"/>
    <p:sldId id="734" r:id="rId38"/>
    <p:sldId id="735" r:id="rId39"/>
    <p:sldId id="736" r:id="rId40"/>
    <p:sldId id="737" r:id="rId41"/>
    <p:sldId id="739" r:id="rId42"/>
    <p:sldId id="740" r:id="rId43"/>
    <p:sldId id="741" r:id="rId44"/>
    <p:sldId id="742" r:id="rId45"/>
    <p:sldId id="743" r:id="rId46"/>
    <p:sldId id="744" r:id="rId47"/>
    <p:sldId id="745" r:id="rId48"/>
    <p:sldId id="746" r:id="rId49"/>
    <p:sldId id="747" r:id="rId50"/>
    <p:sldId id="748" r:id="rId51"/>
    <p:sldId id="749" r:id="rId52"/>
    <p:sldId id="750" r:id="rId53"/>
    <p:sldId id="751" r:id="rId54"/>
    <p:sldId id="752" r:id="rId55"/>
    <p:sldId id="753" r:id="rId56"/>
    <p:sldId id="754" r:id="rId57"/>
    <p:sldId id="755" r:id="rId58"/>
    <p:sldId id="756" r:id="rId59"/>
    <p:sldId id="757" r:id="rId60"/>
    <p:sldId id="758" r:id="rId61"/>
    <p:sldId id="762" r:id="rId62"/>
    <p:sldId id="759" r:id="rId63"/>
    <p:sldId id="760" r:id="rId64"/>
    <p:sldId id="763" r:id="rId65"/>
    <p:sldId id="776" r:id="rId66"/>
    <p:sldId id="764" r:id="rId67"/>
    <p:sldId id="765" r:id="rId68"/>
    <p:sldId id="766" r:id="rId69"/>
    <p:sldId id="767" r:id="rId70"/>
    <p:sldId id="768" r:id="rId71"/>
    <p:sldId id="769" r:id="rId72"/>
    <p:sldId id="770" r:id="rId73"/>
    <p:sldId id="771" r:id="rId74"/>
    <p:sldId id="772" r:id="rId75"/>
    <p:sldId id="773" r:id="rId76"/>
    <p:sldId id="774" r:id="rId77"/>
    <p:sldId id="775" r:id="rId7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08" autoAdjust="0"/>
    <p:restoredTop sz="90274" autoAdjust="0"/>
  </p:normalViewPr>
  <p:slideViewPr>
    <p:cSldViewPr>
      <p:cViewPr>
        <p:scale>
          <a:sx n="75" d="100"/>
          <a:sy n="75" d="100"/>
        </p:scale>
        <p:origin x="-306" y="-102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5FB62F1-8FD9-4C07-8284-277752438CC5}" type="datetimeFigureOut">
              <a:rPr lang="en-US"/>
              <a:pPr>
                <a:defRPr/>
              </a:pPr>
              <a:t>3/21/2012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AC7679B-5E69-426E-8260-957E0FC574F6}" type="slidenum">
              <a:rPr lang="en-US"/>
              <a:pPr>
                <a:defRPr/>
              </a:pPr>
              <a:t>‹#›</a:t>
            </a:fld>
            <a:endParaRPr lang="en-US" dirty="0"/>
          </a:p>
        </p:txBody>
      </p:sp>
    </p:spTree>
    <p:extLst>
      <p:ext uri="{BB962C8B-B14F-4D97-AF65-F5344CB8AC3E}">
        <p14:creationId xmlns:p14="http://schemas.microsoft.com/office/powerpoint/2010/main" xmlns="" val="3905191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013E57-8814-4088-ACC3-A2B9CF5732B6}" type="datetimeFigureOut">
              <a:rPr lang="en-US"/>
              <a:pPr>
                <a:defRPr/>
              </a:pPr>
              <a:t>3/21/2012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D5E390-10DB-4278-A459-7123FEE1535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FA837D-CDC3-43DC-A8FC-DBA4DD9623FA}" type="datetimeFigureOut">
              <a:rPr lang="en-US"/>
              <a:pPr>
                <a:defRPr/>
              </a:pPr>
              <a:t>3/21/2012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34B938-01C3-491D-B64F-EBE71588E9C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645DC0-3160-4CF0-ACF2-36F5D2D97670}" type="datetimeFigureOut">
              <a:rPr lang="en-US"/>
              <a:pPr>
                <a:defRPr/>
              </a:pPr>
              <a:t>3/21/2012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5211BB-5861-4CEC-AF0D-11ED1B4FD94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69199B-9148-4852-AF32-F4A5A39B98D8}" type="datetimeFigureOut">
              <a:rPr lang="en-US"/>
              <a:pPr>
                <a:defRPr/>
              </a:pPr>
              <a:t>3/21/2012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819AC-D4CA-4F46-8258-A02F36769FE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E462C9-29C5-43CB-ADF7-FF6C28669808}" type="datetimeFigureOut">
              <a:rPr lang="en-US"/>
              <a:pPr>
                <a:defRPr/>
              </a:pPr>
              <a:t>3/21/2012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00218E-C30F-477A-A12A-C7779F474E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183F8-66F9-4F80-91BE-DB72549F9BF5}" type="datetimeFigureOut">
              <a:rPr lang="en-US"/>
              <a:pPr>
                <a:defRPr/>
              </a:pPr>
              <a:t>3/21/2012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CAD6AE-290E-4CDA-9962-D06C3F7E824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EEE750-92C9-4FDF-92A9-D2A969EECECF}" type="datetimeFigureOut">
              <a:rPr lang="en-US"/>
              <a:pPr>
                <a:defRPr/>
              </a:pPr>
              <a:t>3/21/2012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9A1A71-37FF-4EF6-8821-E731141882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52BF23-4743-4159-95BB-BC284FA741BF}" type="datetimeFigureOut">
              <a:rPr lang="en-US"/>
              <a:pPr>
                <a:defRPr/>
              </a:pPr>
              <a:t>3/21/2012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CABD86-0766-49E4-AC11-68E399B644D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37D31-5A12-4B05-85F3-E466EDF35789}" type="datetimeFigureOut">
              <a:rPr lang="en-US"/>
              <a:pPr>
                <a:defRPr/>
              </a:pPr>
              <a:t>3/21/2012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6B7B09-D4AA-475C-AA5C-C5F6B4B8EE4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B379A4-4ABE-43F0-B896-9EEB4C0B62D2}" type="datetimeFigureOut">
              <a:rPr lang="en-US"/>
              <a:pPr>
                <a:defRPr/>
              </a:pPr>
              <a:t>3/21/2012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24C682-0FF2-4514-9C28-DC042EA47E7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3B46E6-847A-49E9-A3C6-031D5A2170B5}" type="datetimeFigureOut">
              <a:rPr lang="en-US"/>
              <a:pPr>
                <a:defRPr/>
              </a:pPr>
              <a:t>3/21/2012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F96735-67FA-431E-94E0-F31E22AD13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162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2B55668-67F9-4512-AA53-8E6DDF16D534}" type="datetimeFigureOut">
              <a:rPr lang="en-US"/>
              <a:pPr>
                <a:defRPr/>
              </a:pPr>
              <a:t>3/21/2012</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8E6027-B7E6-49CF-8F6F-944FA4B183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025" y="2438400"/>
            <a:ext cx="7221538" cy="1200150"/>
          </a:xfrm>
          <a:prstGeom prst="rect">
            <a:avLst/>
          </a:prstGeom>
          <a:noFill/>
        </p:spPr>
        <p:txBody>
          <a:bodyPr wrap="none">
            <a:spAutoFit/>
          </a:bodyPr>
          <a:lstStyle/>
          <a:p>
            <a:pPr algn="ctr" fontAlgn="auto">
              <a:spcBef>
                <a:spcPts val="0"/>
              </a:spcBef>
              <a:spcAft>
                <a:spcPts val="0"/>
              </a:spcAft>
              <a:defRPr/>
            </a:pPr>
            <a:r>
              <a:rPr lang="en-US" sz="3600" b="1" dirty="0">
                <a:effectLst>
                  <a:outerShdw blurRad="38100" dist="38100" dir="2700000" algn="tl">
                    <a:srgbClr val="000000">
                      <a:alpha val="43137"/>
                    </a:srgbClr>
                  </a:outerShdw>
                </a:effectLst>
                <a:latin typeface="+mn-lt"/>
              </a:rPr>
              <a:t>Trade Policy (Tariffs, Subsidies, VERs)</a:t>
            </a:r>
          </a:p>
          <a:p>
            <a:pPr algn="ctr" fontAlgn="auto">
              <a:spcBef>
                <a:spcPts val="0"/>
              </a:spcBef>
              <a:spcAft>
                <a:spcPts val="0"/>
              </a:spcAft>
              <a:defRPr/>
            </a:pPr>
            <a:r>
              <a:rPr lang="en-US" sz="3600" b="1" dirty="0" smtClean="0">
                <a:effectLst>
                  <a:outerShdw blurRad="38100" dist="38100" dir="2700000" algn="tl">
                    <a:srgbClr val="000000">
                      <a:alpha val="43137"/>
                    </a:srgbClr>
                  </a:outerShdw>
                </a:effectLst>
                <a:latin typeface="+mn-lt"/>
              </a:rPr>
              <a:t>2/22/2012</a:t>
            </a:r>
            <a:endParaRPr lang="en-US" sz="3600" b="1" dirty="0">
              <a:effectLst>
                <a:outerShdw blurRad="38100" dist="38100" dir="2700000" algn="tl">
                  <a:srgbClr val="000000">
                    <a:alpha val="43137"/>
                  </a:srgbClr>
                </a:outerShdw>
              </a:effectLst>
              <a:latin typeface="+mn-lt"/>
            </a:endParaRPr>
          </a:p>
        </p:txBody>
      </p:sp>
      <p:pic>
        <p:nvPicPr>
          <p:cNvPr id="7" name="Picture 6" descr="policy.png"/>
          <p:cNvPicPr>
            <a:picLocks noChangeAspect="1"/>
          </p:cNvPicPr>
          <p:nvPr/>
        </p:nvPicPr>
        <p:blipFill>
          <a:blip r:embed="rId2" cstate="print"/>
          <a:stretch>
            <a:fillRect/>
          </a:stretch>
        </p:blipFill>
        <p:spPr>
          <a:xfrm>
            <a:off x="228600" y="819150"/>
            <a:ext cx="1600200" cy="1170878"/>
          </a:xfrm>
          <a:prstGeom prst="rect">
            <a:avLst/>
          </a:prstGeom>
        </p:spPr>
      </p:pic>
      <p:pic>
        <p:nvPicPr>
          <p:cNvPr id="8" name="Picture 7" descr="policy.png"/>
          <p:cNvPicPr>
            <a:picLocks noChangeAspect="1"/>
          </p:cNvPicPr>
          <p:nvPr/>
        </p:nvPicPr>
        <p:blipFill>
          <a:blip r:embed="rId2" cstate="print"/>
          <a:stretch>
            <a:fillRect/>
          </a:stretch>
        </p:blipFill>
        <p:spPr>
          <a:xfrm>
            <a:off x="7391400" y="819150"/>
            <a:ext cx="1600200" cy="1170878"/>
          </a:xfrm>
          <a:prstGeom prst="rect">
            <a:avLst/>
          </a:prstGeom>
        </p:spPr>
      </p:pic>
      <p:sp>
        <p:nvSpPr>
          <p:cNvPr id="9" name="TextBox 8"/>
          <p:cNvSpPr txBox="1"/>
          <p:nvPr/>
        </p:nvSpPr>
        <p:spPr>
          <a:xfrm>
            <a:off x="2059031" y="971550"/>
            <a:ext cx="5103769"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latin typeface="+mn-lt"/>
              </a:rPr>
              <a:t>Unit 2: Trade Policy</a:t>
            </a:r>
            <a:endParaRPr lang="en-US" sz="4800" b="1" dirty="0">
              <a:solidFill>
                <a:srgbClr val="0070C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5486400" y="1773238"/>
            <a:ext cx="3657600" cy="2246312"/>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The XS* curve is upward sloping</a:t>
            </a:r>
          </a:p>
          <a:p>
            <a:pPr algn="ctr"/>
            <a:r>
              <a:rPr lang="en-US" sz="2800" b="1">
                <a:latin typeface="Calibri" pitchFamily="34" charset="0"/>
                <a:cs typeface="Times New Roman" pitchFamily="18" charset="0"/>
              </a:rPr>
              <a:t>(as price increases, quantity of exports demanded increases).</a:t>
            </a:r>
          </a:p>
        </p:txBody>
      </p:sp>
      <p:pic>
        <p:nvPicPr>
          <p:cNvPr id="11267" name="Picture 9" descr="fig09_02"/>
          <p:cNvPicPr>
            <a:picLocks noChangeAspect="1" noChangeArrowheads="1"/>
          </p:cNvPicPr>
          <p:nvPr/>
        </p:nvPicPr>
        <p:blipFill>
          <a:blip r:embed="rId2"/>
          <a:srcRect/>
          <a:stretch>
            <a:fillRect/>
          </a:stretch>
        </p:blipFill>
        <p:spPr bwMode="auto">
          <a:xfrm>
            <a:off x="228600" y="1809750"/>
            <a:ext cx="5076825" cy="2286000"/>
          </a:xfrm>
          <a:prstGeom prst="rect">
            <a:avLst/>
          </a:prstGeom>
          <a:noFill/>
          <a:ln w="9525">
            <a:solidFill>
              <a:schemeClr val="tx1"/>
            </a:solidFill>
            <a:miter lim="800000"/>
            <a:headEnd/>
            <a:tailEnd/>
          </a:ln>
        </p:spPr>
      </p:pic>
      <p:sp>
        <p:nvSpPr>
          <p:cNvPr id="11268" name="Rectangle 2"/>
          <p:cNvSpPr txBox="1">
            <a:spLocks noChangeArrowheads="1"/>
          </p:cNvSpPr>
          <p:nvPr/>
        </p:nvSpPr>
        <p:spPr bwMode="auto">
          <a:xfrm>
            <a:off x="304800" y="1428750"/>
            <a:ext cx="5000625" cy="363538"/>
          </a:xfrm>
          <a:prstGeom prst="rect">
            <a:avLst/>
          </a:prstGeom>
          <a:noFill/>
          <a:ln w="9525">
            <a:noFill/>
            <a:miter lim="800000"/>
            <a:headEnd/>
            <a:tailEnd/>
          </a:ln>
        </p:spPr>
        <p:txBody>
          <a:bodyPr/>
          <a:lstStyle/>
          <a:p>
            <a:pPr algn="ctr"/>
            <a:r>
              <a:rPr lang="en-US">
                <a:latin typeface="Calibri" pitchFamily="34" charset="0"/>
              </a:rPr>
              <a:t>Fig. 9-2: Deriving Foreign’s Export Supply Curve</a:t>
            </a:r>
          </a:p>
        </p:txBody>
      </p:sp>
      <p:sp>
        <p:nvSpPr>
          <p:cNvPr id="6" name="TextBox 5"/>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5486400" y="1849438"/>
            <a:ext cx="3657600" cy="2246312"/>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XS* intersects the</a:t>
            </a:r>
          </a:p>
          <a:p>
            <a:pPr algn="ctr"/>
            <a:r>
              <a:rPr lang="en-US" sz="2800" b="1">
                <a:latin typeface="Calibri" pitchFamily="34" charset="0"/>
                <a:cs typeface="Times New Roman" pitchFamily="18" charset="0"/>
              </a:rPr>
              <a:t>P axis at P</a:t>
            </a:r>
            <a:r>
              <a:rPr lang="en-US" sz="2800" b="1" baseline="-25000">
                <a:latin typeface="Calibri" pitchFamily="34" charset="0"/>
                <a:cs typeface="Times New Roman" pitchFamily="18" charset="0"/>
              </a:rPr>
              <a:t>A</a:t>
            </a:r>
            <a:r>
              <a:rPr lang="en-US" sz="2800" b="1">
                <a:latin typeface="Calibri" pitchFamily="34" charset="0"/>
                <a:cs typeface="Times New Roman" pitchFamily="18" charset="0"/>
              </a:rPr>
              <a:t>* (foreign price in autarky) because exports supplied are zero.</a:t>
            </a:r>
          </a:p>
        </p:txBody>
      </p:sp>
      <p:pic>
        <p:nvPicPr>
          <p:cNvPr id="12291" name="Picture 9" descr="fig09_02"/>
          <p:cNvPicPr>
            <a:picLocks noChangeAspect="1" noChangeArrowheads="1"/>
          </p:cNvPicPr>
          <p:nvPr/>
        </p:nvPicPr>
        <p:blipFill>
          <a:blip r:embed="rId2"/>
          <a:srcRect/>
          <a:stretch>
            <a:fillRect/>
          </a:stretch>
        </p:blipFill>
        <p:spPr bwMode="auto">
          <a:xfrm>
            <a:off x="228600" y="1809750"/>
            <a:ext cx="5076825" cy="2286000"/>
          </a:xfrm>
          <a:prstGeom prst="rect">
            <a:avLst/>
          </a:prstGeom>
          <a:noFill/>
          <a:ln w="9525">
            <a:solidFill>
              <a:schemeClr val="tx1"/>
            </a:solidFill>
            <a:miter lim="800000"/>
            <a:headEnd/>
            <a:tailEnd/>
          </a:ln>
        </p:spPr>
      </p:pic>
      <p:sp>
        <p:nvSpPr>
          <p:cNvPr id="12292" name="Rectangle 2"/>
          <p:cNvSpPr txBox="1">
            <a:spLocks noChangeArrowheads="1"/>
          </p:cNvSpPr>
          <p:nvPr/>
        </p:nvSpPr>
        <p:spPr bwMode="auto">
          <a:xfrm>
            <a:off x="304800" y="1428750"/>
            <a:ext cx="5000625" cy="363538"/>
          </a:xfrm>
          <a:prstGeom prst="rect">
            <a:avLst/>
          </a:prstGeom>
          <a:noFill/>
          <a:ln w="9525">
            <a:noFill/>
            <a:miter lim="800000"/>
            <a:headEnd/>
            <a:tailEnd/>
          </a:ln>
        </p:spPr>
        <p:txBody>
          <a:bodyPr/>
          <a:lstStyle/>
          <a:p>
            <a:pPr algn="ctr"/>
            <a:r>
              <a:rPr lang="en-US">
                <a:latin typeface="Calibri" pitchFamily="34" charset="0"/>
              </a:rPr>
              <a:t>Fig. 9-2: Deriving Foreign’s Export Supply Curve</a:t>
            </a:r>
          </a:p>
        </p:txBody>
      </p:sp>
      <p:sp>
        <p:nvSpPr>
          <p:cNvPr id="6" name="TextBox 5"/>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ig09_03"/>
          <p:cNvPicPr>
            <a:picLocks noChangeAspect="1" noChangeArrowheads="1"/>
          </p:cNvPicPr>
          <p:nvPr/>
        </p:nvPicPr>
        <p:blipFill>
          <a:blip r:embed="rId2"/>
          <a:srcRect/>
          <a:stretch>
            <a:fillRect/>
          </a:stretch>
        </p:blipFill>
        <p:spPr bwMode="auto">
          <a:xfrm>
            <a:off x="685800" y="1581150"/>
            <a:ext cx="3948113" cy="3200400"/>
          </a:xfrm>
          <a:prstGeom prst="rect">
            <a:avLst/>
          </a:prstGeom>
          <a:noFill/>
          <a:ln w="9525">
            <a:solidFill>
              <a:schemeClr val="tx1"/>
            </a:solidFill>
            <a:miter lim="800000"/>
            <a:headEnd/>
            <a:tailEnd/>
          </a:ln>
        </p:spPr>
      </p:pic>
      <p:sp>
        <p:nvSpPr>
          <p:cNvPr id="3" name="TextBox 2"/>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sp>
        <p:nvSpPr>
          <p:cNvPr id="13316" name="Rectangle 2"/>
          <p:cNvSpPr txBox="1">
            <a:spLocks noChangeArrowheads="1"/>
          </p:cNvSpPr>
          <p:nvPr/>
        </p:nvSpPr>
        <p:spPr bwMode="auto">
          <a:xfrm>
            <a:off x="685800" y="1200150"/>
            <a:ext cx="3886200" cy="363538"/>
          </a:xfrm>
          <a:prstGeom prst="rect">
            <a:avLst/>
          </a:prstGeom>
          <a:noFill/>
          <a:ln w="9525">
            <a:noFill/>
            <a:miter lim="800000"/>
            <a:headEnd/>
            <a:tailEnd/>
          </a:ln>
        </p:spPr>
        <p:txBody>
          <a:bodyPr/>
          <a:lstStyle/>
          <a:p>
            <a:pPr algn="ctr"/>
            <a:r>
              <a:rPr lang="en-US">
                <a:latin typeface="Calibri" pitchFamily="34" charset="0"/>
              </a:rPr>
              <a:t>Fig. 9-3: World Equilibrium</a:t>
            </a:r>
          </a:p>
        </p:txBody>
      </p:sp>
      <p:sp>
        <p:nvSpPr>
          <p:cNvPr id="13317" name="TextBox 4"/>
          <p:cNvSpPr txBox="1">
            <a:spLocks noChangeArrowheads="1"/>
          </p:cNvSpPr>
          <p:nvPr/>
        </p:nvSpPr>
        <p:spPr bwMode="auto">
          <a:xfrm>
            <a:off x="4800600" y="912813"/>
            <a:ext cx="4191000" cy="4184650"/>
          </a:xfrm>
          <a:prstGeom prst="rect">
            <a:avLst/>
          </a:prstGeom>
          <a:noFill/>
          <a:ln w="9525">
            <a:noFill/>
            <a:miter lim="800000"/>
            <a:headEnd/>
            <a:tailEnd/>
          </a:ln>
        </p:spPr>
        <p:txBody>
          <a:bodyPr>
            <a:spAutoFit/>
          </a:bodyPr>
          <a:lstStyle/>
          <a:p>
            <a:r>
              <a:rPr lang="en-US" sz="2800" b="1" u="sng">
                <a:latin typeface="Calibri" pitchFamily="34" charset="0"/>
                <a:cs typeface="Times New Roman" pitchFamily="18" charset="0"/>
              </a:rPr>
              <a:t>Equilibrium</a:t>
            </a:r>
          </a:p>
          <a:p>
            <a:r>
              <a:rPr lang="en-US" sz="2800" b="1">
                <a:latin typeface="Calibri" pitchFamily="34" charset="0"/>
                <a:cs typeface="Times New Roman" pitchFamily="18" charset="0"/>
              </a:rPr>
              <a:t>MD = XS*</a:t>
            </a:r>
          </a:p>
          <a:p>
            <a:r>
              <a:rPr lang="en-US" sz="2800" b="1">
                <a:latin typeface="Calibri" pitchFamily="34" charset="0"/>
                <a:cs typeface="Times New Roman" pitchFamily="18" charset="0"/>
              </a:rPr>
              <a:t>D – S = S* – D*</a:t>
            </a:r>
          </a:p>
          <a:p>
            <a:r>
              <a:rPr lang="en-US" sz="2800" b="1">
                <a:latin typeface="Calibri" pitchFamily="34" charset="0"/>
                <a:cs typeface="Times New Roman" pitchFamily="18" charset="0"/>
              </a:rPr>
              <a:t>D + D* = S + S*</a:t>
            </a:r>
          </a:p>
          <a:p>
            <a:r>
              <a:rPr lang="en-US" sz="2800" b="1">
                <a:latin typeface="Calibri" pitchFamily="34" charset="0"/>
                <a:cs typeface="Times New Roman" pitchFamily="18" charset="0"/>
              </a:rPr>
              <a:t>D</a:t>
            </a:r>
            <a:r>
              <a:rPr lang="en-US" sz="2800" b="1" baseline="30000">
                <a:latin typeface="Calibri" pitchFamily="34" charset="0"/>
                <a:cs typeface="Times New Roman" pitchFamily="18" charset="0"/>
              </a:rPr>
              <a:t>W</a:t>
            </a:r>
            <a:r>
              <a:rPr lang="en-US" sz="2800" b="1">
                <a:latin typeface="Calibri" pitchFamily="34" charset="0"/>
                <a:cs typeface="Times New Roman" pitchFamily="18" charset="0"/>
              </a:rPr>
              <a:t> = S</a:t>
            </a:r>
            <a:r>
              <a:rPr lang="en-US" sz="2800" b="1" baseline="30000">
                <a:latin typeface="Calibri" pitchFamily="34" charset="0"/>
                <a:cs typeface="Times New Roman" pitchFamily="18" charset="0"/>
              </a:rPr>
              <a:t>W</a:t>
            </a:r>
          </a:p>
          <a:p>
            <a:endParaRPr lang="en-US" sz="1400" b="1">
              <a:latin typeface="Calibri" pitchFamily="34" charset="0"/>
              <a:cs typeface="Times New Roman" pitchFamily="18" charset="0"/>
            </a:endParaRPr>
          </a:p>
          <a:p>
            <a:r>
              <a:rPr lang="en-US" sz="2800" b="1">
                <a:latin typeface="Calibri" pitchFamily="34" charset="0"/>
                <a:cs typeface="Times New Roman" pitchFamily="18" charset="0"/>
              </a:rPr>
              <a:t>MD ≡ import demand</a:t>
            </a:r>
          </a:p>
          <a:p>
            <a:r>
              <a:rPr lang="en-US" sz="2800" b="1">
                <a:latin typeface="Calibri" pitchFamily="34" charset="0"/>
                <a:cs typeface="Times New Roman" pitchFamily="18" charset="0"/>
              </a:rPr>
              <a:t>XS* ≡ export supply</a:t>
            </a:r>
          </a:p>
          <a:p>
            <a:r>
              <a:rPr lang="en-US" sz="2800" b="1">
                <a:latin typeface="Calibri" pitchFamily="34" charset="0"/>
                <a:cs typeface="Times New Roman" pitchFamily="18" charset="0"/>
              </a:rPr>
              <a:t>D</a:t>
            </a:r>
            <a:r>
              <a:rPr lang="en-US" sz="2800" b="1" baseline="30000">
                <a:latin typeface="Calibri" pitchFamily="34" charset="0"/>
                <a:cs typeface="Times New Roman" pitchFamily="18" charset="0"/>
              </a:rPr>
              <a:t>W</a:t>
            </a:r>
            <a:r>
              <a:rPr lang="en-US" sz="2800" b="1">
                <a:latin typeface="Calibri" pitchFamily="34" charset="0"/>
                <a:cs typeface="Times New Roman" pitchFamily="18" charset="0"/>
              </a:rPr>
              <a:t> ≡ world demand</a:t>
            </a:r>
          </a:p>
          <a:p>
            <a:r>
              <a:rPr lang="en-US" sz="2800" b="1">
                <a:latin typeface="Calibri" pitchFamily="34" charset="0"/>
                <a:cs typeface="Times New Roman" pitchFamily="18" charset="0"/>
              </a:rPr>
              <a:t>S</a:t>
            </a:r>
            <a:r>
              <a:rPr lang="en-US" sz="2800" b="1" baseline="30000">
                <a:latin typeface="Calibri" pitchFamily="34" charset="0"/>
                <a:cs typeface="Times New Roman" pitchFamily="18" charset="0"/>
              </a:rPr>
              <a:t>W</a:t>
            </a:r>
            <a:r>
              <a:rPr lang="en-US" sz="2800" b="1">
                <a:latin typeface="Calibri" pitchFamily="34" charset="0"/>
                <a:cs typeface="Times New Roman" pitchFamily="18" charset="0"/>
              </a:rPr>
              <a:t> ≡ world supply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
        <p:nvSpPr>
          <p:cNvPr id="14339" name="TextBox 2"/>
          <p:cNvSpPr txBox="1">
            <a:spLocks noChangeArrowheads="1"/>
          </p:cNvSpPr>
          <p:nvPr/>
        </p:nvSpPr>
        <p:spPr bwMode="auto">
          <a:xfrm>
            <a:off x="5029200" y="1508125"/>
            <a:ext cx="3810000" cy="2892425"/>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A tariff acts like a transportation cost.</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Sellers won’t ship goods unless home price exceeds foreign price by the amount of the tariff.</a:t>
            </a:r>
          </a:p>
        </p:txBody>
      </p:sp>
      <p:pic>
        <p:nvPicPr>
          <p:cNvPr id="14340" name="Picture 9" descr="fig09_04"/>
          <p:cNvPicPr>
            <a:picLocks noChangeAspect="1" noChangeArrowheads="1"/>
          </p:cNvPicPr>
          <p:nvPr/>
        </p:nvPicPr>
        <p:blipFill>
          <a:blip r:embed="rId2"/>
          <a:srcRect/>
          <a:stretch>
            <a:fillRect/>
          </a:stretch>
        </p:blipFill>
        <p:spPr bwMode="auto">
          <a:xfrm>
            <a:off x="152400" y="1828800"/>
            <a:ext cx="4516438" cy="2057400"/>
          </a:xfrm>
          <a:prstGeom prst="rect">
            <a:avLst/>
          </a:prstGeom>
          <a:noFill/>
          <a:ln w="9525">
            <a:solidFill>
              <a:schemeClr val="tx1"/>
            </a:solidFill>
            <a:miter lim="800000"/>
            <a:headEnd/>
            <a:tailEnd/>
          </a:ln>
        </p:spPr>
      </p:pic>
      <p:sp>
        <p:nvSpPr>
          <p:cNvPr id="14341" name="Rectangle 2"/>
          <p:cNvSpPr txBox="1">
            <a:spLocks noChangeArrowheads="1"/>
          </p:cNvSpPr>
          <p:nvPr/>
        </p:nvSpPr>
        <p:spPr bwMode="auto">
          <a:xfrm>
            <a:off x="685800" y="1446213"/>
            <a:ext cx="3886200" cy="363537"/>
          </a:xfrm>
          <a:prstGeom prst="rect">
            <a:avLst/>
          </a:prstGeom>
          <a:noFill/>
          <a:ln w="9525">
            <a:noFill/>
            <a:miter lim="800000"/>
            <a:headEnd/>
            <a:tailEnd/>
          </a:ln>
        </p:spPr>
        <p:txBody>
          <a:bodyPr/>
          <a:lstStyle/>
          <a:p>
            <a:pPr algn="ctr"/>
            <a:r>
              <a:rPr lang="en-US">
                <a:latin typeface="Calibri" pitchFamily="34" charset="0"/>
              </a:rPr>
              <a:t>Fig. 9-4: Effects of a Tariff</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
        <p:nvSpPr>
          <p:cNvPr id="15363" name="TextBox 2"/>
          <p:cNvSpPr txBox="1">
            <a:spLocks noChangeArrowheads="1"/>
          </p:cNvSpPr>
          <p:nvPr/>
        </p:nvSpPr>
        <p:spPr bwMode="auto">
          <a:xfrm>
            <a:off x="4724400" y="1665288"/>
            <a:ext cx="4191000" cy="3192462"/>
          </a:xfrm>
          <a:prstGeom prst="rect">
            <a:avLst/>
          </a:prstGeom>
          <a:noFill/>
          <a:ln w="9525">
            <a:noFill/>
            <a:miter lim="800000"/>
            <a:headEnd/>
            <a:tailEnd/>
          </a:ln>
        </p:spPr>
        <p:txBody>
          <a:bodyPr>
            <a:spAutoFit/>
          </a:bodyPr>
          <a:lstStyle/>
          <a:p>
            <a:r>
              <a:rPr lang="en-US" sz="4400" b="1">
                <a:latin typeface="Calibri" pitchFamily="34" charset="0"/>
                <a:cs typeface="Times New Roman" pitchFamily="18" charset="0"/>
              </a:rPr>
              <a:t>P</a:t>
            </a:r>
            <a:r>
              <a:rPr lang="en-US" sz="4400" b="1" baseline="-25000">
                <a:latin typeface="Calibri" pitchFamily="34" charset="0"/>
                <a:cs typeface="Times New Roman" pitchFamily="18" charset="0"/>
              </a:rPr>
              <a:t>T</a:t>
            </a:r>
            <a:r>
              <a:rPr lang="en-US" sz="4400" b="1">
                <a:latin typeface="Calibri" pitchFamily="34" charset="0"/>
                <a:cs typeface="Times New Roman" pitchFamily="18" charset="0"/>
              </a:rPr>
              <a:t> – t = P</a:t>
            </a:r>
            <a:r>
              <a:rPr lang="en-US" sz="4400" b="1" baseline="-25000">
                <a:latin typeface="Calibri" pitchFamily="34" charset="0"/>
                <a:cs typeface="Times New Roman" pitchFamily="18" charset="0"/>
              </a:rPr>
              <a:t>T</a:t>
            </a:r>
            <a:r>
              <a:rPr lang="en-US" sz="4400" b="1">
                <a:latin typeface="Calibri" pitchFamily="34" charset="0"/>
                <a:cs typeface="Times New Roman" pitchFamily="18" charset="0"/>
              </a:rPr>
              <a:t>*</a:t>
            </a:r>
          </a:p>
          <a:p>
            <a:endParaRPr lang="en-US" sz="1400" b="1">
              <a:latin typeface="Calibri" pitchFamily="34" charset="0"/>
              <a:cs typeface="Times New Roman" pitchFamily="18" charset="0"/>
            </a:endParaRPr>
          </a:p>
          <a:p>
            <a:r>
              <a:rPr lang="en-US" sz="2800" b="1">
                <a:latin typeface="Calibri" pitchFamily="34" charset="0"/>
                <a:cs typeface="Times New Roman" pitchFamily="18" charset="0"/>
              </a:rPr>
              <a:t>P</a:t>
            </a:r>
            <a:r>
              <a:rPr lang="en-US" sz="2800" b="1" baseline="-25000">
                <a:latin typeface="Calibri" pitchFamily="34" charset="0"/>
                <a:cs typeface="Times New Roman" pitchFamily="18" charset="0"/>
              </a:rPr>
              <a:t>T</a:t>
            </a:r>
            <a:r>
              <a:rPr lang="en-US" sz="2800" b="1">
                <a:latin typeface="Calibri" pitchFamily="34" charset="0"/>
                <a:cs typeface="Times New Roman" pitchFamily="18" charset="0"/>
              </a:rPr>
              <a:t> ≡ home price w/ tariff</a:t>
            </a:r>
          </a:p>
          <a:p>
            <a:r>
              <a:rPr lang="en-US" sz="2800" b="1">
                <a:latin typeface="Calibri" pitchFamily="34" charset="0"/>
                <a:cs typeface="Times New Roman" pitchFamily="18" charset="0"/>
              </a:rPr>
              <a:t>P</a:t>
            </a:r>
            <a:r>
              <a:rPr lang="en-US" sz="2800" b="1" baseline="-25000">
                <a:latin typeface="Calibri" pitchFamily="34" charset="0"/>
                <a:cs typeface="Times New Roman" pitchFamily="18" charset="0"/>
              </a:rPr>
              <a:t>T</a:t>
            </a:r>
            <a:r>
              <a:rPr lang="en-US" sz="2800" b="1">
                <a:latin typeface="Calibri" pitchFamily="34" charset="0"/>
                <a:cs typeface="Times New Roman" pitchFamily="18" charset="0"/>
              </a:rPr>
              <a:t>* ≡ foreign price w/ tariff</a:t>
            </a:r>
          </a:p>
          <a:p>
            <a:r>
              <a:rPr lang="en-US" sz="2800" b="1">
                <a:latin typeface="Calibri" pitchFamily="34" charset="0"/>
                <a:cs typeface="Times New Roman" pitchFamily="18" charset="0"/>
              </a:rPr>
              <a:t>P</a:t>
            </a:r>
            <a:r>
              <a:rPr lang="en-US" sz="2800" b="1" baseline="-25000">
                <a:latin typeface="Calibri" pitchFamily="34" charset="0"/>
                <a:cs typeface="Times New Roman" pitchFamily="18" charset="0"/>
              </a:rPr>
              <a:t>W</a:t>
            </a:r>
            <a:r>
              <a:rPr lang="en-US" sz="2800" b="1">
                <a:latin typeface="Calibri" pitchFamily="34" charset="0"/>
                <a:cs typeface="Times New Roman" pitchFamily="18" charset="0"/>
              </a:rPr>
              <a:t> ≡ world price free trade</a:t>
            </a:r>
          </a:p>
          <a:p>
            <a:r>
              <a:rPr lang="en-US" sz="2800" b="1">
                <a:latin typeface="Calibri" pitchFamily="34" charset="0"/>
                <a:cs typeface="Times New Roman" pitchFamily="18" charset="0"/>
              </a:rPr>
              <a:t>t ≡ tariff</a:t>
            </a:r>
          </a:p>
        </p:txBody>
      </p:sp>
      <p:pic>
        <p:nvPicPr>
          <p:cNvPr id="15364" name="Picture 9" descr="fig09_04"/>
          <p:cNvPicPr>
            <a:picLocks noChangeAspect="1" noChangeArrowheads="1"/>
          </p:cNvPicPr>
          <p:nvPr/>
        </p:nvPicPr>
        <p:blipFill>
          <a:blip r:embed="rId2"/>
          <a:srcRect/>
          <a:stretch>
            <a:fillRect/>
          </a:stretch>
        </p:blipFill>
        <p:spPr bwMode="auto">
          <a:xfrm>
            <a:off x="152400" y="1828800"/>
            <a:ext cx="4516438" cy="2057400"/>
          </a:xfrm>
          <a:prstGeom prst="rect">
            <a:avLst/>
          </a:prstGeom>
          <a:noFill/>
          <a:ln w="9525">
            <a:solidFill>
              <a:schemeClr val="tx1"/>
            </a:solidFill>
            <a:miter lim="800000"/>
            <a:headEnd/>
            <a:tailEnd/>
          </a:ln>
        </p:spPr>
      </p:pic>
      <p:sp>
        <p:nvSpPr>
          <p:cNvPr id="15365" name="Rectangle 2"/>
          <p:cNvSpPr txBox="1">
            <a:spLocks noChangeArrowheads="1"/>
          </p:cNvSpPr>
          <p:nvPr/>
        </p:nvSpPr>
        <p:spPr bwMode="auto">
          <a:xfrm>
            <a:off x="685800" y="1446213"/>
            <a:ext cx="3886200" cy="363537"/>
          </a:xfrm>
          <a:prstGeom prst="rect">
            <a:avLst/>
          </a:prstGeom>
          <a:noFill/>
          <a:ln w="9525">
            <a:noFill/>
            <a:miter lim="800000"/>
            <a:headEnd/>
            <a:tailEnd/>
          </a:ln>
        </p:spPr>
        <p:txBody>
          <a:bodyPr/>
          <a:lstStyle/>
          <a:p>
            <a:pPr algn="ctr"/>
            <a:r>
              <a:rPr lang="en-US">
                <a:latin typeface="Calibri" pitchFamily="34" charset="0"/>
              </a:rPr>
              <a:t>Fig. 9-4: Effects of a Tariff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
        <p:nvSpPr>
          <p:cNvPr id="16387" name="TextBox 2"/>
          <p:cNvSpPr txBox="1">
            <a:spLocks noChangeArrowheads="1"/>
          </p:cNvSpPr>
          <p:nvPr/>
        </p:nvSpPr>
        <p:spPr bwMode="auto">
          <a:xfrm>
            <a:off x="4876800" y="1508125"/>
            <a:ext cx="4114800" cy="2892425"/>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A tariff drives a wedge between the prices in home and foreign.</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The price in home rises and the price in foreign falls relative to free trade.</a:t>
            </a:r>
          </a:p>
        </p:txBody>
      </p:sp>
      <p:pic>
        <p:nvPicPr>
          <p:cNvPr id="16388" name="Picture 9" descr="fig09_04"/>
          <p:cNvPicPr>
            <a:picLocks noChangeAspect="1" noChangeArrowheads="1"/>
          </p:cNvPicPr>
          <p:nvPr/>
        </p:nvPicPr>
        <p:blipFill>
          <a:blip r:embed="rId2"/>
          <a:srcRect/>
          <a:stretch>
            <a:fillRect/>
          </a:stretch>
        </p:blipFill>
        <p:spPr bwMode="auto">
          <a:xfrm>
            <a:off x="152400" y="1828800"/>
            <a:ext cx="4516438" cy="2057400"/>
          </a:xfrm>
          <a:prstGeom prst="rect">
            <a:avLst/>
          </a:prstGeom>
          <a:noFill/>
          <a:ln w="9525">
            <a:solidFill>
              <a:schemeClr val="tx1"/>
            </a:solidFill>
            <a:miter lim="800000"/>
            <a:headEnd/>
            <a:tailEnd/>
          </a:ln>
        </p:spPr>
      </p:pic>
      <p:sp>
        <p:nvSpPr>
          <p:cNvPr id="16389" name="Rectangle 2"/>
          <p:cNvSpPr txBox="1">
            <a:spLocks noChangeArrowheads="1"/>
          </p:cNvSpPr>
          <p:nvPr/>
        </p:nvSpPr>
        <p:spPr bwMode="auto">
          <a:xfrm>
            <a:off x="685800" y="1446213"/>
            <a:ext cx="3886200" cy="363537"/>
          </a:xfrm>
          <a:prstGeom prst="rect">
            <a:avLst/>
          </a:prstGeom>
          <a:noFill/>
          <a:ln w="9525">
            <a:noFill/>
            <a:miter lim="800000"/>
            <a:headEnd/>
            <a:tailEnd/>
          </a:ln>
        </p:spPr>
        <p:txBody>
          <a:bodyPr/>
          <a:lstStyle/>
          <a:p>
            <a:pPr algn="ctr"/>
            <a:r>
              <a:rPr lang="en-US">
                <a:latin typeface="Calibri" pitchFamily="34" charset="0"/>
              </a:rPr>
              <a:t>Fig. 9-4: Effects of a Tariff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fig09_04"/>
          <p:cNvPicPr>
            <a:picLocks noChangeAspect="1" noChangeArrowheads="1"/>
          </p:cNvPicPr>
          <p:nvPr/>
        </p:nvPicPr>
        <p:blipFill>
          <a:blip r:embed="rId2"/>
          <a:srcRect/>
          <a:stretch>
            <a:fillRect/>
          </a:stretch>
        </p:blipFill>
        <p:spPr bwMode="auto">
          <a:xfrm>
            <a:off x="1143000" y="1581150"/>
            <a:ext cx="7026275" cy="3200400"/>
          </a:xfrm>
          <a:prstGeom prst="rect">
            <a:avLst/>
          </a:prstGeom>
          <a:noFill/>
          <a:ln w="9525">
            <a:solidFill>
              <a:schemeClr val="tx1"/>
            </a:solidFill>
            <a:miter lim="800000"/>
            <a:headEnd/>
            <a:tailEnd/>
          </a:ln>
        </p:spPr>
      </p:pic>
      <p:sp>
        <p:nvSpPr>
          <p:cNvPr id="17411" name="Rectangle 2"/>
          <p:cNvSpPr txBox="1">
            <a:spLocks noChangeArrowheads="1"/>
          </p:cNvSpPr>
          <p:nvPr/>
        </p:nvSpPr>
        <p:spPr bwMode="auto">
          <a:xfrm>
            <a:off x="2743200" y="1217613"/>
            <a:ext cx="3886200" cy="363537"/>
          </a:xfrm>
          <a:prstGeom prst="rect">
            <a:avLst/>
          </a:prstGeom>
          <a:noFill/>
          <a:ln w="9525">
            <a:noFill/>
            <a:miter lim="800000"/>
            <a:headEnd/>
            <a:tailEnd/>
          </a:ln>
        </p:spPr>
        <p:txBody>
          <a:bodyPr/>
          <a:lstStyle/>
          <a:p>
            <a:pPr algn="ctr"/>
            <a:r>
              <a:rPr lang="en-US">
                <a:latin typeface="Calibri" pitchFamily="34" charset="0"/>
              </a:rPr>
              <a:t>Fig. 9-4: Effects of a Tariff</a:t>
            </a:r>
          </a:p>
        </p:txBody>
      </p:sp>
      <p:sp>
        <p:nvSpPr>
          <p:cNvPr id="4" name="TextBox 3"/>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
        <p:nvSpPr>
          <p:cNvPr id="18435" name="TextBox 2"/>
          <p:cNvSpPr txBox="1">
            <a:spLocks noChangeArrowheads="1"/>
          </p:cNvSpPr>
          <p:nvPr/>
        </p:nvSpPr>
        <p:spPr bwMode="auto">
          <a:xfrm>
            <a:off x="4876800" y="1200150"/>
            <a:ext cx="4114800" cy="3754438"/>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Because the price with a tariff rises in the home country relative to free trade, home producers supply more and home consumers demand less.</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Home thus imports less</a:t>
            </a:r>
          </a:p>
          <a:p>
            <a:pPr algn="ctr"/>
            <a:r>
              <a:rPr lang="en-US" sz="2800" b="1">
                <a:latin typeface="Calibri" pitchFamily="34" charset="0"/>
                <a:cs typeface="Times New Roman" pitchFamily="18" charset="0"/>
              </a:rPr>
              <a:t>(falls from Q</a:t>
            </a:r>
            <a:r>
              <a:rPr lang="en-US" sz="2800" b="1" baseline="-25000">
                <a:latin typeface="Calibri" pitchFamily="34" charset="0"/>
                <a:cs typeface="Times New Roman" pitchFamily="18" charset="0"/>
              </a:rPr>
              <a:t>W</a:t>
            </a:r>
            <a:r>
              <a:rPr lang="en-US" sz="2800" b="1">
                <a:latin typeface="Calibri" pitchFamily="34" charset="0"/>
                <a:cs typeface="Times New Roman" pitchFamily="18" charset="0"/>
              </a:rPr>
              <a:t> to Q</a:t>
            </a:r>
            <a:r>
              <a:rPr lang="en-US" sz="2800" b="1" baseline="-25000">
                <a:latin typeface="Calibri" pitchFamily="34" charset="0"/>
                <a:cs typeface="Times New Roman" pitchFamily="18" charset="0"/>
              </a:rPr>
              <a:t>T</a:t>
            </a:r>
            <a:r>
              <a:rPr lang="en-US" sz="2800" b="1">
                <a:latin typeface="Calibri" pitchFamily="34" charset="0"/>
                <a:cs typeface="Times New Roman" pitchFamily="18" charset="0"/>
              </a:rPr>
              <a:t>).</a:t>
            </a:r>
          </a:p>
        </p:txBody>
      </p:sp>
      <p:pic>
        <p:nvPicPr>
          <p:cNvPr id="18436" name="Picture 9" descr="fig09_04"/>
          <p:cNvPicPr>
            <a:picLocks noChangeAspect="1" noChangeArrowheads="1"/>
          </p:cNvPicPr>
          <p:nvPr/>
        </p:nvPicPr>
        <p:blipFill>
          <a:blip r:embed="rId2"/>
          <a:srcRect/>
          <a:stretch>
            <a:fillRect/>
          </a:stretch>
        </p:blipFill>
        <p:spPr bwMode="auto">
          <a:xfrm>
            <a:off x="152400" y="1828800"/>
            <a:ext cx="4516438" cy="2057400"/>
          </a:xfrm>
          <a:prstGeom prst="rect">
            <a:avLst/>
          </a:prstGeom>
          <a:noFill/>
          <a:ln w="9525">
            <a:solidFill>
              <a:schemeClr val="tx1"/>
            </a:solidFill>
            <a:miter lim="800000"/>
            <a:headEnd/>
            <a:tailEnd/>
          </a:ln>
        </p:spPr>
      </p:pic>
      <p:sp>
        <p:nvSpPr>
          <p:cNvPr id="18437" name="Rectangle 2"/>
          <p:cNvSpPr txBox="1">
            <a:spLocks noChangeArrowheads="1"/>
          </p:cNvSpPr>
          <p:nvPr/>
        </p:nvSpPr>
        <p:spPr bwMode="auto">
          <a:xfrm>
            <a:off x="685800" y="1446213"/>
            <a:ext cx="3886200" cy="363537"/>
          </a:xfrm>
          <a:prstGeom prst="rect">
            <a:avLst/>
          </a:prstGeom>
          <a:noFill/>
          <a:ln w="9525">
            <a:noFill/>
            <a:miter lim="800000"/>
            <a:headEnd/>
            <a:tailEnd/>
          </a:ln>
        </p:spPr>
        <p:txBody>
          <a:bodyPr/>
          <a:lstStyle/>
          <a:p>
            <a:pPr algn="ctr"/>
            <a:r>
              <a:rPr lang="en-US">
                <a:latin typeface="Calibri" pitchFamily="34" charset="0"/>
              </a:rPr>
              <a:t>Fig. 9-4: Effects of a Tariff</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
        <p:nvSpPr>
          <p:cNvPr id="19459" name="TextBox 2"/>
          <p:cNvSpPr txBox="1">
            <a:spLocks noChangeArrowheads="1"/>
          </p:cNvSpPr>
          <p:nvPr/>
        </p:nvSpPr>
        <p:spPr bwMode="auto">
          <a:xfrm>
            <a:off x="4876800" y="1200150"/>
            <a:ext cx="4114800" cy="3754438"/>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Because the price with a tariff falls in the foreign country relative to free trade, foreign consumers demand more and foreign producers supply less.</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Foreign thus exports less</a:t>
            </a:r>
          </a:p>
          <a:p>
            <a:pPr algn="ctr"/>
            <a:r>
              <a:rPr lang="en-US" sz="2800" b="1">
                <a:latin typeface="Calibri" pitchFamily="34" charset="0"/>
                <a:cs typeface="Times New Roman" pitchFamily="18" charset="0"/>
              </a:rPr>
              <a:t>(falls from Q</a:t>
            </a:r>
            <a:r>
              <a:rPr lang="en-US" sz="2800" b="1" baseline="-25000">
                <a:latin typeface="Calibri" pitchFamily="34" charset="0"/>
                <a:cs typeface="Times New Roman" pitchFamily="18" charset="0"/>
              </a:rPr>
              <a:t>W</a:t>
            </a:r>
            <a:r>
              <a:rPr lang="en-US" sz="2800" b="1">
                <a:latin typeface="Calibri" pitchFamily="34" charset="0"/>
                <a:cs typeface="Times New Roman" pitchFamily="18" charset="0"/>
              </a:rPr>
              <a:t> to Q</a:t>
            </a:r>
            <a:r>
              <a:rPr lang="en-US" sz="2800" b="1" baseline="-25000">
                <a:latin typeface="Calibri" pitchFamily="34" charset="0"/>
                <a:cs typeface="Times New Roman" pitchFamily="18" charset="0"/>
              </a:rPr>
              <a:t>T</a:t>
            </a:r>
            <a:r>
              <a:rPr lang="en-US" sz="2800" b="1">
                <a:latin typeface="Calibri" pitchFamily="34" charset="0"/>
                <a:cs typeface="Times New Roman" pitchFamily="18" charset="0"/>
              </a:rPr>
              <a:t>).</a:t>
            </a:r>
          </a:p>
        </p:txBody>
      </p:sp>
      <p:pic>
        <p:nvPicPr>
          <p:cNvPr id="19460" name="Picture 9" descr="fig09_04"/>
          <p:cNvPicPr>
            <a:picLocks noChangeAspect="1" noChangeArrowheads="1"/>
          </p:cNvPicPr>
          <p:nvPr/>
        </p:nvPicPr>
        <p:blipFill>
          <a:blip r:embed="rId2"/>
          <a:srcRect/>
          <a:stretch>
            <a:fillRect/>
          </a:stretch>
        </p:blipFill>
        <p:spPr bwMode="auto">
          <a:xfrm>
            <a:off x="152400" y="1828800"/>
            <a:ext cx="4516438" cy="2057400"/>
          </a:xfrm>
          <a:prstGeom prst="rect">
            <a:avLst/>
          </a:prstGeom>
          <a:noFill/>
          <a:ln w="9525">
            <a:solidFill>
              <a:schemeClr val="tx1"/>
            </a:solidFill>
            <a:miter lim="800000"/>
            <a:headEnd/>
            <a:tailEnd/>
          </a:ln>
        </p:spPr>
      </p:pic>
      <p:sp>
        <p:nvSpPr>
          <p:cNvPr id="19461" name="Rectangle 2"/>
          <p:cNvSpPr txBox="1">
            <a:spLocks noChangeArrowheads="1"/>
          </p:cNvSpPr>
          <p:nvPr/>
        </p:nvSpPr>
        <p:spPr bwMode="auto">
          <a:xfrm>
            <a:off x="685800" y="1446213"/>
            <a:ext cx="3886200" cy="363537"/>
          </a:xfrm>
          <a:prstGeom prst="rect">
            <a:avLst/>
          </a:prstGeom>
          <a:noFill/>
          <a:ln w="9525">
            <a:noFill/>
            <a:miter lim="800000"/>
            <a:headEnd/>
            <a:tailEnd/>
          </a:ln>
        </p:spPr>
        <p:txBody>
          <a:bodyPr/>
          <a:lstStyle/>
          <a:p>
            <a:pPr algn="ctr"/>
            <a:r>
              <a:rPr lang="en-US">
                <a:latin typeface="Calibri" pitchFamily="34" charset="0"/>
              </a:rPr>
              <a:t>Fig. 9-4: Effects of a Tariff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
        <p:nvSpPr>
          <p:cNvPr id="20483" name="TextBox 2"/>
          <p:cNvSpPr txBox="1">
            <a:spLocks noChangeArrowheads="1"/>
          </p:cNvSpPr>
          <p:nvPr/>
        </p:nvSpPr>
        <p:spPr bwMode="auto">
          <a:xfrm>
            <a:off x="4876800" y="1493838"/>
            <a:ext cx="4114800" cy="2678112"/>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Note on the graph that the quantity of home imports demanded equals the quantity of foreign exports supplied (at Q</a:t>
            </a:r>
            <a:r>
              <a:rPr lang="en-US" sz="2800" b="1" baseline="-25000">
                <a:latin typeface="Calibri" pitchFamily="34" charset="0"/>
                <a:cs typeface="Times New Roman" pitchFamily="18" charset="0"/>
              </a:rPr>
              <a:t>T</a:t>
            </a:r>
            <a:r>
              <a:rPr lang="en-US" sz="2800" b="1">
                <a:latin typeface="Calibri" pitchFamily="34" charset="0"/>
                <a:cs typeface="Times New Roman" pitchFamily="18" charset="0"/>
              </a:rPr>
              <a:t>) when P</a:t>
            </a:r>
            <a:r>
              <a:rPr lang="en-US" sz="2800" b="1" baseline="-25000">
                <a:latin typeface="Calibri" pitchFamily="34" charset="0"/>
                <a:cs typeface="Times New Roman" pitchFamily="18" charset="0"/>
              </a:rPr>
              <a:t>T</a:t>
            </a:r>
            <a:r>
              <a:rPr lang="en-US" sz="2800" b="1">
                <a:latin typeface="Calibri" pitchFamily="34" charset="0"/>
                <a:cs typeface="Times New Roman" pitchFamily="18" charset="0"/>
              </a:rPr>
              <a:t> – P</a:t>
            </a:r>
            <a:r>
              <a:rPr lang="en-US" sz="2800" b="1" baseline="-25000">
                <a:latin typeface="Calibri" pitchFamily="34" charset="0"/>
                <a:cs typeface="Times New Roman" pitchFamily="18" charset="0"/>
              </a:rPr>
              <a:t>T</a:t>
            </a:r>
            <a:r>
              <a:rPr lang="en-US" sz="2800" b="1">
                <a:latin typeface="Calibri" pitchFamily="34" charset="0"/>
                <a:cs typeface="Times New Roman" pitchFamily="18" charset="0"/>
              </a:rPr>
              <a:t>* = t.</a:t>
            </a:r>
          </a:p>
        </p:txBody>
      </p:sp>
      <p:pic>
        <p:nvPicPr>
          <p:cNvPr id="20484" name="Picture 9" descr="fig09_04"/>
          <p:cNvPicPr>
            <a:picLocks noChangeAspect="1" noChangeArrowheads="1"/>
          </p:cNvPicPr>
          <p:nvPr/>
        </p:nvPicPr>
        <p:blipFill>
          <a:blip r:embed="rId2"/>
          <a:srcRect/>
          <a:stretch>
            <a:fillRect/>
          </a:stretch>
        </p:blipFill>
        <p:spPr bwMode="auto">
          <a:xfrm>
            <a:off x="152400" y="1828800"/>
            <a:ext cx="4516438" cy="2057400"/>
          </a:xfrm>
          <a:prstGeom prst="rect">
            <a:avLst/>
          </a:prstGeom>
          <a:noFill/>
          <a:ln w="9525">
            <a:solidFill>
              <a:schemeClr val="tx1"/>
            </a:solidFill>
            <a:miter lim="800000"/>
            <a:headEnd/>
            <a:tailEnd/>
          </a:ln>
        </p:spPr>
      </p:pic>
      <p:sp>
        <p:nvSpPr>
          <p:cNvPr id="20485" name="Rectangle 2"/>
          <p:cNvSpPr txBox="1">
            <a:spLocks noChangeArrowheads="1"/>
          </p:cNvSpPr>
          <p:nvPr/>
        </p:nvSpPr>
        <p:spPr bwMode="auto">
          <a:xfrm>
            <a:off x="685800" y="1446213"/>
            <a:ext cx="3886200" cy="363537"/>
          </a:xfrm>
          <a:prstGeom prst="rect">
            <a:avLst/>
          </a:prstGeom>
          <a:noFill/>
          <a:ln w="9525">
            <a:noFill/>
            <a:miter lim="800000"/>
            <a:headEnd/>
            <a:tailEnd/>
          </a:ln>
        </p:spPr>
        <p:txBody>
          <a:bodyPr/>
          <a:lstStyle/>
          <a:p>
            <a:pPr algn="ctr"/>
            <a:r>
              <a:rPr lang="en-US">
                <a:latin typeface="Calibri" pitchFamily="34" charset="0"/>
              </a:rPr>
              <a:t>Fig. 9-4: Effects of a Tariff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
        <p:nvSpPr>
          <p:cNvPr id="4" name="TextBox 3"/>
          <p:cNvSpPr txBox="1"/>
          <p:nvPr/>
        </p:nvSpPr>
        <p:spPr>
          <a:xfrm>
            <a:off x="3962400" y="971550"/>
            <a:ext cx="4953000" cy="3970338"/>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tariff </a:t>
            </a:r>
            <a:r>
              <a:rPr lang="en-US" sz="2800" b="1" dirty="0">
                <a:latin typeface="+mn-lt"/>
              </a:rPr>
              <a:t>–</a:t>
            </a:r>
          </a:p>
          <a:p>
            <a:pPr algn="ctr" fontAlgn="auto">
              <a:spcBef>
                <a:spcPts val="0"/>
              </a:spcBef>
              <a:spcAft>
                <a:spcPts val="0"/>
              </a:spcAft>
              <a:defRPr/>
            </a:pPr>
            <a:r>
              <a:rPr lang="en-US" sz="2800" b="1" dirty="0">
                <a:latin typeface="+mn-lt"/>
                <a:cs typeface="Times New Roman"/>
              </a:rPr>
              <a:t>a tax on an import or export</a:t>
            </a:r>
          </a:p>
          <a:p>
            <a:pPr algn="ctr" fontAlgn="auto">
              <a:spcBef>
                <a:spcPts val="0"/>
              </a:spcBef>
              <a:spcAft>
                <a:spcPts val="0"/>
              </a:spcAft>
              <a:defRPr/>
            </a:pPr>
            <a:endParaRPr lang="en-US" sz="1400" b="1" dirty="0">
              <a:latin typeface="+mn-lt"/>
              <a:cs typeface="Times New Roman"/>
            </a:endParaRPr>
          </a:p>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specific tariff </a:t>
            </a:r>
            <a:r>
              <a:rPr lang="en-US" sz="2800" b="1" dirty="0">
                <a:latin typeface="+mn-lt"/>
              </a:rPr>
              <a:t>–</a:t>
            </a:r>
          </a:p>
          <a:p>
            <a:pPr algn="ctr" fontAlgn="auto">
              <a:spcBef>
                <a:spcPts val="0"/>
              </a:spcBef>
              <a:spcAft>
                <a:spcPts val="0"/>
              </a:spcAft>
              <a:defRPr/>
            </a:pPr>
            <a:r>
              <a:rPr lang="en-US" sz="2800" b="1" dirty="0">
                <a:latin typeface="+mn-lt"/>
                <a:cs typeface="Times New Roman"/>
              </a:rPr>
              <a:t>levied as a fixed charge for each unit of import or export</a:t>
            </a:r>
          </a:p>
          <a:p>
            <a:pPr algn="ctr" fontAlgn="auto">
              <a:spcBef>
                <a:spcPts val="0"/>
              </a:spcBef>
              <a:spcAft>
                <a:spcPts val="0"/>
              </a:spcAft>
              <a:defRPr/>
            </a:pPr>
            <a:endParaRPr lang="en-US" sz="1400" b="1" dirty="0">
              <a:latin typeface="+mn-lt"/>
              <a:cs typeface="Times New Roman"/>
            </a:endParaRPr>
          </a:p>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ad valorem tariff </a:t>
            </a:r>
            <a:r>
              <a:rPr lang="en-US" sz="2800" b="1" dirty="0">
                <a:latin typeface="+mn-lt"/>
              </a:rPr>
              <a:t>–</a:t>
            </a:r>
          </a:p>
          <a:p>
            <a:pPr algn="ctr" fontAlgn="auto">
              <a:spcBef>
                <a:spcPts val="0"/>
              </a:spcBef>
              <a:spcAft>
                <a:spcPts val="0"/>
              </a:spcAft>
              <a:defRPr/>
            </a:pPr>
            <a:r>
              <a:rPr lang="en-US" sz="2800" b="1" dirty="0">
                <a:latin typeface="+mn-lt"/>
                <a:cs typeface="Times New Roman"/>
              </a:rPr>
              <a:t>levied as a fraction of the value of imported or exported goods</a:t>
            </a:r>
          </a:p>
        </p:txBody>
      </p:sp>
      <p:pic>
        <p:nvPicPr>
          <p:cNvPr id="3076" name="Picture 4" descr="government.jpg"/>
          <p:cNvPicPr>
            <a:picLocks noChangeAspect="1"/>
          </p:cNvPicPr>
          <p:nvPr/>
        </p:nvPicPr>
        <p:blipFill>
          <a:blip r:embed="rId2"/>
          <a:srcRect/>
          <a:stretch>
            <a:fillRect/>
          </a:stretch>
        </p:blipFill>
        <p:spPr bwMode="auto">
          <a:xfrm>
            <a:off x="304800" y="1504950"/>
            <a:ext cx="3551238" cy="274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
        <p:nvSpPr>
          <p:cNvPr id="21507" name="TextBox 2"/>
          <p:cNvSpPr txBox="1">
            <a:spLocks noChangeArrowheads="1"/>
          </p:cNvSpPr>
          <p:nvPr/>
        </p:nvSpPr>
        <p:spPr bwMode="auto">
          <a:xfrm>
            <a:off x="4876800" y="1352550"/>
            <a:ext cx="4114800" cy="3324225"/>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The home price may not rise by the full amount of the tariff because it partly causes the foreign export price to decline.</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The size of the home country matters here.</a:t>
            </a:r>
          </a:p>
        </p:txBody>
      </p:sp>
      <p:pic>
        <p:nvPicPr>
          <p:cNvPr id="21508" name="Picture 9" descr="fig09_04"/>
          <p:cNvPicPr>
            <a:picLocks noChangeAspect="1" noChangeArrowheads="1"/>
          </p:cNvPicPr>
          <p:nvPr/>
        </p:nvPicPr>
        <p:blipFill>
          <a:blip r:embed="rId2"/>
          <a:srcRect/>
          <a:stretch>
            <a:fillRect/>
          </a:stretch>
        </p:blipFill>
        <p:spPr bwMode="auto">
          <a:xfrm>
            <a:off x="152400" y="1828800"/>
            <a:ext cx="4516438" cy="2057400"/>
          </a:xfrm>
          <a:prstGeom prst="rect">
            <a:avLst/>
          </a:prstGeom>
          <a:noFill/>
          <a:ln w="9525">
            <a:solidFill>
              <a:schemeClr val="tx1"/>
            </a:solidFill>
            <a:miter lim="800000"/>
            <a:headEnd/>
            <a:tailEnd/>
          </a:ln>
        </p:spPr>
      </p:pic>
      <p:sp>
        <p:nvSpPr>
          <p:cNvPr id="21509" name="Rectangle 2"/>
          <p:cNvSpPr txBox="1">
            <a:spLocks noChangeArrowheads="1"/>
          </p:cNvSpPr>
          <p:nvPr/>
        </p:nvSpPr>
        <p:spPr bwMode="auto">
          <a:xfrm>
            <a:off x="685800" y="1446213"/>
            <a:ext cx="3886200" cy="363537"/>
          </a:xfrm>
          <a:prstGeom prst="rect">
            <a:avLst/>
          </a:prstGeom>
          <a:noFill/>
          <a:ln w="9525">
            <a:noFill/>
            <a:miter lim="800000"/>
            <a:headEnd/>
            <a:tailEnd/>
          </a:ln>
        </p:spPr>
        <p:txBody>
          <a:bodyPr/>
          <a:lstStyle/>
          <a:p>
            <a:pPr algn="ctr"/>
            <a:r>
              <a:rPr lang="en-US">
                <a:latin typeface="Calibri" pitchFamily="34" charset="0"/>
              </a:rPr>
              <a:t>Fig. 9-4: Effects of a Tariff</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
        <p:nvSpPr>
          <p:cNvPr id="22531" name="TextBox 2"/>
          <p:cNvSpPr txBox="1">
            <a:spLocks noChangeArrowheads="1"/>
          </p:cNvSpPr>
          <p:nvPr/>
        </p:nvSpPr>
        <p:spPr bwMode="auto">
          <a:xfrm>
            <a:off x="4876800" y="1123950"/>
            <a:ext cx="4114800" cy="3754438"/>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When the home country is small, it has no effect on the foreign export price (which stays constant at the world price) because it is an insignificant part of the good’s world demand.</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P</a:t>
            </a:r>
            <a:r>
              <a:rPr lang="en-US" sz="2800" b="1" baseline="-25000">
                <a:latin typeface="Calibri" pitchFamily="34" charset="0"/>
                <a:cs typeface="Times New Roman" pitchFamily="18" charset="0"/>
              </a:rPr>
              <a:t>T</a:t>
            </a:r>
            <a:r>
              <a:rPr lang="en-US" sz="2800" b="1">
                <a:latin typeface="Calibri" pitchFamily="34" charset="0"/>
                <a:cs typeface="Times New Roman" pitchFamily="18" charset="0"/>
              </a:rPr>
              <a:t> = P</a:t>
            </a:r>
            <a:r>
              <a:rPr lang="en-US" sz="2800" b="1" baseline="-25000">
                <a:latin typeface="Calibri" pitchFamily="34" charset="0"/>
                <a:cs typeface="Times New Roman" pitchFamily="18" charset="0"/>
              </a:rPr>
              <a:t>W</a:t>
            </a:r>
            <a:r>
              <a:rPr lang="en-US" sz="2800" b="1">
                <a:latin typeface="Calibri" pitchFamily="34" charset="0"/>
                <a:cs typeface="Times New Roman" pitchFamily="18" charset="0"/>
              </a:rPr>
              <a:t> + t</a:t>
            </a:r>
          </a:p>
        </p:txBody>
      </p:sp>
      <p:sp>
        <p:nvSpPr>
          <p:cNvPr id="22532" name="Rectangle 2"/>
          <p:cNvSpPr txBox="1">
            <a:spLocks noChangeArrowheads="1"/>
          </p:cNvSpPr>
          <p:nvPr/>
        </p:nvSpPr>
        <p:spPr bwMode="auto">
          <a:xfrm>
            <a:off x="685800" y="1123950"/>
            <a:ext cx="3886200" cy="363538"/>
          </a:xfrm>
          <a:prstGeom prst="rect">
            <a:avLst/>
          </a:prstGeom>
          <a:noFill/>
          <a:ln w="9525">
            <a:noFill/>
            <a:miter lim="800000"/>
            <a:headEnd/>
            <a:tailEnd/>
          </a:ln>
        </p:spPr>
        <p:txBody>
          <a:bodyPr/>
          <a:lstStyle/>
          <a:p>
            <a:pPr algn="ctr"/>
            <a:r>
              <a:rPr lang="en-US">
                <a:latin typeface="Calibri" pitchFamily="34" charset="0"/>
              </a:rPr>
              <a:t>Fig. 9-5: A Tariff in a Small Country</a:t>
            </a:r>
          </a:p>
        </p:txBody>
      </p:sp>
      <p:pic>
        <p:nvPicPr>
          <p:cNvPr id="22533" name="Picture 9" descr="fig09_05"/>
          <p:cNvPicPr>
            <a:picLocks noChangeAspect="1" noChangeArrowheads="1"/>
          </p:cNvPicPr>
          <p:nvPr/>
        </p:nvPicPr>
        <p:blipFill>
          <a:blip r:embed="rId2"/>
          <a:srcRect/>
          <a:stretch>
            <a:fillRect/>
          </a:stretch>
        </p:blipFill>
        <p:spPr bwMode="auto">
          <a:xfrm>
            <a:off x="1116013" y="1504950"/>
            <a:ext cx="3074987"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fig09_04"/>
          <p:cNvPicPr>
            <a:picLocks noChangeAspect="1" noChangeArrowheads="1"/>
          </p:cNvPicPr>
          <p:nvPr/>
        </p:nvPicPr>
        <p:blipFill>
          <a:blip r:embed="rId2"/>
          <a:srcRect/>
          <a:stretch>
            <a:fillRect/>
          </a:stretch>
        </p:blipFill>
        <p:spPr bwMode="auto">
          <a:xfrm>
            <a:off x="1143000" y="1581150"/>
            <a:ext cx="7026275" cy="3200400"/>
          </a:xfrm>
          <a:prstGeom prst="rect">
            <a:avLst/>
          </a:prstGeom>
          <a:noFill/>
          <a:ln w="9525">
            <a:solidFill>
              <a:schemeClr val="tx1"/>
            </a:solidFill>
            <a:miter lim="800000"/>
            <a:headEnd/>
            <a:tailEnd/>
          </a:ln>
        </p:spPr>
      </p:pic>
      <p:sp>
        <p:nvSpPr>
          <p:cNvPr id="23555" name="Rectangle 2"/>
          <p:cNvSpPr txBox="1">
            <a:spLocks noChangeArrowheads="1"/>
          </p:cNvSpPr>
          <p:nvPr/>
        </p:nvSpPr>
        <p:spPr bwMode="auto">
          <a:xfrm>
            <a:off x="2743200" y="1217613"/>
            <a:ext cx="3886200" cy="363537"/>
          </a:xfrm>
          <a:prstGeom prst="rect">
            <a:avLst/>
          </a:prstGeom>
          <a:noFill/>
          <a:ln w="9525">
            <a:noFill/>
            <a:miter lim="800000"/>
            <a:headEnd/>
            <a:tailEnd/>
          </a:ln>
        </p:spPr>
        <p:txBody>
          <a:bodyPr/>
          <a:lstStyle/>
          <a:p>
            <a:pPr algn="ctr"/>
            <a:r>
              <a:rPr lang="en-US">
                <a:latin typeface="Calibri" pitchFamily="34" charset="0"/>
              </a:rPr>
              <a:t>Fig. 9-4: Effects of a Tariff</a:t>
            </a:r>
          </a:p>
        </p:txBody>
      </p:sp>
      <p:sp>
        <p:nvSpPr>
          <p:cNvPr id="4" name="TextBox 3"/>
          <p:cNvSpPr txBox="1"/>
          <p:nvPr/>
        </p:nvSpPr>
        <p:spPr>
          <a:xfrm>
            <a:off x="3724275" y="133350"/>
            <a:ext cx="174783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Tariffs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333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pic>
        <p:nvPicPr>
          <p:cNvPr id="24579" name="Picture 9" descr="fig09_09"/>
          <p:cNvPicPr>
            <a:picLocks noChangeAspect="1" noChangeArrowheads="1"/>
          </p:cNvPicPr>
          <p:nvPr/>
        </p:nvPicPr>
        <p:blipFill>
          <a:blip r:embed="rId2"/>
          <a:srcRect/>
          <a:stretch>
            <a:fillRect/>
          </a:stretch>
        </p:blipFill>
        <p:spPr bwMode="auto">
          <a:xfrm>
            <a:off x="1066800" y="1733550"/>
            <a:ext cx="2776538" cy="3200400"/>
          </a:xfrm>
          <a:prstGeom prst="rect">
            <a:avLst/>
          </a:prstGeom>
          <a:noFill/>
          <a:ln w="9525">
            <a:solidFill>
              <a:schemeClr val="tx1"/>
            </a:solidFill>
            <a:miter lim="800000"/>
            <a:headEnd/>
            <a:tailEnd/>
          </a:ln>
        </p:spPr>
      </p:pic>
      <p:sp>
        <p:nvSpPr>
          <p:cNvPr id="24580"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9-9: Costs and Benefits of a Tariff for the Importing Country</a:t>
            </a:r>
          </a:p>
        </p:txBody>
      </p:sp>
      <p:sp>
        <p:nvSpPr>
          <p:cNvPr id="24581" name="TextBox 7"/>
          <p:cNvSpPr txBox="1">
            <a:spLocks noChangeArrowheads="1"/>
          </p:cNvSpPr>
          <p:nvPr/>
        </p:nvSpPr>
        <p:spPr bwMode="auto">
          <a:xfrm>
            <a:off x="4724400" y="971550"/>
            <a:ext cx="4114800" cy="3970338"/>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A tariff raises the price</a:t>
            </a:r>
          </a:p>
          <a:p>
            <a:pPr algn="ctr"/>
            <a:r>
              <a:rPr lang="en-US" sz="2800" b="1">
                <a:latin typeface="Calibri" pitchFamily="34" charset="0"/>
                <a:cs typeface="Times New Roman" pitchFamily="18" charset="0"/>
              </a:rPr>
              <a:t>of the protected good, hurting consumers and benefiting producers.</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Also the government</a:t>
            </a:r>
          </a:p>
          <a:p>
            <a:pPr algn="ctr"/>
            <a:r>
              <a:rPr lang="en-US" sz="2800" b="1">
                <a:latin typeface="Calibri" pitchFamily="34" charset="0"/>
                <a:cs typeface="Times New Roman" pitchFamily="18" charset="0"/>
              </a:rPr>
              <a:t>gains tariff revenue.</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What is the net effect</a:t>
            </a:r>
          </a:p>
          <a:p>
            <a:pPr algn="ctr"/>
            <a:r>
              <a:rPr lang="en-US" sz="2800" b="1">
                <a:latin typeface="Calibri" pitchFamily="34" charset="0"/>
                <a:cs typeface="Times New Roman" pitchFamily="18" charset="0"/>
              </a:rPr>
              <a:t>of the tariff?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333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pic>
        <p:nvPicPr>
          <p:cNvPr id="25603" name="Picture 9" descr="fig09_09"/>
          <p:cNvPicPr>
            <a:picLocks noChangeAspect="1" noChangeArrowheads="1"/>
          </p:cNvPicPr>
          <p:nvPr/>
        </p:nvPicPr>
        <p:blipFill>
          <a:blip r:embed="rId2"/>
          <a:srcRect/>
          <a:stretch>
            <a:fillRect/>
          </a:stretch>
        </p:blipFill>
        <p:spPr bwMode="auto">
          <a:xfrm>
            <a:off x="1066800" y="1733550"/>
            <a:ext cx="2776538" cy="3200400"/>
          </a:xfrm>
          <a:prstGeom prst="rect">
            <a:avLst/>
          </a:prstGeom>
          <a:noFill/>
          <a:ln w="9525">
            <a:solidFill>
              <a:schemeClr val="tx1"/>
            </a:solidFill>
            <a:miter lim="800000"/>
            <a:headEnd/>
            <a:tailEnd/>
          </a:ln>
        </p:spPr>
      </p:pic>
      <p:sp>
        <p:nvSpPr>
          <p:cNvPr id="25604"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9-9: Costs and Benefits of a Tariff for the Importing Country</a:t>
            </a:r>
          </a:p>
        </p:txBody>
      </p:sp>
      <p:sp>
        <p:nvSpPr>
          <p:cNvPr id="25605" name="TextBox 4"/>
          <p:cNvSpPr txBox="1">
            <a:spLocks noChangeArrowheads="1"/>
          </p:cNvSpPr>
          <p:nvPr/>
        </p:nvSpPr>
        <p:spPr bwMode="auto">
          <a:xfrm>
            <a:off x="4724400" y="2038350"/>
            <a:ext cx="4114800" cy="1816100"/>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To analyze welfare effects of a tariff we look at changes in producer and consumer surpluses.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333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sp>
        <p:nvSpPr>
          <p:cNvPr id="26627"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9-7: Geometry of</a:t>
            </a:r>
          </a:p>
          <a:p>
            <a:pPr algn="ctr"/>
            <a:r>
              <a:rPr lang="en-US">
                <a:latin typeface="Calibri" pitchFamily="34" charset="0"/>
              </a:rPr>
              <a:t>Consumer Surplus</a:t>
            </a:r>
          </a:p>
        </p:txBody>
      </p:sp>
      <p:sp>
        <p:nvSpPr>
          <p:cNvPr id="6" name="TextBox 5"/>
          <p:cNvSpPr txBox="1"/>
          <p:nvPr/>
        </p:nvSpPr>
        <p:spPr>
          <a:xfrm>
            <a:off x="4598988" y="1276350"/>
            <a:ext cx="4392612" cy="3108325"/>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consumer surplus </a:t>
            </a:r>
            <a:r>
              <a:rPr lang="en-US" sz="2800" b="1" dirty="0">
                <a:latin typeface="+mn-lt"/>
              </a:rPr>
              <a:t>–</a:t>
            </a:r>
          </a:p>
          <a:p>
            <a:pPr algn="ctr" fontAlgn="auto">
              <a:spcBef>
                <a:spcPts val="0"/>
              </a:spcBef>
              <a:spcAft>
                <a:spcPts val="0"/>
              </a:spcAft>
              <a:defRPr/>
            </a:pPr>
            <a:r>
              <a:rPr lang="en-US" sz="2800" b="1" dirty="0">
                <a:latin typeface="+mn-lt"/>
                <a:cs typeface="Times New Roman"/>
              </a:rPr>
              <a:t>amount that consumers gain from purchases;</a:t>
            </a:r>
          </a:p>
          <a:p>
            <a:pPr algn="ctr" fontAlgn="auto">
              <a:spcBef>
                <a:spcPts val="0"/>
              </a:spcBef>
              <a:spcAft>
                <a:spcPts val="0"/>
              </a:spcAft>
              <a:defRPr/>
            </a:pPr>
            <a:r>
              <a:rPr lang="en-US" sz="2800" b="1" dirty="0">
                <a:latin typeface="+mn-lt"/>
                <a:cs typeface="Times New Roman"/>
              </a:rPr>
              <a:t>difference between the price actually paid and the maximum price at which they would be willing to buy</a:t>
            </a:r>
          </a:p>
        </p:txBody>
      </p:sp>
      <p:pic>
        <p:nvPicPr>
          <p:cNvPr id="26629" name="Picture 9" descr="fig09_07"/>
          <p:cNvPicPr>
            <a:picLocks noChangeAspect="1" noChangeArrowheads="1"/>
          </p:cNvPicPr>
          <p:nvPr/>
        </p:nvPicPr>
        <p:blipFill>
          <a:blip r:embed="rId2"/>
          <a:srcRect/>
          <a:stretch>
            <a:fillRect/>
          </a:stretch>
        </p:blipFill>
        <p:spPr bwMode="auto">
          <a:xfrm>
            <a:off x="806450" y="1752600"/>
            <a:ext cx="3460750"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333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sp>
        <p:nvSpPr>
          <p:cNvPr id="27651"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9-7: Geometry of</a:t>
            </a:r>
          </a:p>
          <a:p>
            <a:pPr algn="ctr"/>
            <a:r>
              <a:rPr lang="en-US">
                <a:latin typeface="Calibri" pitchFamily="34" charset="0"/>
              </a:rPr>
              <a:t>Consumer Surplus</a:t>
            </a:r>
          </a:p>
        </p:txBody>
      </p:sp>
      <p:sp>
        <p:nvSpPr>
          <p:cNvPr id="4" name="TextBox 3"/>
          <p:cNvSpPr txBox="1"/>
          <p:nvPr/>
        </p:nvSpPr>
        <p:spPr>
          <a:xfrm>
            <a:off x="4419600" y="1276350"/>
            <a:ext cx="4572000" cy="3108325"/>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producer surplus </a:t>
            </a:r>
            <a:r>
              <a:rPr lang="en-US" sz="2800" b="1" dirty="0">
                <a:latin typeface="+mn-lt"/>
              </a:rPr>
              <a:t>–</a:t>
            </a:r>
          </a:p>
          <a:p>
            <a:pPr algn="ctr" fontAlgn="auto">
              <a:spcBef>
                <a:spcPts val="0"/>
              </a:spcBef>
              <a:spcAft>
                <a:spcPts val="0"/>
              </a:spcAft>
              <a:defRPr/>
            </a:pPr>
            <a:r>
              <a:rPr lang="en-US" sz="2800" b="1" dirty="0">
                <a:latin typeface="+mn-lt"/>
                <a:cs typeface="Times New Roman"/>
              </a:rPr>
              <a:t>amount that producers</a:t>
            </a:r>
          </a:p>
          <a:p>
            <a:pPr algn="ctr" fontAlgn="auto">
              <a:spcBef>
                <a:spcPts val="0"/>
              </a:spcBef>
              <a:spcAft>
                <a:spcPts val="0"/>
              </a:spcAft>
              <a:defRPr/>
            </a:pPr>
            <a:r>
              <a:rPr lang="en-US" sz="2800" b="1" dirty="0">
                <a:latin typeface="+mn-lt"/>
                <a:cs typeface="Times New Roman"/>
              </a:rPr>
              <a:t>gain from sales;</a:t>
            </a:r>
          </a:p>
          <a:p>
            <a:pPr algn="ctr" fontAlgn="auto">
              <a:spcBef>
                <a:spcPts val="0"/>
              </a:spcBef>
              <a:spcAft>
                <a:spcPts val="0"/>
              </a:spcAft>
              <a:defRPr/>
            </a:pPr>
            <a:r>
              <a:rPr lang="en-US" sz="2800" b="1" dirty="0">
                <a:latin typeface="+mn-lt"/>
                <a:cs typeface="Times New Roman"/>
              </a:rPr>
              <a:t>difference between the price actually received and the minimum price at which they would be willing to sell</a:t>
            </a:r>
          </a:p>
        </p:txBody>
      </p:sp>
      <p:pic>
        <p:nvPicPr>
          <p:cNvPr id="27653" name="Picture 9" descr="fig09_08"/>
          <p:cNvPicPr>
            <a:picLocks noChangeAspect="1" noChangeArrowheads="1"/>
          </p:cNvPicPr>
          <p:nvPr/>
        </p:nvPicPr>
        <p:blipFill>
          <a:blip r:embed="rId2"/>
          <a:srcRect/>
          <a:stretch>
            <a:fillRect/>
          </a:stretch>
        </p:blipFill>
        <p:spPr bwMode="auto">
          <a:xfrm>
            <a:off x="304800" y="1733550"/>
            <a:ext cx="4011613"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333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pic>
        <p:nvPicPr>
          <p:cNvPr id="28675" name="Picture 9" descr="fig09_09"/>
          <p:cNvPicPr>
            <a:picLocks noChangeAspect="1" noChangeArrowheads="1"/>
          </p:cNvPicPr>
          <p:nvPr/>
        </p:nvPicPr>
        <p:blipFill>
          <a:blip r:embed="rId2"/>
          <a:srcRect/>
          <a:stretch>
            <a:fillRect/>
          </a:stretch>
        </p:blipFill>
        <p:spPr bwMode="auto">
          <a:xfrm>
            <a:off x="1066800" y="1733550"/>
            <a:ext cx="2776538" cy="3200400"/>
          </a:xfrm>
          <a:prstGeom prst="rect">
            <a:avLst/>
          </a:prstGeom>
          <a:noFill/>
          <a:ln w="9525">
            <a:solidFill>
              <a:schemeClr val="tx1"/>
            </a:solidFill>
            <a:miter lim="800000"/>
            <a:headEnd/>
            <a:tailEnd/>
          </a:ln>
        </p:spPr>
      </p:pic>
      <p:sp>
        <p:nvSpPr>
          <p:cNvPr id="28676"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9-9: Costs and Benefits of a Tariff for the Importing Country</a:t>
            </a:r>
          </a:p>
        </p:txBody>
      </p:sp>
      <p:sp>
        <p:nvSpPr>
          <p:cNvPr id="5" name="TextBox 4"/>
          <p:cNvSpPr txBox="1"/>
          <p:nvPr/>
        </p:nvSpPr>
        <p:spPr>
          <a:xfrm>
            <a:off x="4038600" y="1165225"/>
            <a:ext cx="4953000" cy="3540125"/>
          </a:xfrm>
          <a:prstGeom prst="rect">
            <a:avLst/>
          </a:prstGeom>
          <a:noFill/>
        </p:spPr>
        <p:txBody>
          <a:bodyPr>
            <a:spAutoFit/>
          </a:bodyPr>
          <a:lstStyle/>
          <a:p>
            <a:pPr fontAlgn="auto">
              <a:spcBef>
                <a:spcPts val="0"/>
              </a:spcBef>
              <a:spcAft>
                <a:spcPts val="0"/>
              </a:spcAft>
              <a:defRPr/>
            </a:pPr>
            <a:r>
              <a:rPr lang="en-US" sz="2800" b="1" u="sng" dirty="0">
                <a:latin typeface="+mn-lt"/>
                <a:cs typeface="Times New Roman"/>
              </a:rPr>
              <a:t>Effects of a tariff</a:t>
            </a:r>
          </a:p>
          <a:p>
            <a:pPr marL="457200" indent="-457200" fontAlgn="auto">
              <a:spcBef>
                <a:spcPts val="0"/>
              </a:spcBef>
              <a:spcAft>
                <a:spcPts val="0"/>
              </a:spcAft>
              <a:buFont typeface="Arial" pitchFamily="34" charset="0"/>
              <a:buChar char="•"/>
              <a:defRPr/>
            </a:pPr>
            <a:r>
              <a:rPr lang="en-US" sz="2800" b="1" dirty="0">
                <a:latin typeface="+mn-lt"/>
                <a:cs typeface="Times New Roman"/>
              </a:rPr>
              <a:t>consumer surplus decreases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consumers worse off </a:t>
            </a:r>
          </a:p>
          <a:p>
            <a:pPr marL="457200" indent="-457200" fontAlgn="auto">
              <a:spcBef>
                <a:spcPts val="0"/>
              </a:spcBef>
              <a:spcAft>
                <a:spcPts val="0"/>
              </a:spcAft>
              <a:buFont typeface="Arial" pitchFamily="34" charset="0"/>
              <a:buChar char="•"/>
              <a:defRPr/>
            </a:pPr>
            <a:r>
              <a:rPr lang="en-US" sz="2800" b="1" dirty="0">
                <a:latin typeface="+mn-lt"/>
                <a:cs typeface="Times New Roman"/>
              </a:rPr>
              <a:t>producer surplus increases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producers better off</a:t>
            </a:r>
          </a:p>
          <a:p>
            <a:pPr marL="457200" indent="-457200" fontAlgn="auto">
              <a:spcBef>
                <a:spcPts val="0"/>
              </a:spcBef>
              <a:spcAft>
                <a:spcPts val="0"/>
              </a:spcAft>
              <a:buFont typeface="Arial" pitchFamily="34" charset="0"/>
              <a:buChar char="•"/>
              <a:defRPr/>
            </a:pPr>
            <a:r>
              <a:rPr lang="en-US" sz="2800" b="1" dirty="0">
                <a:latin typeface="+mn-lt"/>
                <a:cs typeface="Times New Roman"/>
              </a:rPr>
              <a:t>government collects revenue </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tariff rate x imports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t Q</a:t>
            </a:r>
            <a:r>
              <a:rPr lang="en-US" sz="2800" b="1" baseline="-25000" dirty="0">
                <a:latin typeface="+mn-lt"/>
                <a:cs typeface="Times New Roman"/>
              </a:rPr>
              <a:t>T</a:t>
            </a:r>
            <a:r>
              <a:rPr lang="en-US" sz="2800" b="1" dirty="0">
                <a:latin typeface="+mn-lt"/>
                <a:cs typeface="Times New Roman"/>
              </a:rPr>
              <a:t> = (P</a:t>
            </a:r>
            <a:r>
              <a:rPr lang="en-US" sz="2800" b="1" baseline="-25000" dirty="0">
                <a:latin typeface="+mn-lt"/>
                <a:cs typeface="Times New Roman"/>
              </a:rPr>
              <a:t>T</a:t>
            </a:r>
            <a:r>
              <a:rPr lang="en-US" sz="2800" b="1" dirty="0">
                <a:latin typeface="+mn-lt"/>
                <a:cs typeface="Times New Roman"/>
              </a:rPr>
              <a:t> – P</a:t>
            </a:r>
            <a:r>
              <a:rPr lang="en-US" sz="2800" b="1" baseline="-25000" dirty="0">
                <a:latin typeface="+mn-lt"/>
                <a:cs typeface="Times New Roman"/>
              </a:rPr>
              <a:t>T</a:t>
            </a:r>
            <a:r>
              <a:rPr lang="en-US" sz="2800" b="1" dirty="0">
                <a:latin typeface="+mn-lt"/>
                <a:cs typeface="Times New Roman"/>
              </a:rPr>
              <a:t>*)(D</a:t>
            </a:r>
            <a:r>
              <a:rPr lang="en-US" sz="2800" b="1" baseline="-25000" dirty="0">
                <a:latin typeface="+mn-lt"/>
                <a:cs typeface="Times New Roman"/>
              </a:rPr>
              <a:t>2</a:t>
            </a:r>
            <a:r>
              <a:rPr lang="en-US" sz="2800" b="1" dirty="0">
                <a:latin typeface="+mn-lt"/>
                <a:cs typeface="Times New Roman"/>
              </a:rPr>
              <a:t> – S</a:t>
            </a:r>
            <a:r>
              <a:rPr lang="en-US" sz="2800" b="1" baseline="-25000" dirty="0">
                <a:latin typeface="+mn-lt"/>
                <a:cs typeface="Times New Roman"/>
              </a:rPr>
              <a:t>2</a:t>
            </a:r>
            <a:r>
              <a:rPr lang="en-US" sz="2800" b="1" dirty="0">
                <a:latin typeface="+mn-lt"/>
                <a:cs typeface="Times New Roman"/>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333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pic>
        <p:nvPicPr>
          <p:cNvPr id="29699" name="Picture 9" descr="fig09_09"/>
          <p:cNvPicPr>
            <a:picLocks noChangeAspect="1" noChangeArrowheads="1"/>
          </p:cNvPicPr>
          <p:nvPr/>
        </p:nvPicPr>
        <p:blipFill>
          <a:blip r:embed="rId2"/>
          <a:srcRect/>
          <a:stretch>
            <a:fillRect/>
          </a:stretch>
        </p:blipFill>
        <p:spPr bwMode="auto">
          <a:xfrm>
            <a:off x="1066800" y="1733550"/>
            <a:ext cx="2776538" cy="3200400"/>
          </a:xfrm>
          <a:prstGeom prst="rect">
            <a:avLst/>
          </a:prstGeom>
          <a:noFill/>
          <a:ln w="9525">
            <a:solidFill>
              <a:schemeClr val="tx1"/>
            </a:solidFill>
            <a:miter lim="800000"/>
            <a:headEnd/>
            <a:tailEnd/>
          </a:ln>
        </p:spPr>
      </p:pic>
      <p:sp>
        <p:nvSpPr>
          <p:cNvPr id="29700"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9-9: Costs and Benefits of a Tariff for the Importing Country</a:t>
            </a:r>
          </a:p>
        </p:txBody>
      </p:sp>
      <p:sp>
        <p:nvSpPr>
          <p:cNvPr id="5" name="TextBox 4"/>
          <p:cNvSpPr txBox="1"/>
          <p:nvPr/>
        </p:nvSpPr>
        <p:spPr>
          <a:xfrm>
            <a:off x="4038600" y="819150"/>
            <a:ext cx="4953000" cy="4400550"/>
          </a:xfrm>
          <a:prstGeom prst="rect">
            <a:avLst/>
          </a:prstGeom>
          <a:noFill/>
        </p:spPr>
        <p:txBody>
          <a:bodyPr>
            <a:spAutoFit/>
          </a:bodyPr>
          <a:lstStyle/>
          <a:p>
            <a:pPr fontAlgn="auto">
              <a:spcBef>
                <a:spcPts val="0"/>
              </a:spcBef>
              <a:spcAft>
                <a:spcPts val="0"/>
              </a:spcAft>
              <a:defRPr/>
            </a:pPr>
            <a:r>
              <a:rPr lang="en-US" sz="2800" b="1" u="sng" dirty="0">
                <a:latin typeface="+mn-lt"/>
                <a:cs typeface="Times New Roman"/>
              </a:rPr>
              <a:t>Effects of a tariff</a:t>
            </a:r>
          </a:p>
          <a:p>
            <a:pPr marL="457200" indent="-457200" fontAlgn="auto">
              <a:spcBef>
                <a:spcPts val="0"/>
              </a:spcBef>
              <a:spcAft>
                <a:spcPts val="0"/>
              </a:spcAft>
              <a:buFont typeface="Arial" pitchFamily="34" charset="0"/>
              <a:buChar char="•"/>
              <a:defRPr/>
            </a:pPr>
            <a:r>
              <a:rPr lang="en-US" sz="2800" b="1" dirty="0">
                <a:latin typeface="+mn-lt"/>
                <a:cs typeface="Times New Roman"/>
              </a:rPr>
              <a:t>consumer surplus decreases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(a + b + c + d)</a:t>
            </a:r>
          </a:p>
          <a:p>
            <a:pPr marL="457200" indent="-457200" fontAlgn="auto">
              <a:spcBef>
                <a:spcPts val="0"/>
              </a:spcBef>
              <a:spcAft>
                <a:spcPts val="0"/>
              </a:spcAft>
              <a:buFont typeface="Arial" pitchFamily="34" charset="0"/>
              <a:buChar char="•"/>
              <a:defRPr/>
            </a:pPr>
            <a:r>
              <a:rPr lang="en-US" sz="2800" b="1" dirty="0">
                <a:latin typeface="+mn-lt"/>
                <a:cs typeface="Times New Roman"/>
              </a:rPr>
              <a:t>producer surplus increases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a</a:t>
            </a:r>
          </a:p>
          <a:p>
            <a:pPr marL="457200" indent="-457200" fontAlgn="auto">
              <a:spcBef>
                <a:spcPts val="0"/>
              </a:spcBef>
              <a:spcAft>
                <a:spcPts val="0"/>
              </a:spcAft>
              <a:buFont typeface="Arial" pitchFamily="34" charset="0"/>
              <a:buChar char="•"/>
              <a:defRPr/>
            </a:pPr>
            <a:r>
              <a:rPr lang="en-US" sz="2800" b="1" dirty="0">
                <a:latin typeface="+mn-lt"/>
                <a:cs typeface="Times New Roman"/>
              </a:rPr>
              <a:t>government collects revenue </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(c + e)</a:t>
            </a:r>
          </a:p>
          <a:p>
            <a:pPr marL="457200" indent="-457200" fontAlgn="auto">
              <a:spcBef>
                <a:spcPts val="0"/>
              </a:spcBef>
              <a:spcAft>
                <a:spcPts val="0"/>
              </a:spcAft>
              <a:buFont typeface="Arial" pitchFamily="34" charset="0"/>
              <a:buChar char="•"/>
              <a:defRPr/>
            </a:pPr>
            <a:r>
              <a:rPr lang="en-US" sz="2800" b="1" dirty="0">
                <a:latin typeface="+mn-lt"/>
                <a:cs typeface="Times New Roman"/>
              </a:rPr>
              <a:t>net benefit</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a – b – c – d + a + c + e</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e – b – 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333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pic>
        <p:nvPicPr>
          <p:cNvPr id="30723" name="Picture 9" descr="fig09_09"/>
          <p:cNvPicPr>
            <a:picLocks noChangeAspect="1" noChangeArrowheads="1"/>
          </p:cNvPicPr>
          <p:nvPr/>
        </p:nvPicPr>
        <p:blipFill>
          <a:blip r:embed="rId2"/>
          <a:srcRect/>
          <a:stretch>
            <a:fillRect/>
          </a:stretch>
        </p:blipFill>
        <p:spPr bwMode="auto">
          <a:xfrm>
            <a:off x="1066800" y="1733550"/>
            <a:ext cx="2776538" cy="3200400"/>
          </a:xfrm>
          <a:prstGeom prst="rect">
            <a:avLst/>
          </a:prstGeom>
          <a:noFill/>
          <a:ln w="9525">
            <a:solidFill>
              <a:schemeClr val="tx1"/>
            </a:solidFill>
            <a:miter lim="800000"/>
            <a:headEnd/>
            <a:tailEnd/>
          </a:ln>
        </p:spPr>
      </p:pic>
      <p:sp>
        <p:nvSpPr>
          <p:cNvPr id="30724"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9-9: Costs and Benefits of a Tariff for the Importing Country</a:t>
            </a:r>
          </a:p>
        </p:txBody>
      </p:sp>
      <p:sp>
        <p:nvSpPr>
          <p:cNvPr id="30725" name="TextBox 4"/>
          <p:cNvSpPr txBox="1">
            <a:spLocks noChangeArrowheads="1"/>
          </p:cNvSpPr>
          <p:nvPr/>
        </p:nvSpPr>
        <p:spPr bwMode="auto">
          <a:xfrm>
            <a:off x="4114800" y="1123950"/>
            <a:ext cx="5029200" cy="3754438"/>
          </a:xfrm>
          <a:prstGeom prst="rect">
            <a:avLst/>
          </a:prstGeom>
          <a:noFill/>
          <a:ln w="9525">
            <a:noFill/>
            <a:miter lim="800000"/>
            <a:headEnd/>
            <a:tailEnd/>
          </a:ln>
        </p:spPr>
        <p:txBody>
          <a:bodyPr>
            <a:spAutoFit/>
          </a:bodyPr>
          <a:lstStyle/>
          <a:p>
            <a:r>
              <a:rPr lang="en-US" sz="2800" b="1" u="sng">
                <a:latin typeface="Calibri" pitchFamily="34" charset="0"/>
                <a:cs typeface="Times New Roman" pitchFamily="18" charset="0"/>
              </a:rPr>
              <a:t>Effects of a tariff</a:t>
            </a:r>
          </a:p>
          <a:p>
            <a:r>
              <a:rPr lang="en-US" sz="2800" b="1">
                <a:latin typeface="Calibri" pitchFamily="34" charset="0"/>
                <a:cs typeface="Times New Roman" pitchFamily="18" charset="0"/>
              </a:rPr>
              <a:t>a – transfer to producers</a:t>
            </a:r>
          </a:p>
          <a:p>
            <a:r>
              <a:rPr lang="en-US" sz="2800" b="1">
                <a:latin typeface="Calibri" pitchFamily="34" charset="0"/>
                <a:cs typeface="Times New Roman" pitchFamily="18" charset="0"/>
              </a:rPr>
              <a:t>b – production distortion loss</a:t>
            </a:r>
          </a:p>
          <a:p>
            <a:r>
              <a:rPr lang="en-US" sz="2800" b="1">
                <a:latin typeface="Calibri" pitchFamily="34" charset="0"/>
                <a:cs typeface="Times New Roman" pitchFamily="18" charset="0"/>
              </a:rPr>
              <a:t>c – transfer to government</a:t>
            </a:r>
          </a:p>
          <a:p>
            <a:r>
              <a:rPr lang="en-US" sz="2800" b="1">
                <a:latin typeface="Calibri" pitchFamily="34" charset="0"/>
                <a:cs typeface="Times New Roman" pitchFamily="18" charset="0"/>
              </a:rPr>
              <a:t>d – consumption distortion loss</a:t>
            </a:r>
          </a:p>
          <a:p>
            <a:r>
              <a:rPr lang="en-US" sz="2800" b="1">
                <a:latin typeface="Calibri" pitchFamily="34" charset="0"/>
                <a:cs typeface="Times New Roman" pitchFamily="18" charset="0"/>
              </a:rPr>
              <a:t>e – terms of trade gain</a:t>
            </a:r>
          </a:p>
          <a:p>
            <a:endParaRPr lang="en-US" sz="1400" b="1">
              <a:latin typeface="Calibri" pitchFamily="34" charset="0"/>
              <a:cs typeface="Times New Roman" pitchFamily="18" charset="0"/>
            </a:endParaRPr>
          </a:p>
          <a:p>
            <a:r>
              <a:rPr lang="en-US" sz="2800" b="1">
                <a:latin typeface="Calibri" pitchFamily="34" charset="0"/>
                <a:cs typeface="Times New Roman" pitchFamily="18" charset="0"/>
              </a:rPr>
              <a:t>Net welfare effect: e – b – d</a:t>
            </a:r>
          </a:p>
          <a:p>
            <a:r>
              <a:rPr lang="en-US" sz="2800" b="1">
                <a:latin typeface="Calibri" pitchFamily="34" charset="0"/>
                <a:cs typeface="Times New Roman" pitchFamily="18" charset="0"/>
              </a:rPr>
              <a:t>This is usually negative (a loss).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419600" y="1276350"/>
            <a:ext cx="4495800" cy="3324225"/>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Suppose in autarky the price of wheat is higher in home than it is in foreign.</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With trade wheat will be shipped from foreign to home until prices in both countries are the same.</a:t>
            </a:r>
          </a:p>
        </p:txBody>
      </p:sp>
      <p:sp>
        <p:nvSpPr>
          <p:cNvPr id="4" name="TextBox 3"/>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pic>
        <p:nvPicPr>
          <p:cNvPr id="4100" name="Picture 4" descr="globe_america.png"/>
          <p:cNvPicPr>
            <a:picLocks noChangeAspect="1"/>
          </p:cNvPicPr>
          <p:nvPr/>
        </p:nvPicPr>
        <p:blipFill>
          <a:blip r:embed="rId2"/>
          <a:srcRect/>
          <a:stretch>
            <a:fillRect/>
          </a:stretch>
        </p:blipFill>
        <p:spPr bwMode="auto">
          <a:xfrm>
            <a:off x="776288" y="104775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333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pic>
        <p:nvPicPr>
          <p:cNvPr id="31747" name="Picture 9" descr="fig09_09"/>
          <p:cNvPicPr>
            <a:picLocks noChangeAspect="1" noChangeArrowheads="1"/>
          </p:cNvPicPr>
          <p:nvPr/>
        </p:nvPicPr>
        <p:blipFill>
          <a:blip r:embed="rId2"/>
          <a:srcRect/>
          <a:stretch>
            <a:fillRect/>
          </a:stretch>
        </p:blipFill>
        <p:spPr bwMode="auto">
          <a:xfrm>
            <a:off x="1066800" y="1733550"/>
            <a:ext cx="2776538" cy="3200400"/>
          </a:xfrm>
          <a:prstGeom prst="rect">
            <a:avLst/>
          </a:prstGeom>
          <a:noFill/>
          <a:ln w="9525">
            <a:solidFill>
              <a:schemeClr val="tx1"/>
            </a:solidFill>
            <a:miter lim="800000"/>
            <a:headEnd/>
            <a:tailEnd/>
          </a:ln>
        </p:spPr>
      </p:pic>
      <p:sp>
        <p:nvSpPr>
          <p:cNvPr id="31748"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9-9: Costs and Benefits of a Tariff for the Importing Country</a:t>
            </a:r>
          </a:p>
        </p:txBody>
      </p:sp>
      <p:sp>
        <p:nvSpPr>
          <p:cNvPr id="31749" name="TextBox 4"/>
          <p:cNvSpPr txBox="1">
            <a:spLocks noChangeArrowheads="1"/>
          </p:cNvSpPr>
          <p:nvPr/>
        </p:nvSpPr>
        <p:spPr bwMode="auto">
          <a:xfrm>
            <a:off x="4114800" y="1123950"/>
            <a:ext cx="5029200" cy="3754438"/>
          </a:xfrm>
          <a:prstGeom prst="rect">
            <a:avLst/>
          </a:prstGeom>
          <a:noFill/>
          <a:ln w="9525">
            <a:noFill/>
            <a:miter lim="800000"/>
            <a:headEnd/>
            <a:tailEnd/>
          </a:ln>
        </p:spPr>
        <p:txBody>
          <a:bodyPr>
            <a:spAutoFit/>
          </a:bodyPr>
          <a:lstStyle/>
          <a:p>
            <a:r>
              <a:rPr lang="en-US" sz="2800" b="1" u="sng">
                <a:latin typeface="Calibri" pitchFamily="34" charset="0"/>
                <a:cs typeface="Times New Roman" pitchFamily="18" charset="0"/>
              </a:rPr>
              <a:t>Effects of a tariff</a:t>
            </a:r>
          </a:p>
          <a:p>
            <a:r>
              <a:rPr lang="en-US" sz="2800" b="1">
                <a:latin typeface="Calibri" pitchFamily="34" charset="0"/>
                <a:cs typeface="Times New Roman" pitchFamily="18" charset="0"/>
              </a:rPr>
              <a:t>a – at expense of consumers</a:t>
            </a:r>
          </a:p>
          <a:p>
            <a:r>
              <a:rPr lang="en-US" sz="2800" b="1">
                <a:latin typeface="Calibri" pitchFamily="34" charset="0"/>
                <a:cs typeface="Times New Roman" pitchFamily="18" charset="0"/>
              </a:rPr>
              <a:t>b – at expense of consumers</a:t>
            </a:r>
          </a:p>
          <a:p>
            <a:r>
              <a:rPr lang="en-US" sz="2800" b="1">
                <a:latin typeface="Calibri" pitchFamily="34" charset="0"/>
                <a:cs typeface="Times New Roman" pitchFamily="18" charset="0"/>
              </a:rPr>
              <a:t>c – at expense of consumers</a:t>
            </a:r>
          </a:p>
          <a:p>
            <a:r>
              <a:rPr lang="en-US" sz="2800" b="1">
                <a:latin typeface="Calibri" pitchFamily="34" charset="0"/>
                <a:cs typeface="Times New Roman" pitchFamily="18" charset="0"/>
              </a:rPr>
              <a:t>d – at expense of consumers</a:t>
            </a:r>
          </a:p>
          <a:p>
            <a:r>
              <a:rPr lang="en-US" sz="2800" b="1">
                <a:latin typeface="Calibri" pitchFamily="34" charset="0"/>
                <a:cs typeface="Times New Roman" pitchFamily="18" charset="0"/>
              </a:rPr>
              <a:t>e – at expense of foreigners</a:t>
            </a:r>
          </a:p>
          <a:p>
            <a:endParaRPr lang="en-US" sz="1400" b="1">
              <a:latin typeface="Calibri" pitchFamily="34" charset="0"/>
              <a:cs typeface="Times New Roman" pitchFamily="18" charset="0"/>
            </a:endParaRPr>
          </a:p>
          <a:p>
            <a:r>
              <a:rPr lang="en-US" sz="2800" b="1">
                <a:latin typeface="Calibri" pitchFamily="34" charset="0"/>
                <a:cs typeface="Times New Roman" pitchFamily="18" charset="0"/>
              </a:rPr>
              <a:t>Net welfare effect: e – b – d</a:t>
            </a:r>
          </a:p>
          <a:p>
            <a:r>
              <a:rPr lang="en-US" sz="2800" b="1">
                <a:latin typeface="Calibri" pitchFamily="34" charset="0"/>
                <a:cs typeface="Times New Roman" pitchFamily="18" charset="0"/>
              </a:rPr>
              <a:t>This is usually negative (a loss).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fig09_10"/>
          <p:cNvPicPr>
            <a:picLocks noChangeAspect="1" noChangeArrowheads="1"/>
          </p:cNvPicPr>
          <p:nvPr/>
        </p:nvPicPr>
        <p:blipFill>
          <a:blip r:embed="rId2"/>
          <a:srcRect/>
          <a:stretch>
            <a:fillRect/>
          </a:stretch>
        </p:blipFill>
        <p:spPr bwMode="auto">
          <a:xfrm>
            <a:off x="873125" y="1733550"/>
            <a:ext cx="3089275" cy="3200400"/>
          </a:xfrm>
          <a:prstGeom prst="rect">
            <a:avLst/>
          </a:prstGeom>
          <a:noFill/>
          <a:ln w="9525">
            <a:solidFill>
              <a:schemeClr val="tx1"/>
            </a:solidFill>
            <a:miter lim="800000"/>
            <a:headEnd/>
            <a:tailEnd/>
          </a:ln>
        </p:spPr>
      </p:pic>
      <p:sp>
        <p:nvSpPr>
          <p:cNvPr id="4" name="TextBox 3"/>
          <p:cNvSpPr txBox="1"/>
          <p:nvPr/>
        </p:nvSpPr>
        <p:spPr>
          <a:xfrm>
            <a:off x="1555750" y="2857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sp>
        <p:nvSpPr>
          <p:cNvPr id="32772"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9-10: Net Welfare</a:t>
            </a:r>
          </a:p>
          <a:p>
            <a:pPr algn="ctr"/>
            <a:r>
              <a:rPr lang="en-US">
                <a:latin typeface="Calibri" pitchFamily="34" charset="0"/>
              </a:rPr>
              <a:t>Effects of a Tariff</a:t>
            </a:r>
          </a:p>
        </p:txBody>
      </p:sp>
      <p:sp>
        <p:nvSpPr>
          <p:cNvPr id="7" name="TextBox 6"/>
          <p:cNvSpPr txBox="1"/>
          <p:nvPr/>
        </p:nvSpPr>
        <p:spPr>
          <a:xfrm>
            <a:off x="4419600" y="1584325"/>
            <a:ext cx="4572000" cy="2892425"/>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production distortion loss </a:t>
            </a:r>
            <a:r>
              <a:rPr lang="en-US" sz="2800" b="1" dirty="0">
                <a:latin typeface="+mn-lt"/>
              </a:rPr>
              <a:t>–</a:t>
            </a:r>
          </a:p>
          <a:p>
            <a:pPr algn="ctr" fontAlgn="auto">
              <a:spcBef>
                <a:spcPts val="0"/>
              </a:spcBef>
              <a:spcAft>
                <a:spcPts val="0"/>
              </a:spcAft>
              <a:defRPr/>
            </a:pPr>
            <a:r>
              <a:rPr lang="en-US" sz="2800" b="1" dirty="0">
                <a:latin typeface="+mn-lt"/>
                <a:cs typeface="Times New Roman"/>
              </a:rPr>
              <a:t>too much produced</a:t>
            </a:r>
          </a:p>
          <a:p>
            <a:pPr algn="ctr" fontAlgn="auto">
              <a:spcBef>
                <a:spcPts val="0"/>
              </a:spcBef>
              <a:spcAft>
                <a:spcPts val="0"/>
              </a:spcAft>
              <a:defRPr/>
            </a:pPr>
            <a:r>
              <a:rPr lang="en-US" sz="2800" b="1" dirty="0">
                <a:latin typeface="+mn-lt"/>
                <a:cs typeface="Times New Roman"/>
              </a:rPr>
              <a:t>at higher price</a:t>
            </a:r>
          </a:p>
          <a:p>
            <a:pPr algn="ctr" fontAlgn="auto">
              <a:spcBef>
                <a:spcPts val="0"/>
              </a:spcBef>
              <a:spcAft>
                <a:spcPts val="0"/>
              </a:spcAft>
              <a:defRPr/>
            </a:pPr>
            <a:endParaRPr lang="en-US" sz="1400" b="1" dirty="0">
              <a:latin typeface="+mn-lt"/>
              <a:cs typeface="Times New Roman"/>
            </a:endParaRPr>
          </a:p>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consumption distortion loss </a:t>
            </a:r>
            <a:r>
              <a:rPr lang="en-US" sz="2800" b="1" dirty="0">
                <a:latin typeface="+mn-lt"/>
              </a:rPr>
              <a:t>–</a:t>
            </a:r>
          </a:p>
          <a:p>
            <a:pPr algn="ctr" fontAlgn="auto">
              <a:spcBef>
                <a:spcPts val="0"/>
              </a:spcBef>
              <a:spcAft>
                <a:spcPts val="0"/>
              </a:spcAft>
              <a:defRPr/>
            </a:pPr>
            <a:r>
              <a:rPr lang="en-US" sz="2800" b="1" dirty="0">
                <a:latin typeface="+mn-lt"/>
                <a:cs typeface="Times New Roman"/>
              </a:rPr>
              <a:t>too little consumed</a:t>
            </a:r>
          </a:p>
          <a:p>
            <a:pPr algn="ctr" fontAlgn="auto">
              <a:spcBef>
                <a:spcPts val="0"/>
              </a:spcBef>
              <a:spcAft>
                <a:spcPts val="0"/>
              </a:spcAft>
              <a:defRPr/>
            </a:pPr>
            <a:r>
              <a:rPr lang="en-US" sz="2800" b="1" dirty="0">
                <a:latin typeface="+mn-lt"/>
                <a:cs typeface="Times New Roman"/>
              </a:rPr>
              <a:t>at higher price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33350"/>
            <a:ext cx="63896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Tariffs</a:t>
            </a:r>
          </a:p>
        </p:txBody>
      </p:sp>
      <p:sp>
        <p:nvSpPr>
          <p:cNvPr id="33795" name="Rectangle 2"/>
          <p:cNvSpPr txBox="1">
            <a:spLocks noChangeArrowheads="1"/>
          </p:cNvSpPr>
          <p:nvPr/>
        </p:nvSpPr>
        <p:spPr bwMode="auto">
          <a:xfrm>
            <a:off x="838200" y="1065213"/>
            <a:ext cx="3200400" cy="668337"/>
          </a:xfrm>
          <a:prstGeom prst="rect">
            <a:avLst/>
          </a:prstGeom>
          <a:noFill/>
          <a:ln w="9525">
            <a:noFill/>
            <a:miter lim="800000"/>
            <a:headEnd/>
            <a:tailEnd/>
          </a:ln>
        </p:spPr>
        <p:txBody>
          <a:bodyPr/>
          <a:lstStyle/>
          <a:p>
            <a:pPr algn="ctr"/>
            <a:r>
              <a:rPr lang="en-US">
                <a:latin typeface="Calibri" pitchFamily="34" charset="0"/>
              </a:rPr>
              <a:t>Fig. 9-10: Net Welfare</a:t>
            </a:r>
          </a:p>
          <a:p>
            <a:pPr algn="ctr"/>
            <a:r>
              <a:rPr lang="en-US">
                <a:latin typeface="Calibri" pitchFamily="34" charset="0"/>
              </a:rPr>
              <a:t>Effects of a Tariff</a:t>
            </a:r>
          </a:p>
        </p:txBody>
      </p:sp>
      <p:sp>
        <p:nvSpPr>
          <p:cNvPr id="33796" name="TextBox 4"/>
          <p:cNvSpPr txBox="1">
            <a:spLocks noChangeArrowheads="1"/>
          </p:cNvSpPr>
          <p:nvPr/>
        </p:nvSpPr>
        <p:spPr bwMode="auto">
          <a:xfrm>
            <a:off x="4114800" y="1123950"/>
            <a:ext cx="5029200" cy="3754438"/>
          </a:xfrm>
          <a:prstGeom prst="rect">
            <a:avLst/>
          </a:prstGeom>
          <a:noFill/>
          <a:ln w="9525">
            <a:noFill/>
            <a:miter lim="800000"/>
            <a:headEnd/>
            <a:tailEnd/>
          </a:ln>
        </p:spPr>
        <p:txBody>
          <a:bodyPr>
            <a:spAutoFit/>
          </a:bodyPr>
          <a:lstStyle/>
          <a:p>
            <a:r>
              <a:rPr lang="en-US" sz="2800" b="1" u="sng">
                <a:latin typeface="Calibri" pitchFamily="34" charset="0"/>
                <a:cs typeface="Times New Roman" pitchFamily="18" charset="0"/>
              </a:rPr>
              <a:t>Effects of a tariff</a:t>
            </a:r>
          </a:p>
          <a:p>
            <a:r>
              <a:rPr lang="en-US" sz="2800" b="1">
                <a:latin typeface="Calibri" pitchFamily="34" charset="0"/>
                <a:cs typeface="Times New Roman" pitchFamily="18" charset="0"/>
              </a:rPr>
              <a:t>a – transfer to producers</a:t>
            </a:r>
          </a:p>
          <a:p>
            <a:r>
              <a:rPr lang="en-US" sz="2800" b="1">
                <a:latin typeface="Calibri" pitchFamily="34" charset="0"/>
                <a:cs typeface="Times New Roman" pitchFamily="18" charset="0"/>
              </a:rPr>
              <a:t>b – production distortion loss</a:t>
            </a:r>
          </a:p>
          <a:p>
            <a:r>
              <a:rPr lang="en-US" sz="2800" b="1">
                <a:latin typeface="Calibri" pitchFamily="34" charset="0"/>
                <a:cs typeface="Times New Roman" pitchFamily="18" charset="0"/>
              </a:rPr>
              <a:t>c – transfer to government</a:t>
            </a:r>
          </a:p>
          <a:p>
            <a:r>
              <a:rPr lang="en-US" sz="2800" b="1">
                <a:latin typeface="Calibri" pitchFamily="34" charset="0"/>
                <a:cs typeface="Times New Roman" pitchFamily="18" charset="0"/>
              </a:rPr>
              <a:t>d – consumption distortion loss</a:t>
            </a:r>
          </a:p>
          <a:p>
            <a:r>
              <a:rPr lang="en-US" sz="2800" b="1">
                <a:latin typeface="Calibri" pitchFamily="34" charset="0"/>
                <a:cs typeface="Times New Roman" pitchFamily="18" charset="0"/>
              </a:rPr>
              <a:t>e – terms of trade gain</a:t>
            </a:r>
          </a:p>
          <a:p>
            <a:endParaRPr lang="en-US" sz="1400" b="1">
              <a:latin typeface="Calibri" pitchFamily="34" charset="0"/>
              <a:cs typeface="Times New Roman" pitchFamily="18" charset="0"/>
            </a:endParaRPr>
          </a:p>
          <a:p>
            <a:r>
              <a:rPr lang="en-US" sz="2800" b="1">
                <a:latin typeface="Calibri" pitchFamily="34" charset="0"/>
                <a:cs typeface="Times New Roman" pitchFamily="18" charset="0"/>
              </a:rPr>
              <a:t>Net welfare effect: e – b – d</a:t>
            </a:r>
          </a:p>
          <a:p>
            <a:r>
              <a:rPr lang="en-US" sz="2800" b="1">
                <a:latin typeface="Calibri" pitchFamily="34" charset="0"/>
                <a:cs typeface="Times New Roman" pitchFamily="18" charset="0"/>
              </a:rPr>
              <a:t>This is usually negative (a loss).</a:t>
            </a:r>
          </a:p>
        </p:txBody>
      </p:sp>
      <p:pic>
        <p:nvPicPr>
          <p:cNvPr id="33797" name="Picture 9" descr="fig09_10"/>
          <p:cNvPicPr>
            <a:picLocks noChangeAspect="1" noChangeArrowheads="1"/>
          </p:cNvPicPr>
          <p:nvPr/>
        </p:nvPicPr>
        <p:blipFill>
          <a:blip r:embed="rId2"/>
          <a:srcRect/>
          <a:stretch>
            <a:fillRect/>
          </a:stretch>
        </p:blipFill>
        <p:spPr bwMode="auto">
          <a:xfrm>
            <a:off x="873125" y="1733550"/>
            <a:ext cx="3089275"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238" y="133350"/>
            <a:ext cx="437991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Export Subsidies</a:t>
            </a:r>
          </a:p>
        </p:txBody>
      </p:sp>
      <p:sp>
        <p:nvSpPr>
          <p:cNvPr id="3" name="TextBox 2"/>
          <p:cNvSpPr txBox="1"/>
          <p:nvPr/>
        </p:nvSpPr>
        <p:spPr>
          <a:xfrm>
            <a:off x="3962400" y="819150"/>
            <a:ext cx="4953000" cy="4400550"/>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export subsidy </a:t>
            </a:r>
            <a:r>
              <a:rPr lang="en-US" sz="2800" b="1" dirty="0">
                <a:latin typeface="+mn-lt"/>
              </a:rPr>
              <a:t>–</a:t>
            </a:r>
          </a:p>
          <a:p>
            <a:pPr algn="ctr" fontAlgn="auto">
              <a:spcBef>
                <a:spcPts val="0"/>
              </a:spcBef>
              <a:spcAft>
                <a:spcPts val="0"/>
              </a:spcAft>
              <a:defRPr/>
            </a:pPr>
            <a:r>
              <a:rPr lang="en-US" sz="2800" b="1" dirty="0">
                <a:latin typeface="+mn-lt"/>
                <a:cs typeface="Times New Roman"/>
              </a:rPr>
              <a:t>a payment awarded to producers for exports</a:t>
            </a:r>
          </a:p>
          <a:p>
            <a:pPr algn="ctr" fontAlgn="auto">
              <a:spcBef>
                <a:spcPts val="0"/>
              </a:spcBef>
              <a:spcAft>
                <a:spcPts val="0"/>
              </a:spcAft>
              <a:defRPr/>
            </a:pPr>
            <a:endParaRPr lang="en-US" sz="1400" b="1" dirty="0">
              <a:latin typeface="+mn-lt"/>
              <a:cs typeface="Times New Roman"/>
            </a:endParaRPr>
          </a:p>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specific subsidy </a:t>
            </a:r>
            <a:r>
              <a:rPr lang="en-US" sz="2800" b="1" dirty="0">
                <a:latin typeface="+mn-lt"/>
              </a:rPr>
              <a:t>–</a:t>
            </a:r>
          </a:p>
          <a:p>
            <a:pPr algn="ctr" fontAlgn="auto">
              <a:spcBef>
                <a:spcPts val="0"/>
              </a:spcBef>
              <a:spcAft>
                <a:spcPts val="0"/>
              </a:spcAft>
              <a:defRPr/>
            </a:pPr>
            <a:r>
              <a:rPr lang="en-US" sz="2800" b="1" dirty="0">
                <a:latin typeface="+mn-lt"/>
                <a:cs typeface="Times New Roman"/>
              </a:rPr>
              <a:t>awarded as a fixed payment</a:t>
            </a:r>
          </a:p>
          <a:p>
            <a:pPr algn="ctr" fontAlgn="auto">
              <a:spcBef>
                <a:spcPts val="0"/>
              </a:spcBef>
              <a:spcAft>
                <a:spcPts val="0"/>
              </a:spcAft>
              <a:defRPr/>
            </a:pPr>
            <a:r>
              <a:rPr lang="en-US" sz="2800" b="1" dirty="0">
                <a:latin typeface="+mn-lt"/>
                <a:cs typeface="Times New Roman"/>
              </a:rPr>
              <a:t>for each unit of export</a:t>
            </a:r>
          </a:p>
          <a:p>
            <a:pPr algn="ctr" fontAlgn="auto">
              <a:spcBef>
                <a:spcPts val="0"/>
              </a:spcBef>
              <a:spcAft>
                <a:spcPts val="0"/>
              </a:spcAft>
              <a:defRPr/>
            </a:pPr>
            <a:endParaRPr lang="en-US" sz="1400" b="1" dirty="0">
              <a:latin typeface="+mn-lt"/>
              <a:cs typeface="Times New Roman"/>
            </a:endParaRPr>
          </a:p>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ad valorem subsidy </a:t>
            </a:r>
            <a:r>
              <a:rPr lang="en-US" sz="2800" b="1" dirty="0">
                <a:latin typeface="+mn-lt"/>
              </a:rPr>
              <a:t>–</a:t>
            </a:r>
          </a:p>
          <a:p>
            <a:pPr algn="ctr" fontAlgn="auto">
              <a:spcBef>
                <a:spcPts val="0"/>
              </a:spcBef>
              <a:spcAft>
                <a:spcPts val="0"/>
              </a:spcAft>
              <a:defRPr/>
            </a:pPr>
            <a:r>
              <a:rPr lang="en-US" sz="2800" b="1" dirty="0">
                <a:latin typeface="+mn-lt"/>
                <a:cs typeface="Times New Roman"/>
              </a:rPr>
              <a:t>awarded as a fraction of the value of exported goods</a:t>
            </a:r>
          </a:p>
        </p:txBody>
      </p:sp>
      <p:pic>
        <p:nvPicPr>
          <p:cNvPr id="34820" name="Picture 3" descr="government.jpg"/>
          <p:cNvPicPr>
            <a:picLocks noChangeAspect="1"/>
          </p:cNvPicPr>
          <p:nvPr/>
        </p:nvPicPr>
        <p:blipFill>
          <a:blip r:embed="rId2"/>
          <a:srcRect/>
          <a:stretch>
            <a:fillRect/>
          </a:stretch>
        </p:blipFill>
        <p:spPr bwMode="auto">
          <a:xfrm>
            <a:off x="304800" y="1504950"/>
            <a:ext cx="3551238" cy="274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313" y="133350"/>
            <a:ext cx="902176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Export Subsidies</a:t>
            </a:r>
          </a:p>
        </p:txBody>
      </p:sp>
      <p:sp>
        <p:nvSpPr>
          <p:cNvPr id="35843" name="TextBox 5"/>
          <p:cNvSpPr txBox="1">
            <a:spLocks noChangeArrowheads="1"/>
          </p:cNvSpPr>
          <p:nvPr/>
        </p:nvSpPr>
        <p:spPr bwMode="auto">
          <a:xfrm>
            <a:off x="4495800" y="819150"/>
            <a:ext cx="4419600" cy="4400550"/>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An export subsidy raises the price of the subsidized good in the exporting country, hurting consumers and benefiting producers.</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Also the government loses from the subsidy payment.</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What is the net effect</a:t>
            </a:r>
          </a:p>
          <a:p>
            <a:pPr algn="ctr"/>
            <a:r>
              <a:rPr lang="en-US" sz="2800" b="1">
                <a:latin typeface="Calibri" pitchFamily="34" charset="0"/>
                <a:cs typeface="Times New Roman" pitchFamily="18" charset="0"/>
              </a:rPr>
              <a:t>of the subsidy?</a:t>
            </a:r>
          </a:p>
        </p:txBody>
      </p:sp>
      <p:sp>
        <p:nvSpPr>
          <p:cNvPr id="35844" name="Rectangle 2"/>
          <p:cNvSpPr txBox="1">
            <a:spLocks noChangeArrowheads="1"/>
          </p:cNvSpPr>
          <p:nvPr/>
        </p:nvSpPr>
        <p:spPr bwMode="auto">
          <a:xfrm>
            <a:off x="457200" y="1065213"/>
            <a:ext cx="3200400" cy="668337"/>
          </a:xfrm>
          <a:prstGeom prst="rect">
            <a:avLst/>
          </a:prstGeom>
          <a:noFill/>
          <a:ln w="9525">
            <a:noFill/>
            <a:miter lim="800000"/>
            <a:headEnd/>
            <a:tailEnd/>
          </a:ln>
        </p:spPr>
        <p:txBody>
          <a:bodyPr/>
          <a:lstStyle/>
          <a:p>
            <a:pPr algn="ctr"/>
            <a:r>
              <a:rPr lang="en-US">
                <a:latin typeface="Calibri" pitchFamily="34" charset="0"/>
              </a:rPr>
              <a:t>Fig. 9-11: Effects of</a:t>
            </a:r>
          </a:p>
          <a:p>
            <a:pPr algn="ctr"/>
            <a:r>
              <a:rPr lang="en-US">
                <a:latin typeface="Calibri" pitchFamily="34" charset="0"/>
              </a:rPr>
              <a:t>an Export Subsidy</a:t>
            </a:r>
          </a:p>
        </p:txBody>
      </p:sp>
      <p:pic>
        <p:nvPicPr>
          <p:cNvPr id="35845" name="Picture 9" descr="fig09_11"/>
          <p:cNvPicPr>
            <a:picLocks noChangeAspect="1" noChangeArrowheads="1"/>
          </p:cNvPicPr>
          <p:nvPr/>
        </p:nvPicPr>
        <p:blipFill>
          <a:blip r:embed="rId2"/>
          <a:srcRect/>
          <a:stretch>
            <a:fillRect/>
          </a:stretch>
        </p:blipFill>
        <p:spPr bwMode="auto">
          <a:xfrm>
            <a:off x="261938" y="1752600"/>
            <a:ext cx="3700462"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13" y="133350"/>
            <a:ext cx="902176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Export Subsidies</a:t>
            </a:r>
          </a:p>
        </p:txBody>
      </p:sp>
      <p:sp>
        <p:nvSpPr>
          <p:cNvPr id="36867" name="TextBox 3"/>
          <p:cNvSpPr txBox="1">
            <a:spLocks noChangeArrowheads="1"/>
          </p:cNvSpPr>
          <p:nvPr/>
        </p:nvSpPr>
        <p:spPr bwMode="auto">
          <a:xfrm>
            <a:off x="4495800" y="1103313"/>
            <a:ext cx="4419600" cy="3754437"/>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An export subsidy lowers the price paid in importing countries P</a:t>
            </a:r>
            <a:r>
              <a:rPr lang="en-US" sz="2800" b="1" baseline="-25000">
                <a:latin typeface="Calibri" pitchFamily="34" charset="0"/>
                <a:cs typeface="Times New Roman" pitchFamily="18" charset="0"/>
              </a:rPr>
              <a:t>S</a:t>
            </a:r>
            <a:r>
              <a:rPr lang="en-US" sz="2800" b="1">
                <a:latin typeface="Calibri" pitchFamily="34" charset="0"/>
                <a:cs typeface="Times New Roman" pitchFamily="18" charset="0"/>
              </a:rPr>
              <a:t>* = P</a:t>
            </a:r>
            <a:r>
              <a:rPr lang="en-US" sz="2800" b="1" baseline="-25000">
                <a:latin typeface="Calibri" pitchFamily="34" charset="0"/>
                <a:cs typeface="Times New Roman" pitchFamily="18" charset="0"/>
              </a:rPr>
              <a:t>S</a:t>
            </a:r>
            <a:r>
              <a:rPr lang="en-US" sz="2800" b="1">
                <a:latin typeface="Calibri" pitchFamily="34" charset="0"/>
                <a:cs typeface="Times New Roman" pitchFamily="18" charset="0"/>
              </a:rPr>
              <a:t> – s.</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In contrast to a tariff, an export subsidy </a:t>
            </a:r>
            <a:r>
              <a:rPr lang="en-US" sz="2800" b="1" i="1">
                <a:latin typeface="Calibri" pitchFamily="34" charset="0"/>
                <a:cs typeface="Times New Roman" pitchFamily="18" charset="0"/>
              </a:rPr>
              <a:t>worsens</a:t>
            </a:r>
          </a:p>
          <a:p>
            <a:pPr algn="ctr"/>
            <a:r>
              <a:rPr lang="en-US" sz="2800" b="1">
                <a:latin typeface="Calibri" pitchFamily="34" charset="0"/>
                <a:cs typeface="Times New Roman" pitchFamily="18" charset="0"/>
              </a:rPr>
              <a:t>the terms of trade by lowering the price of exports in world markets. </a:t>
            </a:r>
          </a:p>
        </p:txBody>
      </p:sp>
      <p:sp>
        <p:nvSpPr>
          <p:cNvPr id="36868" name="Rectangle 2"/>
          <p:cNvSpPr txBox="1">
            <a:spLocks noChangeArrowheads="1"/>
          </p:cNvSpPr>
          <p:nvPr/>
        </p:nvSpPr>
        <p:spPr bwMode="auto">
          <a:xfrm>
            <a:off x="457200" y="1065213"/>
            <a:ext cx="3200400" cy="668337"/>
          </a:xfrm>
          <a:prstGeom prst="rect">
            <a:avLst/>
          </a:prstGeom>
          <a:noFill/>
          <a:ln w="9525">
            <a:noFill/>
            <a:miter lim="800000"/>
            <a:headEnd/>
            <a:tailEnd/>
          </a:ln>
        </p:spPr>
        <p:txBody>
          <a:bodyPr/>
          <a:lstStyle/>
          <a:p>
            <a:pPr algn="ctr"/>
            <a:r>
              <a:rPr lang="en-US">
                <a:latin typeface="Calibri" pitchFamily="34" charset="0"/>
              </a:rPr>
              <a:t>Fig. 9-11: Effects of</a:t>
            </a:r>
          </a:p>
          <a:p>
            <a:pPr algn="ctr"/>
            <a:r>
              <a:rPr lang="en-US">
                <a:latin typeface="Calibri" pitchFamily="34" charset="0"/>
              </a:rPr>
              <a:t>an Export Subsidy</a:t>
            </a:r>
          </a:p>
        </p:txBody>
      </p:sp>
      <p:pic>
        <p:nvPicPr>
          <p:cNvPr id="36869" name="Picture 9" descr="fig09_11"/>
          <p:cNvPicPr>
            <a:picLocks noChangeAspect="1" noChangeArrowheads="1"/>
          </p:cNvPicPr>
          <p:nvPr/>
        </p:nvPicPr>
        <p:blipFill>
          <a:blip r:embed="rId2"/>
          <a:srcRect/>
          <a:stretch>
            <a:fillRect/>
          </a:stretch>
        </p:blipFill>
        <p:spPr bwMode="auto">
          <a:xfrm>
            <a:off x="261938" y="1752600"/>
            <a:ext cx="3700462"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13" y="133350"/>
            <a:ext cx="902176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Export Subsidies</a:t>
            </a:r>
          </a:p>
        </p:txBody>
      </p:sp>
      <p:sp>
        <p:nvSpPr>
          <p:cNvPr id="37891" name="Rectangle 2"/>
          <p:cNvSpPr txBox="1">
            <a:spLocks noChangeArrowheads="1"/>
          </p:cNvSpPr>
          <p:nvPr/>
        </p:nvSpPr>
        <p:spPr bwMode="auto">
          <a:xfrm>
            <a:off x="457200" y="1065213"/>
            <a:ext cx="3200400" cy="668337"/>
          </a:xfrm>
          <a:prstGeom prst="rect">
            <a:avLst/>
          </a:prstGeom>
          <a:noFill/>
          <a:ln w="9525">
            <a:noFill/>
            <a:miter lim="800000"/>
            <a:headEnd/>
            <a:tailEnd/>
          </a:ln>
        </p:spPr>
        <p:txBody>
          <a:bodyPr/>
          <a:lstStyle/>
          <a:p>
            <a:pPr algn="ctr"/>
            <a:r>
              <a:rPr lang="en-US">
                <a:latin typeface="Calibri" pitchFamily="34" charset="0"/>
              </a:rPr>
              <a:t>Fig. 9-11: Effects of</a:t>
            </a:r>
          </a:p>
          <a:p>
            <a:pPr algn="ctr"/>
            <a:r>
              <a:rPr lang="en-US">
                <a:latin typeface="Calibri" pitchFamily="34" charset="0"/>
              </a:rPr>
              <a:t>an Export Subsidy</a:t>
            </a:r>
          </a:p>
        </p:txBody>
      </p:sp>
      <p:pic>
        <p:nvPicPr>
          <p:cNvPr id="37892" name="Picture 9" descr="fig09_11"/>
          <p:cNvPicPr>
            <a:picLocks noChangeAspect="1" noChangeArrowheads="1"/>
          </p:cNvPicPr>
          <p:nvPr/>
        </p:nvPicPr>
        <p:blipFill>
          <a:blip r:embed="rId2"/>
          <a:srcRect/>
          <a:stretch>
            <a:fillRect/>
          </a:stretch>
        </p:blipFill>
        <p:spPr bwMode="auto">
          <a:xfrm>
            <a:off x="261938" y="1752600"/>
            <a:ext cx="3700462" cy="3200400"/>
          </a:xfrm>
          <a:prstGeom prst="rect">
            <a:avLst/>
          </a:prstGeom>
          <a:noFill/>
          <a:ln w="9525">
            <a:solidFill>
              <a:schemeClr val="tx1"/>
            </a:solidFill>
            <a:miter lim="800000"/>
            <a:headEnd/>
            <a:tailEnd/>
          </a:ln>
        </p:spPr>
      </p:pic>
      <p:sp>
        <p:nvSpPr>
          <p:cNvPr id="6" name="TextBox 5"/>
          <p:cNvSpPr txBox="1"/>
          <p:nvPr/>
        </p:nvSpPr>
        <p:spPr>
          <a:xfrm>
            <a:off x="4038600" y="1165225"/>
            <a:ext cx="4953000" cy="3540125"/>
          </a:xfrm>
          <a:prstGeom prst="rect">
            <a:avLst/>
          </a:prstGeom>
          <a:noFill/>
        </p:spPr>
        <p:txBody>
          <a:bodyPr>
            <a:spAutoFit/>
          </a:bodyPr>
          <a:lstStyle/>
          <a:p>
            <a:pPr fontAlgn="auto">
              <a:spcBef>
                <a:spcPts val="0"/>
              </a:spcBef>
              <a:spcAft>
                <a:spcPts val="0"/>
              </a:spcAft>
              <a:defRPr/>
            </a:pPr>
            <a:r>
              <a:rPr lang="en-US" sz="2800" b="1" u="sng" dirty="0">
                <a:latin typeface="+mn-lt"/>
                <a:cs typeface="Times New Roman"/>
              </a:rPr>
              <a:t>Effects of a subsidy</a:t>
            </a:r>
          </a:p>
          <a:p>
            <a:pPr marL="457200" indent="-457200" fontAlgn="auto">
              <a:spcBef>
                <a:spcPts val="0"/>
              </a:spcBef>
              <a:spcAft>
                <a:spcPts val="0"/>
              </a:spcAft>
              <a:buFont typeface="Arial" pitchFamily="34" charset="0"/>
              <a:buChar char="•"/>
              <a:defRPr/>
            </a:pPr>
            <a:r>
              <a:rPr lang="en-US" sz="2800" b="1" dirty="0">
                <a:latin typeface="+mn-lt"/>
                <a:cs typeface="Times New Roman"/>
              </a:rPr>
              <a:t>consumer surplus decreases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consumers worse off </a:t>
            </a:r>
          </a:p>
          <a:p>
            <a:pPr marL="457200" indent="-457200" fontAlgn="auto">
              <a:spcBef>
                <a:spcPts val="0"/>
              </a:spcBef>
              <a:spcAft>
                <a:spcPts val="0"/>
              </a:spcAft>
              <a:buFont typeface="Arial" pitchFamily="34" charset="0"/>
              <a:buChar char="•"/>
              <a:defRPr/>
            </a:pPr>
            <a:r>
              <a:rPr lang="en-US" sz="2800" b="1" dirty="0">
                <a:latin typeface="+mn-lt"/>
                <a:cs typeface="Times New Roman"/>
              </a:rPr>
              <a:t>producer surplus increases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producers better off</a:t>
            </a:r>
          </a:p>
          <a:p>
            <a:pPr marL="457200" indent="-457200" fontAlgn="auto">
              <a:spcBef>
                <a:spcPts val="0"/>
              </a:spcBef>
              <a:spcAft>
                <a:spcPts val="0"/>
              </a:spcAft>
              <a:buFont typeface="Arial" pitchFamily="34" charset="0"/>
              <a:buChar char="•"/>
              <a:defRPr/>
            </a:pPr>
            <a:r>
              <a:rPr lang="en-US" sz="2800" b="1" dirty="0">
                <a:latin typeface="+mn-lt"/>
                <a:cs typeface="Times New Roman"/>
              </a:rPr>
              <a:t>government pays subsidy </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subsidy rate x exports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s Q</a:t>
            </a:r>
            <a:r>
              <a:rPr lang="en-US" sz="2800" b="1" baseline="-25000" dirty="0">
                <a:latin typeface="+mn-lt"/>
                <a:cs typeface="Times New Roman"/>
              </a:rPr>
              <a:t>S</a:t>
            </a:r>
            <a:r>
              <a:rPr lang="en-US" sz="2800" b="1" dirty="0">
                <a:latin typeface="+mn-lt"/>
                <a:cs typeface="Times New Roman"/>
              </a:rPr>
              <a:t> = (P</a:t>
            </a:r>
            <a:r>
              <a:rPr lang="en-US" sz="2800" b="1" baseline="-25000" dirty="0">
                <a:latin typeface="+mn-lt"/>
                <a:cs typeface="Times New Roman"/>
              </a:rPr>
              <a:t>S</a:t>
            </a:r>
            <a:r>
              <a:rPr lang="en-US" sz="2800" b="1" dirty="0">
                <a:latin typeface="+mn-lt"/>
                <a:cs typeface="Times New Roman"/>
              </a:rPr>
              <a:t> – P</a:t>
            </a:r>
            <a:r>
              <a:rPr lang="en-US" sz="2800" b="1" baseline="-25000" dirty="0">
                <a:latin typeface="+mn-lt"/>
                <a:cs typeface="Times New Roman"/>
              </a:rPr>
              <a:t>S</a:t>
            </a:r>
            <a:r>
              <a:rPr lang="en-US" sz="2800" b="1" dirty="0">
                <a:latin typeface="+mn-lt"/>
                <a:cs typeface="Times New Roman"/>
              </a:rPr>
              <a:t>*)(S</a:t>
            </a:r>
            <a:r>
              <a:rPr lang="en-US" sz="2800" b="1" baseline="-25000" dirty="0">
                <a:latin typeface="+mn-lt"/>
                <a:cs typeface="Times New Roman"/>
              </a:rPr>
              <a:t>2</a:t>
            </a:r>
            <a:r>
              <a:rPr lang="en-US" sz="2800" b="1" dirty="0">
                <a:latin typeface="+mn-lt"/>
                <a:cs typeface="Times New Roman"/>
              </a:rPr>
              <a:t> – D</a:t>
            </a:r>
            <a:r>
              <a:rPr lang="en-US" sz="2800" b="1" baseline="-25000" dirty="0">
                <a:latin typeface="+mn-lt"/>
                <a:cs typeface="Times New Roman"/>
              </a:rPr>
              <a:t>2</a:t>
            </a:r>
            <a:r>
              <a:rPr lang="en-US" sz="2800" b="1" dirty="0">
                <a:latin typeface="+mn-lt"/>
                <a:cs typeface="Times New Roman"/>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13" y="133350"/>
            <a:ext cx="902176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Export Subsidies</a:t>
            </a:r>
          </a:p>
        </p:txBody>
      </p:sp>
      <p:sp>
        <p:nvSpPr>
          <p:cNvPr id="38915" name="Rectangle 2"/>
          <p:cNvSpPr txBox="1">
            <a:spLocks noChangeArrowheads="1"/>
          </p:cNvSpPr>
          <p:nvPr/>
        </p:nvSpPr>
        <p:spPr bwMode="auto">
          <a:xfrm>
            <a:off x="457200" y="1065213"/>
            <a:ext cx="3200400" cy="668337"/>
          </a:xfrm>
          <a:prstGeom prst="rect">
            <a:avLst/>
          </a:prstGeom>
          <a:noFill/>
          <a:ln w="9525">
            <a:noFill/>
            <a:miter lim="800000"/>
            <a:headEnd/>
            <a:tailEnd/>
          </a:ln>
        </p:spPr>
        <p:txBody>
          <a:bodyPr/>
          <a:lstStyle/>
          <a:p>
            <a:pPr algn="ctr"/>
            <a:r>
              <a:rPr lang="en-US">
                <a:latin typeface="Calibri" pitchFamily="34" charset="0"/>
              </a:rPr>
              <a:t>Fig. 9-11: Effects of</a:t>
            </a:r>
          </a:p>
          <a:p>
            <a:pPr algn="ctr"/>
            <a:r>
              <a:rPr lang="en-US">
                <a:latin typeface="Calibri" pitchFamily="34" charset="0"/>
              </a:rPr>
              <a:t>an Export Subsidy</a:t>
            </a:r>
          </a:p>
        </p:txBody>
      </p:sp>
      <p:pic>
        <p:nvPicPr>
          <p:cNvPr id="38916" name="Picture 9" descr="fig09_11"/>
          <p:cNvPicPr>
            <a:picLocks noChangeAspect="1" noChangeArrowheads="1"/>
          </p:cNvPicPr>
          <p:nvPr/>
        </p:nvPicPr>
        <p:blipFill>
          <a:blip r:embed="rId2"/>
          <a:srcRect/>
          <a:stretch>
            <a:fillRect/>
          </a:stretch>
        </p:blipFill>
        <p:spPr bwMode="auto">
          <a:xfrm>
            <a:off x="261938" y="1752600"/>
            <a:ext cx="3700462" cy="3200400"/>
          </a:xfrm>
          <a:prstGeom prst="rect">
            <a:avLst/>
          </a:prstGeom>
          <a:noFill/>
          <a:ln w="9525">
            <a:solidFill>
              <a:schemeClr val="tx1"/>
            </a:solidFill>
            <a:miter lim="800000"/>
            <a:headEnd/>
            <a:tailEnd/>
          </a:ln>
        </p:spPr>
      </p:pic>
      <p:sp>
        <p:nvSpPr>
          <p:cNvPr id="6" name="TextBox 5"/>
          <p:cNvSpPr txBox="1"/>
          <p:nvPr/>
        </p:nvSpPr>
        <p:spPr>
          <a:xfrm>
            <a:off x="4038600" y="963613"/>
            <a:ext cx="4953000" cy="3970337"/>
          </a:xfrm>
          <a:prstGeom prst="rect">
            <a:avLst/>
          </a:prstGeom>
          <a:noFill/>
        </p:spPr>
        <p:txBody>
          <a:bodyPr>
            <a:spAutoFit/>
          </a:bodyPr>
          <a:lstStyle/>
          <a:p>
            <a:pPr fontAlgn="auto">
              <a:spcBef>
                <a:spcPts val="0"/>
              </a:spcBef>
              <a:spcAft>
                <a:spcPts val="0"/>
              </a:spcAft>
              <a:defRPr/>
            </a:pPr>
            <a:r>
              <a:rPr lang="en-US" sz="2800" b="1" u="sng" dirty="0">
                <a:latin typeface="+mn-lt"/>
                <a:cs typeface="Times New Roman"/>
              </a:rPr>
              <a:t>Effects of a subsidy</a:t>
            </a:r>
          </a:p>
          <a:p>
            <a:pPr marL="457200" indent="-457200" fontAlgn="auto">
              <a:spcBef>
                <a:spcPts val="0"/>
              </a:spcBef>
              <a:spcAft>
                <a:spcPts val="0"/>
              </a:spcAft>
              <a:buFont typeface="Arial" pitchFamily="34" charset="0"/>
              <a:buChar char="•"/>
              <a:defRPr/>
            </a:pPr>
            <a:r>
              <a:rPr lang="en-US" sz="2800" b="1" dirty="0">
                <a:latin typeface="+mn-lt"/>
                <a:cs typeface="Times New Roman"/>
              </a:rPr>
              <a:t>consumer surplus decreases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(a + b)</a:t>
            </a:r>
          </a:p>
          <a:p>
            <a:pPr marL="457200" indent="-457200" fontAlgn="auto">
              <a:spcBef>
                <a:spcPts val="0"/>
              </a:spcBef>
              <a:spcAft>
                <a:spcPts val="0"/>
              </a:spcAft>
              <a:buFont typeface="Arial" pitchFamily="34" charset="0"/>
              <a:buChar char="•"/>
              <a:defRPr/>
            </a:pPr>
            <a:r>
              <a:rPr lang="en-US" sz="2800" b="1" dirty="0">
                <a:latin typeface="+mn-lt"/>
                <a:cs typeface="Times New Roman"/>
              </a:rPr>
              <a:t>producer surplus increases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(a + b + c)</a:t>
            </a:r>
          </a:p>
          <a:p>
            <a:pPr marL="457200" indent="-457200" fontAlgn="auto">
              <a:spcBef>
                <a:spcPts val="0"/>
              </a:spcBef>
              <a:spcAft>
                <a:spcPts val="0"/>
              </a:spcAft>
              <a:buFont typeface="Arial" pitchFamily="34" charset="0"/>
              <a:buChar char="•"/>
              <a:defRPr/>
            </a:pPr>
            <a:r>
              <a:rPr lang="en-US" sz="2800" b="1" dirty="0">
                <a:latin typeface="+mn-lt"/>
                <a:cs typeface="Times New Roman"/>
              </a:rPr>
              <a:t>government pays subsidy </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(b + c + d + e + f + g)</a:t>
            </a:r>
          </a:p>
          <a:p>
            <a:pPr marL="457200" indent="-457200" fontAlgn="auto">
              <a:spcBef>
                <a:spcPts val="0"/>
              </a:spcBef>
              <a:spcAft>
                <a:spcPts val="0"/>
              </a:spcAft>
              <a:buFont typeface="Arial" pitchFamily="34" charset="0"/>
              <a:buChar char="•"/>
              <a:defRPr/>
            </a:pPr>
            <a:r>
              <a:rPr lang="en-US" sz="2800" b="1" dirty="0">
                <a:latin typeface="+mn-lt"/>
                <a:cs typeface="Times New Roman"/>
              </a:rPr>
              <a:t>net benefit</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b – d – e – f – 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13" y="133350"/>
            <a:ext cx="902176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Export Subsidies</a:t>
            </a:r>
          </a:p>
        </p:txBody>
      </p:sp>
      <p:sp>
        <p:nvSpPr>
          <p:cNvPr id="39939" name="Rectangle 2"/>
          <p:cNvSpPr txBox="1">
            <a:spLocks noChangeArrowheads="1"/>
          </p:cNvSpPr>
          <p:nvPr/>
        </p:nvSpPr>
        <p:spPr bwMode="auto">
          <a:xfrm>
            <a:off x="457200" y="1065213"/>
            <a:ext cx="3200400" cy="668337"/>
          </a:xfrm>
          <a:prstGeom prst="rect">
            <a:avLst/>
          </a:prstGeom>
          <a:noFill/>
          <a:ln w="9525">
            <a:noFill/>
            <a:miter lim="800000"/>
            <a:headEnd/>
            <a:tailEnd/>
          </a:ln>
        </p:spPr>
        <p:txBody>
          <a:bodyPr/>
          <a:lstStyle/>
          <a:p>
            <a:pPr algn="ctr"/>
            <a:r>
              <a:rPr lang="en-US">
                <a:latin typeface="Calibri" pitchFamily="34" charset="0"/>
              </a:rPr>
              <a:t>Fig. 9-11: Effects of</a:t>
            </a:r>
          </a:p>
          <a:p>
            <a:pPr algn="ctr"/>
            <a:r>
              <a:rPr lang="en-US">
                <a:latin typeface="Calibri" pitchFamily="34" charset="0"/>
              </a:rPr>
              <a:t>an Export Subsidy</a:t>
            </a:r>
          </a:p>
        </p:txBody>
      </p:sp>
      <p:pic>
        <p:nvPicPr>
          <p:cNvPr id="39940" name="Picture 9" descr="fig09_11"/>
          <p:cNvPicPr>
            <a:picLocks noChangeAspect="1" noChangeArrowheads="1"/>
          </p:cNvPicPr>
          <p:nvPr/>
        </p:nvPicPr>
        <p:blipFill>
          <a:blip r:embed="rId2"/>
          <a:srcRect/>
          <a:stretch>
            <a:fillRect/>
          </a:stretch>
        </p:blipFill>
        <p:spPr bwMode="auto">
          <a:xfrm>
            <a:off x="261938" y="1752600"/>
            <a:ext cx="3700462" cy="3200400"/>
          </a:xfrm>
          <a:prstGeom prst="rect">
            <a:avLst/>
          </a:prstGeom>
          <a:noFill/>
          <a:ln w="9525">
            <a:solidFill>
              <a:schemeClr val="tx1"/>
            </a:solidFill>
            <a:miter lim="800000"/>
            <a:headEnd/>
            <a:tailEnd/>
          </a:ln>
        </p:spPr>
      </p:pic>
      <p:sp>
        <p:nvSpPr>
          <p:cNvPr id="39941" name="TextBox 5"/>
          <p:cNvSpPr txBox="1">
            <a:spLocks noChangeArrowheads="1"/>
          </p:cNvSpPr>
          <p:nvPr/>
        </p:nvSpPr>
        <p:spPr bwMode="auto">
          <a:xfrm>
            <a:off x="4114800" y="1123950"/>
            <a:ext cx="5029200" cy="3754438"/>
          </a:xfrm>
          <a:prstGeom prst="rect">
            <a:avLst/>
          </a:prstGeom>
          <a:noFill/>
          <a:ln w="9525">
            <a:noFill/>
            <a:miter lim="800000"/>
            <a:headEnd/>
            <a:tailEnd/>
          </a:ln>
        </p:spPr>
        <p:txBody>
          <a:bodyPr>
            <a:spAutoFit/>
          </a:bodyPr>
          <a:lstStyle/>
          <a:p>
            <a:r>
              <a:rPr lang="en-US" sz="2800" b="1" u="sng">
                <a:latin typeface="Calibri" pitchFamily="34" charset="0"/>
                <a:cs typeface="Times New Roman" pitchFamily="18" charset="0"/>
              </a:rPr>
              <a:t>Effects of a subsidy</a:t>
            </a:r>
          </a:p>
          <a:p>
            <a:r>
              <a:rPr lang="en-US" sz="2800" b="1">
                <a:latin typeface="Calibri" pitchFamily="34" charset="0"/>
                <a:cs typeface="Times New Roman" pitchFamily="18" charset="0"/>
              </a:rPr>
              <a:t>a – transfer to producers</a:t>
            </a:r>
          </a:p>
          <a:p>
            <a:r>
              <a:rPr lang="en-US" sz="2800" b="1">
                <a:latin typeface="Calibri" pitchFamily="34" charset="0"/>
                <a:cs typeface="Times New Roman" pitchFamily="18" charset="0"/>
              </a:rPr>
              <a:t>b – production distortion loss</a:t>
            </a:r>
          </a:p>
          <a:p>
            <a:r>
              <a:rPr lang="en-US" sz="2800" b="1">
                <a:latin typeface="Calibri" pitchFamily="34" charset="0"/>
                <a:cs typeface="Times New Roman" pitchFamily="18" charset="0"/>
              </a:rPr>
              <a:t>c – transfer to producers</a:t>
            </a:r>
          </a:p>
          <a:p>
            <a:r>
              <a:rPr lang="en-US" sz="2800" b="1">
                <a:latin typeface="Calibri" pitchFamily="34" charset="0"/>
                <a:cs typeface="Times New Roman" pitchFamily="18" charset="0"/>
              </a:rPr>
              <a:t>d – consumption distortion loss</a:t>
            </a:r>
          </a:p>
          <a:p>
            <a:r>
              <a:rPr lang="en-US" sz="2800" b="1">
                <a:latin typeface="Calibri" pitchFamily="34" charset="0"/>
                <a:cs typeface="Times New Roman" pitchFamily="18" charset="0"/>
              </a:rPr>
              <a:t>e/f/g – terms of trade loss</a:t>
            </a:r>
          </a:p>
          <a:p>
            <a:endParaRPr lang="en-US" sz="1400" b="1">
              <a:latin typeface="Calibri" pitchFamily="34" charset="0"/>
              <a:cs typeface="Times New Roman" pitchFamily="18" charset="0"/>
            </a:endParaRPr>
          </a:p>
          <a:p>
            <a:r>
              <a:rPr lang="en-US" sz="2800" b="1">
                <a:latin typeface="Calibri" pitchFamily="34" charset="0"/>
                <a:cs typeface="Times New Roman" pitchFamily="18" charset="0"/>
              </a:rPr>
              <a:t>Net effect: – b – d – e – f – g</a:t>
            </a:r>
          </a:p>
          <a:p>
            <a:r>
              <a:rPr lang="en-US" sz="2800" b="1">
                <a:latin typeface="Calibri" pitchFamily="34" charset="0"/>
                <a:cs typeface="Times New Roman" pitchFamily="18" charset="0"/>
              </a:rPr>
              <a:t>This is always negative (a loss).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13" y="133350"/>
            <a:ext cx="902176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Welfare Effects of Export Subsidies</a:t>
            </a:r>
          </a:p>
        </p:txBody>
      </p:sp>
      <p:sp>
        <p:nvSpPr>
          <p:cNvPr id="40963" name="Rectangle 2"/>
          <p:cNvSpPr txBox="1">
            <a:spLocks noChangeArrowheads="1"/>
          </p:cNvSpPr>
          <p:nvPr/>
        </p:nvSpPr>
        <p:spPr bwMode="auto">
          <a:xfrm>
            <a:off x="457200" y="1065213"/>
            <a:ext cx="3200400" cy="668337"/>
          </a:xfrm>
          <a:prstGeom prst="rect">
            <a:avLst/>
          </a:prstGeom>
          <a:noFill/>
          <a:ln w="9525">
            <a:noFill/>
            <a:miter lim="800000"/>
            <a:headEnd/>
            <a:tailEnd/>
          </a:ln>
        </p:spPr>
        <p:txBody>
          <a:bodyPr/>
          <a:lstStyle/>
          <a:p>
            <a:pPr algn="ctr"/>
            <a:r>
              <a:rPr lang="en-US">
                <a:latin typeface="Calibri" pitchFamily="34" charset="0"/>
              </a:rPr>
              <a:t>Fig. 9-11: Effects of</a:t>
            </a:r>
          </a:p>
          <a:p>
            <a:pPr algn="ctr"/>
            <a:r>
              <a:rPr lang="en-US">
                <a:latin typeface="Calibri" pitchFamily="34" charset="0"/>
              </a:rPr>
              <a:t>an Export Subsidy</a:t>
            </a:r>
          </a:p>
        </p:txBody>
      </p:sp>
      <p:pic>
        <p:nvPicPr>
          <p:cNvPr id="40964" name="Picture 9" descr="fig09_11"/>
          <p:cNvPicPr>
            <a:picLocks noChangeAspect="1" noChangeArrowheads="1"/>
          </p:cNvPicPr>
          <p:nvPr/>
        </p:nvPicPr>
        <p:blipFill>
          <a:blip r:embed="rId2"/>
          <a:srcRect/>
          <a:stretch>
            <a:fillRect/>
          </a:stretch>
        </p:blipFill>
        <p:spPr bwMode="auto">
          <a:xfrm>
            <a:off x="261938" y="1752600"/>
            <a:ext cx="3700462" cy="3200400"/>
          </a:xfrm>
          <a:prstGeom prst="rect">
            <a:avLst/>
          </a:prstGeom>
          <a:noFill/>
          <a:ln w="9525">
            <a:solidFill>
              <a:schemeClr val="tx1"/>
            </a:solidFill>
            <a:miter lim="800000"/>
            <a:headEnd/>
            <a:tailEnd/>
          </a:ln>
        </p:spPr>
      </p:pic>
      <p:sp>
        <p:nvSpPr>
          <p:cNvPr id="40965" name="TextBox 5"/>
          <p:cNvSpPr txBox="1">
            <a:spLocks noChangeArrowheads="1"/>
          </p:cNvSpPr>
          <p:nvPr/>
        </p:nvSpPr>
        <p:spPr bwMode="auto">
          <a:xfrm>
            <a:off x="4114800" y="1123950"/>
            <a:ext cx="5257800" cy="3540125"/>
          </a:xfrm>
          <a:prstGeom prst="rect">
            <a:avLst/>
          </a:prstGeom>
          <a:noFill/>
          <a:ln w="9525">
            <a:noFill/>
            <a:miter lim="800000"/>
            <a:headEnd/>
            <a:tailEnd/>
          </a:ln>
        </p:spPr>
        <p:txBody>
          <a:bodyPr>
            <a:spAutoFit/>
          </a:bodyPr>
          <a:lstStyle/>
          <a:p>
            <a:r>
              <a:rPr lang="en-US" sz="2800" b="1" u="sng">
                <a:latin typeface="Calibri" pitchFamily="34" charset="0"/>
                <a:cs typeface="Times New Roman" pitchFamily="18" charset="0"/>
              </a:rPr>
              <a:t>Effects of a subsidy</a:t>
            </a:r>
          </a:p>
          <a:p>
            <a:r>
              <a:rPr lang="en-US" sz="2800" b="1">
                <a:latin typeface="Calibri" pitchFamily="34" charset="0"/>
                <a:cs typeface="Times New Roman" pitchFamily="18" charset="0"/>
              </a:rPr>
              <a:t>a – at expense of consumers</a:t>
            </a:r>
          </a:p>
          <a:p>
            <a:r>
              <a:rPr lang="en-US" sz="2800" b="1">
                <a:latin typeface="Calibri" pitchFamily="34" charset="0"/>
                <a:cs typeface="Times New Roman" pitchFamily="18" charset="0"/>
              </a:rPr>
              <a:t>b – at expense of both</a:t>
            </a:r>
          </a:p>
          <a:p>
            <a:r>
              <a:rPr lang="en-US" sz="2800" b="1">
                <a:latin typeface="Calibri" pitchFamily="34" charset="0"/>
                <a:cs typeface="Times New Roman" pitchFamily="18" charset="0"/>
              </a:rPr>
              <a:t>c – at expense of government</a:t>
            </a:r>
          </a:p>
          <a:p>
            <a:r>
              <a:rPr lang="en-US" sz="2800" b="1">
                <a:latin typeface="Calibri" pitchFamily="34" charset="0"/>
                <a:cs typeface="Times New Roman" pitchFamily="18" charset="0"/>
              </a:rPr>
              <a:t>d – at expense of government</a:t>
            </a:r>
          </a:p>
          <a:p>
            <a:r>
              <a:rPr lang="en-US" sz="2800" b="1">
                <a:latin typeface="Calibri" pitchFamily="34" charset="0"/>
                <a:cs typeface="Times New Roman" pitchFamily="18" charset="0"/>
              </a:rPr>
              <a:t>e – at expense of government</a:t>
            </a:r>
          </a:p>
          <a:p>
            <a:r>
              <a:rPr lang="en-US" sz="2800" b="1">
                <a:latin typeface="Calibri" pitchFamily="34" charset="0"/>
                <a:cs typeface="Times New Roman" pitchFamily="18" charset="0"/>
              </a:rPr>
              <a:t>f – at expense of government</a:t>
            </a:r>
          </a:p>
          <a:p>
            <a:r>
              <a:rPr lang="en-US" sz="2800" b="1">
                <a:latin typeface="Calibri" pitchFamily="34" charset="0"/>
                <a:cs typeface="Times New Roman" pitchFamily="18" charset="0"/>
              </a:rPr>
              <a:t>g – at expense of government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0" y="1276350"/>
            <a:ext cx="3505200" cy="3540125"/>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import demand </a:t>
            </a:r>
            <a:r>
              <a:rPr lang="en-US" sz="2800" b="1" dirty="0">
                <a:latin typeface="+mn-lt"/>
              </a:rPr>
              <a:t>–</a:t>
            </a:r>
          </a:p>
          <a:p>
            <a:pPr algn="ctr" fontAlgn="auto">
              <a:spcBef>
                <a:spcPts val="0"/>
              </a:spcBef>
              <a:spcAft>
                <a:spcPts val="0"/>
              </a:spcAft>
              <a:defRPr/>
            </a:pPr>
            <a:r>
              <a:rPr lang="en-US" sz="2800" b="1" dirty="0">
                <a:latin typeface="+mn-lt"/>
                <a:cs typeface="Times New Roman"/>
              </a:rPr>
              <a:t>the difference between the quantity of a good that home consumers demand and the quantity that home producers supply at any price</a:t>
            </a:r>
          </a:p>
        </p:txBody>
      </p:sp>
      <p:pic>
        <p:nvPicPr>
          <p:cNvPr id="5123" name="Picture 9" descr="fig09_01"/>
          <p:cNvPicPr>
            <a:picLocks noChangeAspect="1" noChangeArrowheads="1"/>
          </p:cNvPicPr>
          <p:nvPr/>
        </p:nvPicPr>
        <p:blipFill>
          <a:blip r:embed="rId2"/>
          <a:srcRect/>
          <a:stretch>
            <a:fillRect/>
          </a:stretch>
        </p:blipFill>
        <p:spPr bwMode="auto">
          <a:xfrm>
            <a:off x="239713" y="1809750"/>
            <a:ext cx="5094287" cy="2286000"/>
          </a:xfrm>
          <a:prstGeom prst="rect">
            <a:avLst/>
          </a:prstGeom>
          <a:noFill/>
          <a:ln w="9525">
            <a:solidFill>
              <a:schemeClr val="tx1"/>
            </a:solidFill>
            <a:miter lim="800000"/>
            <a:headEnd/>
            <a:tailEnd/>
          </a:ln>
        </p:spPr>
      </p:pic>
      <p:sp>
        <p:nvSpPr>
          <p:cNvPr id="5124" name="Rectangle 2"/>
          <p:cNvSpPr txBox="1">
            <a:spLocks noChangeArrowheads="1"/>
          </p:cNvSpPr>
          <p:nvPr/>
        </p:nvSpPr>
        <p:spPr bwMode="auto">
          <a:xfrm>
            <a:off x="304800" y="1428750"/>
            <a:ext cx="5000625" cy="363538"/>
          </a:xfrm>
          <a:prstGeom prst="rect">
            <a:avLst/>
          </a:prstGeom>
          <a:noFill/>
          <a:ln w="9525">
            <a:noFill/>
            <a:miter lim="800000"/>
            <a:headEnd/>
            <a:tailEnd/>
          </a:ln>
        </p:spPr>
        <p:txBody>
          <a:bodyPr/>
          <a:lstStyle/>
          <a:p>
            <a:pPr algn="ctr"/>
            <a:r>
              <a:rPr lang="en-US">
                <a:latin typeface="Calibri" pitchFamily="34" charset="0"/>
              </a:rPr>
              <a:t>Fig. 9-1: Deriving Home’s Import Demand Curve</a:t>
            </a:r>
          </a:p>
        </p:txBody>
      </p:sp>
      <p:sp>
        <p:nvSpPr>
          <p:cNvPr id="6" name="TextBox 5"/>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363" y="133350"/>
            <a:ext cx="695166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Export Subsidies in Europe</a:t>
            </a:r>
          </a:p>
        </p:txBody>
      </p:sp>
      <p:sp>
        <p:nvSpPr>
          <p:cNvPr id="41987" name="Rectangle 2"/>
          <p:cNvSpPr txBox="1">
            <a:spLocks noChangeArrowheads="1"/>
          </p:cNvSpPr>
          <p:nvPr/>
        </p:nvSpPr>
        <p:spPr bwMode="auto">
          <a:xfrm>
            <a:off x="457200" y="1065213"/>
            <a:ext cx="3200400" cy="668337"/>
          </a:xfrm>
          <a:prstGeom prst="rect">
            <a:avLst/>
          </a:prstGeom>
          <a:noFill/>
          <a:ln w="9525">
            <a:noFill/>
            <a:miter lim="800000"/>
            <a:headEnd/>
            <a:tailEnd/>
          </a:ln>
        </p:spPr>
        <p:txBody>
          <a:bodyPr/>
          <a:lstStyle/>
          <a:p>
            <a:pPr algn="ctr"/>
            <a:r>
              <a:rPr lang="en-US">
                <a:latin typeface="Calibri" pitchFamily="34" charset="0"/>
              </a:rPr>
              <a:t>Fig. 9-12: Europe’s Common Agricultural Program</a:t>
            </a:r>
          </a:p>
        </p:txBody>
      </p:sp>
      <p:pic>
        <p:nvPicPr>
          <p:cNvPr id="41988" name="Picture 9" descr="fig09_12"/>
          <p:cNvPicPr>
            <a:picLocks noChangeAspect="1" noChangeArrowheads="1"/>
          </p:cNvPicPr>
          <p:nvPr/>
        </p:nvPicPr>
        <p:blipFill>
          <a:blip r:embed="rId2"/>
          <a:srcRect/>
          <a:stretch>
            <a:fillRect/>
          </a:stretch>
        </p:blipFill>
        <p:spPr bwMode="auto">
          <a:xfrm>
            <a:off x="457200" y="1733550"/>
            <a:ext cx="3267075" cy="3200400"/>
          </a:xfrm>
          <a:prstGeom prst="rect">
            <a:avLst/>
          </a:prstGeom>
          <a:noFill/>
          <a:ln w="9525">
            <a:solidFill>
              <a:schemeClr val="tx1"/>
            </a:solidFill>
            <a:miter lim="800000"/>
            <a:headEnd/>
            <a:tailEnd/>
          </a:ln>
        </p:spPr>
      </p:pic>
      <p:sp>
        <p:nvSpPr>
          <p:cNvPr id="41989" name="TextBox 6"/>
          <p:cNvSpPr txBox="1">
            <a:spLocks noChangeArrowheads="1"/>
          </p:cNvSpPr>
          <p:nvPr/>
        </p:nvSpPr>
        <p:spPr bwMode="auto">
          <a:xfrm>
            <a:off x="4495800" y="1304925"/>
            <a:ext cx="4419600" cy="3324225"/>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The European Union subsidizes exports of agricultural products.</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This reduces world prices, costing European taxpayers $30 billion more than the benefits (in 2007).</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8425" y="133350"/>
            <a:ext cx="3921125"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Import Quotas</a:t>
            </a:r>
          </a:p>
        </p:txBody>
      </p:sp>
      <p:sp>
        <p:nvSpPr>
          <p:cNvPr id="3" name="TextBox 2"/>
          <p:cNvSpPr txBox="1"/>
          <p:nvPr/>
        </p:nvSpPr>
        <p:spPr>
          <a:xfrm>
            <a:off x="3962400" y="1123950"/>
            <a:ext cx="4953000" cy="3754438"/>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import quotas </a:t>
            </a:r>
            <a:r>
              <a:rPr lang="en-US" sz="2800" b="1" dirty="0">
                <a:latin typeface="+mn-lt"/>
              </a:rPr>
              <a:t>–</a:t>
            </a:r>
          </a:p>
          <a:p>
            <a:pPr algn="ctr" fontAlgn="auto">
              <a:spcBef>
                <a:spcPts val="0"/>
              </a:spcBef>
              <a:spcAft>
                <a:spcPts val="0"/>
              </a:spcAft>
              <a:defRPr/>
            </a:pPr>
            <a:r>
              <a:rPr lang="en-US" sz="2800" b="1" dirty="0">
                <a:latin typeface="+mn-lt"/>
                <a:cs typeface="Times New Roman"/>
              </a:rPr>
              <a:t>a restriction on the quantity of a good that may be imported</a:t>
            </a:r>
          </a:p>
          <a:p>
            <a:pPr algn="ctr" fontAlgn="auto">
              <a:spcBef>
                <a:spcPts val="0"/>
              </a:spcBef>
              <a:spcAft>
                <a:spcPts val="0"/>
              </a:spcAft>
              <a:defRPr/>
            </a:pPr>
            <a:r>
              <a:rPr lang="en-US" sz="2800" b="1" dirty="0">
                <a:latin typeface="+mn-lt"/>
                <a:cs typeface="Times New Roman"/>
              </a:rPr>
              <a:t>(enforced by issuing licenses</a:t>
            </a:r>
          </a:p>
          <a:p>
            <a:pPr algn="ctr" fontAlgn="auto">
              <a:spcBef>
                <a:spcPts val="0"/>
              </a:spcBef>
              <a:spcAft>
                <a:spcPts val="0"/>
              </a:spcAft>
              <a:defRPr/>
            </a:pPr>
            <a:r>
              <a:rPr lang="en-US" sz="2800" b="1" dirty="0">
                <a:latin typeface="+mn-lt"/>
                <a:cs typeface="Times New Roman"/>
              </a:rPr>
              <a:t>or quota rights)</a:t>
            </a:r>
          </a:p>
          <a:p>
            <a:pPr algn="ctr" fontAlgn="auto">
              <a:spcBef>
                <a:spcPts val="0"/>
              </a:spcBef>
              <a:spcAft>
                <a:spcPts val="0"/>
              </a:spcAft>
              <a:defRPr/>
            </a:pPr>
            <a:endParaRPr lang="en-US" sz="1400" b="1" dirty="0">
              <a:latin typeface="+mn-lt"/>
              <a:cs typeface="Times New Roman"/>
            </a:endParaRPr>
          </a:p>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quota rents </a:t>
            </a:r>
            <a:r>
              <a:rPr lang="en-US" sz="2800" b="1" dirty="0">
                <a:latin typeface="+mn-lt"/>
              </a:rPr>
              <a:t>–</a:t>
            </a:r>
          </a:p>
          <a:p>
            <a:pPr algn="ctr" fontAlgn="auto">
              <a:spcBef>
                <a:spcPts val="0"/>
              </a:spcBef>
              <a:spcAft>
                <a:spcPts val="0"/>
              </a:spcAft>
              <a:defRPr/>
            </a:pPr>
            <a:r>
              <a:rPr lang="en-US" sz="2800" b="1" dirty="0">
                <a:latin typeface="+mn-lt"/>
                <a:cs typeface="Times New Roman"/>
              </a:rPr>
              <a:t>extra revenue that accrues</a:t>
            </a:r>
          </a:p>
          <a:p>
            <a:pPr algn="ctr" fontAlgn="auto">
              <a:spcBef>
                <a:spcPts val="0"/>
              </a:spcBef>
              <a:spcAft>
                <a:spcPts val="0"/>
              </a:spcAft>
              <a:defRPr/>
            </a:pPr>
            <a:r>
              <a:rPr lang="en-US" sz="2800" b="1" dirty="0">
                <a:latin typeface="+mn-lt"/>
                <a:cs typeface="Times New Roman"/>
              </a:rPr>
              <a:t>to license holders.</a:t>
            </a:r>
          </a:p>
        </p:txBody>
      </p:sp>
      <p:pic>
        <p:nvPicPr>
          <p:cNvPr id="43012" name="Picture 3" descr="government.jpg"/>
          <p:cNvPicPr>
            <a:picLocks noChangeAspect="1"/>
          </p:cNvPicPr>
          <p:nvPr/>
        </p:nvPicPr>
        <p:blipFill>
          <a:blip r:embed="rId2"/>
          <a:srcRect/>
          <a:stretch>
            <a:fillRect/>
          </a:stretch>
        </p:blipFill>
        <p:spPr bwMode="auto">
          <a:xfrm>
            <a:off x="304800" y="1504950"/>
            <a:ext cx="3551238" cy="274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ChangeArrowheads="1"/>
          </p:cNvSpPr>
          <p:nvPr/>
        </p:nvSpPr>
        <p:spPr bwMode="auto">
          <a:xfrm>
            <a:off x="609600" y="1065213"/>
            <a:ext cx="3200400" cy="668337"/>
          </a:xfrm>
          <a:prstGeom prst="rect">
            <a:avLst/>
          </a:prstGeom>
          <a:noFill/>
          <a:ln w="9525">
            <a:noFill/>
            <a:miter lim="800000"/>
            <a:headEnd/>
            <a:tailEnd/>
          </a:ln>
        </p:spPr>
        <p:txBody>
          <a:bodyPr/>
          <a:lstStyle/>
          <a:p>
            <a:pPr algn="ctr"/>
            <a:r>
              <a:rPr lang="en-US">
                <a:latin typeface="Calibri" pitchFamily="34" charset="0"/>
              </a:rPr>
              <a:t>Fig. 9-13: Effects of the U.S. Import Quota on Sugar</a:t>
            </a:r>
          </a:p>
        </p:txBody>
      </p:sp>
      <p:sp>
        <p:nvSpPr>
          <p:cNvPr id="44035" name="TextBox 4"/>
          <p:cNvSpPr txBox="1">
            <a:spLocks noChangeArrowheads="1"/>
          </p:cNvSpPr>
          <p:nvPr/>
        </p:nvSpPr>
        <p:spPr bwMode="auto">
          <a:xfrm>
            <a:off x="5105400" y="1722438"/>
            <a:ext cx="3581400" cy="2678112"/>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A binding import quota pushes up the price of the import because the quantity demanded exceeds the quantity supplied.</a:t>
            </a:r>
          </a:p>
        </p:txBody>
      </p:sp>
      <p:sp>
        <p:nvSpPr>
          <p:cNvPr id="6" name="TextBox 5"/>
          <p:cNvSpPr txBox="1"/>
          <p:nvPr/>
        </p:nvSpPr>
        <p:spPr>
          <a:xfrm>
            <a:off x="2638425" y="133350"/>
            <a:ext cx="3921125"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Import Quotas</a:t>
            </a:r>
          </a:p>
        </p:txBody>
      </p:sp>
      <p:pic>
        <p:nvPicPr>
          <p:cNvPr id="44037" name="Picture 9" descr="fig09_13"/>
          <p:cNvPicPr>
            <a:picLocks noChangeAspect="1" noChangeArrowheads="1"/>
          </p:cNvPicPr>
          <p:nvPr/>
        </p:nvPicPr>
        <p:blipFill>
          <a:blip r:embed="rId2"/>
          <a:srcRect/>
          <a:stretch>
            <a:fillRect/>
          </a:stretch>
        </p:blipFill>
        <p:spPr bwMode="auto">
          <a:xfrm>
            <a:off x="228600" y="1733550"/>
            <a:ext cx="3940175" cy="2971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4648200" y="1304925"/>
            <a:ext cx="4087813" cy="3324225"/>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When a quota is used  instead of a tariff,</a:t>
            </a:r>
          </a:p>
          <a:p>
            <a:pPr algn="ctr"/>
            <a:r>
              <a:rPr lang="en-US" sz="2800" b="1">
                <a:latin typeface="Calibri" pitchFamily="34" charset="0"/>
                <a:cs typeface="Times New Roman" pitchFamily="18" charset="0"/>
              </a:rPr>
              <a:t>the government</a:t>
            </a:r>
          </a:p>
          <a:p>
            <a:pPr algn="ctr"/>
            <a:r>
              <a:rPr lang="en-US" sz="2800" b="1">
                <a:latin typeface="Calibri" pitchFamily="34" charset="0"/>
                <a:cs typeface="Times New Roman" pitchFamily="18" charset="0"/>
              </a:rPr>
              <a:t>receives no revenue.</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Instead, revenue accrues to license holders (through quota rents).</a:t>
            </a:r>
          </a:p>
        </p:txBody>
      </p:sp>
      <p:sp>
        <p:nvSpPr>
          <p:cNvPr id="4" name="TextBox 3"/>
          <p:cNvSpPr txBox="1"/>
          <p:nvPr/>
        </p:nvSpPr>
        <p:spPr>
          <a:xfrm>
            <a:off x="2638425" y="133350"/>
            <a:ext cx="3921125"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Import Quotas</a:t>
            </a:r>
          </a:p>
        </p:txBody>
      </p:sp>
      <p:pic>
        <p:nvPicPr>
          <p:cNvPr id="45060" name="Picture 9" descr="fig09_13"/>
          <p:cNvPicPr>
            <a:picLocks noChangeAspect="1" noChangeArrowheads="1"/>
          </p:cNvPicPr>
          <p:nvPr/>
        </p:nvPicPr>
        <p:blipFill>
          <a:blip r:embed="rId2"/>
          <a:srcRect/>
          <a:stretch>
            <a:fillRect/>
          </a:stretch>
        </p:blipFill>
        <p:spPr bwMode="auto">
          <a:xfrm>
            <a:off x="228600" y="1733550"/>
            <a:ext cx="3940175" cy="2971800"/>
          </a:xfrm>
          <a:prstGeom prst="rect">
            <a:avLst/>
          </a:prstGeom>
          <a:noFill/>
          <a:ln w="9525">
            <a:solidFill>
              <a:schemeClr val="tx1"/>
            </a:solidFill>
            <a:miter lim="800000"/>
            <a:headEnd/>
            <a:tailEnd/>
          </a:ln>
        </p:spPr>
      </p:pic>
      <p:sp>
        <p:nvSpPr>
          <p:cNvPr id="45061" name="Rectangle 2"/>
          <p:cNvSpPr txBox="1">
            <a:spLocks noChangeArrowheads="1"/>
          </p:cNvSpPr>
          <p:nvPr/>
        </p:nvSpPr>
        <p:spPr bwMode="auto">
          <a:xfrm>
            <a:off x="609600" y="1065213"/>
            <a:ext cx="3200400" cy="668337"/>
          </a:xfrm>
          <a:prstGeom prst="rect">
            <a:avLst/>
          </a:prstGeom>
          <a:noFill/>
          <a:ln w="9525">
            <a:noFill/>
            <a:miter lim="800000"/>
            <a:headEnd/>
            <a:tailEnd/>
          </a:ln>
        </p:spPr>
        <p:txBody>
          <a:bodyPr/>
          <a:lstStyle/>
          <a:p>
            <a:pPr algn="ctr"/>
            <a:r>
              <a:rPr lang="en-US">
                <a:latin typeface="Calibri" pitchFamily="34" charset="0"/>
              </a:rPr>
              <a:t>Fig. 9-13: Effects of the U.S. Import Quota on Sugar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963613"/>
            <a:ext cx="4876800" cy="3970337"/>
          </a:xfrm>
          <a:prstGeom prst="rect">
            <a:avLst/>
          </a:prstGeom>
          <a:noFill/>
        </p:spPr>
        <p:txBody>
          <a:bodyPr>
            <a:spAutoFit/>
          </a:bodyPr>
          <a:lstStyle/>
          <a:p>
            <a:pPr fontAlgn="auto">
              <a:spcBef>
                <a:spcPts val="0"/>
              </a:spcBef>
              <a:spcAft>
                <a:spcPts val="0"/>
              </a:spcAft>
              <a:defRPr/>
            </a:pPr>
            <a:r>
              <a:rPr lang="en-US" sz="2800" b="1" u="sng" dirty="0">
                <a:latin typeface="+mn-lt"/>
                <a:cs typeface="Times New Roman"/>
              </a:rPr>
              <a:t>Effects of a quota</a:t>
            </a:r>
          </a:p>
          <a:p>
            <a:pPr marL="457200" indent="-457200" fontAlgn="auto">
              <a:spcBef>
                <a:spcPts val="0"/>
              </a:spcBef>
              <a:spcAft>
                <a:spcPts val="0"/>
              </a:spcAft>
              <a:buFont typeface="Arial" pitchFamily="34" charset="0"/>
              <a:buChar char="•"/>
              <a:defRPr/>
            </a:pPr>
            <a:r>
              <a:rPr lang="en-US" sz="2800" b="1" dirty="0">
                <a:latin typeface="+mn-lt"/>
                <a:cs typeface="Times New Roman"/>
              </a:rPr>
              <a:t>consumer surplus decreases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(a + b + c + d)</a:t>
            </a:r>
          </a:p>
          <a:p>
            <a:pPr marL="457200" indent="-457200" fontAlgn="auto">
              <a:spcBef>
                <a:spcPts val="0"/>
              </a:spcBef>
              <a:spcAft>
                <a:spcPts val="0"/>
              </a:spcAft>
              <a:buFont typeface="Arial" pitchFamily="34" charset="0"/>
              <a:buChar char="•"/>
              <a:defRPr/>
            </a:pPr>
            <a:r>
              <a:rPr lang="en-US" sz="2800" b="1" dirty="0">
                <a:latin typeface="+mn-lt"/>
                <a:cs typeface="Times New Roman"/>
              </a:rPr>
              <a:t>producer surplus increases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a</a:t>
            </a:r>
          </a:p>
          <a:p>
            <a:pPr marL="457200" indent="-457200" fontAlgn="auto">
              <a:spcBef>
                <a:spcPts val="0"/>
              </a:spcBef>
              <a:spcAft>
                <a:spcPts val="0"/>
              </a:spcAft>
              <a:buFont typeface="Arial" pitchFamily="34" charset="0"/>
              <a:buChar char="•"/>
              <a:defRPr/>
            </a:pPr>
            <a:r>
              <a:rPr lang="en-US" sz="2800" b="1" dirty="0">
                <a:latin typeface="+mn-lt"/>
                <a:cs typeface="Times New Roman"/>
              </a:rPr>
              <a:t>licensees get quota rents </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c</a:t>
            </a:r>
          </a:p>
          <a:p>
            <a:pPr marL="457200" indent="-457200" fontAlgn="auto">
              <a:spcBef>
                <a:spcPts val="0"/>
              </a:spcBef>
              <a:spcAft>
                <a:spcPts val="0"/>
              </a:spcAft>
              <a:buFont typeface="Arial" pitchFamily="34" charset="0"/>
              <a:buChar char="•"/>
              <a:defRPr/>
            </a:pPr>
            <a:r>
              <a:rPr lang="en-US" sz="2800" b="1" dirty="0">
                <a:latin typeface="+mn-lt"/>
                <a:cs typeface="Times New Roman"/>
              </a:rPr>
              <a:t>net benefit</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 b – d</a:t>
            </a:r>
          </a:p>
        </p:txBody>
      </p:sp>
      <p:sp>
        <p:nvSpPr>
          <p:cNvPr id="3" name="TextBox 2"/>
          <p:cNvSpPr txBox="1"/>
          <p:nvPr/>
        </p:nvSpPr>
        <p:spPr>
          <a:xfrm>
            <a:off x="2638425" y="133350"/>
            <a:ext cx="3921125"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Import Quotas</a:t>
            </a:r>
          </a:p>
        </p:txBody>
      </p:sp>
      <p:pic>
        <p:nvPicPr>
          <p:cNvPr id="46084" name="Picture 9" descr="fig09_13"/>
          <p:cNvPicPr>
            <a:picLocks noChangeAspect="1" noChangeArrowheads="1"/>
          </p:cNvPicPr>
          <p:nvPr/>
        </p:nvPicPr>
        <p:blipFill>
          <a:blip r:embed="rId2"/>
          <a:srcRect/>
          <a:stretch>
            <a:fillRect/>
          </a:stretch>
        </p:blipFill>
        <p:spPr bwMode="auto">
          <a:xfrm>
            <a:off x="228600" y="1733550"/>
            <a:ext cx="3940175" cy="2971800"/>
          </a:xfrm>
          <a:prstGeom prst="rect">
            <a:avLst/>
          </a:prstGeom>
          <a:noFill/>
          <a:ln w="9525">
            <a:solidFill>
              <a:schemeClr val="tx1"/>
            </a:solidFill>
            <a:miter lim="800000"/>
            <a:headEnd/>
            <a:tailEnd/>
          </a:ln>
        </p:spPr>
      </p:pic>
      <p:sp>
        <p:nvSpPr>
          <p:cNvPr id="46085" name="Rectangle 2"/>
          <p:cNvSpPr txBox="1">
            <a:spLocks noChangeArrowheads="1"/>
          </p:cNvSpPr>
          <p:nvPr/>
        </p:nvSpPr>
        <p:spPr bwMode="auto">
          <a:xfrm>
            <a:off x="609600" y="1065213"/>
            <a:ext cx="3200400" cy="668337"/>
          </a:xfrm>
          <a:prstGeom prst="rect">
            <a:avLst/>
          </a:prstGeom>
          <a:noFill/>
          <a:ln w="9525">
            <a:noFill/>
            <a:miter lim="800000"/>
            <a:headEnd/>
            <a:tailEnd/>
          </a:ln>
        </p:spPr>
        <p:txBody>
          <a:bodyPr/>
          <a:lstStyle/>
          <a:p>
            <a:pPr algn="ctr"/>
            <a:r>
              <a:rPr lang="en-US">
                <a:latin typeface="Calibri" pitchFamily="34" charset="0"/>
              </a:rPr>
              <a:t>Fig. 9-13: Effects of the U.S. Import Quota on Sugar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650" y="133350"/>
            <a:ext cx="7178675"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Voluntary Export Restraints</a:t>
            </a:r>
          </a:p>
        </p:txBody>
      </p:sp>
      <p:sp>
        <p:nvSpPr>
          <p:cNvPr id="3" name="TextBox 2"/>
          <p:cNvSpPr txBox="1"/>
          <p:nvPr/>
        </p:nvSpPr>
        <p:spPr>
          <a:xfrm>
            <a:off x="3962400" y="1974850"/>
            <a:ext cx="4953000" cy="1816100"/>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voluntary export restraint </a:t>
            </a:r>
            <a:r>
              <a:rPr lang="en-US" sz="2800" b="1" dirty="0">
                <a:latin typeface="+mn-lt"/>
              </a:rPr>
              <a:t>–</a:t>
            </a:r>
          </a:p>
          <a:p>
            <a:pPr algn="ctr" fontAlgn="auto">
              <a:spcBef>
                <a:spcPts val="0"/>
              </a:spcBef>
              <a:spcAft>
                <a:spcPts val="0"/>
              </a:spcAft>
              <a:defRPr/>
            </a:pPr>
            <a:r>
              <a:rPr lang="en-US" sz="2800" b="1" dirty="0">
                <a:latin typeface="+mn-lt"/>
                <a:cs typeface="Times New Roman"/>
              </a:rPr>
              <a:t>works like an import quota, except imposed by exporting rather than importing country</a:t>
            </a:r>
          </a:p>
        </p:txBody>
      </p:sp>
      <p:pic>
        <p:nvPicPr>
          <p:cNvPr id="47108" name="Picture 4" descr="straightjacket.png"/>
          <p:cNvPicPr>
            <a:picLocks noChangeAspect="1"/>
          </p:cNvPicPr>
          <p:nvPr/>
        </p:nvPicPr>
        <p:blipFill>
          <a:blip r:embed="rId2"/>
          <a:srcRect/>
          <a:stretch>
            <a:fillRect/>
          </a:stretch>
        </p:blipFill>
        <p:spPr bwMode="auto">
          <a:xfrm>
            <a:off x="685800" y="1276350"/>
            <a:ext cx="268446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4648200" y="1304925"/>
            <a:ext cx="4087813" cy="3108325"/>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These restraints are usually requested by the importing country</a:t>
            </a:r>
          </a:p>
          <a:p>
            <a:pPr algn="ctr"/>
            <a:r>
              <a:rPr lang="en-US" sz="2800" b="1">
                <a:latin typeface="Calibri" pitchFamily="34" charset="0"/>
                <a:cs typeface="Times New Roman" pitchFamily="18" charset="0"/>
              </a:rPr>
              <a:t>(with the implicit or explicit threat of a tariff</a:t>
            </a:r>
          </a:p>
          <a:p>
            <a:pPr algn="ctr"/>
            <a:r>
              <a:rPr lang="en-US" sz="2800" b="1">
                <a:latin typeface="Calibri" pitchFamily="34" charset="0"/>
                <a:cs typeface="Times New Roman" pitchFamily="18" charset="0"/>
              </a:rPr>
              <a:t>if the exporting country doesn’t comply).</a:t>
            </a:r>
          </a:p>
        </p:txBody>
      </p:sp>
      <p:sp>
        <p:nvSpPr>
          <p:cNvPr id="5" name="TextBox 4"/>
          <p:cNvSpPr txBox="1"/>
          <p:nvPr/>
        </p:nvSpPr>
        <p:spPr>
          <a:xfrm>
            <a:off x="1009650" y="133350"/>
            <a:ext cx="7178675"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Voluntary Export Restraints</a:t>
            </a:r>
          </a:p>
        </p:txBody>
      </p:sp>
      <p:pic>
        <p:nvPicPr>
          <p:cNvPr id="48132" name="Picture 5" descr="straightjacket.png"/>
          <p:cNvPicPr>
            <a:picLocks noChangeAspect="1"/>
          </p:cNvPicPr>
          <p:nvPr/>
        </p:nvPicPr>
        <p:blipFill>
          <a:blip r:embed="rId2"/>
          <a:srcRect/>
          <a:stretch>
            <a:fillRect/>
          </a:stretch>
        </p:blipFill>
        <p:spPr bwMode="auto">
          <a:xfrm>
            <a:off x="685800" y="1276350"/>
            <a:ext cx="268446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4648200" y="1508125"/>
            <a:ext cx="4087813" cy="2892425"/>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The profits or rents from this policy are earned by foreign governments or foreign producers.</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The exporter sells licenses instead of the importer.</a:t>
            </a:r>
          </a:p>
        </p:txBody>
      </p:sp>
      <p:sp>
        <p:nvSpPr>
          <p:cNvPr id="5" name="TextBox 4"/>
          <p:cNvSpPr txBox="1"/>
          <p:nvPr/>
        </p:nvSpPr>
        <p:spPr>
          <a:xfrm>
            <a:off x="1009650" y="133350"/>
            <a:ext cx="7178675"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Voluntary Export Restraints</a:t>
            </a:r>
          </a:p>
        </p:txBody>
      </p:sp>
      <p:pic>
        <p:nvPicPr>
          <p:cNvPr id="49156" name="Picture 5" descr="straightjacket.png"/>
          <p:cNvPicPr>
            <a:picLocks noChangeAspect="1"/>
          </p:cNvPicPr>
          <p:nvPr/>
        </p:nvPicPr>
        <p:blipFill>
          <a:blip r:embed="rId2"/>
          <a:srcRect/>
          <a:stretch>
            <a:fillRect/>
          </a:stretch>
        </p:blipFill>
        <p:spPr bwMode="auto">
          <a:xfrm>
            <a:off x="685800" y="1276350"/>
            <a:ext cx="268446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638" y="133350"/>
            <a:ext cx="712311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Local Content Requirement</a:t>
            </a:r>
          </a:p>
        </p:txBody>
      </p:sp>
      <p:sp>
        <p:nvSpPr>
          <p:cNvPr id="5" name="TextBox 4"/>
          <p:cNvSpPr txBox="1"/>
          <p:nvPr/>
        </p:nvSpPr>
        <p:spPr>
          <a:xfrm>
            <a:off x="3962400" y="1974850"/>
            <a:ext cx="4953000" cy="1816100"/>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local content requirement </a:t>
            </a:r>
            <a:r>
              <a:rPr lang="en-US" sz="2800" b="1" dirty="0">
                <a:latin typeface="+mn-lt"/>
              </a:rPr>
              <a:t>–</a:t>
            </a:r>
          </a:p>
          <a:p>
            <a:pPr algn="ctr" fontAlgn="auto">
              <a:spcBef>
                <a:spcPts val="0"/>
              </a:spcBef>
              <a:spcAft>
                <a:spcPts val="0"/>
              </a:spcAft>
              <a:defRPr/>
            </a:pPr>
            <a:r>
              <a:rPr lang="en-US" sz="2800" b="1" dirty="0">
                <a:latin typeface="+mn-lt"/>
                <a:cs typeface="Times New Roman"/>
              </a:rPr>
              <a:t>a regulation that requires a specified fraction of a final good to be produced domestically</a:t>
            </a:r>
          </a:p>
        </p:txBody>
      </p:sp>
      <p:pic>
        <p:nvPicPr>
          <p:cNvPr id="50180" name="Picture 6" descr="local.png"/>
          <p:cNvPicPr>
            <a:picLocks noChangeAspect="1"/>
          </p:cNvPicPr>
          <p:nvPr/>
        </p:nvPicPr>
        <p:blipFill>
          <a:blip r:embed="rId2"/>
          <a:srcRect/>
          <a:stretch>
            <a:fillRect/>
          </a:stretch>
        </p:blipFill>
        <p:spPr bwMode="auto">
          <a:xfrm>
            <a:off x="457200" y="2038350"/>
            <a:ext cx="30384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638" y="133350"/>
            <a:ext cx="712311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Local Content Requirement</a:t>
            </a:r>
          </a:p>
        </p:txBody>
      </p:sp>
      <p:sp>
        <p:nvSpPr>
          <p:cNvPr id="51203" name="TextBox 2"/>
          <p:cNvSpPr txBox="1">
            <a:spLocks noChangeArrowheads="1"/>
          </p:cNvSpPr>
          <p:nvPr/>
        </p:nvSpPr>
        <p:spPr bwMode="auto">
          <a:xfrm>
            <a:off x="3962400" y="1646238"/>
            <a:ext cx="4953000" cy="2678112"/>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The local content requirement may be specified in value terms, by requiring that some minimum share of the value of a good represent home value added, or in physical units.</a:t>
            </a:r>
          </a:p>
        </p:txBody>
      </p:sp>
      <p:pic>
        <p:nvPicPr>
          <p:cNvPr id="51204" name="Picture 3" descr="local.png"/>
          <p:cNvPicPr>
            <a:picLocks noChangeAspect="1"/>
          </p:cNvPicPr>
          <p:nvPr/>
        </p:nvPicPr>
        <p:blipFill>
          <a:blip r:embed="rId2"/>
          <a:srcRect/>
          <a:stretch>
            <a:fillRect/>
          </a:stretch>
        </p:blipFill>
        <p:spPr bwMode="auto">
          <a:xfrm>
            <a:off x="457200" y="2038350"/>
            <a:ext cx="30384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0" y="1697038"/>
            <a:ext cx="3505200" cy="2338387"/>
          </a:xfrm>
          <a:prstGeom prst="rect">
            <a:avLst/>
          </a:prstGeom>
          <a:noFill/>
        </p:spPr>
        <p:txBody>
          <a:bodyPr>
            <a:spAutoFit/>
          </a:bodyPr>
          <a:lstStyle/>
          <a:p>
            <a:pPr fontAlgn="auto">
              <a:spcBef>
                <a:spcPts val="0"/>
              </a:spcBef>
              <a:spcAft>
                <a:spcPts val="0"/>
              </a:spcAft>
              <a:defRPr/>
            </a:pPr>
            <a:r>
              <a:rPr lang="en-US" sz="4400" b="1" dirty="0">
                <a:effectLst>
                  <a:outerShdw blurRad="38100" dist="38100" dir="2700000" algn="tl">
                    <a:srgbClr val="000000">
                      <a:alpha val="43137"/>
                    </a:srgbClr>
                  </a:outerShdw>
                </a:effectLst>
                <a:latin typeface="+mn-lt"/>
                <a:cs typeface="Times New Roman"/>
              </a:rPr>
              <a:t>MD = D – S</a:t>
            </a:r>
          </a:p>
          <a:p>
            <a:pPr fontAlgn="auto">
              <a:spcBef>
                <a:spcPts val="0"/>
              </a:spcBef>
              <a:spcAft>
                <a:spcPts val="0"/>
              </a:spcAft>
              <a:defRPr/>
            </a:pPr>
            <a:endParaRPr lang="en-US" sz="1400" b="1" dirty="0">
              <a:latin typeface="+mn-lt"/>
              <a:cs typeface="Times New Roman"/>
            </a:endParaRPr>
          </a:p>
          <a:p>
            <a:pPr fontAlgn="auto">
              <a:spcBef>
                <a:spcPts val="0"/>
              </a:spcBef>
              <a:spcAft>
                <a:spcPts val="0"/>
              </a:spcAft>
              <a:defRPr/>
            </a:pPr>
            <a:r>
              <a:rPr lang="en-US" sz="2800" b="1" dirty="0">
                <a:latin typeface="+mn-lt"/>
                <a:cs typeface="Times New Roman"/>
              </a:rPr>
              <a:t>MD ≡ import demand</a:t>
            </a:r>
          </a:p>
          <a:p>
            <a:pPr fontAlgn="auto">
              <a:spcBef>
                <a:spcPts val="0"/>
              </a:spcBef>
              <a:spcAft>
                <a:spcPts val="0"/>
              </a:spcAft>
              <a:defRPr/>
            </a:pPr>
            <a:r>
              <a:rPr lang="en-US" sz="2800" b="1" dirty="0">
                <a:latin typeface="+mn-lt"/>
                <a:cs typeface="Times New Roman"/>
              </a:rPr>
              <a:t>D ≡ home demand</a:t>
            </a:r>
          </a:p>
          <a:p>
            <a:pPr fontAlgn="auto">
              <a:spcBef>
                <a:spcPts val="0"/>
              </a:spcBef>
              <a:spcAft>
                <a:spcPts val="0"/>
              </a:spcAft>
              <a:defRPr/>
            </a:pPr>
            <a:r>
              <a:rPr lang="en-US" sz="2800" b="1" dirty="0">
                <a:latin typeface="+mn-lt"/>
                <a:cs typeface="Times New Roman"/>
              </a:rPr>
              <a:t>S ≡ home supply</a:t>
            </a:r>
          </a:p>
        </p:txBody>
      </p:sp>
      <p:pic>
        <p:nvPicPr>
          <p:cNvPr id="6147" name="Picture 9" descr="fig09_01"/>
          <p:cNvPicPr>
            <a:picLocks noChangeAspect="1" noChangeArrowheads="1"/>
          </p:cNvPicPr>
          <p:nvPr/>
        </p:nvPicPr>
        <p:blipFill>
          <a:blip r:embed="rId2"/>
          <a:srcRect/>
          <a:stretch>
            <a:fillRect/>
          </a:stretch>
        </p:blipFill>
        <p:spPr bwMode="auto">
          <a:xfrm>
            <a:off x="239713" y="1809750"/>
            <a:ext cx="5094287" cy="2286000"/>
          </a:xfrm>
          <a:prstGeom prst="rect">
            <a:avLst/>
          </a:prstGeom>
          <a:noFill/>
          <a:ln w="9525">
            <a:solidFill>
              <a:schemeClr val="tx1"/>
            </a:solidFill>
            <a:miter lim="800000"/>
            <a:headEnd/>
            <a:tailEnd/>
          </a:ln>
        </p:spPr>
      </p:pic>
      <p:sp>
        <p:nvSpPr>
          <p:cNvPr id="6148" name="Rectangle 2"/>
          <p:cNvSpPr txBox="1">
            <a:spLocks noChangeArrowheads="1"/>
          </p:cNvSpPr>
          <p:nvPr/>
        </p:nvSpPr>
        <p:spPr bwMode="auto">
          <a:xfrm>
            <a:off x="304800" y="1428750"/>
            <a:ext cx="5000625" cy="363538"/>
          </a:xfrm>
          <a:prstGeom prst="rect">
            <a:avLst/>
          </a:prstGeom>
          <a:noFill/>
          <a:ln w="9525">
            <a:noFill/>
            <a:miter lim="800000"/>
            <a:headEnd/>
            <a:tailEnd/>
          </a:ln>
        </p:spPr>
        <p:txBody>
          <a:bodyPr/>
          <a:lstStyle/>
          <a:p>
            <a:pPr algn="ctr"/>
            <a:r>
              <a:rPr lang="en-US">
                <a:latin typeface="Calibri" pitchFamily="34" charset="0"/>
              </a:rPr>
              <a:t>Fig. 9-1: Deriving Home’s Import Demand Curve</a:t>
            </a:r>
          </a:p>
        </p:txBody>
      </p:sp>
      <p:sp>
        <p:nvSpPr>
          <p:cNvPr id="6" name="TextBox 5"/>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638" y="133350"/>
            <a:ext cx="712311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Local Content Requirement</a:t>
            </a:r>
          </a:p>
        </p:txBody>
      </p:sp>
      <p:sp>
        <p:nvSpPr>
          <p:cNvPr id="3" name="TextBox 2"/>
          <p:cNvSpPr txBox="1"/>
          <p:nvPr/>
        </p:nvSpPr>
        <p:spPr>
          <a:xfrm>
            <a:off x="3581400" y="1570038"/>
            <a:ext cx="5334000" cy="2678112"/>
          </a:xfrm>
          <a:prstGeom prst="rect">
            <a:avLst/>
          </a:prstGeom>
          <a:noFill/>
        </p:spPr>
        <p:txBody>
          <a:bodyPr>
            <a:spAutoFit/>
          </a:bodyPr>
          <a:lstStyle/>
          <a:p>
            <a:pPr fontAlgn="auto">
              <a:spcBef>
                <a:spcPts val="0"/>
              </a:spcBef>
              <a:spcAft>
                <a:spcPts val="0"/>
              </a:spcAft>
              <a:defRPr/>
            </a:pPr>
            <a:r>
              <a:rPr lang="en-US" sz="2800" b="1" u="sng" dirty="0">
                <a:latin typeface="+mn-lt"/>
                <a:cs typeface="Times New Roman"/>
              </a:rPr>
              <a:t>Viewpoints</a:t>
            </a:r>
          </a:p>
          <a:p>
            <a:pPr marL="457200" indent="-457200" fontAlgn="auto">
              <a:spcBef>
                <a:spcPts val="0"/>
              </a:spcBef>
              <a:spcAft>
                <a:spcPts val="0"/>
              </a:spcAft>
              <a:buFont typeface="Arial" pitchFamily="34" charset="0"/>
              <a:buChar char="•"/>
              <a:defRPr/>
            </a:pPr>
            <a:r>
              <a:rPr lang="en-US" sz="2800" b="1" dirty="0">
                <a:latin typeface="+mn-lt"/>
                <a:cs typeface="Times New Roman"/>
              </a:rPr>
              <a:t>domestic producers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protects like import quota</a:t>
            </a:r>
          </a:p>
          <a:p>
            <a:pPr marL="457200" indent="-457200" fontAlgn="auto">
              <a:spcBef>
                <a:spcPts val="0"/>
              </a:spcBef>
              <a:spcAft>
                <a:spcPts val="0"/>
              </a:spcAft>
              <a:buFont typeface="Arial" pitchFamily="34" charset="0"/>
              <a:buChar char="•"/>
              <a:defRPr/>
            </a:pPr>
            <a:r>
              <a:rPr lang="en-US" sz="2800" b="1" dirty="0">
                <a:latin typeface="+mn-lt"/>
                <a:cs typeface="Times New Roman"/>
              </a:rPr>
              <a:t>firms w/ local content mandate</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no strict import limit</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↑(home parts) → ↑imports</a:t>
            </a:r>
          </a:p>
        </p:txBody>
      </p:sp>
      <p:pic>
        <p:nvPicPr>
          <p:cNvPr id="52228" name="Picture 3" descr="local.png"/>
          <p:cNvPicPr>
            <a:picLocks noChangeAspect="1"/>
          </p:cNvPicPr>
          <p:nvPr/>
        </p:nvPicPr>
        <p:blipFill>
          <a:blip r:embed="rId2"/>
          <a:srcRect/>
          <a:stretch>
            <a:fillRect/>
          </a:stretch>
        </p:blipFill>
        <p:spPr bwMode="auto">
          <a:xfrm>
            <a:off x="457200" y="2038350"/>
            <a:ext cx="30384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638" y="133350"/>
            <a:ext cx="7123112"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Local Content Requirement</a:t>
            </a:r>
          </a:p>
        </p:txBody>
      </p:sp>
      <p:sp>
        <p:nvSpPr>
          <p:cNvPr id="53251" name="TextBox 2"/>
          <p:cNvSpPr txBox="1">
            <a:spLocks noChangeArrowheads="1"/>
          </p:cNvSpPr>
          <p:nvPr/>
        </p:nvSpPr>
        <p:spPr bwMode="auto">
          <a:xfrm>
            <a:off x="3962400" y="1047750"/>
            <a:ext cx="4953000" cy="3754438"/>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Local content requirement provides neither government revenue nor quota rents.</a:t>
            </a:r>
          </a:p>
          <a:p>
            <a:pPr algn="ctr"/>
            <a:endParaRPr lang="en-US" sz="1400" b="1">
              <a:latin typeface="Calibri" pitchFamily="34" charset="0"/>
              <a:cs typeface="Times New Roman" pitchFamily="18" charset="0"/>
            </a:endParaRPr>
          </a:p>
          <a:p>
            <a:pPr algn="ctr"/>
            <a:r>
              <a:rPr lang="en-US" sz="2800" b="1">
                <a:latin typeface="Calibri" pitchFamily="34" charset="0"/>
                <a:cs typeface="Times New Roman" pitchFamily="18" charset="0"/>
              </a:rPr>
              <a:t>The difference between the prices of home goods and imports is averaged into the price of the final good and is passed on to consumers.</a:t>
            </a:r>
          </a:p>
        </p:txBody>
      </p:sp>
      <p:pic>
        <p:nvPicPr>
          <p:cNvPr id="53252" name="Picture 3" descr="local.png"/>
          <p:cNvPicPr>
            <a:picLocks noChangeAspect="1"/>
          </p:cNvPicPr>
          <p:nvPr/>
        </p:nvPicPr>
        <p:blipFill>
          <a:blip r:embed="rId2"/>
          <a:srcRect/>
          <a:stretch>
            <a:fillRect/>
          </a:stretch>
        </p:blipFill>
        <p:spPr bwMode="auto">
          <a:xfrm>
            <a:off x="457200" y="2038350"/>
            <a:ext cx="30384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6588" y="133350"/>
            <a:ext cx="538480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Other Trade Policies</a:t>
            </a:r>
          </a:p>
        </p:txBody>
      </p:sp>
      <p:sp>
        <p:nvSpPr>
          <p:cNvPr id="3" name="TextBox 2"/>
          <p:cNvSpPr txBox="1"/>
          <p:nvPr/>
        </p:nvSpPr>
        <p:spPr>
          <a:xfrm>
            <a:off x="3886200" y="971550"/>
            <a:ext cx="5334000" cy="3970338"/>
          </a:xfrm>
          <a:prstGeom prst="rect">
            <a:avLst/>
          </a:prstGeom>
          <a:noFill/>
        </p:spPr>
        <p:txBody>
          <a:bodyPr>
            <a:spAutoFit/>
          </a:bodyPr>
          <a:lstStyle/>
          <a:p>
            <a:pPr fontAlgn="auto">
              <a:spcBef>
                <a:spcPts val="0"/>
              </a:spcBef>
              <a:spcAft>
                <a:spcPts val="0"/>
              </a:spcAft>
              <a:defRPr/>
            </a:pPr>
            <a:r>
              <a:rPr lang="en-US" sz="2800" b="1" u="sng" dirty="0">
                <a:latin typeface="+mn-lt"/>
                <a:cs typeface="Times New Roman"/>
              </a:rPr>
              <a:t>Other trade policies</a:t>
            </a:r>
          </a:p>
          <a:p>
            <a:pPr marL="457200" indent="-457200" fontAlgn="auto">
              <a:spcBef>
                <a:spcPts val="0"/>
              </a:spcBef>
              <a:spcAft>
                <a:spcPts val="0"/>
              </a:spcAft>
              <a:buFont typeface="Arial" pitchFamily="34" charset="0"/>
              <a:buChar char="•"/>
              <a:defRPr/>
            </a:pPr>
            <a:r>
              <a:rPr lang="en-US" sz="2800" b="1" dirty="0">
                <a:latin typeface="+mn-lt"/>
                <a:cs typeface="Times New Roman"/>
              </a:rPr>
              <a:t>export credit subsidies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subsidized loan to exporters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U.S. Export-Import Bank</a:t>
            </a:r>
          </a:p>
          <a:p>
            <a:pPr marL="457200" indent="-457200" fontAlgn="auto">
              <a:spcBef>
                <a:spcPts val="0"/>
              </a:spcBef>
              <a:spcAft>
                <a:spcPts val="0"/>
              </a:spcAft>
              <a:buFont typeface="Arial" pitchFamily="34" charset="0"/>
              <a:buChar char="•"/>
              <a:defRPr/>
            </a:pPr>
            <a:r>
              <a:rPr lang="en-US" sz="2800" b="1" dirty="0">
                <a:latin typeface="+mn-lt"/>
                <a:cs typeface="Times New Roman"/>
              </a:rPr>
              <a:t>government procurement</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buy American</a:t>
            </a:r>
          </a:p>
          <a:p>
            <a:pPr marL="457200" indent="-457200" fontAlgn="auto">
              <a:spcBef>
                <a:spcPts val="0"/>
              </a:spcBef>
              <a:spcAft>
                <a:spcPts val="0"/>
              </a:spcAft>
              <a:buFont typeface="Arial" pitchFamily="34" charset="0"/>
              <a:buChar char="•"/>
              <a:defRPr/>
            </a:pPr>
            <a:r>
              <a:rPr lang="en-US" sz="2800" b="1" dirty="0">
                <a:latin typeface="+mn-lt"/>
                <a:cs typeface="Times New Roman"/>
              </a:rPr>
              <a:t>bureaucratic regulations</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safety, health, quality</a:t>
            </a:r>
          </a:p>
          <a:p>
            <a:pPr marL="914400" lvl="1" indent="-457200" fontAlgn="auto">
              <a:spcBef>
                <a:spcPts val="0"/>
              </a:spcBef>
              <a:spcAft>
                <a:spcPts val="0"/>
              </a:spcAft>
              <a:buFont typeface="Courier New" pitchFamily="49" charset="0"/>
              <a:buChar char="o"/>
              <a:defRPr/>
            </a:pPr>
            <a:r>
              <a:rPr lang="en-US" sz="2800" b="1" dirty="0">
                <a:latin typeface="+mn-lt"/>
                <a:cs typeface="Times New Roman"/>
              </a:rPr>
              <a:t>customs</a:t>
            </a:r>
          </a:p>
        </p:txBody>
      </p:sp>
      <p:pic>
        <p:nvPicPr>
          <p:cNvPr id="54276" name="Picture 3" descr="government.jpg"/>
          <p:cNvPicPr>
            <a:picLocks noChangeAspect="1"/>
          </p:cNvPicPr>
          <p:nvPr/>
        </p:nvPicPr>
        <p:blipFill>
          <a:blip r:embed="rId2"/>
          <a:srcRect/>
          <a:stretch>
            <a:fillRect/>
          </a:stretch>
        </p:blipFill>
        <p:spPr bwMode="auto">
          <a:xfrm>
            <a:off x="304800" y="1504950"/>
            <a:ext cx="3551238" cy="274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9613" y="133350"/>
            <a:ext cx="26987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Summary</a:t>
            </a:r>
          </a:p>
        </p:txBody>
      </p:sp>
      <p:sp>
        <p:nvSpPr>
          <p:cNvPr id="55299" name="TextBox 2"/>
          <p:cNvSpPr txBox="1">
            <a:spLocks noChangeArrowheads="1"/>
          </p:cNvSpPr>
          <p:nvPr/>
        </p:nvSpPr>
        <p:spPr bwMode="auto">
          <a:xfrm>
            <a:off x="0" y="887413"/>
            <a:ext cx="4876800" cy="4400550"/>
          </a:xfrm>
          <a:prstGeom prst="rect">
            <a:avLst/>
          </a:prstGeom>
          <a:noFill/>
          <a:ln w="9525">
            <a:noFill/>
            <a:miter lim="800000"/>
            <a:headEnd/>
            <a:tailEnd/>
          </a:ln>
        </p:spPr>
        <p:txBody>
          <a:bodyPr>
            <a:spAutoFit/>
          </a:bodyPr>
          <a:lstStyle/>
          <a:p>
            <a:pPr marL="457200" indent="-457200">
              <a:buFont typeface="Arial" charset="0"/>
              <a:buChar char="•"/>
            </a:pPr>
            <a:r>
              <a:rPr lang="en-US" sz="2800" b="1">
                <a:latin typeface="Calibri" pitchFamily="34" charset="0"/>
                <a:cs typeface="Times New Roman" pitchFamily="18" charset="0"/>
              </a:rPr>
              <a:t>price up in adopting country</a:t>
            </a:r>
          </a:p>
          <a:p>
            <a:pPr marL="914400" lvl="1" indent="-457200">
              <a:buFont typeface="Courier New" pitchFamily="49" charset="0"/>
              <a:buChar char="o"/>
            </a:pPr>
            <a:r>
              <a:rPr lang="en-US" sz="2800" b="1">
                <a:latin typeface="Calibri" pitchFamily="34" charset="0"/>
                <a:cs typeface="Times New Roman" pitchFamily="18" charset="0"/>
              </a:rPr>
              <a:t>home producers</a:t>
            </a:r>
          </a:p>
          <a:p>
            <a:pPr marL="1371600" lvl="2" indent="-457200">
              <a:buFont typeface="Wingdings" pitchFamily="2" charset="2"/>
              <a:buChar char="§"/>
            </a:pPr>
            <a:r>
              <a:rPr lang="en-US" sz="2800" b="1">
                <a:latin typeface="Calibri" pitchFamily="34" charset="0"/>
                <a:cs typeface="Times New Roman" pitchFamily="18" charset="0"/>
              </a:rPr>
              <a:t>supply more &amp; gain</a:t>
            </a:r>
          </a:p>
          <a:p>
            <a:pPr marL="914400" lvl="1" indent="-457200">
              <a:buFont typeface="Courier New" pitchFamily="49" charset="0"/>
              <a:buChar char="o"/>
            </a:pPr>
            <a:r>
              <a:rPr lang="en-US" sz="2800" b="1">
                <a:latin typeface="Calibri" pitchFamily="34" charset="0"/>
                <a:cs typeface="Times New Roman" pitchFamily="18" charset="0"/>
              </a:rPr>
              <a:t>home consumers</a:t>
            </a:r>
          </a:p>
          <a:p>
            <a:pPr marL="1371600" lvl="2" indent="-457200">
              <a:buFont typeface="Wingdings" pitchFamily="2" charset="2"/>
              <a:buChar char="§"/>
            </a:pPr>
            <a:r>
              <a:rPr lang="en-US" sz="2800" b="1">
                <a:latin typeface="Calibri" pitchFamily="34" charset="0"/>
                <a:cs typeface="Times New Roman" pitchFamily="18" charset="0"/>
              </a:rPr>
              <a:t>demand less &amp; lose </a:t>
            </a:r>
          </a:p>
          <a:p>
            <a:pPr marL="457200" indent="-457200">
              <a:buFont typeface="Arial" charset="0"/>
              <a:buChar char="•"/>
            </a:pPr>
            <a:r>
              <a:rPr lang="en-US" sz="2800" b="1">
                <a:latin typeface="Calibri" pitchFamily="34" charset="0"/>
                <a:cs typeface="Times New Roman" pitchFamily="18" charset="0"/>
              </a:rPr>
              <a:t>size of home country</a:t>
            </a:r>
          </a:p>
          <a:p>
            <a:pPr marL="914400" lvl="1" indent="-457200">
              <a:buFont typeface="Courier New" pitchFamily="49" charset="0"/>
              <a:buChar char="o"/>
            </a:pPr>
            <a:r>
              <a:rPr lang="en-US" sz="2800" b="1">
                <a:latin typeface="Calibri" pitchFamily="34" charset="0"/>
                <a:cs typeface="Times New Roman" pitchFamily="18" charset="0"/>
              </a:rPr>
              <a:t>large</a:t>
            </a:r>
          </a:p>
          <a:p>
            <a:pPr marL="1371600" lvl="2" indent="-457200">
              <a:buFont typeface="Wingdings" pitchFamily="2" charset="2"/>
              <a:buChar char="§"/>
            </a:pPr>
            <a:r>
              <a:rPr lang="en-US" sz="2800" b="1">
                <a:latin typeface="Calibri" pitchFamily="34" charset="0"/>
                <a:cs typeface="Times New Roman" pitchFamily="18" charset="0"/>
              </a:rPr>
              <a:t>world price falls</a:t>
            </a:r>
          </a:p>
          <a:p>
            <a:pPr marL="914400" lvl="1" indent="-457200">
              <a:buFont typeface="Courier New" pitchFamily="49" charset="0"/>
              <a:buChar char="o"/>
            </a:pPr>
            <a:r>
              <a:rPr lang="en-US" sz="2800" b="1">
                <a:latin typeface="Calibri" pitchFamily="34" charset="0"/>
                <a:cs typeface="Times New Roman" pitchFamily="18" charset="0"/>
              </a:rPr>
              <a:t>small</a:t>
            </a:r>
          </a:p>
          <a:p>
            <a:pPr marL="1371600" lvl="2" indent="-457200">
              <a:buFont typeface="Wingdings" pitchFamily="2" charset="2"/>
              <a:buChar char="§"/>
            </a:pPr>
            <a:r>
              <a:rPr lang="en-US" sz="2800" b="1">
                <a:latin typeface="Calibri" pitchFamily="34" charset="0"/>
                <a:cs typeface="Times New Roman" pitchFamily="18" charset="0"/>
              </a:rPr>
              <a:t>world price fixed</a:t>
            </a:r>
          </a:p>
        </p:txBody>
      </p:sp>
      <p:sp>
        <p:nvSpPr>
          <p:cNvPr id="55300" name="TextBox 4"/>
          <p:cNvSpPr txBox="1">
            <a:spLocks noChangeArrowheads="1"/>
          </p:cNvSpPr>
          <p:nvPr/>
        </p:nvSpPr>
        <p:spPr bwMode="auto">
          <a:xfrm>
            <a:off x="5257800" y="819150"/>
            <a:ext cx="3886200" cy="4400550"/>
          </a:xfrm>
          <a:prstGeom prst="rect">
            <a:avLst/>
          </a:prstGeom>
          <a:noFill/>
          <a:ln w="9525">
            <a:noFill/>
            <a:miter lim="800000"/>
            <a:headEnd/>
            <a:tailEnd/>
          </a:ln>
        </p:spPr>
        <p:txBody>
          <a:bodyPr>
            <a:spAutoFit/>
          </a:bodyPr>
          <a:lstStyle/>
          <a:p>
            <a:pPr marL="457200" indent="-457200">
              <a:buFont typeface="Arial" charset="0"/>
              <a:buChar char="•"/>
            </a:pPr>
            <a:r>
              <a:rPr lang="en-US" sz="2800" b="1">
                <a:latin typeface="Calibri" pitchFamily="34" charset="0"/>
                <a:cs typeface="Times New Roman" pitchFamily="18" charset="0"/>
              </a:rPr>
              <a:t>government revenue</a:t>
            </a:r>
          </a:p>
          <a:p>
            <a:pPr marL="914400" lvl="1" indent="-457200">
              <a:buFont typeface="Courier New" pitchFamily="49" charset="0"/>
              <a:buChar char="o"/>
            </a:pPr>
            <a:r>
              <a:rPr lang="en-US" sz="2800" b="1">
                <a:latin typeface="Calibri" pitchFamily="34" charset="0"/>
                <a:cs typeface="Times New Roman" pitchFamily="18" charset="0"/>
              </a:rPr>
              <a:t>tariffs</a:t>
            </a:r>
          </a:p>
          <a:p>
            <a:pPr marL="1371600" lvl="2" indent="-457200">
              <a:buFont typeface="Wingdings" pitchFamily="2" charset="2"/>
              <a:buChar char="§"/>
            </a:pPr>
            <a:r>
              <a:rPr lang="en-US" sz="2800" b="1">
                <a:latin typeface="Calibri" pitchFamily="34" charset="0"/>
                <a:cs typeface="Times New Roman" pitchFamily="18" charset="0"/>
              </a:rPr>
              <a:t>increase</a:t>
            </a:r>
          </a:p>
          <a:p>
            <a:pPr marL="914400" lvl="1" indent="-457200">
              <a:buFont typeface="Courier New" pitchFamily="49" charset="0"/>
              <a:buChar char="o"/>
            </a:pPr>
            <a:r>
              <a:rPr lang="en-US" sz="2800" b="1">
                <a:latin typeface="Calibri" pitchFamily="34" charset="0"/>
                <a:cs typeface="Times New Roman" pitchFamily="18" charset="0"/>
              </a:rPr>
              <a:t>export subsidies</a:t>
            </a:r>
          </a:p>
          <a:p>
            <a:pPr marL="1371600" lvl="2" indent="-457200">
              <a:buFont typeface="Wingdings" pitchFamily="2" charset="2"/>
              <a:buChar char="§"/>
            </a:pPr>
            <a:r>
              <a:rPr lang="en-US" sz="2800" b="1">
                <a:latin typeface="Calibri" pitchFamily="34" charset="0"/>
                <a:cs typeface="Times New Roman" pitchFamily="18" charset="0"/>
              </a:rPr>
              <a:t>drain</a:t>
            </a:r>
          </a:p>
          <a:p>
            <a:pPr marL="914400" lvl="1" indent="-457200">
              <a:buFont typeface="Courier New" pitchFamily="49" charset="0"/>
              <a:buChar char="o"/>
            </a:pPr>
            <a:r>
              <a:rPr lang="en-US" sz="2800" b="1">
                <a:latin typeface="Calibri" pitchFamily="34" charset="0"/>
                <a:cs typeface="Times New Roman" pitchFamily="18" charset="0"/>
              </a:rPr>
              <a:t>import quotas</a:t>
            </a:r>
          </a:p>
          <a:p>
            <a:pPr marL="1371600" lvl="2" indent="-457200">
              <a:buFont typeface="Wingdings" pitchFamily="2" charset="2"/>
              <a:buChar char="§"/>
            </a:pPr>
            <a:r>
              <a:rPr lang="en-US" sz="2800" b="1">
                <a:latin typeface="Calibri" pitchFamily="34" charset="0"/>
                <a:cs typeface="Times New Roman" pitchFamily="18" charset="0"/>
              </a:rPr>
              <a:t>no effect</a:t>
            </a:r>
          </a:p>
          <a:p>
            <a:pPr marL="457200" indent="-457200">
              <a:buFont typeface="Arial" charset="0"/>
              <a:buChar char="•"/>
            </a:pPr>
            <a:r>
              <a:rPr lang="en-US" sz="2800" b="1">
                <a:latin typeface="Calibri" pitchFamily="34" charset="0"/>
                <a:cs typeface="Times New Roman" pitchFamily="18" charset="0"/>
              </a:rPr>
              <a:t>all create distortions</a:t>
            </a:r>
          </a:p>
          <a:p>
            <a:pPr marL="914400" lvl="1" indent="-457200">
              <a:buFont typeface="Courier New" pitchFamily="49" charset="0"/>
              <a:buChar char="o"/>
            </a:pPr>
            <a:r>
              <a:rPr lang="en-US" sz="2800" b="1">
                <a:latin typeface="Calibri" pitchFamily="34" charset="0"/>
                <a:cs typeface="Times New Roman" pitchFamily="18" charset="0"/>
              </a:rPr>
              <a:t>production loss</a:t>
            </a:r>
          </a:p>
          <a:p>
            <a:pPr marL="914400" lvl="1" indent="-457200">
              <a:buFont typeface="Courier New" pitchFamily="49" charset="0"/>
              <a:buChar char="o"/>
            </a:pPr>
            <a:r>
              <a:rPr lang="en-US" sz="2800" b="1">
                <a:latin typeface="Calibri" pitchFamily="34" charset="0"/>
                <a:cs typeface="Times New Roman" pitchFamily="18" charset="0"/>
              </a:rPr>
              <a:t>consumption loss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9613" y="133350"/>
            <a:ext cx="26987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Summary</a:t>
            </a:r>
          </a:p>
        </p:txBody>
      </p:sp>
      <p:pic>
        <p:nvPicPr>
          <p:cNvPr id="56323" name="Picture 10" descr="tbl09_01"/>
          <p:cNvPicPr>
            <a:picLocks noChangeAspect="1" noChangeArrowheads="1"/>
          </p:cNvPicPr>
          <p:nvPr/>
        </p:nvPicPr>
        <p:blipFill>
          <a:blip r:embed="rId2"/>
          <a:srcRect/>
          <a:stretch>
            <a:fillRect/>
          </a:stretch>
        </p:blipFill>
        <p:spPr bwMode="auto">
          <a:xfrm>
            <a:off x="304800" y="1123950"/>
            <a:ext cx="8534400" cy="3657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900113"/>
            <a:ext cx="4953000" cy="4186237"/>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effective rate of protection </a:t>
            </a:r>
            <a:r>
              <a:rPr lang="en-US" sz="2800" b="1" dirty="0">
                <a:latin typeface="+mn-lt"/>
              </a:rPr>
              <a:t>–</a:t>
            </a:r>
          </a:p>
          <a:p>
            <a:pPr algn="ctr" fontAlgn="auto">
              <a:spcBef>
                <a:spcPts val="0"/>
              </a:spcBef>
              <a:spcAft>
                <a:spcPts val="0"/>
              </a:spcAft>
              <a:defRPr/>
            </a:pPr>
            <a:r>
              <a:rPr lang="en-US" sz="2800" b="1" dirty="0">
                <a:latin typeface="+mn-lt"/>
                <a:cs typeface="Times New Roman"/>
              </a:rPr>
              <a:t>measures how much protection a trade policy provides;</a:t>
            </a:r>
          </a:p>
          <a:p>
            <a:pPr algn="ctr" fontAlgn="auto">
              <a:spcBef>
                <a:spcPts val="0"/>
              </a:spcBef>
              <a:spcAft>
                <a:spcPts val="0"/>
              </a:spcAft>
              <a:defRPr/>
            </a:pPr>
            <a:endParaRPr lang="en-US" sz="1400" b="1" dirty="0">
              <a:latin typeface="+mn-lt"/>
              <a:cs typeface="Times New Roman"/>
            </a:endParaRPr>
          </a:p>
          <a:p>
            <a:pPr algn="ctr" fontAlgn="auto">
              <a:spcBef>
                <a:spcPts val="0"/>
              </a:spcBef>
              <a:spcAft>
                <a:spcPts val="0"/>
              </a:spcAft>
              <a:defRPr/>
            </a:pPr>
            <a:r>
              <a:rPr lang="en-US" sz="2800" b="1" dirty="0">
                <a:latin typeface="+mn-lt"/>
                <a:cs typeface="Times New Roman"/>
              </a:rPr>
              <a:t>(change in value that firms</a:t>
            </a:r>
          </a:p>
          <a:p>
            <a:pPr algn="ctr" fontAlgn="auto">
              <a:spcBef>
                <a:spcPts val="0"/>
              </a:spcBef>
              <a:spcAft>
                <a:spcPts val="0"/>
              </a:spcAft>
              <a:defRPr/>
            </a:pPr>
            <a:r>
              <a:rPr lang="en-US" sz="2800" b="1" dirty="0">
                <a:latin typeface="+mn-lt"/>
                <a:cs typeface="Times New Roman"/>
              </a:rPr>
              <a:t>in an industry add to</a:t>
            </a:r>
          </a:p>
          <a:p>
            <a:pPr algn="ctr" fontAlgn="auto">
              <a:spcBef>
                <a:spcPts val="0"/>
              </a:spcBef>
              <a:spcAft>
                <a:spcPts val="0"/>
              </a:spcAft>
              <a:defRPr/>
            </a:pPr>
            <a:r>
              <a:rPr lang="en-US" sz="2800" b="1" dirty="0">
                <a:latin typeface="+mn-lt"/>
                <a:cs typeface="Times New Roman"/>
              </a:rPr>
              <a:t>the production process</a:t>
            </a:r>
          </a:p>
          <a:p>
            <a:pPr algn="ctr" fontAlgn="auto">
              <a:spcBef>
                <a:spcPts val="0"/>
              </a:spcBef>
              <a:spcAft>
                <a:spcPts val="0"/>
              </a:spcAft>
              <a:defRPr/>
            </a:pPr>
            <a:r>
              <a:rPr lang="en-US" sz="2800" b="1" dirty="0">
                <a:latin typeface="+mn-lt"/>
                <a:cs typeface="Times New Roman"/>
              </a:rPr>
              <a:t>when trade policy changes, which depends on</a:t>
            </a:r>
          </a:p>
          <a:p>
            <a:pPr algn="ctr" fontAlgn="auto">
              <a:spcBef>
                <a:spcPts val="0"/>
              </a:spcBef>
              <a:spcAft>
                <a:spcPts val="0"/>
              </a:spcAft>
              <a:defRPr/>
            </a:pPr>
            <a:r>
              <a:rPr lang="en-US" sz="2800" b="1" dirty="0">
                <a:latin typeface="+mn-lt"/>
                <a:cs typeface="Times New Roman"/>
              </a:rPr>
              <a:t>the change in prices)</a:t>
            </a:r>
          </a:p>
        </p:txBody>
      </p:sp>
      <p:sp>
        <p:nvSpPr>
          <p:cNvPr id="3" name="TextBox 2"/>
          <p:cNvSpPr txBox="1"/>
          <p:nvPr/>
        </p:nvSpPr>
        <p:spPr>
          <a:xfrm>
            <a:off x="2008188" y="133350"/>
            <a:ext cx="518160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Effective Protection</a:t>
            </a:r>
          </a:p>
        </p:txBody>
      </p:sp>
      <p:pic>
        <p:nvPicPr>
          <p:cNvPr id="57348" name="Picture 3" descr="condom.png"/>
          <p:cNvPicPr>
            <a:picLocks noChangeAspect="1"/>
          </p:cNvPicPr>
          <p:nvPr/>
        </p:nvPicPr>
        <p:blipFill>
          <a:blip r:embed="rId2"/>
          <a:srcRect/>
          <a:stretch>
            <a:fillRect/>
          </a:stretch>
        </p:blipFill>
        <p:spPr bwMode="auto">
          <a:xfrm>
            <a:off x="438150" y="1428750"/>
            <a:ext cx="32956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9_04"/>
          <p:cNvPicPr>
            <a:picLocks noChangeAspect="1" noChangeArrowheads="1"/>
          </p:cNvPicPr>
          <p:nvPr/>
        </p:nvPicPr>
        <p:blipFill>
          <a:blip r:embed="rId2"/>
          <a:srcRect/>
          <a:stretch>
            <a:fillRect/>
          </a:stretch>
        </p:blipFill>
        <p:spPr bwMode="auto">
          <a:xfrm>
            <a:off x="304800" y="1047750"/>
            <a:ext cx="8677275" cy="3952875"/>
          </a:xfrm>
          <a:prstGeom prst="rect">
            <a:avLst/>
          </a:prstGeom>
          <a:noFill/>
          <a:ln w="9525">
            <a:solidFill>
              <a:schemeClr val="tx1"/>
            </a:solidFill>
            <a:miter lim="800000"/>
            <a:headEnd/>
            <a:tailEnd/>
          </a:ln>
        </p:spPr>
      </p:pic>
      <p:sp>
        <p:nvSpPr>
          <p:cNvPr id="3" name="TextBox 2"/>
          <p:cNvSpPr txBox="1"/>
          <p:nvPr/>
        </p:nvSpPr>
        <p:spPr>
          <a:xfrm>
            <a:off x="838200" y="133350"/>
            <a:ext cx="7707303"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Import Tariffs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50" cy="3981450"/>
          </a:xfrm>
          <a:prstGeom prst="rect">
            <a:avLst/>
          </a:prstGeom>
          <a:ln>
            <a:solidFill>
              <a:schemeClr val="tx1"/>
            </a:solidFill>
          </a:ln>
        </p:spPr>
      </p:pic>
      <p:sp>
        <p:nvSpPr>
          <p:cNvPr id="4" name="TextBox 3"/>
          <p:cNvSpPr txBox="1"/>
          <p:nvPr/>
        </p:nvSpPr>
        <p:spPr>
          <a:xfrm>
            <a:off x="6019800" y="1102876"/>
            <a:ext cx="3048000" cy="3754874"/>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Graphs showing the cost benefit analysis of tariffs came from the home market in the world map.</a:t>
            </a:r>
          </a:p>
          <a:p>
            <a:pPr algn="ctr" fontAlgn="auto">
              <a:spcBef>
                <a:spcPts val="0"/>
              </a:spcBef>
              <a:spcAft>
                <a:spcPts val="0"/>
              </a:spcAft>
              <a:defRPr/>
            </a:pPr>
            <a:endParaRPr lang="en-US" sz="1400" b="1" dirty="0" smtClean="0">
              <a:latin typeface="+mn-lt"/>
              <a:cs typeface="Times New Roman"/>
            </a:endParaRPr>
          </a:p>
          <a:p>
            <a:pPr algn="ctr" fontAlgn="auto">
              <a:spcBef>
                <a:spcPts val="0"/>
              </a:spcBef>
              <a:spcAft>
                <a:spcPts val="0"/>
              </a:spcAft>
              <a:defRPr/>
            </a:pPr>
            <a:r>
              <a:rPr lang="en-US" sz="2800" b="1" dirty="0" smtClean="0">
                <a:latin typeface="+mn-lt"/>
                <a:cs typeface="Times New Roman"/>
              </a:rPr>
              <a:t>Let’s look at foreign too.</a:t>
            </a:r>
            <a:endParaRPr lang="en-US" sz="2800" b="1" dirty="0">
              <a:latin typeface="+mn-lt"/>
              <a:cs typeface="Times New Roman"/>
            </a:endParaRPr>
          </a:p>
        </p:txBody>
      </p:sp>
      <p:sp>
        <p:nvSpPr>
          <p:cNvPr id="5" name="TextBox 4"/>
          <p:cNvSpPr txBox="1"/>
          <p:nvPr/>
        </p:nvSpPr>
        <p:spPr>
          <a:xfrm>
            <a:off x="838200" y="133350"/>
            <a:ext cx="7707303"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Import Tariffs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9" cy="3981450"/>
          </a:xfrm>
          <a:prstGeom prst="rect">
            <a:avLst/>
          </a:prstGeom>
          <a:ln>
            <a:solidFill>
              <a:schemeClr val="tx1"/>
            </a:solidFill>
          </a:ln>
        </p:spPr>
      </p:pic>
      <p:sp>
        <p:nvSpPr>
          <p:cNvPr id="4" name="TextBox 3"/>
          <p:cNvSpPr txBox="1"/>
          <p:nvPr/>
        </p:nvSpPr>
        <p:spPr>
          <a:xfrm>
            <a:off x="6019800" y="2114550"/>
            <a:ext cx="3048000" cy="1815882"/>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With a </a:t>
            </a:r>
            <a:r>
              <a:rPr lang="en-US" sz="2800" b="1" dirty="0" smtClean="0">
                <a:latin typeface="+mn-lt"/>
                <a:cs typeface="Times New Roman"/>
              </a:rPr>
              <a:t>tariff</a:t>
            </a:r>
          </a:p>
          <a:p>
            <a:pPr algn="ctr" fontAlgn="auto">
              <a:spcBef>
                <a:spcPts val="0"/>
              </a:spcBef>
              <a:spcAft>
                <a:spcPts val="0"/>
              </a:spcAft>
              <a:defRPr/>
            </a:pPr>
            <a:r>
              <a:rPr lang="en-US" sz="2800" b="1" dirty="0" smtClean="0">
                <a:latin typeface="+mn-lt"/>
                <a:cs typeface="Times New Roman"/>
              </a:rPr>
              <a:t>home </a:t>
            </a:r>
            <a:r>
              <a:rPr lang="en-US" sz="2800" b="1" dirty="0" smtClean="0">
                <a:latin typeface="+mn-lt"/>
                <a:cs typeface="Times New Roman"/>
              </a:rPr>
              <a:t>consumers lose, but foreign consumers gain</a:t>
            </a:r>
            <a:r>
              <a:rPr lang="en-US" sz="2800" b="1" dirty="0" smtClean="0">
                <a:latin typeface="+mn-lt"/>
                <a:cs typeface="Times New Roman"/>
              </a:rPr>
              <a:t>.</a:t>
            </a:r>
            <a:endParaRPr lang="en-US" sz="2800" b="1" dirty="0">
              <a:latin typeface="+mn-lt"/>
              <a:cs typeface="Times New Roman"/>
            </a:endParaRPr>
          </a:p>
        </p:txBody>
      </p:sp>
      <p:sp>
        <p:nvSpPr>
          <p:cNvPr id="5" name="TextBox 4"/>
          <p:cNvSpPr txBox="1"/>
          <p:nvPr/>
        </p:nvSpPr>
        <p:spPr>
          <a:xfrm>
            <a:off x="838200" y="133350"/>
            <a:ext cx="7707303"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Import Tariffs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riff_terms_of_trade.png"/>
          <p:cNvPicPr>
            <a:picLocks noChangeAspect="1"/>
          </p:cNvPicPr>
          <p:nvPr/>
        </p:nvPicPr>
        <p:blipFill>
          <a:blip r:embed="rId2"/>
          <a:stretch>
            <a:fillRect/>
          </a:stretch>
        </p:blipFill>
        <p:spPr>
          <a:xfrm>
            <a:off x="152400" y="971550"/>
            <a:ext cx="5772149" cy="3981450"/>
          </a:xfrm>
          <a:prstGeom prst="rect">
            <a:avLst/>
          </a:prstGeom>
          <a:ln>
            <a:solidFill>
              <a:schemeClr val="tx1"/>
            </a:solidFill>
          </a:ln>
        </p:spPr>
      </p:pic>
      <p:sp>
        <p:nvSpPr>
          <p:cNvPr id="5" name="TextBox 4"/>
          <p:cNvSpPr txBox="1"/>
          <p:nvPr/>
        </p:nvSpPr>
        <p:spPr>
          <a:xfrm>
            <a:off x="6019800" y="2114550"/>
            <a:ext cx="3048000" cy="1815882"/>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With a tariff</a:t>
            </a:r>
          </a:p>
          <a:p>
            <a:pPr algn="ctr" fontAlgn="auto">
              <a:spcBef>
                <a:spcPts val="0"/>
              </a:spcBef>
              <a:spcAft>
                <a:spcPts val="0"/>
              </a:spcAft>
              <a:defRPr/>
            </a:pPr>
            <a:r>
              <a:rPr lang="en-US" sz="2800" b="1" dirty="0" smtClean="0">
                <a:latin typeface="+mn-lt"/>
                <a:cs typeface="Times New Roman"/>
              </a:rPr>
              <a:t>home producers gain, but foreign producers lose</a:t>
            </a:r>
            <a:r>
              <a:rPr lang="en-US" sz="2800" b="1" dirty="0" smtClean="0">
                <a:latin typeface="+mn-lt"/>
                <a:cs typeface="Times New Roman"/>
              </a:rPr>
              <a:t>.</a:t>
            </a:r>
            <a:endParaRPr lang="en-US" sz="2800" b="1" dirty="0">
              <a:latin typeface="+mn-lt"/>
              <a:cs typeface="Times New Roman"/>
            </a:endParaRPr>
          </a:p>
        </p:txBody>
      </p:sp>
      <p:sp>
        <p:nvSpPr>
          <p:cNvPr id="6" name="TextBox 5"/>
          <p:cNvSpPr txBox="1"/>
          <p:nvPr/>
        </p:nvSpPr>
        <p:spPr>
          <a:xfrm>
            <a:off x="838200" y="133350"/>
            <a:ext cx="7707303"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Import Tariffs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5486400" y="1773238"/>
            <a:ext cx="3657600" cy="2246312"/>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The MD curve is downward sloping</a:t>
            </a:r>
          </a:p>
          <a:p>
            <a:pPr algn="ctr"/>
            <a:r>
              <a:rPr lang="en-US" sz="2800" b="1">
                <a:latin typeface="Calibri" pitchFamily="34" charset="0"/>
                <a:cs typeface="Times New Roman" pitchFamily="18" charset="0"/>
              </a:rPr>
              <a:t>(as price increases, quantity of imports demanded decreases).</a:t>
            </a:r>
          </a:p>
        </p:txBody>
      </p:sp>
      <p:pic>
        <p:nvPicPr>
          <p:cNvPr id="7171" name="Picture 9" descr="fig09_01"/>
          <p:cNvPicPr>
            <a:picLocks noChangeAspect="1" noChangeArrowheads="1"/>
          </p:cNvPicPr>
          <p:nvPr/>
        </p:nvPicPr>
        <p:blipFill>
          <a:blip r:embed="rId2"/>
          <a:srcRect/>
          <a:stretch>
            <a:fillRect/>
          </a:stretch>
        </p:blipFill>
        <p:spPr bwMode="auto">
          <a:xfrm>
            <a:off x="239713" y="1809750"/>
            <a:ext cx="5094287" cy="2286000"/>
          </a:xfrm>
          <a:prstGeom prst="rect">
            <a:avLst/>
          </a:prstGeom>
          <a:noFill/>
          <a:ln w="9525">
            <a:solidFill>
              <a:schemeClr val="tx1"/>
            </a:solidFill>
            <a:miter lim="800000"/>
            <a:headEnd/>
            <a:tailEnd/>
          </a:ln>
        </p:spPr>
      </p:pic>
      <p:sp>
        <p:nvSpPr>
          <p:cNvPr id="7172" name="Rectangle 2"/>
          <p:cNvSpPr txBox="1">
            <a:spLocks noChangeArrowheads="1"/>
          </p:cNvSpPr>
          <p:nvPr/>
        </p:nvSpPr>
        <p:spPr bwMode="auto">
          <a:xfrm>
            <a:off x="304800" y="1428750"/>
            <a:ext cx="5000625" cy="363538"/>
          </a:xfrm>
          <a:prstGeom prst="rect">
            <a:avLst/>
          </a:prstGeom>
          <a:noFill/>
          <a:ln w="9525">
            <a:noFill/>
            <a:miter lim="800000"/>
            <a:headEnd/>
            <a:tailEnd/>
          </a:ln>
        </p:spPr>
        <p:txBody>
          <a:bodyPr/>
          <a:lstStyle/>
          <a:p>
            <a:pPr algn="ctr"/>
            <a:r>
              <a:rPr lang="en-US">
                <a:latin typeface="Calibri" pitchFamily="34" charset="0"/>
              </a:rPr>
              <a:t>Fig. 9-1: Deriving Home’s Import Demand Curve</a:t>
            </a:r>
          </a:p>
        </p:txBody>
      </p:sp>
      <p:sp>
        <p:nvSpPr>
          <p:cNvPr id="8" name="TextBox 7"/>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9" cy="3981450"/>
          </a:xfrm>
          <a:prstGeom prst="rect">
            <a:avLst/>
          </a:prstGeom>
          <a:ln>
            <a:solidFill>
              <a:schemeClr val="tx1"/>
            </a:solidFill>
          </a:ln>
        </p:spPr>
      </p:pic>
      <p:sp>
        <p:nvSpPr>
          <p:cNvPr id="4" name="TextBox 3"/>
          <p:cNvSpPr txBox="1"/>
          <p:nvPr/>
        </p:nvSpPr>
        <p:spPr>
          <a:xfrm>
            <a:off x="6019800" y="1848981"/>
            <a:ext cx="3048000" cy="2246769"/>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The tariff means revenue for the home government: imports x tariff</a:t>
            </a:r>
          </a:p>
          <a:p>
            <a:pPr algn="ctr" fontAlgn="auto">
              <a:spcBef>
                <a:spcPts val="0"/>
              </a:spcBef>
              <a:spcAft>
                <a:spcPts val="0"/>
              </a:spcAft>
              <a:defRPr/>
            </a:pPr>
            <a:r>
              <a:rPr lang="en-US" sz="2800" b="1" dirty="0" smtClean="0">
                <a:latin typeface="+mn-lt"/>
                <a:cs typeface="Times New Roman"/>
              </a:rPr>
              <a:t>(yellow + green).</a:t>
            </a:r>
            <a:endParaRPr lang="en-US" sz="2800" b="1" dirty="0">
              <a:latin typeface="+mn-lt"/>
              <a:cs typeface="Times New Roman"/>
            </a:endParaRPr>
          </a:p>
        </p:txBody>
      </p:sp>
      <p:sp>
        <p:nvSpPr>
          <p:cNvPr id="5" name="TextBox 4"/>
          <p:cNvSpPr txBox="1"/>
          <p:nvPr/>
        </p:nvSpPr>
        <p:spPr>
          <a:xfrm>
            <a:off x="838200" y="133350"/>
            <a:ext cx="7707303"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Import Tariffs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riff_terms_of_trade.png"/>
          <p:cNvPicPr>
            <a:picLocks noChangeAspect="1"/>
          </p:cNvPicPr>
          <p:nvPr/>
        </p:nvPicPr>
        <p:blipFill>
          <a:blip r:embed="rId2"/>
          <a:stretch>
            <a:fillRect/>
          </a:stretch>
        </p:blipFill>
        <p:spPr>
          <a:xfrm>
            <a:off x="152400" y="971550"/>
            <a:ext cx="5772149" cy="3981450"/>
          </a:xfrm>
          <a:prstGeom prst="rect">
            <a:avLst/>
          </a:prstGeom>
          <a:ln>
            <a:solidFill>
              <a:schemeClr val="tx1"/>
            </a:solidFill>
          </a:ln>
        </p:spPr>
      </p:pic>
      <p:sp>
        <p:nvSpPr>
          <p:cNvPr id="3" name="TextBox 2"/>
          <p:cNvSpPr txBox="1"/>
          <p:nvPr/>
        </p:nvSpPr>
        <p:spPr>
          <a:xfrm>
            <a:off x="6019800" y="1633537"/>
            <a:ext cx="3048000" cy="2462213"/>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The yellow is a transfer from home consumers to government.</a:t>
            </a:r>
          </a:p>
          <a:p>
            <a:pPr algn="ctr" fontAlgn="auto">
              <a:spcBef>
                <a:spcPts val="0"/>
              </a:spcBef>
              <a:spcAft>
                <a:spcPts val="0"/>
              </a:spcAft>
              <a:defRPr/>
            </a:pPr>
            <a:endParaRPr lang="en-US" sz="1400" b="1" dirty="0">
              <a:latin typeface="+mn-lt"/>
              <a:cs typeface="Times New Roman"/>
            </a:endParaRPr>
          </a:p>
          <a:p>
            <a:pPr algn="ctr" fontAlgn="auto">
              <a:spcBef>
                <a:spcPts val="0"/>
              </a:spcBef>
              <a:spcAft>
                <a:spcPts val="0"/>
              </a:spcAft>
              <a:defRPr/>
            </a:pPr>
            <a:r>
              <a:rPr lang="en-US" sz="2800" b="1" dirty="0" smtClean="0">
                <a:latin typeface="+mn-lt"/>
                <a:cs typeface="Times New Roman"/>
              </a:rPr>
              <a:t>But what is green?</a:t>
            </a:r>
            <a:endParaRPr lang="en-US" sz="2800" b="1" dirty="0">
              <a:latin typeface="+mn-lt"/>
              <a:cs typeface="Times New Roman"/>
            </a:endParaRPr>
          </a:p>
        </p:txBody>
      </p:sp>
      <p:sp>
        <p:nvSpPr>
          <p:cNvPr id="5" name="TextBox 4"/>
          <p:cNvSpPr txBox="1"/>
          <p:nvPr/>
        </p:nvSpPr>
        <p:spPr>
          <a:xfrm>
            <a:off x="838200" y="133350"/>
            <a:ext cx="7707303"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Import Tariffs</a:t>
            </a:r>
            <a:endParaRPr lang="en-US" sz="4800" b="1" u="sng"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2594008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riff_terms_of_trade.png"/>
          <p:cNvPicPr>
            <a:picLocks noChangeAspect="1"/>
          </p:cNvPicPr>
          <p:nvPr/>
        </p:nvPicPr>
        <p:blipFill>
          <a:blip r:embed="rId2"/>
          <a:stretch>
            <a:fillRect/>
          </a:stretch>
        </p:blipFill>
        <p:spPr>
          <a:xfrm>
            <a:off x="152400" y="971550"/>
            <a:ext cx="5772149" cy="3981450"/>
          </a:xfrm>
          <a:prstGeom prst="rect">
            <a:avLst/>
          </a:prstGeom>
          <a:ln>
            <a:solidFill>
              <a:schemeClr val="tx1"/>
            </a:solidFill>
          </a:ln>
        </p:spPr>
      </p:pic>
      <p:sp>
        <p:nvSpPr>
          <p:cNvPr id="5" name="TextBox 4"/>
          <p:cNvSpPr txBox="1"/>
          <p:nvPr/>
        </p:nvSpPr>
        <p:spPr>
          <a:xfrm>
            <a:off x="6019800" y="1428750"/>
            <a:ext cx="3048000" cy="3108543"/>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Because the price has gone down for each unit of export from foreign, foreign producers lose while home government gains.</a:t>
            </a:r>
            <a:endParaRPr lang="en-US" sz="2800" b="1" dirty="0">
              <a:latin typeface="+mn-lt"/>
              <a:cs typeface="Times New Roman"/>
            </a:endParaRPr>
          </a:p>
        </p:txBody>
      </p:sp>
      <p:sp>
        <p:nvSpPr>
          <p:cNvPr id="6" name="TextBox 5"/>
          <p:cNvSpPr txBox="1"/>
          <p:nvPr/>
        </p:nvSpPr>
        <p:spPr>
          <a:xfrm>
            <a:off x="838200" y="133350"/>
            <a:ext cx="7707303"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Import Tariffs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9" cy="3981450"/>
          </a:xfrm>
          <a:prstGeom prst="rect">
            <a:avLst/>
          </a:prstGeom>
          <a:ln>
            <a:solidFill>
              <a:schemeClr val="tx1"/>
            </a:solidFill>
          </a:ln>
        </p:spPr>
      </p:pic>
      <p:sp>
        <p:nvSpPr>
          <p:cNvPr id="4" name="TextBox 3"/>
          <p:cNvSpPr txBox="1"/>
          <p:nvPr/>
        </p:nvSpPr>
        <p:spPr>
          <a:xfrm>
            <a:off x="6019800" y="895350"/>
            <a:ext cx="3048000" cy="4185761"/>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This is a terms of trade gain for home (green) &amp; a terms of trade loss for foreign (red).</a:t>
            </a:r>
          </a:p>
          <a:p>
            <a:pPr algn="ctr" fontAlgn="auto">
              <a:spcBef>
                <a:spcPts val="0"/>
              </a:spcBef>
              <a:spcAft>
                <a:spcPts val="0"/>
              </a:spcAft>
              <a:defRPr/>
            </a:pPr>
            <a:endParaRPr lang="en-US" sz="1400" b="1" dirty="0" smtClean="0">
              <a:latin typeface="+mn-lt"/>
              <a:cs typeface="Times New Roman"/>
            </a:endParaRPr>
          </a:p>
          <a:p>
            <a:pPr algn="ctr" fontAlgn="auto">
              <a:spcBef>
                <a:spcPts val="0"/>
              </a:spcBef>
              <a:spcAft>
                <a:spcPts val="0"/>
              </a:spcAft>
              <a:defRPr/>
            </a:pPr>
            <a:r>
              <a:rPr lang="en-US" sz="2800" b="1" dirty="0" smtClean="0">
                <a:latin typeface="+mn-lt"/>
                <a:cs typeface="Times New Roman"/>
              </a:rPr>
              <a:t>Note that the red area is exactly the same size as the green area.</a:t>
            </a:r>
            <a:endParaRPr lang="en-US" sz="2800" b="1" dirty="0">
              <a:latin typeface="+mn-lt"/>
              <a:cs typeface="Times New Roman"/>
            </a:endParaRPr>
          </a:p>
        </p:txBody>
      </p:sp>
      <p:sp>
        <p:nvSpPr>
          <p:cNvPr id="5" name="TextBox 4"/>
          <p:cNvSpPr txBox="1"/>
          <p:nvPr/>
        </p:nvSpPr>
        <p:spPr>
          <a:xfrm>
            <a:off x="838200" y="133350"/>
            <a:ext cx="7707303"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Import Tariffs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9" cy="3981449"/>
          </a:xfrm>
          <a:prstGeom prst="rect">
            <a:avLst/>
          </a:prstGeom>
          <a:ln>
            <a:solidFill>
              <a:schemeClr val="tx1"/>
            </a:solidFill>
          </a:ln>
        </p:spPr>
      </p:pic>
      <p:sp>
        <p:nvSpPr>
          <p:cNvPr id="6" name="TextBox 5"/>
          <p:cNvSpPr txBox="1"/>
          <p:nvPr/>
        </p:nvSpPr>
        <p:spPr>
          <a:xfrm>
            <a:off x="6019800" y="1646694"/>
            <a:ext cx="3048000" cy="2677656"/>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Loss to the world is the red triangles: production and consumption distortion loss in home and foreign.</a:t>
            </a:r>
            <a:endParaRPr lang="en-US" sz="2800" b="1" dirty="0">
              <a:latin typeface="+mn-lt"/>
              <a:cs typeface="Times New Roman"/>
            </a:endParaRPr>
          </a:p>
        </p:txBody>
      </p:sp>
      <p:sp>
        <p:nvSpPr>
          <p:cNvPr id="7" name="TextBox 6"/>
          <p:cNvSpPr txBox="1"/>
          <p:nvPr/>
        </p:nvSpPr>
        <p:spPr>
          <a:xfrm>
            <a:off x="838200" y="133350"/>
            <a:ext cx="7707303"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Import Tariffs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09_04"/>
          <p:cNvPicPr>
            <a:picLocks noChangeAspect="1" noChangeArrowheads="1"/>
          </p:cNvPicPr>
          <p:nvPr/>
        </p:nvPicPr>
        <p:blipFill>
          <a:blip r:embed="rId2"/>
          <a:stretch>
            <a:fillRect/>
          </a:stretch>
        </p:blipFill>
        <p:spPr bwMode="auto">
          <a:xfrm>
            <a:off x="321754" y="1047750"/>
            <a:ext cx="8643367" cy="3952875"/>
          </a:xfrm>
          <a:prstGeom prst="rect">
            <a:avLst/>
          </a:prstGeom>
          <a:noFill/>
          <a:ln w="9525">
            <a:solidFill>
              <a:schemeClr val="tx1"/>
            </a:solidFill>
            <a:miter lim="800000"/>
            <a:headEnd/>
            <a:tailEnd/>
          </a:ln>
        </p:spPr>
      </p:pic>
      <p:sp>
        <p:nvSpPr>
          <p:cNvPr id="4" name="TextBox 3"/>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riff_terms_of_trade.png"/>
          <p:cNvPicPr>
            <a:picLocks noChangeAspect="1"/>
          </p:cNvPicPr>
          <p:nvPr/>
        </p:nvPicPr>
        <p:blipFill>
          <a:blip r:embed="rId2"/>
          <a:stretch>
            <a:fillRect/>
          </a:stretch>
        </p:blipFill>
        <p:spPr>
          <a:xfrm>
            <a:off x="152400" y="971550"/>
            <a:ext cx="5772149" cy="3981449"/>
          </a:xfrm>
          <a:prstGeom prst="rect">
            <a:avLst/>
          </a:prstGeom>
          <a:ln>
            <a:solidFill>
              <a:schemeClr val="tx1"/>
            </a:solidFill>
          </a:ln>
        </p:spPr>
      </p:pic>
      <p:sp>
        <p:nvSpPr>
          <p:cNvPr id="7" name="TextBox 6"/>
          <p:cNvSpPr txBox="1"/>
          <p:nvPr/>
        </p:nvSpPr>
        <p:spPr>
          <a:xfrm>
            <a:off x="5943600" y="1102876"/>
            <a:ext cx="3200400" cy="3754874"/>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Graphs </a:t>
            </a:r>
            <a:r>
              <a:rPr lang="en-US" sz="2800" b="1" dirty="0" smtClean="0">
                <a:latin typeface="+mn-lt"/>
                <a:cs typeface="Times New Roman"/>
              </a:rPr>
              <a:t>showing</a:t>
            </a:r>
          </a:p>
          <a:p>
            <a:pPr algn="ctr" fontAlgn="auto">
              <a:spcBef>
                <a:spcPts val="0"/>
              </a:spcBef>
              <a:spcAft>
                <a:spcPts val="0"/>
              </a:spcAft>
              <a:defRPr/>
            </a:pPr>
            <a:r>
              <a:rPr lang="en-US" sz="2800" b="1" dirty="0" smtClean="0">
                <a:latin typeface="+mn-lt"/>
                <a:cs typeface="Times New Roman"/>
              </a:rPr>
              <a:t>the </a:t>
            </a:r>
            <a:r>
              <a:rPr lang="en-US" sz="2800" b="1" dirty="0" smtClean="0">
                <a:latin typeface="+mn-lt"/>
                <a:cs typeface="Times New Roman"/>
              </a:rPr>
              <a:t>cost benefit analysis </a:t>
            </a:r>
            <a:r>
              <a:rPr lang="en-US" sz="2800" b="1" dirty="0" smtClean="0">
                <a:latin typeface="+mn-lt"/>
                <a:cs typeface="Times New Roman"/>
              </a:rPr>
              <a:t>of subsidies</a:t>
            </a:r>
          </a:p>
          <a:p>
            <a:pPr algn="ctr" fontAlgn="auto">
              <a:spcBef>
                <a:spcPts val="0"/>
              </a:spcBef>
              <a:spcAft>
                <a:spcPts val="0"/>
              </a:spcAft>
              <a:defRPr/>
            </a:pPr>
            <a:r>
              <a:rPr lang="en-US" sz="2800" b="1" dirty="0" smtClean="0">
                <a:latin typeface="+mn-lt"/>
                <a:cs typeface="Times New Roman"/>
              </a:rPr>
              <a:t>came </a:t>
            </a:r>
            <a:r>
              <a:rPr lang="en-US" sz="2800" b="1" dirty="0" smtClean="0">
                <a:latin typeface="+mn-lt"/>
                <a:cs typeface="Times New Roman"/>
              </a:rPr>
              <a:t>from </a:t>
            </a:r>
            <a:r>
              <a:rPr lang="en-US" sz="2800" b="1" dirty="0" smtClean="0">
                <a:latin typeface="+mn-lt"/>
                <a:cs typeface="Times New Roman"/>
              </a:rPr>
              <a:t>the</a:t>
            </a:r>
          </a:p>
          <a:p>
            <a:pPr algn="ctr" fontAlgn="auto">
              <a:spcBef>
                <a:spcPts val="0"/>
              </a:spcBef>
              <a:spcAft>
                <a:spcPts val="0"/>
              </a:spcAft>
              <a:defRPr/>
            </a:pPr>
            <a:r>
              <a:rPr lang="en-US" sz="2800" b="1" dirty="0" smtClean="0">
                <a:latin typeface="+mn-lt"/>
                <a:cs typeface="Times New Roman"/>
              </a:rPr>
              <a:t>home </a:t>
            </a:r>
            <a:r>
              <a:rPr lang="en-US" sz="2800" b="1" dirty="0" smtClean="0">
                <a:latin typeface="+mn-lt"/>
                <a:cs typeface="Times New Roman"/>
              </a:rPr>
              <a:t>market in the world map.</a:t>
            </a:r>
          </a:p>
          <a:p>
            <a:pPr algn="ctr" fontAlgn="auto">
              <a:spcBef>
                <a:spcPts val="0"/>
              </a:spcBef>
              <a:spcAft>
                <a:spcPts val="0"/>
              </a:spcAft>
              <a:defRPr/>
            </a:pPr>
            <a:endParaRPr lang="en-US" sz="1400" b="1" dirty="0" smtClean="0">
              <a:latin typeface="+mn-lt"/>
              <a:cs typeface="Times New Roman"/>
            </a:endParaRPr>
          </a:p>
          <a:p>
            <a:pPr algn="ctr" fontAlgn="auto">
              <a:spcBef>
                <a:spcPts val="0"/>
              </a:spcBef>
              <a:spcAft>
                <a:spcPts val="0"/>
              </a:spcAft>
              <a:defRPr/>
            </a:pPr>
            <a:r>
              <a:rPr lang="en-US" sz="2800" b="1" dirty="0" smtClean="0">
                <a:latin typeface="+mn-lt"/>
                <a:cs typeface="Times New Roman"/>
              </a:rPr>
              <a:t>Let’s look </a:t>
            </a:r>
            <a:r>
              <a:rPr lang="en-US" sz="2800" b="1" dirty="0" smtClean="0">
                <a:latin typeface="+mn-lt"/>
                <a:cs typeface="Times New Roman"/>
              </a:rPr>
              <a:t>at</a:t>
            </a:r>
          </a:p>
          <a:p>
            <a:pPr algn="ctr" fontAlgn="auto">
              <a:spcBef>
                <a:spcPts val="0"/>
              </a:spcBef>
              <a:spcAft>
                <a:spcPts val="0"/>
              </a:spcAft>
              <a:defRPr/>
            </a:pPr>
            <a:r>
              <a:rPr lang="en-US" sz="2800" b="1" dirty="0" smtClean="0">
                <a:latin typeface="+mn-lt"/>
                <a:cs typeface="Times New Roman"/>
              </a:rPr>
              <a:t>foreign </a:t>
            </a:r>
            <a:r>
              <a:rPr lang="en-US" sz="2800" b="1" dirty="0" smtClean="0">
                <a:latin typeface="+mn-lt"/>
                <a:cs typeface="Times New Roman"/>
              </a:rPr>
              <a:t>too.</a:t>
            </a:r>
            <a:endParaRPr lang="en-US" sz="2800" b="1" dirty="0">
              <a:latin typeface="+mn-lt"/>
              <a:cs typeface="Times New Roman"/>
            </a:endParaRPr>
          </a:p>
        </p:txBody>
      </p:sp>
      <p:sp>
        <p:nvSpPr>
          <p:cNvPr id="8" name="TextBox 7"/>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9" cy="3981449"/>
          </a:xfrm>
          <a:prstGeom prst="rect">
            <a:avLst/>
          </a:prstGeom>
          <a:ln>
            <a:solidFill>
              <a:schemeClr val="tx1"/>
            </a:solidFill>
          </a:ln>
        </p:spPr>
      </p:pic>
      <p:sp>
        <p:nvSpPr>
          <p:cNvPr id="5" name="TextBox 4"/>
          <p:cNvSpPr txBox="1"/>
          <p:nvPr/>
        </p:nvSpPr>
        <p:spPr>
          <a:xfrm>
            <a:off x="6019800" y="2114550"/>
            <a:ext cx="3048000" cy="1815882"/>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With a </a:t>
            </a:r>
            <a:r>
              <a:rPr lang="en-US" sz="2800" b="1" dirty="0" smtClean="0">
                <a:latin typeface="+mn-lt"/>
                <a:cs typeface="Times New Roman"/>
              </a:rPr>
              <a:t>subsidy</a:t>
            </a:r>
          </a:p>
          <a:p>
            <a:pPr algn="ctr" fontAlgn="auto">
              <a:spcBef>
                <a:spcPts val="0"/>
              </a:spcBef>
              <a:spcAft>
                <a:spcPts val="0"/>
              </a:spcAft>
              <a:defRPr/>
            </a:pPr>
            <a:r>
              <a:rPr lang="en-US" sz="2800" b="1" dirty="0" smtClean="0">
                <a:latin typeface="+mn-lt"/>
                <a:cs typeface="Times New Roman"/>
              </a:rPr>
              <a:t>home </a:t>
            </a:r>
            <a:r>
              <a:rPr lang="en-US" sz="2800" b="1" dirty="0" smtClean="0">
                <a:latin typeface="+mn-lt"/>
                <a:cs typeface="Times New Roman"/>
              </a:rPr>
              <a:t>consumers lose, but foreign consumers gain</a:t>
            </a:r>
            <a:r>
              <a:rPr lang="en-US" sz="2800" b="1" dirty="0" smtClean="0">
                <a:latin typeface="+mn-lt"/>
                <a:cs typeface="Times New Roman"/>
              </a:rPr>
              <a:t>.</a:t>
            </a:r>
            <a:endParaRPr lang="en-US" sz="2800" b="1" dirty="0">
              <a:latin typeface="+mn-lt"/>
              <a:cs typeface="Times New Roman"/>
            </a:endParaRPr>
          </a:p>
        </p:txBody>
      </p:sp>
      <p:sp>
        <p:nvSpPr>
          <p:cNvPr id="6" name="TextBox 5"/>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9" cy="3981449"/>
          </a:xfrm>
          <a:prstGeom prst="rect">
            <a:avLst/>
          </a:prstGeom>
          <a:ln>
            <a:solidFill>
              <a:schemeClr val="tx1"/>
            </a:solidFill>
          </a:ln>
        </p:spPr>
      </p:pic>
      <p:sp>
        <p:nvSpPr>
          <p:cNvPr id="4" name="TextBox 3"/>
          <p:cNvSpPr txBox="1"/>
          <p:nvPr/>
        </p:nvSpPr>
        <p:spPr>
          <a:xfrm>
            <a:off x="6019800" y="2114550"/>
            <a:ext cx="3048000" cy="1815882"/>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With a </a:t>
            </a:r>
            <a:r>
              <a:rPr lang="en-US" sz="2800" b="1" dirty="0" smtClean="0">
                <a:latin typeface="+mn-lt"/>
                <a:cs typeface="Times New Roman"/>
              </a:rPr>
              <a:t>subsidy</a:t>
            </a:r>
            <a:endParaRPr lang="en-US" sz="2800" b="1" dirty="0" smtClean="0">
              <a:latin typeface="+mn-lt"/>
              <a:cs typeface="Times New Roman"/>
            </a:endParaRPr>
          </a:p>
          <a:p>
            <a:pPr algn="ctr" fontAlgn="auto">
              <a:spcBef>
                <a:spcPts val="0"/>
              </a:spcBef>
              <a:spcAft>
                <a:spcPts val="0"/>
              </a:spcAft>
              <a:defRPr/>
            </a:pPr>
            <a:r>
              <a:rPr lang="en-US" sz="2800" b="1" dirty="0" smtClean="0">
                <a:latin typeface="+mn-lt"/>
                <a:cs typeface="Times New Roman"/>
              </a:rPr>
              <a:t>home producers gain, but foreign producers lose</a:t>
            </a:r>
            <a:r>
              <a:rPr lang="en-US" sz="2800" b="1" dirty="0" smtClean="0">
                <a:latin typeface="+mn-lt"/>
                <a:cs typeface="Times New Roman"/>
              </a:rPr>
              <a:t>.</a:t>
            </a:r>
            <a:endParaRPr lang="en-US" sz="2800" b="1" dirty="0">
              <a:latin typeface="+mn-lt"/>
              <a:cs typeface="Times New Roman"/>
            </a:endParaRPr>
          </a:p>
        </p:txBody>
      </p:sp>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9" cy="3981449"/>
          </a:xfrm>
          <a:prstGeom prst="rect">
            <a:avLst/>
          </a:prstGeom>
          <a:ln>
            <a:solidFill>
              <a:schemeClr val="tx1"/>
            </a:solidFill>
          </a:ln>
        </p:spPr>
      </p:pic>
      <p:sp>
        <p:nvSpPr>
          <p:cNvPr id="4" name="TextBox 3"/>
          <p:cNvSpPr txBox="1"/>
          <p:nvPr/>
        </p:nvSpPr>
        <p:spPr>
          <a:xfrm>
            <a:off x="6019800" y="1848981"/>
            <a:ext cx="3048000" cy="2246769"/>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The </a:t>
            </a:r>
            <a:r>
              <a:rPr lang="en-US" sz="2800" b="1" dirty="0" smtClean="0">
                <a:latin typeface="+mn-lt"/>
                <a:cs typeface="Times New Roman"/>
              </a:rPr>
              <a:t>subsidy means a cost for </a:t>
            </a:r>
            <a:r>
              <a:rPr lang="en-US" sz="2800" b="1" dirty="0" smtClean="0">
                <a:latin typeface="+mn-lt"/>
                <a:cs typeface="Times New Roman"/>
              </a:rPr>
              <a:t>the home government: </a:t>
            </a:r>
            <a:r>
              <a:rPr lang="en-US" sz="2800" b="1" dirty="0" smtClean="0">
                <a:latin typeface="+mn-lt"/>
                <a:cs typeface="Times New Roman"/>
              </a:rPr>
              <a:t>exports x subsidy</a:t>
            </a:r>
            <a:endParaRPr lang="en-US" sz="2800" b="1" dirty="0" smtClean="0">
              <a:latin typeface="+mn-lt"/>
              <a:cs typeface="Times New Roman"/>
            </a:endParaRPr>
          </a:p>
          <a:p>
            <a:pPr algn="ctr" fontAlgn="auto">
              <a:spcBef>
                <a:spcPts val="0"/>
              </a:spcBef>
              <a:spcAft>
                <a:spcPts val="0"/>
              </a:spcAft>
              <a:defRPr/>
            </a:pPr>
            <a:r>
              <a:rPr lang="en-US" sz="2800" b="1" dirty="0" smtClean="0">
                <a:latin typeface="+mn-lt"/>
                <a:cs typeface="Times New Roman"/>
              </a:rPr>
              <a:t>(</a:t>
            </a:r>
            <a:r>
              <a:rPr lang="en-US" sz="2800" b="1" dirty="0" smtClean="0">
                <a:latin typeface="+mn-lt"/>
                <a:cs typeface="Times New Roman"/>
              </a:rPr>
              <a:t>yellow + red).</a:t>
            </a:r>
            <a:endParaRPr lang="en-US" sz="2800" b="1" dirty="0">
              <a:latin typeface="+mn-lt"/>
              <a:cs typeface="Times New Roman"/>
            </a:endParaRPr>
          </a:p>
        </p:txBody>
      </p:sp>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5486400" y="1849438"/>
            <a:ext cx="3657600" cy="2246312"/>
          </a:xfrm>
          <a:prstGeom prst="rect">
            <a:avLst/>
          </a:prstGeom>
          <a:noFill/>
          <a:ln w="9525">
            <a:noFill/>
            <a:miter lim="800000"/>
            <a:headEnd/>
            <a:tailEnd/>
          </a:ln>
        </p:spPr>
        <p:txBody>
          <a:bodyPr>
            <a:spAutoFit/>
          </a:bodyPr>
          <a:lstStyle/>
          <a:p>
            <a:pPr algn="ctr"/>
            <a:r>
              <a:rPr lang="en-US" sz="2800" b="1">
                <a:latin typeface="Calibri" pitchFamily="34" charset="0"/>
                <a:cs typeface="Times New Roman" pitchFamily="18" charset="0"/>
              </a:rPr>
              <a:t>MD intersects the</a:t>
            </a:r>
          </a:p>
          <a:p>
            <a:pPr algn="ctr"/>
            <a:r>
              <a:rPr lang="en-US" sz="2800" b="1">
                <a:latin typeface="Calibri" pitchFamily="34" charset="0"/>
                <a:cs typeface="Times New Roman" pitchFamily="18" charset="0"/>
              </a:rPr>
              <a:t>P axis at P</a:t>
            </a:r>
            <a:r>
              <a:rPr lang="en-US" sz="2800" b="1" baseline="-25000">
                <a:latin typeface="Calibri" pitchFamily="34" charset="0"/>
                <a:cs typeface="Times New Roman" pitchFamily="18" charset="0"/>
              </a:rPr>
              <a:t>A</a:t>
            </a:r>
            <a:r>
              <a:rPr lang="en-US" sz="2800" b="1">
                <a:latin typeface="Calibri" pitchFamily="34" charset="0"/>
                <a:cs typeface="Times New Roman" pitchFamily="18" charset="0"/>
              </a:rPr>
              <a:t> (home price</a:t>
            </a:r>
          </a:p>
          <a:p>
            <a:pPr algn="ctr"/>
            <a:r>
              <a:rPr lang="en-US" sz="2800" b="1">
                <a:latin typeface="Calibri" pitchFamily="34" charset="0"/>
                <a:cs typeface="Times New Roman" pitchFamily="18" charset="0"/>
              </a:rPr>
              <a:t>in autarky) because imports demanded</a:t>
            </a:r>
          </a:p>
          <a:p>
            <a:pPr algn="ctr"/>
            <a:r>
              <a:rPr lang="en-US" sz="2800" b="1">
                <a:latin typeface="Calibri" pitchFamily="34" charset="0"/>
                <a:cs typeface="Times New Roman" pitchFamily="18" charset="0"/>
              </a:rPr>
              <a:t>are zero there.</a:t>
            </a:r>
          </a:p>
        </p:txBody>
      </p:sp>
      <p:pic>
        <p:nvPicPr>
          <p:cNvPr id="8195" name="Picture 9" descr="fig09_01"/>
          <p:cNvPicPr>
            <a:picLocks noChangeAspect="1" noChangeArrowheads="1"/>
          </p:cNvPicPr>
          <p:nvPr/>
        </p:nvPicPr>
        <p:blipFill>
          <a:blip r:embed="rId2"/>
          <a:srcRect/>
          <a:stretch>
            <a:fillRect/>
          </a:stretch>
        </p:blipFill>
        <p:spPr bwMode="auto">
          <a:xfrm>
            <a:off x="239713" y="1809750"/>
            <a:ext cx="5094287" cy="2286000"/>
          </a:xfrm>
          <a:prstGeom prst="rect">
            <a:avLst/>
          </a:prstGeom>
          <a:noFill/>
          <a:ln w="9525">
            <a:solidFill>
              <a:schemeClr val="tx1"/>
            </a:solidFill>
            <a:miter lim="800000"/>
            <a:headEnd/>
            <a:tailEnd/>
          </a:ln>
        </p:spPr>
      </p:pic>
      <p:sp>
        <p:nvSpPr>
          <p:cNvPr id="8196" name="Rectangle 2"/>
          <p:cNvSpPr txBox="1">
            <a:spLocks noChangeArrowheads="1"/>
          </p:cNvSpPr>
          <p:nvPr/>
        </p:nvSpPr>
        <p:spPr bwMode="auto">
          <a:xfrm>
            <a:off x="304800" y="1428750"/>
            <a:ext cx="5000625" cy="363538"/>
          </a:xfrm>
          <a:prstGeom prst="rect">
            <a:avLst/>
          </a:prstGeom>
          <a:noFill/>
          <a:ln w="9525">
            <a:noFill/>
            <a:miter lim="800000"/>
            <a:headEnd/>
            <a:tailEnd/>
          </a:ln>
        </p:spPr>
        <p:txBody>
          <a:bodyPr/>
          <a:lstStyle/>
          <a:p>
            <a:pPr algn="ctr"/>
            <a:r>
              <a:rPr lang="en-US">
                <a:latin typeface="Calibri" pitchFamily="34" charset="0"/>
              </a:rPr>
              <a:t>Fig. 9-1: Deriving Home’s Import Demand Curve</a:t>
            </a:r>
          </a:p>
        </p:txBody>
      </p:sp>
      <p:sp>
        <p:nvSpPr>
          <p:cNvPr id="6" name="TextBox 5"/>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riff_terms_of_trade.png"/>
          <p:cNvPicPr>
            <a:picLocks noChangeAspect="1"/>
          </p:cNvPicPr>
          <p:nvPr/>
        </p:nvPicPr>
        <p:blipFill>
          <a:blip r:embed="rId2"/>
          <a:stretch>
            <a:fillRect/>
          </a:stretch>
        </p:blipFill>
        <p:spPr>
          <a:xfrm>
            <a:off x="152400" y="971550"/>
            <a:ext cx="5772149" cy="3981449"/>
          </a:xfrm>
          <a:prstGeom prst="rect">
            <a:avLst/>
          </a:prstGeom>
          <a:ln>
            <a:solidFill>
              <a:schemeClr val="tx1"/>
            </a:solidFill>
          </a:ln>
        </p:spPr>
      </p:pic>
      <p:sp>
        <p:nvSpPr>
          <p:cNvPr id="3" name="TextBox 2"/>
          <p:cNvSpPr txBox="1"/>
          <p:nvPr/>
        </p:nvSpPr>
        <p:spPr>
          <a:xfrm>
            <a:off x="5943600" y="1102876"/>
            <a:ext cx="3124200" cy="3754874"/>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Yellow includes a </a:t>
            </a:r>
            <a:r>
              <a:rPr lang="en-US" sz="2800" b="1" dirty="0" smtClean="0">
                <a:latin typeface="+mn-lt"/>
                <a:cs typeface="Times New Roman"/>
              </a:rPr>
              <a:t>transfer from home </a:t>
            </a:r>
            <a:r>
              <a:rPr lang="en-US" sz="2800" b="1" dirty="0" smtClean="0">
                <a:latin typeface="+mn-lt"/>
                <a:cs typeface="Times New Roman"/>
              </a:rPr>
              <a:t>government to home producers and </a:t>
            </a:r>
            <a:r>
              <a:rPr lang="en-US" sz="2800" b="1" dirty="0" smtClean="0">
                <a:latin typeface="+mn-lt"/>
                <a:cs typeface="Times New Roman"/>
              </a:rPr>
              <a:t>2 deadweight loss triangles</a:t>
            </a:r>
          </a:p>
          <a:p>
            <a:pPr algn="ctr" fontAlgn="auto">
              <a:spcBef>
                <a:spcPts val="0"/>
              </a:spcBef>
              <a:spcAft>
                <a:spcPts val="0"/>
              </a:spcAft>
              <a:defRPr/>
            </a:pPr>
            <a:r>
              <a:rPr lang="en-US" sz="2800" b="1" dirty="0" smtClean="0">
                <a:latin typeface="+mn-lt"/>
                <a:cs typeface="Times New Roman"/>
              </a:rPr>
              <a:t>(see later diagram).</a:t>
            </a:r>
            <a:endParaRPr lang="en-US" sz="2800" b="1" dirty="0" smtClean="0">
              <a:latin typeface="+mn-lt"/>
              <a:cs typeface="Times New Roman"/>
            </a:endParaRPr>
          </a:p>
          <a:p>
            <a:pPr algn="ctr" fontAlgn="auto">
              <a:spcBef>
                <a:spcPts val="0"/>
              </a:spcBef>
              <a:spcAft>
                <a:spcPts val="0"/>
              </a:spcAft>
              <a:defRPr/>
            </a:pPr>
            <a:endParaRPr lang="en-US" sz="1400" b="1" dirty="0">
              <a:latin typeface="+mn-lt"/>
              <a:cs typeface="Times New Roman"/>
            </a:endParaRPr>
          </a:p>
          <a:p>
            <a:pPr algn="ctr" fontAlgn="auto">
              <a:spcBef>
                <a:spcPts val="0"/>
              </a:spcBef>
              <a:spcAft>
                <a:spcPts val="0"/>
              </a:spcAft>
              <a:defRPr/>
            </a:pPr>
            <a:r>
              <a:rPr lang="en-US" sz="2800" b="1" dirty="0" smtClean="0">
                <a:latin typeface="+mn-lt"/>
                <a:cs typeface="Times New Roman"/>
              </a:rPr>
              <a:t>But what is </a:t>
            </a:r>
            <a:r>
              <a:rPr lang="en-US" sz="2800" b="1" dirty="0" smtClean="0">
                <a:latin typeface="+mn-lt"/>
                <a:cs typeface="Times New Roman"/>
              </a:rPr>
              <a:t>red?</a:t>
            </a:r>
            <a:endParaRPr lang="en-US" sz="2800" b="1" dirty="0">
              <a:latin typeface="+mn-lt"/>
              <a:cs typeface="Times New Roman"/>
            </a:endParaRPr>
          </a:p>
        </p:txBody>
      </p:sp>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9" cy="3981449"/>
          </a:xfrm>
          <a:prstGeom prst="rect">
            <a:avLst/>
          </a:prstGeom>
          <a:ln>
            <a:solidFill>
              <a:schemeClr val="tx1"/>
            </a:solidFill>
          </a:ln>
        </p:spPr>
      </p:pic>
      <p:sp>
        <p:nvSpPr>
          <p:cNvPr id="4" name="TextBox 3"/>
          <p:cNvSpPr txBox="1"/>
          <p:nvPr/>
        </p:nvSpPr>
        <p:spPr>
          <a:xfrm>
            <a:off x="6019800" y="1428750"/>
            <a:ext cx="3048000" cy="3108543"/>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Because the price has gone down for each unit of </a:t>
            </a:r>
            <a:r>
              <a:rPr lang="en-US" sz="2800" b="1" dirty="0" smtClean="0">
                <a:latin typeface="+mn-lt"/>
                <a:cs typeface="Times New Roman"/>
              </a:rPr>
              <a:t>import from foreign, </a:t>
            </a:r>
            <a:r>
              <a:rPr lang="en-US" sz="2800" b="1" dirty="0" smtClean="0">
                <a:latin typeface="+mn-lt"/>
                <a:cs typeface="Times New Roman"/>
              </a:rPr>
              <a:t>foreign </a:t>
            </a:r>
            <a:r>
              <a:rPr lang="en-US" sz="2800" b="1" dirty="0" smtClean="0">
                <a:latin typeface="+mn-lt"/>
                <a:cs typeface="Times New Roman"/>
              </a:rPr>
              <a:t>consumers win </a:t>
            </a:r>
            <a:r>
              <a:rPr lang="en-US" sz="2800" b="1" dirty="0" smtClean="0">
                <a:latin typeface="+mn-lt"/>
                <a:cs typeface="Times New Roman"/>
              </a:rPr>
              <a:t>while home government </a:t>
            </a:r>
            <a:r>
              <a:rPr lang="en-US" sz="2800" b="1" dirty="0" smtClean="0">
                <a:latin typeface="+mn-lt"/>
                <a:cs typeface="Times New Roman"/>
              </a:rPr>
              <a:t>loses</a:t>
            </a:r>
            <a:r>
              <a:rPr lang="en-US" sz="2800" b="1" dirty="0" smtClean="0">
                <a:latin typeface="+mn-lt"/>
                <a:cs typeface="Times New Roman"/>
              </a:rPr>
              <a:t>.</a:t>
            </a:r>
            <a:endParaRPr lang="en-US" sz="2800" b="1" dirty="0">
              <a:latin typeface="+mn-lt"/>
              <a:cs typeface="Times New Roman"/>
            </a:endParaRPr>
          </a:p>
        </p:txBody>
      </p:sp>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9" cy="3981449"/>
          </a:xfrm>
          <a:prstGeom prst="rect">
            <a:avLst/>
          </a:prstGeom>
          <a:ln>
            <a:solidFill>
              <a:schemeClr val="tx1"/>
            </a:solidFill>
          </a:ln>
        </p:spPr>
      </p:pic>
      <p:sp>
        <p:nvSpPr>
          <p:cNvPr id="4" name="TextBox 3"/>
          <p:cNvSpPr txBox="1"/>
          <p:nvPr/>
        </p:nvSpPr>
        <p:spPr>
          <a:xfrm>
            <a:off x="6019800" y="895350"/>
            <a:ext cx="3048000" cy="4185761"/>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This is a terms of trade </a:t>
            </a:r>
            <a:r>
              <a:rPr lang="en-US" sz="2800" b="1" dirty="0" smtClean="0">
                <a:latin typeface="+mn-lt"/>
                <a:cs typeface="Times New Roman"/>
              </a:rPr>
              <a:t>loss for </a:t>
            </a:r>
            <a:r>
              <a:rPr lang="en-US" sz="2800" b="1" dirty="0" smtClean="0">
                <a:latin typeface="+mn-lt"/>
                <a:cs typeface="Times New Roman"/>
              </a:rPr>
              <a:t>home </a:t>
            </a:r>
            <a:r>
              <a:rPr lang="en-US" sz="2800" b="1" dirty="0" smtClean="0">
                <a:latin typeface="+mn-lt"/>
                <a:cs typeface="Times New Roman"/>
              </a:rPr>
              <a:t>(red) </a:t>
            </a:r>
            <a:r>
              <a:rPr lang="en-US" sz="2800" b="1" dirty="0" smtClean="0">
                <a:latin typeface="+mn-lt"/>
                <a:cs typeface="Times New Roman"/>
              </a:rPr>
              <a:t>&amp; a terms of trade </a:t>
            </a:r>
            <a:r>
              <a:rPr lang="en-US" sz="2800" b="1" dirty="0" smtClean="0">
                <a:latin typeface="+mn-lt"/>
                <a:cs typeface="Times New Roman"/>
              </a:rPr>
              <a:t>gain for </a:t>
            </a:r>
            <a:r>
              <a:rPr lang="en-US" sz="2800" b="1" dirty="0" smtClean="0">
                <a:latin typeface="+mn-lt"/>
                <a:cs typeface="Times New Roman"/>
              </a:rPr>
              <a:t>foreign </a:t>
            </a:r>
            <a:r>
              <a:rPr lang="en-US" sz="2800" b="1" dirty="0" smtClean="0">
                <a:latin typeface="+mn-lt"/>
                <a:cs typeface="Times New Roman"/>
              </a:rPr>
              <a:t>(green).</a:t>
            </a:r>
            <a:endParaRPr lang="en-US" sz="2800" b="1" dirty="0" smtClean="0">
              <a:latin typeface="+mn-lt"/>
              <a:cs typeface="Times New Roman"/>
            </a:endParaRPr>
          </a:p>
          <a:p>
            <a:pPr algn="ctr" fontAlgn="auto">
              <a:spcBef>
                <a:spcPts val="0"/>
              </a:spcBef>
              <a:spcAft>
                <a:spcPts val="0"/>
              </a:spcAft>
              <a:defRPr/>
            </a:pPr>
            <a:endParaRPr lang="en-US" sz="1400" b="1" dirty="0" smtClean="0">
              <a:latin typeface="+mn-lt"/>
              <a:cs typeface="Times New Roman"/>
            </a:endParaRPr>
          </a:p>
          <a:p>
            <a:pPr algn="ctr" fontAlgn="auto">
              <a:spcBef>
                <a:spcPts val="0"/>
              </a:spcBef>
              <a:spcAft>
                <a:spcPts val="0"/>
              </a:spcAft>
              <a:defRPr/>
            </a:pPr>
            <a:r>
              <a:rPr lang="en-US" sz="2800" b="1" dirty="0" smtClean="0">
                <a:latin typeface="+mn-lt"/>
                <a:cs typeface="Times New Roman"/>
              </a:rPr>
              <a:t>Note that the red area is exactly the same size as the green area.</a:t>
            </a:r>
            <a:endParaRPr lang="en-US" sz="2800" b="1" dirty="0">
              <a:latin typeface="+mn-lt"/>
              <a:cs typeface="Times New Roman"/>
            </a:endParaRPr>
          </a:p>
        </p:txBody>
      </p:sp>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8" cy="3981449"/>
          </a:xfrm>
          <a:prstGeom prst="rect">
            <a:avLst/>
          </a:prstGeom>
          <a:ln>
            <a:solidFill>
              <a:schemeClr val="tx1"/>
            </a:solidFill>
          </a:ln>
        </p:spPr>
      </p:pic>
      <p:sp>
        <p:nvSpPr>
          <p:cNvPr id="4" name="TextBox 3"/>
          <p:cNvSpPr txBox="1"/>
          <p:nvPr/>
        </p:nvSpPr>
        <p:spPr>
          <a:xfrm>
            <a:off x="6019800" y="1646694"/>
            <a:ext cx="3048000" cy="2677656"/>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Loss to the world is the </a:t>
            </a:r>
            <a:r>
              <a:rPr lang="en-US" sz="2800" b="1" dirty="0" smtClean="0">
                <a:latin typeface="+mn-lt"/>
                <a:cs typeface="Times New Roman"/>
              </a:rPr>
              <a:t>red triangles</a:t>
            </a:r>
            <a:r>
              <a:rPr lang="en-US" sz="2800" b="1" dirty="0" smtClean="0">
                <a:latin typeface="+mn-lt"/>
                <a:cs typeface="Times New Roman"/>
              </a:rPr>
              <a:t>: production and consumption distortion loss in home and foreign.</a:t>
            </a:r>
            <a:endParaRPr lang="en-US" sz="2800" b="1" dirty="0">
              <a:latin typeface="+mn-lt"/>
              <a:cs typeface="Times New Roman"/>
            </a:endParaRPr>
          </a:p>
        </p:txBody>
      </p:sp>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8" cy="3981448"/>
          </a:xfrm>
          <a:prstGeom prst="rect">
            <a:avLst/>
          </a:prstGeom>
          <a:ln>
            <a:solidFill>
              <a:schemeClr val="tx1"/>
            </a:solidFill>
          </a:ln>
        </p:spPr>
      </p:pic>
      <p:sp>
        <p:nvSpPr>
          <p:cNvPr id="4" name="TextBox 3"/>
          <p:cNvSpPr txBox="1"/>
          <p:nvPr/>
        </p:nvSpPr>
        <p:spPr>
          <a:xfrm>
            <a:off x="6019800" y="1848981"/>
            <a:ext cx="3048000" cy="2246769"/>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Here the red triangles from before are colored orange to see where they fit in.</a:t>
            </a:r>
            <a:endParaRPr lang="en-US" sz="2800" b="1" dirty="0">
              <a:latin typeface="+mn-lt"/>
              <a:cs typeface="Times New Roman"/>
            </a:endParaRPr>
          </a:p>
        </p:txBody>
      </p:sp>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iff_terms_of_trade.png"/>
          <p:cNvPicPr>
            <a:picLocks noChangeAspect="1"/>
          </p:cNvPicPr>
          <p:nvPr/>
        </p:nvPicPr>
        <p:blipFill>
          <a:blip r:embed="rId2"/>
          <a:stretch>
            <a:fillRect/>
          </a:stretch>
        </p:blipFill>
        <p:spPr>
          <a:xfrm>
            <a:off x="152400" y="971550"/>
            <a:ext cx="5772148" cy="3981448"/>
          </a:xfrm>
          <a:prstGeom prst="rect">
            <a:avLst/>
          </a:prstGeom>
          <a:ln>
            <a:solidFill>
              <a:schemeClr val="tx1"/>
            </a:solidFill>
          </a:ln>
        </p:spPr>
      </p:pic>
      <p:sp>
        <p:nvSpPr>
          <p:cNvPr id="4" name="TextBox 3"/>
          <p:cNvSpPr txBox="1"/>
          <p:nvPr/>
        </p:nvSpPr>
        <p:spPr>
          <a:xfrm>
            <a:off x="6019800" y="2127468"/>
            <a:ext cx="3048000" cy="1815882"/>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In home the yellow is a transfer from government to producers.</a:t>
            </a:r>
            <a:endParaRPr lang="en-US" sz="2800" b="1" dirty="0">
              <a:latin typeface="+mn-lt"/>
              <a:cs typeface="Times New Roman"/>
            </a:endParaRPr>
          </a:p>
        </p:txBody>
      </p:sp>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9800" y="1646694"/>
            <a:ext cx="3048000" cy="2677656"/>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The orange in home is a loss because too much is produced &amp; too little is consumed at the higher price.</a:t>
            </a:r>
            <a:endParaRPr lang="en-US" sz="2800" b="1" dirty="0">
              <a:latin typeface="+mn-lt"/>
              <a:cs typeface="Times New Roman"/>
            </a:endParaRPr>
          </a:p>
        </p:txBody>
      </p:sp>
      <p:pic>
        <p:nvPicPr>
          <p:cNvPr id="3" name="Picture 2" descr="tariff_terms_of_trade.png"/>
          <p:cNvPicPr>
            <a:picLocks noChangeAspect="1"/>
          </p:cNvPicPr>
          <p:nvPr/>
        </p:nvPicPr>
        <p:blipFill>
          <a:blip r:embed="rId2"/>
          <a:stretch>
            <a:fillRect/>
          </a:stretch>
        </p:blipFill>
        <p:spPr>
          <a:xfrm>
            <a:off x="152400" y="971550"/>
            <a:ext cx="5772148" cy="3981448"/>
          </a:xfrm>
          <a:prstGeom prst="rect">
            <a:avLst/>
          </a:prstGeom>
          <a:ln>
            <a:solidFill>
              <a:schemeClr val="tx1"/>
            </a:solidFill>
          </a:ln>
        </p:spPr>
      </p:pic>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9800" y="1646694"/>
            <a:ext cx="3048000" cy="2677656"/>
          </a:xfrm>
          <a:prstGeom prst="rect">
            <a:avLst/>
          </a:prstGeom>
          <a:noFill/>
        </p:spPr>
        <p:txBody>
          <a:bodyPr wrap="square">
            <a:spAutoFit/>
          </a:bodyPr>
          <a:lstStyle/>
          <a:p>
            <a:pPr algn="ctr" fontAlgn="auto">
              <a:spcBef>
                <a:spcPts val="0"/>
              </a:spcBef>
              <a:spcAft>
                <a:spcPts val="0"/>
              </a:spcAft>
              <a:defRPr/>
            </a:pPr>
            <a:r>
              <a:rPr lang="en-US" sz="2800" b="1" dirty="0" smtClean="0">
                <a:latin typeface="+mn-lt"/>
                <a:cs typeface="Times New Roman"/>
              </a:rPr>
              <a:t>The orange in foreign is a loss because too little is produced &amp; too much is consumed at the lower price.</a:t>
            </a:r>
            <a:endParaRPr lang="en-US" sz="2800" b="1" dirty="0">
              <a:latin typeface="+mn-lt"/>
              <a:cs typeface="Times New Roman"/>
            </a:endParaRPr>
          </a:p>
        </p:txBody>
      </p:sp>
      <p:pic>
        <p:nvPicPr>
          <p:cNvPr id="3" name="Picture 2" descr="tariff_terms_of_trade.png"/>
          <p:cNvPicPr>
            <a:picLocks noChangeAspect="1"/>
          </p:cNvPicPr>
          <p:nvPr/>
        </p:nvPicPr>
        <p:blipFill>
          <a:blip r:embed="rId2"/>
          <a:stretch>
            <a:fillRect/>
          </a:stretch>
        </p:blipFill>
        <p:spPr>
          <a:xfrm>
            <a:off x="152400" y="971550"/>
            <a:ext cx="5772148" cy="3981448"/>
          </a:xfrm>
          <a:prstGeom prst="rect">
            <a:avLst/>
          </a:prstGeom>
          <a:ln>
            <a:solidFill>
              <a:schemeClr val="tx1"/>
            </a:solidFill>
          </a:ln>
        </p:spPr>
      </p:pic>
      <p:sp>
        <p:nvSpPr>
          <p:cNvPr id="5" name="TextBox 4"/>
          <p:cNvSpPr txBox="1"/>
          <p:nvPr/>
        </p:nvSpPr>
        <p:spPr>
          <a:xfrm>
            <a:off x="396183" y="133350"/>
            <a:ext cx="8443017"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Terms </a:t>
            </a:r>
            <a:r>
              <a:rPr lang="en-US" sz="4800" b="1" u="sng" dirty="0" smtClean="0">
                <a:solidFill>
                  <a:srgbClr val="002060"/>
                </a:solidFill>
                <a:effectLst>
                  <a:outerShdw blurRad="38100" dist="38100" dir="2700000" algn="tl">
                    <a:srgbClr val="000000">
                      <a:alpha val="43137"/>
                    </a:srgbClr>
                  </a:outerShdw>
                </a:effectLst>
                <a:latin typeface="+mn-lt"/>
              </a:rPr>
              <a:t>of </a:t>
            </a:r>
            <a:r>
              <a:rPr lang="en-US" sz="4800" b="1" u="sng" dirty="0" smtClean="0">
                <a:solidFill>
                  <a:srgbClr val="002060"/>
                </a:solidFill>
                <a:effectLst>
                  <a:outerShdw blurRad="38100" dist="38100" dir="2700000" algn="tl">
                    <a:srgbClr val="000000">
                      <a:alpha val="43137"/>
                    </a:srgbClr>
                  </a:outerShdw>
                </a:effectLst>
                <a:latin typeface="+mn-lt"/>
              </a:rPr>
              <a:t>Trade: Export Subsidies</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0" y="1276350"/>
            <a:ext cx="3505200" cy="3540125"/>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rPr>
              <a:t>export supply </a:t>
            </a:r>
            <a:r>
              <a:rPr lang="en-US" sz="2800" b="1" dirty="0">
                <a:latin typeface="+mn-lt"/>
              </a:rPr>
              <a:t>–</a:t>
            </a:r>
          </a:p>
          <a:p>
            <a:pPr algn="ctr" fontAlgn="auto">
              <a:spcBef>
                <a:spcPts val="0"/>
              </a:spcBef>
              <a:spcAft>
                <a:spcPts val="0"/>
              </a:spcAft>
              <a:defRPr/>
            </a:pPr>
            <a:r>
              <a:rPr lang="en-US" sz="2800" b="1" dirty="0">
                <a:latin typeface="+mn-lt"/>
                <a:cs typeface="Times New Roman"/>
              </a:rPr>
              <a:t>the difference between the quantity of a good that foreign producers supply and the quantity that foreign consumers demand at any price</a:t>
            </a:r>
          </a:p>
        </p:txBody>
      </p:sp>
      <p:pic>
        <p:nvPicPr>
          <p:cNvPr id="9219" name="Picture 9" descr="fig09_02"/>
          <p:cNvPicPr>
            <a:picLocks noChangeAspect="1" noChangeArrowheads="1"/>
          </p:cNvPicPr>
          <p:nvPr/>
        </p:nvPicPr>
        <p:blipFill>
          <a:blip r:embed="rId2"/>
          <a:srcRect/>
          <a:stretch>
            <a:fillRect/>
          </a:stretch>
        </p:blipFill>
        <p:spPr bwMode="auto">
          <a:xfrm>
            <a:off x="228600" y="1809750"/>
            <a:ext cx="5076825" cy="2286000"/>
          </a:xfrm>
          <a:prstGeom prst="rect">
            <a:avLst/>
          </a:prstGeom>
          <a:noFill/>
          <a:ln w="9525">
            <a:solidFill>
              <a:schemeClr val="tx1"/>
            </a:solidFill>
            <a:miter lim="800000"/>
            <a:headEnd/>
            <a:tailEnd/>
          </a:ln>
        </p:spPr>
      </p:pic>
      <p:sp>
        <p:nvSpPr>
          <p:cNvPr id="9220" name="Rectangle 2"/>
          <p:cNvSpPr txBox="1">
            <a:spLocks noChangeArrowheads="1"/>
          </p:cNvSpPr>
          <p:nvPr/>
        </p:nvSpPr>
        <p:spPr bwMode="auto">
          <a:xfrm>
            <a:off x="304800" y="1428750"/>
            <a:ext cx="5000625" cy="363538"/>
          </a:xfrm>
          <a:prstGeom prst="rect">
            <a:avLst/>
          </a:prstGeom>
          <a:noFill/>
          <a:ln w="9525">
            <a:noFill/>
            <a:miter lim="800000"/>
            <a:headEnd/>
            <a:tailEnd/>
          </a:ln>
        </p:spPr>
        <p:txBody>
          <a:bodyPr/>
          <a:lstStyle/>
          <a:p>
            <a:pPr algn="ctr"/>
            <a:r>
              <a:rPr lang="en-US">
                <a:latin typeface="Calibri" pitchFamily="34" charset="0"/>
              </a:rPr>
              <a:t>Fig. 9-2: Deriving Foreign’s Export Supply Curve</a:t>
            </a:r>
          </a:p>
        </p:txBody>
      </p:sp>
      <p:sp>
        <p:nvSpPr>
          <p:cNvPr id="8" name="TextBox 7"/>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0" y="1697038"/>
            <a:ext cx="3505200" cy="2276475"/>
          </a:xfrm>
          <a:prstGeom prst="rect">
            <a:avLst/>
          </a:prstGeom>
          <a:noFill/>
        </p:spPr>
        <p:txBody>
          <a:bodyPr>
            <a:spAutoFit/>
          </a:bodyPr>
          <a:lstStyle/>
          <a:p>
            <a:pPr fontAlgn="auto">
              <a:spcBef>
                <a:spcPts val="0"/>
              </a:spcBef>
              <a:spcAft>
                <a:spcPts val="0"/>
              </a:spcAft>
              <a:defRPr/>
            </a:pPr>
            <a:r>
              <a:rPr lang="en-US" sz="4400" b="1" dirty="0">
                <a:effectLst>
                  <a:outerShdw blurRad="38100" dist="38100" dir="2700000" algn="tl">
                    <a:srgbClr val="000000">
                      <a:alpha val="43137"/>
                    </a:srgbClr>
                  </a:outerShdw>
                </a:effectLst>
                <a:latin typeface="+mn-lt"/>
                <a:cs typeface="Times New Roman"/>
              </a:rPr>
              <a:t>XS* = S* – D*</a:t>
            </a:r>
          </a:p>
          <a:p>
            <a:pPr fontAlgn="auto">
              <a:spcBef>
                <a:spcPts val="0"/>
              </a:spcBef>
              <a:spcAft>
                <a:spcPts val="0"/>
              </a:spcAft>
              <a:defRPr/>
            </a:pPr>
            <a:endParaRPr lang="en-US" sz="1400" b="1" dirty="0">
              <a:latin typeface="+mn-lt"/>
              <a:cs typeface="Times New Roman"/>
            </a:endParaRPr>
          </a:p>
          <a:p>
            <a:pPr fontAlgn="auto">
              <a:spcBef>
                <a:spcPts val="0"/>
              </a:spcBef>
              <a:spcAft>
                <a:spcPts val="0"/>
              </a:spcAft>
              <a:defRPr/>
            </a:pPr>
            <a:r>
              <a:rPr lang="en-US" sz="2800" b="1" dirty="0">
                <a:latin typeface="+mn-lt"/>
                <a:cs typeface="Times New Roman"/>
              </a:rPr>
              <a:t>XS* ≡ export supply</a:t>
            </a:r>
          </a:p>
          <a:p>
            <a:pPr fontAlgn="auto">
              <a:spcBef>
                <a:spcPts val="0"/>
              </a:spcBef>
              <a:spcAft>
                <a:spcPts val="0"/>
              </a:spcAft>
              <a:defRPr/>
            </a:pPr>
            <a:r>
              <a:rPr lang="en-US" sz="2800" b="1" dirty="0">
                <a:latin typeface="+mn-lt"/>
                <a:cs typeface="Times New Roman"/>
              </a:rPr>
              <a:t>D* ≡ foreign demand</a:t>
            </a:r>
          </a:p>
          <a:p>
            <a:pPr fontAlgn="auto">
              <a:spcBef>
                <a:spcPts val="0"/>
              </a:spcBef>
              <a:spcAft>
                <a:spcPts val="0"/>
              </a:spcAft>
              <a:defRPr/>
            </a:pPr>
            <a:r>
              <a:rPr lang="en-US" sz="2800" b="1" dirty="0">
                <a:latin typeface="+mn-lt"/>
                <a:cs typeface="Times New Roman"/>
              </a:rPr>
              <a:t>S* ≡ foreign supply</a:t>
            </a:r>
          </a:p>
        </p:txBody>
      </p:sp>
      <p:pic>
        <p:nvPicPr>
          <p:cNvPr id="10243" name="Picture 9" descr="fig09_02"/>
          <p:cNvPicPr>
            <a:picLocks noChangeAspect="1" noChangeArrowheads="1"/>
          </p:cNvPicPr>
          <p:nvPr/>
        </p:nvPicPr>
        <p:blipFill>
          <a:blip r:embed="rId2"/>
          <a:srcRect/>
          <a:stretch>
            <a:fillRect/>
          </a:stretch>
        </p:blipFill>
        <p:spPr bwMode="auto">
          <a:xfrm>
            <a:off x="228600" y="1809750"/>
            <a:ext cx="5076825" cy="2286000"/>
          </a:xfrm>
          <a:prstGeom prst="rect">
            <a:avLst/>
          </a:prstGeom>
          <a:noFill/>
          <a:ln w="9525">
            <a:solidFill>
              <a:schemeClr val="tx1"/>
            </a:solidFill>
            <a:miter lim="800000"/>
            <a:headEnd/>
            <a:tailEnd/>
          </a:ln>
        </p:spPr>
      </p:pic>
      <p:sp>
        <p:nvSpPr>
          <p:cNvPr id="10244" name="Rectangle 2"/>
          <p:cNvSpPr txBox="1">
            <a:spLocks noChangeArrowheads="1"/>
          </p:cNvSpPr>
          <p:nvPr/>
        </p:nvSpPr>
        <p:spPr bwMode="auto">
          <a:xfrm>
            <a:off x="304800" y="1428750"/>
            <a:ext cx="5000625" cy="363538"/>
          </a:xfrm>
          <a:prstGeom prst="rect">
            <a:avLst/>
          </a:prstGeom>
          <a:noFill/>
          <a:ln w="9525">
            <a:noFill/>
            <a:miter lim="800000"/>
            <a:headEnd/>
            <a:tailEnd/>
          </a:ln>
        </p:spPr>
        <p:txBody>
          <a:bodyPr/>
          <a:lstStyle/>
          <a:p>
            <a:pPr algn="ctr"/>
            <a:r>
              <a:rPr lang="en-US">
                <a:latin typeface="Calibri" pitchFamily="34" charset="0"/>
              </a:rPr>
              <a:t>Fig. 9-2: Deriving Foreign’s Export Supply Curve</a:t>
            </a:r>
          </a:p>
        </p:txBody>
      </p:sp>
      <p:sp>
        <p:nvSpPr>
          <p:cNvPr id="6" name="TextBox 5"/>
          <p:cNvSpPr txBox="1"/>
          <p:nvPr/>
        </p:nvSpPr>
        <p:spPr>
          <a:xfrm>
            <a:off x="3795713" y="133350"/>
            <a:ext cx="1606550"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Trade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6255</TotalTime>
  <Words>2712</Words>
  <Application>Microsoft Office PowerPoint</Application>
  <PresentationFormat>On-screen Show (16:9)</PresentationFormat>
  <Paragraphs>447</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535</cp:revision>
  <dcterms:created xsi:type="dcterms:W3CDTF">2010-08-30T19:56:42Z</dcterms:created>
  <dcterms:modified xsi:type="dcterms:W3CDTF">2012-03-21T21:03:47Z</dcterms:modified>
</cp:coreProperties>
</file>