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78" r:id="rId2"/>
    <p:sldId id="700" r:id="rId3"/>
    <p:sldId id="701" r:id="rId4"/>
    <p:sldId id="702" r:id="rId5"/>
    <p:sldId id="704" r:id="rId6"/>
    <p:sldId id="705" r:id="rId7"/>
    <p:sldId id="706" r:id="rId8"/>
    <p:sldId id="728" r:id="rId9"/>
    <p:sldId id="707" r:id="rId10"/>
    <p:sldId id="708" r:id="rId11"/>
    <p:sldId id="709" r:id="rId12"/>
    <p:sldId id="711" r:id="rId13"/>
    <p:sldId id="712" r:id="rId14"/>
    <p:sldId id="713" r:id="rId15"/>
    <p:sldId id="714" r:id="rId16"/>
    <p:sldId id="715" r:id="rId17"/>
    <p:sldId id="725" r:id="rId18"/>
    <p:sldId id="717" r:id="rId19"/>
    <p:sldId id="718" r:id="rId20"/>
    <p:sldId id="719" r:id="rId21"/>
    <p:sldId id="721" r:id="rId22"/>
    <p:sldId id="720" r:id="rId23"/>
    <p:sldId id="723" r:id="rId24"/>
    <p:sldId id="724" r:id="rId25"/>
    <p:sldId id="722" r:id="rId26"/>
    <p:sldId id="731" r:id="rId27"/>
    <p:sldId id="729" r:id="rId28"/>
    <p:sldId id="730" r:id="rId2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C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221" autoAdjust="0"/>
    <p:restoredTop sz="90274" autoAdjust="0"/>
  </p:normalViewPr>
  <p:slideViewPr>
    <p:cSldViewPr>
      <p:cViewPr varScale="1">
        <p:scale>
          <a:sx n="82" d="100"/>
          <a:sy n="82" d="100"/>
        </p:scale>
        <p:origin x="-102" y="-906"/>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3941A1-809E-4B80-A183-6EEB55A8A684}" type="datetimeFigureOut">
              <a:rPr lang="en-US" smtClean="0"/>
              <a:pPr/>
              <a:t>1/25/2012</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CEEADA-2BA2-4376-9307-9504ED3363FE}" type="slidenum">
              <a:rPr lang="en-US" smtClean="0"/>
              <a:pPr/>
              <a:t>‹#›</a:t>
            </a:fld>
            <a:endParaRPr lang="en-US" dirty="0"/>
          </a:p>
        </p:txBody>
      </p:sp>
    </p:spTree>
    <p:extLst>
      <p:ext uri="{BB962C8B-B14F-4D97-AF65-F5344CB8AC3E}">
        <p14:creationId xmlns:p14="http://schemas.microsoft.com/office/powerpoint/2010/main" xmlns="" val="3093145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AA170D-0BDD-4638-9A1B-2043113D8863}" type="datetimeFigureOut">
              <a:rPr lang="en-US" smtClean="0"/>
              <a:pPr/>
              <a:t>1/25/2012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8766CD-751F-4563-94E6-E8FE1AE84C8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AA170D-0BDD-4638-9A1B-2043113D8863}" type="datetimeFigureOut">
              <a:rPr lang="en-US" smtClean="0"/>
              <a:pPr/>
              <a:t>1/25/2012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8766CD-751F-4563-94E6-E8FE1AE84C8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AA170D-0BDD-4638-9A1B-2043113D8863}" type="datetimeFigureOut">
              <a:rPr lang="en-US" smtClean="0"/>
              <a:pPr/>
              <a:t>1/25/2012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8766CD-751F-4563-94E6-E8FE1AE84C8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AA170D-0BDD-4638-9A1B-2043113D8863}" type="datetimeFigureOut">
              <a:rPr lang="en-US" smtClean="0"/>
              <a:pPr/>
              <a:t>1/25/2012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8766CD-751F-4563-94E6-E8FE1AE84C8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AA170D-0BDD-4638-9A1B-2043113D8863}" type="datetimeFigureOut">
              <a:rPr lang="en-US" smtClean="0"/>
              <a:pPr/>
              <a:t>1/25/2012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8766CD-751F-4563-94E6-E8FE1AE84C8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AA170D-0BDD-4638-9A1B-2043113D8863}" type="datetimeFigureOut">
              <a:rPr lang="en-US" smtClean="0"/>
              <a:pPr/>
              <a:t>1/25/2012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D8766CD-751F-4563-94E6-E8FE1AE84C8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AA170D-0BDD-4638-9A1B-2043113D8863}" type="datetimeFigureOut">
              <a:rPr lang="en-US" smtClean="0"/>
              <a:pPr/>
              <a:t>1/25/2012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D8766CD-751F-4563-94E6-E8FE1AE84C8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AA170D-0BDD-4638-9A1B-2043113D8863}" type="datetimeFigureOut">
              <a:rPr lang="en-US" smtClean="0"/>
              <a:pPr/>
              <a:t>1/25/2012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D8766CD-751F-4563-94E6-E8FE1AE84C8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AA170D-0BDD-4638-9A1B-2043113D8863}" type="datetimeFigureOut">
              <a:rPr lang="en-US" smtClean="0"/>
              <a:pPr/>
              <a:t>1/25/2012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D8766CD-751F-4563-94E6-E8FE1AE84C8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AA170D-0BDD-4638-9A1B-2043113D8863}" type="datetimeFigureOut">
              <a:rPr lang="en-US" smtClean="0"/>
              <a:pPr/>
              <a:t>1/25/2012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D8766CD-751F-4563-94E6-E8FE1AE84C8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AA170D-0BDD-4638-9A1B-2043113D8863}" type="datetimeFigureOut">
              <a:rPr lang="en-US" smtClean="0"/>
              <a:pPr/>
              <a:t>1/25/2012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D8766CD-751F-4563-94E6-E8FE1AE84C8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EFD1"/>
            </a:gs>
            <a:gs pos="64999">
              <a:srgbClr val="F0EBD5"/>
            </a:gs>
            <a:gs pos="100000">
              <a:srgbClr val="D1C39F"/>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88AA170D-0BDD-4638-9A1B-2043113D8863}" type="datetimeFigureOut">
              <a:rPr lang="en-US" smtClean="0"/>
              <a:pPr/>
              <a:t>1/25/2012</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D8766CD-751F-4563-94E6-E8FE1AE84C8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7400" y="2438221"/>
            <a:ext cx="5030544" cy="1200329"/>
          </a:xfrm>
          <a:prstGeom prst="rect">
            <a:avLst/>
          </a:prstGeom>
          <a:noFill/>
        </p:spPr>
        <p:txBody>
          <a:bodyPr wrap="none" rtlCol="0">
            <a:spAutoFit/>
          </a:bodyPr>
          <a:lstStyle/>
          <a:p>
            <a:pPr algn="ctr"/>
            <a:r>
              <a:rPr lang="en-US" sz="3600" b="1" dirty="0" smtClean="0">
                <a:effectLst>
                  <a:outerShdw blurRad="38100" dist="38100" dir="2700000" algn="tl">
                    <a:srgbClr val="000000">
                      <a:alpha val="43137"/>
                    </a:srgbClr>
                  </a:outerShdw>
                </a:effectLst>
              </a:rPr>
              <a:t>Sweatshops / Child Labor</a:t>
            </a:r>
          </a:p>
          <a:p>
            <a:pPr algn="ctr"/>
            <a:r>
              <a:rPr lang="en-US" sz="3600" b="1" smtClean="0">
                <a:effectLst>
                  <a:outerShdw blurRad="38100" dist="38100" dir="2700000" algn="tl">
                    <a:srgbClr val="000000">
                      <a:alpha val="43137"/>
                    </a:srgbClr>
                  </a:outerShdw>
                </a:effectLst>
              </a:rPr>
              <a:t>2/20/2012</a:t>
            </a:r>
            <a:endParaRPr lang="en-US" sz="3600" b="1" dirty="0" smtClean="0">
              <a:effectLst>
                <a:outerShdw blurRad="38100" dist="38100" dir="2700000" algn="tl">
                  <a:srgbClr val="000000">
                    <a:alpha val="43137"/>
                  </a:srgbClr>
                </a:outerShdw>
              </a:effectLst>
            </a:endParaRPr>
          </a:p>
        </p:txBody>
      </p:sp>
      <p:sp>
        <p:nvSpPr>
          <p:cNvPr id="6" name="TextBox 5"/>
          <p:cNvSpPr txBox="1"/>
          <p:nvPr/>
        </p:nvSpPr>
        <p:spPr>
          <a:xfrm>
            <a:off x="2059031" y="971550"/>
            <a:ext cx="5103769" cy="830997"/>
          </a:xfrm>
          <a:prstGeom prst="rect">
            <a:avLst/>
          </a:prstGeom>
          <a:noFill/>
        </p:spPr>
        <p:txBody>
          <a:bodyPr wrap="none" rtlCol="0">
            <a:spAutoFit/>
          </a:bodyPr>
          <a:lstStyle/>
          <a:p>
            <a:pPr algn="ctr"/>
            <a:r>
              <a:rPr lang="en-US" sz="4800" b="1" dirty="0" smtClean="0">
                <a:solidFill>
                  <a:srgbClr val="0070C0"/>
                </a:solidFill>
                <a:effectLst>
                  <a:outerShdw blurRad="38100" dist="38100" dir="2700000" algn="tl">
                    <a:srgbClr val="000000">
                      <a:alpha val="43137"/>
                    </a:srgbClr>
                  </a:outerShdw>
                </a:effectLst>
              </a:rPr>
              <a:t>Unit </a:t>
            </a:r>
            <a:r>
              <a:rPr lang="en-US" sz="4800" b="1" dirty="0" smtClean="0">
                <a:solidFill>
                  <a:srgbClr val="0070C0"/>
                </a:solidFill>
                <a:effectLst>
                  <a:outerShdw blurRad="38100" dist="38100" dir="2700000" algn="tl">
                    <a:srgbClr val="000000">
                      <a:alpha val="43137"/>
                    </a:srgbClr>
                  </a:outerShdw>
                </a:effectLst>
              </a:rPr>
              <a:t>2: </a:t>
            </a:r>
            <a:r>
              <a:rPr lang="en-US" sz="4800" b="1" dirty="0" smtClean="0">
                <a:solidFill>
                  <a:srgbClr val="0070C0"/>
                </a:solidFill>
                <a:effectLst>
                  <a:outerShdw blurRad="38100" dist="38100" dir="2700000" algn="tl">
                    <a:srgbClr val="000000">
                      <a:alpha val="43137"/>
                    </a:srgbClr>
                  </a:outerShdw>
                </a:effectLst>
              </a:rPr>
              <a:t>Trade </a:t>
            </a:r>
            <a:r>
              <a:rPr lang="en-US" sz="4800" b="1" dirty="0" smtClean="0">
                <a:solidFill>
                  <a:srgbClr val="0070C0"/>
                </a:solidFill>
                <a:effectLst>
                  <a:outerShdw blurRad="38100" dist="38100" dir="2700000" algn="tl">
                    <a:srgbClr val="000000">
                      <a:alpha val="43137"/>
                    </a:srgbClr>
                  </a:outerShdw>
                </a:effectLst>
              </a:rPr>
              <a:t>Policy</a:t>
            </a:r>
            <a:endParaRPr lang="en-US" sz="4800" b="1" dirty="0">
              <a:solidFill>
                <a:srgbClr val="0070C0"/>
              </a:solidFill>
              <a:effectLst>
                <a:outerShdw blurRad="38100" dist="38100" dir="2700000" algn="tl">
                  <a:srgbClr val="000000">
                    <a:alpha val="43137"/>
                  </a:srgbClr>
                </a:outerShdw>
              </a:effectLst>
            </a:endParaRPr>
          </a:p>
        </p:txBody>
      </p:sp>
      <p:pic>
        <p:nvPicPr>
          <p:cNvPr id="7" name="Picture 6" descr="policy.png"/>
          <p:cNvPicPr>
            <a:picLocks noChangeAspect="1"/>
          </p:cNvPicPr>
          <p:nvPr/>
        </p:nvPicPr>
        <p:blipFill>
          <a:blip r:embed="rId2" cstate="print"/>
          <a:stretch>
            <a:fillRect/>
          </a:stretch>
        </p:blipFill>
        <p:spPr>
          <a:xfrm>
            <a:off x="228600" y="819150"/>
            <a:ext cx="1600200" cy="1170878"/>
          </a:xfrm>
          <a:prstGeom prst="rect">
            <a:avLst/>
          </a:prstGeom>
        </p:spPr>
      </p:pic>
      <p:pic>
        <p:nvPicPr>
          <p:cNvPr id="10" name="Picture 9" descr="policy.png"/>
          <p:cNvPicPr>
            <a:picLocks noChangeAspect="1"/>
          </p:cNvPicPr>
          <p:nvPr/>
        </p:nvPicPr>
        <p:blipFill>
          <a:blip r:embed="rId2" cstate="print"/>
          <a:stretch>
            <a:fillRect/>
          </a:stretch>
        </p:blipFill>
        <p:spPr>
          <a:xfrm>
            <a:off x="7391400" y="819150"/>
            <a:ext cx="1600200" cy="117087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986934" y="133350"/>
            <a:ext cx="3223959"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Sweatshops</a:t>
            </a:r>
          </a:p>
        </p:txBody>
      </p:sp>
      <p:sp>
        <p:nvSpPr>
          <p:cNvPr id="5" name="TextBox 4"/>
          <p:cNvSpPr txBox="1"/>
          <p:nvPr/>
        </p:nvSpPr>
        <p:spPr>
          <a:xfrm>
            <a:off x="5791200" y="2051268"/>
            <a:ext cx="3276600" cy="1815882"/>
          </a:xfrm>
          <a:prstGeom prst="rect">
            <a:avLst/>
          </a:prstGeom>
          <a:noFill/>
        </p:spPr>
        <p:txBody>
          <a:bodyPr wrap="square" rtlCol="0">
            <a:spAutoFit/>
          </a:bodyPr>
          <a:lstStyle/>
          <a:p>
            <a:pPr algn="ctr"/>
            <a:r>
              <a:rPr lang="en-US" sz="2800" b="1" dirty="0" smtClean="0">
                <a:cs typeface="Times New Roman"/>
              </a:rPr>
              <a:t>In 9 of 11 countries checked, sweatshop waged exceeded average income.</a:t>
            </a:r>
          </a:p>
        </p:txBody>
      </p:sp>
      <p:pic>
        <p:nvPicPr>
          <p:cNvPr id="6" name="Picture 5"/>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6257" y="1123950"/>
            <a:ext cx="5361354" cy="3657600"/>
          </a:xfrm>
          <a:prstGeom prst="rect">
            <a:avLst/>
          </a:prstGeom>
          <a:ln>
            <a:solidFill>
              <a:schemeClr val="tx1"/>
            </a:solidFill>
          </a:ln>
        </p:spPr>
      </p:pic>
    </p:spTree>
    <p:extLst>
      <p:ext uri="{BB962C8B-B14F-4D97-AF65-F5344CB8AC3E}">
        <p14:creationId xmlns:p14="http://schemas.microsoft.com/office/powerpoint/2010/main" xmlns="" val="2136545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86934" y="133350"/>
            <a:ext cx="3223959"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Sweatshops</a:t>
            </a:r>
          </a:p>
        </p:txBody>
      </p:sp>
      <p:sp>
        <p:nvSpPr>
          <p:cNvPr id="3" name="TextBox 2"/>
          <p:cNvSpPr txBox="1"/>
          <p:nvPr/>
        </p:nvSpPr>
        <p:spPr>
          <a:xfrm>
            <a:off x="5867400" y="1646694"/>
            <a:ext cx="3124200" cy="2677656"/>
          </a:xfrm>
          <a:prstGeom prst="rect">
            <a:avLst/>
          </a:prstGeom>
          <a:noFill/>
        </p:spPr>
        <p:txBody>
          <a:bodyPr wrap="square" rtlCol="0">
            <a:spAutoFit/>
          </a:bodyPr>
          <a:lstStyle/>
          <a:p>
            <a:pPr algn="ctr"/>
            <a:r>
              <a:rPr lang="en-US" sz="2800" b="1" dirty="0" smtClean="0">
                <a:cs typeface="Times New Roman"/>
              </a:rPr>
              <a:t>In Cambodia, Haiti, Nicaragua, and Honduras, wages paid by sweatshops are &gt; double average income.</a:t>
            </a: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6257" y="1123950"/>
            <a:ext cx="5361354" cy="3657600"/>
          </a:xfrm>
          <a:prstGeom prst="rect">
            <a:avLst/>
          </a:prstGeom>
          <a:ln>
            <a:solidFill>
              <a:schemeClr val="tx1"/>
            </a:solidFill>
          </a:ln>
        </p:spPr>
      </p:pic>
    </p:spTree>
    <p:extLst>
      <p:ext uri="{BB962C8B-B14F-4D97-AF65-F5344CB8AC3E}">
        <p14:creationId xmlns:p14="http://schemas.microsoft.com/office/powerpoint/2010/main" xmlns="" val="2591554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86934" y="133350"/>
            <a:ext cx="3223959"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Sweatshops</a:t>
            </a:r>
          </a:p>
        </p:txBody>
      </p:sp>
      <p:sp>
        <p:nvSpPr>
          <p:cNvPr id="3" name="TextBox 2"/>
          <p:cNvSpPr txBox="1"/>
          <p:nvPr/>
        </p:nvSpPr>
        <p:spPr>
          <a:xfrm>
            <a:off x="4648200" y="1809750"/>
            <a:ext cx="4267200" cy="2246769"/>
          </a:xfrm>
          <a:prstGeom prst="rect">
            <a:avLst/>
          </a:prstGeom>
          <a:noFill/>
        </p:spPr>
        <p:txBody>
          <a:bodyPr wrap="square" rtlCol="0">
            <a:spAutoFit/>
          </a:bodyPr>
          <a:lstStyle/>
          <a:p>
            <a:pPr algn="ctr"/>
            <a:r>
              <a:rPr lang="en-US" sz="2800" b="1" dirty="0" smtClean="0">
                <a:cs typeface="Times New Roman"/>
              </a:rPr>
              <a:t>The maximum each worker is paid is his productivity</a:t>
            </a:r>
          </a:p>
          <a:p>
            <a:pPr algn="ctr"/>
            <a:r>
              <a:rPr lang="en-US" sz="2800" b="1" dirty="0" smtClean="0">
                <a:cs typeface="Times New Roman"/>
              </a:rPr>
              <a:t>(otherwise the company would be taking a loss on each worker hired). </a:t>
            </a: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4800" y="1504950"/>
            <a:ext cx="4114800" cy="2743200"/>
          </a:xfrm>
          <a:prstGeom prst="rect">
            <a:avLst/>
          </a:prstGeom>
          <a:ln>
            <a:solidFill>
              <a:schemeClr val="tx1"/>
            </a:solidFill>
          </a:ln>
        </p:spPr>
      </p:pic>
    </p:spTree>
    <p:extLst>
      <p:ext uri="{BB962C8B-B14F-4D97-AF65-F5344CB8AC3E}">
        <p14:creationId xmlns:p14="http://schemas.microsoft.com/office/powerpoint/2010/main" xmlns="" val="24893192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86934" y="133350"/>
            <a:ext cx="3223959"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Sweatshops</a:t>
            </a:r>
          </a:p>
        </p:txBody>
      </p:sp>
      <p:sp>
        <p:nvSpPr>
          <p:cNvPr id="3" name="TextBox 2"/>
          <p:cNvSpPr txBox="1"/>
          <p:nvPr/>
        </p:nvSpPr>
        <p:spPr>
          <a:xfrm>
            <a:off x="4648200" y="1772781"/>
            <a:ext cx="4267200" cy="2246769"/>
          </a:xfrm>
          <a:prstGeom prst="rect">
            <a:avLst/>
          </a:prstGeom>
          <a:noFill/>
        </p:spPr>
        <p:txBody>
          <a:bodyPr wrap="square" rtlCol="0">
            <a:spAutoFit/>
          </a:bodyPr>
          <a:lstStyle/>
          <a:p>
            <a:pPr algn="ctr"/>
            <a:r>
              <a:rPr lang="en-US" sz="2800" b="1" dirty="0" smtClean="0">
                <a:cs typeface="Times New Roman"/>
              </a:rPr>
              <a:t>The minimum each</a:t>
            </a:r>
          </a:p>
          <a:p>
            <a:pPr algn="ctr"/>
            <a:r>
              <a:rPr lang="en-US" sz="2800" b="1" dirty="0" smtClean="0">
                <a:cs typeface="Times New Roman"/>
              </a:rPr>
              <a:t>worker is paid is his</a:t>
            </a:r>
          </a:p>
          <a:p>
            <a:pPr algn="ctr"/>
            <a:r>
              <a:rPr lang="en-US" sz="2800" b="1" dirty="0" smtClean="0">
                <a:cs typeface="Times New Roman"/>
              </a:rPr>
              <a:t>next best alternative</a:t>
            </a:r>
          </a:p>
          <a:p>
            <a:pPr algn="ctr"/>
            <a:r>
              <a:rPr lang="en-US" sz="2800" b="1" dirty="0" smtClean="0">
                <a:cs typeface="Times New Roman"/>
              </a:rPr>
              <a:t>(otherwise the worker would take a different job). </a:t>
            </a: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4800" y="1504950"/>
            <a:ext cx="4114800" cy="2743200"/>
          </a:xfrm>
          <a:prstGeom prst="rect">
            <a:avLst/>
          </a:prstGeom>
          <a:ln>
            <a:solidFill>
              <a:schemeClr val="tx1"/>
            </a:solidFill>
          </a:ln>
        </p:spPr>
      </p:pic>
    </p:spTree>
    <p:extLst>
      <p:ext uri="{BB962C8B-B14F-4D97-AF65-F5344CB8AC3E}">
        <p14:creationId xmlns:p14="http://schemas.microsoft.com/office/powerpoint/2010/main" xmlns="" val="1301781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86934" y="133350"/>
            <a:ext cx="3223959"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Sweatshops</a:t>
            </a:r>
          </a:p>
        </p:txBody>
      </p:sp>
      <p:sp>
        <p:nvSpPr>
          <p:cNvPr id="3" name="TextBox 2"/>
          <p:cNvSpPr txBox="1"/>
          <p:nvPr/>
        </p:nvSpPr>
        <p:spPr>
          <a:xfrm>
            <a:off x="4419600" y="1428750"/>
            <a:ext cx="4724400" cy="2923877"/>
          </a:xfrm>
          <a:prstGeom prst="rect">
            <a:avLst/>
          </a:prstGeom>
          <a:noFill/>
        </p:spPr>
        <p:txBody>
          <a:bodyPr wrap="square" rtlCol="0">
            <a:spAutoFit/>
          </a:bodyPr>
          <a:lstStyle/>
          <a:p>
            <a:pPr algn="ctr"/>
            <a:r>
              <a:rPr lang="en-US" sz="4400" b="1" dirty="0" err="1" smtClean="0">
                <a:effectLst>
                  <a:outerShdw blurRad="38100" dist="38100" dir="2700000" algn="tl">
                    <a:srgbClr val="000000">
                      <a:alpha val="43137"/>
                    </a:srgbClr>
                  </a:outerShdw>
                </a:effectLst>
                <a:cs typeface="Times New Roman"/>
              </a:rPr>
              <a:t>w</a:t>
            </a:r>
            <a:r>
              <a:rPr lang="en-US" sz="4400" b="1" baseline="-25000" dirty="0" err="1" smtClean="0">
                <a:effectLst>
                  <a:outerShdw blurRad="38100" dist="38100" dir="2700000" algn="tl">
                    <a:srgbClr val="000000">
                      <a:alpha val="43137"/>
                    </a:srgbClr>
                  </a:outerShdw>
                </a:effectLst>
                <a:cs typeface="Times New Roman"/>
              </a:rPr>
              <a:t>alt</a:t>
            </a:r>
            <a:r>
              <a:rPr lang="en-US" sz="4400" b="1" dirty="0" smtClean="0">
                <a:effectLst>
                  <a:outerShdw blurRad="38100" dist="38100" dir="2700000" algn="tl">
                    <a:srgbClr val="000000">
                      <a:alpha val="43137"/>
                    </a:srgbClr>
                  </a:outerShdw>
                </a:effectLst>
                <a:cs typeface="Times New Roman"/>
              </a:rPr>
              <a:t> &lt; w &lt; </a:t>
            </a:r>
            <a:r>
              <a:rPr lang="en-US" sz="4400" b="1" dirty="0" err="1" smtClean="0">
                <a:effectLst>
                  <a:outerShdw blurRad="38100" dist="38100" dir="2700000" algn="tl">
                    <a:srgbClr val="000000">
                      <a:alpha val="43137"/>
                    </a:srgbClr>
                  </a:outerShdw>
                </a:effectLst>
                <a:cs typeface="Times New Roman"/>
              </a:rPr>
              <a:t>P</a:t>
            </a:r>
            <a:r>
              <a:rPr lang="en-US" sz="4400" b="1" baseline="-25000" dirty="0" err="1" smtClean="0">
                <a:effectLst>
                  <a:outerShdw blurRad="38100" dist="38100" dir="2700000" algn="tl">
                    <a:srgbClr val="000000">
                      <a:alpha val="43137"/>
                    </a:srgbClr>
                  </a:outerShdw>
                </a:effectLst>
                <a:cs typeface="Times New Roman"/>
              </a:rPr>
              <a:t>g</a:t>
            </a:r>
            <a:r>
              <a:rPr lang="en-US" sz="4400" b="1" dirty="0" err="1" smtClean="0">
                <a:effectLst>
                  <a:outerShdw blurRad="38100" dist="38100" dir="2700000" algn="tl">
                    <a:srgbClr val="000000">
                      <a:alpha val="43137"/>
                    </a:srgbClr>
                  </a:outerShdw>
                </a:effectLst>
                <a:cs typeface="Times New Roman"/>
              </a:rPr>
              <a:t>MPL</a:t>
            </a:r>
            <a:r>
              <a:rPr lang="en-US" sz="4400" b="1" baseline="-25000" dirty="0" err="1" smtClean="0">
                <a:effectLst>
                  <a:outerShdw blurRad="38100" dist="38100" dir="2700000" algn="tl">
                    <a:srgbClr val="000000">
                      <a:alpha val="43137"/>
                    </a:srgbClr>
                  </a:outerShdw>
                </a:effectLst>
                <a:cs typeface="Times New Roman"/>
              </a:rPr>
              <a:t>g</a:t>
            </a:r>
            <a:endParaRPr lang="en-US" sz="4400" b="1" baseline="-25000" dirty="0" smtClean="0">
              <a:effectLst>
                <a:outerShdw blurRad="38100" dist="38100" dir="2700000" algn="tl">
                  <a:srgbClr val="000000">
                    <a:alpha val="43137"/>
                  </a:srgbClr>
                </a:outerShdw>
              </a:effectLst>
              <a:cs typeface="Times New Roman"/>
            </a:endParaRPr>
          </a:p>
          <a:p>
            <a:endParaRPr lang="en-US" sz="2800" b="1" dirty="0" smtClean="0">
              <a:cs typeface="Times New Roman"/>
            </a:endParaRPr>
          </a:p>
          <a:p>
            <a:pPr marL="457200" indent="-457200">
              <a:buFont typeface="Arial" pitchFamily="34" charset="0"/>
              <a:buChar char="•"/>
            </a:pPr>
            <a:r>
              <a:rPr lang="en-US" sz="2800" b="1" dirty="0" err="1" smtClean="0">
                <a:cs typeface="Times New Roman"/>
              </a:rPr>
              <a:t>w</a:t>
            </a:r>
            <a:r>
              <a:rPr lang="en-US" sz="2800" b="1" baseline="-25000" dirty="0" err="1" smtClean="0">
                <a:cs typeface="Times New Roman"/>
              </a:rPr>
              <a:t>alt</a:t>
            </a:r>
            <a:r>
              <a:rPr lang="en-US" sz="2800" b="1" dirty="0" smtClean="0">
                <a:cs typeface="Times New Roman"/>
              </a:rPr>
              <a:t> </a:t>
            </a:r>
            <a:r>
              <a:rPr lang="en-US" sz="2800" b="1" dirty="0">
                <a:latin typeface="Times New Roman" pitchFamily="18" charset="0"/>
                <a:cs typeface="Times New Roman" pitchFamily="18" charset="0"/>
              </a:rPr>
              <a:t>≡</a:t>
            </a:r>
            <a:r>
              <a:rPr lang="en-US" sz="2800" b="1" dirty="0">
                <a:cs typeface="Times New Roman"/>
              </a:rPr>
              <a:t> best alternative </a:t>
            </a:r>
            <a:r>
              <a:rPr lang="en-US" sz="2800" b="1" dirty="0" smtClean="0">
                <a:cs typeface="Times New Roman"/>
              </a:rPr>
              <a:t>wage</a:t>
            </a:r>
          </a:p>
          <a:p>
            <a:pPr marL="457200" indent="-457200">
              <a:buFont typeface="Arial" pitchFamily="34" charset="0"/>
              <a:buChar char="•"/>
            </a:pPr>
            <a:r>
              <a:rPr lang="en-US" sz="2800" b="1" dirty="0" smtClean="0">
                <a:cs typeface="Times New Roman"/>
              </a:rPr>
              <a:t>w </a:t>
            </a:r>
            <a:r>
              <a:rPr lang="en-US" sz="2800" b="1" dirty="0">
                <a:latin typeface="Times New Roman" pitchFamily="18" charset="0"/>
                <a:cs typeface="Times New Roman" pitchFamily="18" charset="0"/>
              </a:rPr>
              <a:t>≡</a:t>
            </a:r>
            <a:r>
              <a:rPr lang="en-US" sz="2800" b="1" dirty="0">
                <a:cs typeface="Times New Roman"/>
              </a:rPr>
              <a:t> </a:t>
            </a:r>
            <a:r>
              <a:rPr lang="en-US" sz="2800" b="1" dirty="0" smtClean="0">
                <a:cs typeface="Times New Roman"/>
              </a:rPr>
              <a:t>sweatshop </a:t>
            </a:r>
            <a:r>
              <a:rPr lang="en-US" sz="2800" b="1" dirty="0">
                <a:cs typeface="Times New Roman"/>
              </a:rPr>
              <a:t>wage</a:t>
            </a:r>
          </a:p>
          <a:p>
            <a:pPr marL="457200" indent="-457200">
              <a:buFont typeface="Arial" pitchFamily="34" charset="0"/>
              <a:buChar char="•"/>
            </a:pPr>
            <a:r>
              <a:rPr lang="en-US" sz="2800" b="1" dirty="0" err="1" smtClean="0">
                <a:cs typeface="Times New Roman"/>
              </a:rPr>
              <a:t>P</a:t>
            </a:r>
            <a:r>
              <a:rPr lang="en-US" sz="2800" b="1" baseline="-25000" dirty="0" err="1" smtClean="0">
                <a:cs typeface="Times New Roman"/>
              </a:rPr>
              <a:t>g</a:t>
            </a:r>
            <a:r>
              <a:rPr lang="en-US" sz="2800" b="1" dirty="0" smtClean="0">
                <a:cs typeface="Times New Roman"/>
              </a:rPr>
              <a:t> </a:t>
            </a:r>
            <a:r>
              <a:rPr lang="en-US" sz="2800" b="1" dirty="0" smtClean="0">
                <a:latin typeface="Times New Roman" pitchFamily="18" charset="0"/>
                <a:cs typeface="Times New Roman" pitchFamily="18" charset="0"/>
              </a:rPr>
              <a:t>≡</a:t>
            </a:r>
            <a:r>
              <a:rPr lang="en-US" sz="2800" b="1" dirty="0" smtClean="0">
                <a:cs typeface="Times New Roman"/>
              </a:rPr>
              <a:t> sweatshop good price</a:t>
            </a:r>
            <a:endParaRPr lang="en-US" sz="2800" b="1" dirty="0">
              <a:cs typeface="Times New Roman"/>
            </a:endParaRPr>
          </a:p>
          <a:p>
            <a:pPr marL="457200" indent="-457200">
              <a:buFont typeface="Arial" pitchFamily="34" charset="0"/>
              <a:buChar char="•"/>
            </a:pPr>
            <a:r>
              <a:rPr lang="en-US" sz="2800" b="1" dirty="0" err="1" smtClean="0">
                <a:cs typeface="Times New Roman"/>
              </a:rPr>
              <a:t>MPL</a:t>
            </a:r>
            <a:r>
              <a:rPr lang="en-US" sz="2800" b="1" baseline="-25000" dirty="0" err="1" smtClean="0">
                <a:cs typeface="Times New Roman"/>
              </a:rPr>
              <a:t>g</a:t>
            </a:r>
            <a:r>
              <a:rPr lang="en-US" sz="2800" b="1" dirty="0" smtClean="0">
                <a:cs typeface="Times New Roman"/>
              </a:rPr>
              <a:t> </a:t>
            </a:r>
            <a:r>
              <a:rPr lang="en-US" sz="2800" b="1" dirty="0">
                <a:latin typeface="Times New Roman" pitchFamily="18" charset="0"/>
                <a:cs typeface="Times New Roman" pitchFamily="18" charset="0"/>
              </a:rPr>
              <a:t>≡</a:t>
            </a:r>
            <a:r>
              <a:rPr lang="en-US" sz="2800" b="1" dirty="0">
                <a:cs typeface="Times New Roman"/>
              </a:rPr>
              <a:t> </a:t>
            </a:r>
            <a:r>
              <a:rPr lang="en-US" sz="2800" b="1" dirty="0" smtClean="0">
                <a:cs typeface="Times New Roman"/>
              </a:rPr>
              <a:t>marginal product</a:t>
            </a:r>
            <a:endParaRPr lang="en-US" sz="2800" b="1" dirty="0">
              <a:cs typeface="Times New Roman"/>
            </a:endParaRP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4800" y="1504950"/>
            <a:ext cx="4114800" cy="2743200"/>
          </a:xfrm>
          <a:prstGeom prst="rect">
            <a:avLst/>
          </a:prstGeom>
          <a:ln>
            <a:solidFill>
              <a:schemeClr val="tx1"/>
            </a:solidFill>
          </a:ln>
        </p:spPr>
      </p:pic>
    </p:spTree>
    <p:extLst>
      <p:ext uri="{BB962C8B-B14F-4D97-AF65-F5344CB8AC3E}">
        <p14:creationId xmlns:p14="http://schemas.microsoft.com/office/powerpoint/2010/main" xmlns="" val="37014299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86934" y="133350"/>
            <a:ext cx="3223959"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Sweatshops</a:t>
            </a:r>
          </a:p>
        </p:txBody>
      </p:sp>
      <p:sp>
        <p:nvSpPr>
          <p:cNvPr id="3" name="TextBox 2"/>
          <p:cNvSpPr txBox="1"/>
          <p:nvPr/>
        </p:nvSpPr>
        <p:spPr>
          <a:xfrm>
            <a:off x="4800600" y="1276350"/>
            <a:ext cx="3886200" cy="3323987"/>
          </a:xfrm>
          <a:prstGeom prst="rect">
            <a:avLst/>
          </a:prstGeom>
          <a:noFill/>
        </p:spPr>
        <p:txBody>
          <a:bodyPr wrap="square" rtlCol="0">
            <a:spAutoFit/>
          </a:bodyPr>
          <a:lstStyle/>
          <a:p>
            <a:pPr algn="ctr"/>
            <a:r>
              <a:rPr lang="en-US" sz="2800" b="1" dirty="0" smtClean="0">
                <a:cs typeface="Times New Roman"/>
              </a:rPr>
              <a:t>Wages are low in the third world because productivity is low.</a:t>
            </a:r>
          </a:p>
          <a:p>
            <a:pPr algn="ctr"/>
            <a:endParaRPr lang="en-US" sz="1400" b="1" dirty="0">
              <a:cs typeface="Times New Roman"/>
            </a:endParaRPr>
          </a:p>
          <a:p>
            <a:pPr algn="ctr"/>
            <a:r>
              <a:rPr lang="en-US" sz="2800" b="1" dirty="0" smtClean="0">
                <a:cs typeface="Times New Roman"/>
              </a:rPr>
              <a:t>Insisting on wages above productivity (so-called “fair wages”) makes workers unemployable.</a:t>
            </a: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4800" y="1504950"/>
            <a:ext cx="4114800" cy="2743200"/>
          </a:xfrm>
          <a:prstGeom prst="rect">
            <a:avLst/>
          </a:prstGeom>
          <a:ln>
            <a:solidFill>
              <a:schemeClr val="tx1"/>
            </a:solidFill>
          </a:ln>
        </p:spPr>
      </p:pic>
    </p:spTree>
    <p:extLst>
      <p:ext uri="{BB962C8B-B14F-4D97-AF65-F5344CB8AC3E}">
        <p14:creationId xmlns:p14="http://schemas.microsoft.com/office/powerpoint/2010/main" xmlns="" val="350745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86934" y="133350"/>
            <a:ext cx="3223959"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Sweatshops</a:t>
            </a:r>
          </a:p>
        </p:txBody>
      </p:sp>
      <p:sp>
        <p:nvSpPr>
          <p:cNvPr id="3" name="TextBox 2"/>
          <p:cNvSpPr txBox="1"/>
          <p:nvPr/>
        </p:nvSpPr>
        <p:spPr>
          <a:xfrm>
            <a:off x="4648200" y="1772781"/>
            <a:ext cx="4191000" cy="2246769"/>
          </a:xfrm>
          <a:prstGeom prst="rect">
            <a:avLst/>
          </a:prstGeom>
          <a:noFill/>
        </p:spPr>
        <p:txBody>
          <a:bodyPr wrap="square" rtlCol="0">
            <a:spAutoFit/>
          </a:bodyPr>
          <a:lstStyle/>
          <a:p>
            <a:pPr algn="ctr"/>
            <a:r>
              <a:rPr lang="en-US" sz="2800" b="1" dirty="0" smtClean="0">
                <a:cs typeface="Times New Roman"/>
              </a:rPr>
              <a:t>Sweatshop owners are indifferent between providing wages to workers and providing benefits of the same value.</a:t>
            </a: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4800" y="1504950"/>
            <a:ext cx="4114800" cy="2743200"/>
          </a:xfrm>
          <a:prstGeom prst="rect">
            <a:avLst/>
          </a:prstGeom>
          <a:ln>
            <a:solidFill>
              <a:schemeClr val="tx1"/>
            </a:solidFill>
          </a:ln>
        </p:spPr>
      </p:pic>
    </p:spTree>
    <p:extLst>
      <p:ext uri="{BB962C8B-B14F-4D97-AF65-F5344CB8AC3E}">
        <p14:creationId xmlns:p14="http://schemas.microsoft.com/office/powerpoint/2010/main" xmlns="" val="6467676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86934" y="133350"/>
            <a:ext cx="3223959"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Sweatshops</a:t>
            </a:r>
          </a:p>
        </p:txBody>
      </p:sp>
      <p:sp>
        <p:nvSpPr>
          <p:cNvPr id="3" name="TextBox 2"/>
          <p:cNvSpPr txBox="1"/>
          <p:nvPr/>
        </p:nvSpPr>
        <p:spPr>
          <a:xfrm>
            <a:off x="4800600" y="1570494"/>
            <a:ext cx="3886200" cy="2677656"/>
          </a:xfrm>
          <a:prstGeom prst="rect">
            <a:avLst/>
          </a:prstGeom>
          <a:noFill/>
        </p:spPr>
        <p:txBody>
          <a:bodyPr wrap="square" rtlCol="0">
            <a:spAutoFit/>
          </a:bodyPr>
          <a:lstStyle/>
          <a:p>
            <a:r>
              <a:rPr lang="en-US" sz="2800" b="1" u="sng" dirty="0" smtClean="0">
                <a:cs typeface="Times New Roman"/>
              </a:rPr>
              <a:t>Possible benefits</a:t>
            </a:r>
          </a:p>
          <a:p>
            <a:pPr marL="457200" indent="-457200">
              <a:buFont typeface="Arial" pitchFamily="34" charset="0"/>
              <a:buChar char="•"/>
            </a:pPr>
            <a:r>
              <a:rPr lang="en-US" sz="2800" b="1" dirty="0" smtClean="0">
                <a:cs typeface="Times New Roman"/>
              </a:rPr>
              <a:t>health</a:t>
            </a:r>
          </a:p>
          <a:p>
            <a:pPr marL="457200" indent="-457200">
              <a:buFont typeface="Arial" pitchFamily="34" charset="0"/>
              <a:buChar char="•"/>
            </a:pPr>
            <a:r>
              <a:rPr lang="en-US" sz="2800" b="1" dirty="0" smtClean="0">
                <a:cs typeface="Times New Roman"/>
              </a:rPr>
              <a:t>safety</a:t>
            </a:r>
          </a:p>
          <a:p>
            <a:pPr marL="457200" indent="-457200">
              <a:buFont typeface="Arial" pitchFamily="34" charset="0"/>
              <a:buChar char="•"/>
            </a:pPr>
            <a:r>
              <a:rPr lang="en-US" sz="2800" b="1" dirty="0" smtClean="0">
                <a:cs typeface="Times New Roman"/>
              </a:rPr>
              <a:t>comfort</a:t>
            </a:r>
          </a:p>
          <a:p>
            <a:pPr marL="457200" indent="-457200">
              <a:buFont typeface="Arial" pitchFamily="34" charset="0"/>
              <a:buChar char="•"/>
            </a:pPr>
            <a:r>
              <a:rPr lang="en-US" sz="2800" b="1" dirty="0" smtClean="0">
                <a:cs typeface="Times New Roman"/>
              </a:rPr>
              <a:t>longer breaks</a:t>
            </a:r>
          </a:p>
          <a:p>
            <a:pPr marL="457200" indent="-457200">
              <a:buFont typeface="Arial" pitchFamily="34" charset="0"/>
              <a:buChar char="•"/>
            </a:pPr>
            <a:r>
              <a:rPr lang="en-US" sz="2800" b="1" dirty="0" smtClean="0">
                <a:cs typeface="Times New Roman"/>
              </a:rPr>
              <a:t>fewer working hours</a:t>
            </a: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4800" y="1504950"/>
            <a:ext cx="4114800" cy="2743200"/>
          </a:xfrm>
          <a:prstGeom prst="rect">
            <a:avLst/>
          </a:prstGeom>
          <a:ln>
            <a:solidFill>
              <a:schemeClr val="tx1"/>
            </a:solidFill>
          </a:ln>
        </p:spPr>
      </p:pic>
    </p:spTree>
    <p:extLst>
      <p:ext uri="{BB962C8B-B14F-4D97-AF65-F5344CB8AC3E}">
        <p14:creationId xmlns:p14="http://schemas.microsoft.com/office/powerpoint/2010/main" xmlns="" val="23418906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86934" y="133350"/>
            <a:ext cx="3223959"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Sweatshops</a:t>
            </a:r>
          </a:p>
        </p:txBody>
      </p:sp>
      <p:sp>
        <p:nvSpPr>
          <p:cNvPr id="3" name="TextBox 2"/>
          <p:cNvSpPr txBox="1"/>
          <p:nvPr/>
        </p:nvSpPr>
        <p:spPr>
          <a:xfrm>
            <a:off x="4648200" y="1047750"/>
            <a:ext cx="4343400" cy="3754874"/>
          </a:xfrm>
          <a:prstGeom prst="rect">
            <a:avLst/>
          </a:prstGeom>
          <a:noFill/>
        </p:spPr>
        <p:txBody>
          <a:bodyPr wrap="square" rtlCol="0">
            <a:spAutoFit/>
          </a:bodyPr>
          <a:lstStyle/>
          <a:p>
            <a:pPr algn="ctr"/>
            <a:r>
              <a:rPr lang="en-US" sz="2800" b="1" dirty="0" smtClean="0">
                <a:cs typeface="Times New Roman"/>
              </a:rPr>
              <a:t>Comfort and safety is a </a:t>
            </a:r>
            <a:r>
              <a:rPr lang="en-US" sz="2800" b="1" i="1" dirty="0" smtClean="0">
                <a:cs typeface="Times New Roman"/>
              </a:rPr>
              <a:t>normal good</a:t>
            </a:r>
            <a:r>
              <a:rPr lang="en-US" sz="2800" b="1" dirty="0" smtClean="0">
                <a:cs typeface="Times New Roman"/>
              </a:rPr>
              <a:t>, which</a:t>
            </a:r>
          </a:p>
          <a:p>
            <a:pPr algn="ctr"/>
            <a:r>
              <a:rPr lang="en-US" sz="2800" b="1" dirty="0" smtClean="0">
                <a:cs typeface="Times New Roman"/>
              </a:rPr>
              <a:t>means as income goes</a:t>
            </a:r>
          </a:p>
          <a:p>
            <a:pPr algn="ctr"/>
            <a:r>
              <a:rPr lang="en-US" sz="2800" b="1" dirty="0" smtClean="0">
                <a:cs typeface="Times New Roman"/>
              </a:rPr>
              <a:t>up workers demand more.</a:t>
            </a:r>
          </a:p>
          <a:p>
            <a:pPr algn="ctr"/>
            <a:endParaRPr lang="en-US" sz="1400" b="1" dirty="0">
              <a:cs typeface="Times New Roman"/>
            </a:endParaRPr>
          </a:p>
          <a:p>
            <a:pPr algn="ctr"/>
            <a:r>
              <a:rPr lang="en-US" sz="2800" b="1" dirty="0" smtClean="0">
                <a:cs typeface="Times New Roman"/>
              </a:rPr>
              <a:t>Because their wages are low, workers demand most of their compensation in wages instead of benefits.</a:t>
            </a: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4800" y="1504950"/>
            <a:ext cx="4114800" cy="2743200"/>
          </a:xfrm>
          <a:prstGeom prst="rect">
            <a:avLst/>
          </a:prstGeom>
          <a:ln>
            <a:solidFill>
              <a:schemeClr val="tx1"/>
            </a:solidFill>
          </a:ln>
        </p:spPr>
      </p:pic>
    </p:spTree>
    <p:extLst>
      <p:ext uri="{BB962C8B-B14F-4D97-AF65-F5344CB8AC3E}">
        <p14:creationId xmlns:p14="http://schemas.microsoft.com/office/powerpoint/2010/main" xmlns="" val="24610341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986934" y="133350"/>
            <a:ext cx="3223959"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Sweatshops</a:t>
            </a:r>
          </a:p>
        </p:txBody>
      </p:sp>
      <p:sp>
        <p:nvSpPr>
          <p:cNvPr id="6" name="TextBox 5"/>
          <p:cNvSpPr txBox="1"/>
          <p:nvPr/>
        </p:nvSpPr>
        <p:spPr>
          <a:xfrm>
            <a:off x="4800600" y="1123950"/>
            <a:ext cx="4114800" cy="3754874"/>
          </a:xfrm>
          <a:prstGeom prst="rect">
            <a:avLst/>
          </a:prstGeom>
          <a:noFill/>
        </p:spPr>
        <p:txBody>
          <a:bodyPr wrap="square" rtlCol="0">
            <a:spAutoFit/>
          </a:bodyPr>
          <a:lstStyle/>
          <a:p>
            <a:pPr algn="ctr"/>
            <a:r>
              <a:rPr lang="en-US" sz="2800" b="1" dirty="0" smtClean="0">
                <a:cs typeface="Times New Roman"/>
              </a:rPr>
              <a:t>When sweatshop owners are forced to provide better working conditions (by outside lobbying) they must lower wages.</a:t>
            </a:r>
          </a:p>
          <a:p>
            <a:pPr algn="ctr"/>
            <a:endParaRPr lang="en-US" sz="1400" b="1" dirty="0">
              <a:cs typeface="Times New Roman"/>
            </a:endParaRPr>
          </a:p>
          <a:p>
            <a:pPr algn="ctr"/>
            <a:r>
              <a:rPr lang="en-US" sz="2800" b="1" dirty="0" smtClean="0">
                <a:cs typeface="Times New Roman"/>
              </a:rPr>
              <a:t>This makes workers worse off because they would have preferred the wages.</a:t>
            </a:r>
          </a:p>
        </p:txBody>
      </p:sp>
      <p:pic>
        <p:nvPicPr>
          <p:cNvPr id="7" name="Picture 6"/>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4800" y="1504950"/>
            <a:ext cx="4114800" cy="2743200"/>
          </a:xfrm>
          <a:prstGeom prst="rect">
            <a:avLst/>
          </a:prstGeom>
          <a:ln>
            <a:solidFill>
              <a:schemeClr val="tx1"/>
            </a:solidFill>
          </a:ln>
        </p:spPr>
      </p:pic>
    </p:spTree>
    <p:extLst>
      <p:ext uri="{BB962C8B-B14F-4D97-AF65-F5344CB8AC3E}">
        <p14:creationId xmlns:p14="http://schemas.microsoft.com/office/powerpoint/2010/main" xmlns="" val="1699296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86934" y="133350"/>
            <a:ext cx="3223959"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Sweatshops</a:t>
            </a:r>
          </a:p>
        </p:txBody>
      </p:sp>
      <p:sp>
        <p:nvSpPr>
          <p:cNvPr id="4" name="TextBox 3"/>
          <p:cNvSpPr txBox="1"/>
          <p:nvPr/>
        </p:nvSpPr>
        <p:spPr>
          <a:xfrm>
            <a:off x="4724400" y="971550"/>
            <a:ext cx="4114800" cy="3970318"/>
          </a:xfrm>
          <a:prstGeom prst="rect">
            <a:avLst/>
          </a:prstGeom>
          <a:noFill/>
        </p:spPr>
        <p:txBody>
          <a:bodyPr wrap="square" rtlCol="0">
            <a:spAutoFit/>
          </a:bodyPr>
          <a:lstStyle/>
          <a:p>
            <a:pPr algn="ctr"/>
            <a:r>
              <a:rPr lang="en-US" sz="2800" b="1" dirty="0" smtClean="0">
                <a:cs typeface="Times New Roman"/>
              </a:rPr>
              <a:t>Although sweatshops intuitively appear bad, unfair, and immoral to those of us accustomed</a:t>
            </a:r>
          </a:p>
          <a:p>
            <a:pPr algn="ctr"/>
            <a:r>
              <a:rPr lang="en-US" sz="2800" b="1" dirty="0" smtClean="0">
                <a:cs typeface="Times New Roman"/>
              </a:rPr>
              <a:t>to much higher wages</a:t>
            </a:r>
          </a:p>
          <a:p>
            <a:pPr algn="ctr"/>
            <a:r>
              <a:rPr lang="en-US" sz="2800" b="1" dirty="0" smtClean="0">
                <a:cs typeface="Times New Roman"/>
              </a:rPr>
              <a:t>and appreciably better working conditions, these workers don’t actually have that option.</a:t>
            </a:r>
          </a:p>
        </p:txBody>
      </p:sp>
      <p:pic>
        <p:nvPicPr>
          <p:cNvPr id="3" name="Picture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4800" y="1504950"/>
            <a:ext cx="4114800" cy="2743200"/>
          </a:xfrm>
          <a:prstGeom prst="rect">
            <a:avLst/>
          </a:prstGeom>
          <a:ln>
            <a:solidFill>
              <a:schemeClr val="tx1"/>
            </a:solid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86934" y="133350"/>
            <a:ext cx="3223959"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Sweatshops</a:t>
            </a:r>
          </a:p>
        </p:txBody>
      </p:sp>
      <p:sp>
        <p:nvSpPr>
          <p:cNvPr id="3" name="TextBox 2"/>
          <p:cNvSpPr txBox="1"/>
          <p:nvPr/>
        </p:nvSpPr>
        <p:spPr>
          <a:xfrm>
            <a:off x="4724400" y="1123950"/>
            <a:ext cx="4267200" cy="3754874"/>
          </a:xfrm>
          <a:prstGeom prst="rect">
            <a:avLst/>
          </a:prstGeom>
          <a:noFill/>
        </p:spPr>
        <p:txBody>
          <a:bodyPr wrap="square" rtlCol="0">
            <a:spAutoFit/>
          </a:bodyPr>
          <a:lstStyle/>
          <a:p>
            <a:r>
              <a:rPr lang="en-US" sz="2800" b="1" u="sng" dirty="0">
                <a:cs typeface="Times New Roman"/>
              </a:rPr>
              <a:t>A</a:t>
            </a:r>
            <a:r>
              <a:rPr lang="en-US" sz="2800" b="1" u="sng" dirty="0" smtClean="0">
                <a:cs typeface="Times New Roman"/>
              </a:rPr>
              <a:t>nti-sweatshop movement</a:t>
            </a:r>
          </a:p>
          <a:p>
            <a:pPr marL="457200" indent="-457200">
              <a:buFont typeface="Arial" pitchFamily="34" charset="0"/>
              <a:buChar char="•"/>
            </a:pPr>
            <a:r>
              <a:rPr lang="en-US" sz="2800" b="1" dirty="0" smtClean="0">
                <a:cs typeface="Times New Roman"/>
              </a:rPr>
              <a:t>unions</a:t>
            </a:r>
          </a:p>
          <a:p>
            <a:pPr marL="457200" indent="-457200">
              <a:buFont typeface="Arial" pitchFamily="34" charset="0"/>
              <a:buChar char="•"/>
            </a:pPr>
            <a:r>
              <a:rPr lang="en-US" sz="2800" b="1" dirty="0" smtClean="0">
                <a:cs typeface="Times New Roman"/>
              </a:rPr>
              <a:t>student groups</a:t>
            </a:r>
          </a:p>
          <a:p>
            <a:pPr marL="457200" indent="-457200">
              <a:buFont typeface="Arial" pitchFamily="34" charset="0"/>
              <a:buChar char="•"/>
            </a:pPr>
            <a:r>
              <a:rPr lang="en-US" sz="2800" b="1" dirty="0" smtClean="0">
                <a:cs typeface="Times New Roman"/>
              </a:rPr>
              <a:t>politicians</a:t>
            </a:r>
          </a:p>
          <a:p>
            <a:pPr marL="457200" indent="-457200">
              <a:buFont typeface="Arial" pitchFamily="34" charset="0"/>
              <a:buChar char="•"/>
            </a:pPr>
            <a:r>
              <a:rPr lang="en-US" sz="2800" b="1" dirty="0" smtClean="0">
                <a:cs typeface="Times New Roman"/>
              </a:rPr>
              <a:t>celebrities</a:t>
            </a:r>
          </a:p>
          <a:p>
            <a:pPr marL="457200" indent="-457200">
              <a:buFont typeface="Arial" pitchFamily="34" charset="0"/>
              <a:buChar char="•"/>
            </a:pPr>
            <a:r>
              <a:rPr lang="en-US" sz="2800" b="1" dirty="0" smtClean="0">
                <a:cs typeface="Times New Roman"/>
              </a:rPr>
              <a:t>religious groups</a:t>
            </a:r>
          </a:p>
          <a:p>
            <a:pPr algn="ctr"/>
            <a:endParaRPr lang="en-US" sz="1400" b="1" dirty="0" smtClean="0">
              <a:cs typeface="Times New Roman"/>
            </a:endParaRPr>
          </a:p>
          <a:p>
            <a:pPr algn="ctr"/>
            <a:r>
              <a:rPr lang="en-US" sz="2800" b="1" dirty="0" smtClean="0">
                <a:cs typeface="Times New Roman"/>
              </a:rPr>
              <a:t>(all in first world countries like the United States).</a:t>
            </a: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4800" y="1504950"/>
            <a:ext cx="4114800" cy="2743200"/>
          </a:xfrm>
          <a:prstGeom prst="rect">
            <a:avLst/>
          </a:prstGeom>
          <a:ln>
            <a:solidFill>
              <a:schemeClr val="tx1"/>
            </a:solidFill>
          </a:ln>
        </p:spPr>
      </p:pic>
    </p:spTree>
    <p:extLst>
      <p:ext uri="{BB962C8B-B14F-4D97-AF65-F5344CB8AC3E}">
        <p14:creationId xmlns:p14="http://schemas.microsoft.com/office/powerpoint/2010/main" xmlns="" val="20573358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24400" y="1123950"/>
            <a:ext cx="4114800" cy="3754874"/>
          </a:xfrm>
          <a:prstGeom prst="rect">
            <a:avLst/>
          </a:prstGeom>
          <a:noFill/>
        </p:spPr>
        <p:txBody>
          <a:bodyPr wrap="square" rtlCol="0">
            <a:spAutoFit/>
          </a:bodyPr>
          <a:lstStyle/>
          <a:p>
            <a:pPr algn="ctr"/>
            <a:r>
              <a:rPr lang="en-US" sz="2800" b="1" dirty="0" smtClean="0">
                <a:cs typeface="Times New Roman"/>
              </a:rPr>
              <a:t>Violating labor standards determines whether a factory is a sweatshop.</a:t>
            </a:r>
          </a:p>
          <a:p>
            <a:pPr algn="ctr"/>
            <a:endParaRPr lang="en-US" sz="1400" b="1" dirty="0" smtClean="0">
              <a:cs typeface="Times New Roman"/>
            </a:endParaRPr>
          </a:p>
          <a:p>
            <a:r>
              <a:rPr lang="en-US" sz="2800" b="1" u="sng" dirty="0" smtClean="0">
                <a:cs typeface="Times New Roman"/>
              </a:rPr>
              <a:t>Labor standards</a:t>
            </a:r>
            <a:endParaRPr lang="en-US" sz="2800" b="1" u="sng" dirty="0">
              <a:cs typeface="Times New Roman"/>
            </a:endParaRPr>
          </a:p>
          <a:p>
            <a:pPr marL="457200" indent="-457200">
              <a:buFont typeface="Arial" pitchFamily="34" charset="0"/>
              <a:buChar char="•"/>
            </a:pPr>
            <a:r>
              <a:rPr lang="en-US" sz="2800" b="1" dirty="0" smtClean="0">
                <a:cs typeface="Times New Roman"/>
              </a:rPr>
              <a:t>no </a:t>
            </a:r>
            <a:r>
              <a:rPr lang="en-US" sz="2800" b="1" dirty="0">
                <a:cs typeface="Times New Roman"/>
              </a:rPr>
              <a:t>child </a:t>
            </a:r>
            <a:r>
              <a:rPr lang="en-US" sz="2800" b="1" dirty="0" smtClean="0">
                <a:cs typeface="Times New Roman"/>
              </a:rPr>
              <a:t>labor</a:t>
            </a:r>
          </a:p>
          <a:p>
            <a:pPr marL="457200" indent="-457200">
              <a:buFont typeface="Arial" pitchFamily="34" charset="0"/>
              <a:buChar char="•"/>
            </a:pPr>
            <a:r>
              <a:rPr lang="en-US" sz="2800" b="1" dirty="0" smtClean="0">
                <a:cs typeface="Times New Roman"/>
              </a:rPr>
              <a:t>minimum wages</a:t>
            </a:r>
          </a:p>
          <a:p>
            <a:pPr marL="457200" indent="-457200">
              <a:buFont typeface="Arial" pitchFamily="34" charset="0"/>
              <a:buChar char="•"/>
            </a:pPr>
            <a:r>
              <a:rPr lang="en-US" sz="2800" b="1" dirty="0" smtClean="0">
                <a:cs typeface="Times New Roman"/>
              </a:rPr>
              <a:t>occupational safety</a:t>
            </a:r>
          </a:p>
          <a:p>
            <a:pPr marL="457200" indent="-457200">
              <a:buFont typeface="Arial" pitchFamily="34" charset="0"/>
              <a:buChar char="•"/>
            </a:pPr>
            <a:r>
              <a:rPr lang="en-US" sz="2800" b="1" dirty="0" smtClean="0">
                <a:cs typeface="Times New Roman"/>
              </a:rPr>
              <a:t>maximum hours</a:t>
            </a:r>
          </a:p>
        </p:txBody>
      </p:sp>
      <p:sp>
        <p:nvSpPr>
          <p:cNvPr id="3" name="TextBox 2"/>
          <p:cNvSpPr txBox="1"/>
          <p:nvPr/>
        </p:nvSpPr>
        <p:spPr>
          <a:xfrm>
            <a:off x="2986934" y="133350"/>
            <a:ext cx="3223959"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Sweatshops</a:t>
            </a: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4800" y="1504950"/>
            <a:ext cx="4114800" cy="2743200"/>
          </a:xfrm>
          <a:prstGeom prst="rect">
            <a:avLst/>
          </a:prstGeom>
          <a:ln>
            <a:solidFill>
              <a:schemeClr val="tx1"/>
            </a:solidFill>
          </a:ln>
        </p:spPr>
      </p:pic>
    </p:spTree>
    <p:extLst>
      <p:ext uri="{BB962C8B-B14F-4D97-AF65-F5344CB8AC3E}">
        <p14:creationId xmlns:p14="http://schemas.microsoft.com/office/powerpoint/2010/main" xmlns="" val="28519814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86934" y="133350"/>
            <a:ext cx="3223959"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Sweatshops</a:t>
            </a:r>
          </a:p>
        </p:txBody>
      </p:sp>
      <p:sp>
        <p:nvSpPr>
          <p:cNvPr id="3" name="TextBox 2"/>
          <p:cNvSpPr txBox="1"/>
          <p:nvPr/>
        </p:nvSpPr>
        <p:spPr>
          <a:xfrm>
            <a:off x="4648200" y="1228963"/>
            <a:ext cx="4267200" cy="3323987"/>
          </a:xfrm>
          <a:prstGeom prst="rect">
            <a:avLst/>
          </a:prstGeom>
          <a:noFill/>
        </p:spPr>
        <p:txBody>
          <a:bodyPr wrap="square" rtlCol="0">
            <a:spAutoFit/>
          </a:bodyPr>
          <a:lstStyle/>
          <a:p>
            <a:pPr algn="ctr"/>
            <a:r>
              <a:rPr lang="en-US" sz="2800" b="1" dirty="0" smtClean="0">
                <a:cs typeface="Times New Roman"/>
              </a:rPr>
              <a:t>Some of anti-sweatshop groups want to prohibit imports from sweatshops.</a:t>
            </a:r>
          </a:p>
          <a:p>
            <a:pPr algn="ctr"/>
            <a:endParaRPr lang="en-US" sz="1400" b="1" dirty="0">
              <a:cs typeface="Times New Roman"/>
            </a:endParaRPr>
          </a:p>
          <a:p>
            <a:pPr algn="ctr"/>
            <a:r>
              <a:rPr lang="en-US" sz="2800" b="1" dirty="0" smtClean="0">
                <a:cs typeface="Times New Roman"/>
              </a:rPr>
              <a:t>While their intentions may be good, anti-sweatshop activists do not understand</a:t>
            </a:r>
          </a:p>
          <a:p>
            <a:pPr algn="ctr"/>
            <a:r>
              <a:rPr lang="en-US" sz="2800" b="1" dirty="0" smtClean="0">
                <a:cs typeface="Times New Roman"/>
              </a:rPr>
              <a:t>basic economics.</a:t>
            </a: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4800" y="1504950"/>
            <a:ext cx="4114800" cy="2743200"/>
          </a:xfrm>
          <a:prstGeom prst="rect">
            <a:avLst/>
          </a:prstGeom>
          <a:ln>
            <a:solidFill>
              <a:schemeClr val="tx1"/>
            </a:solidFill>
          </a:ln>
        </p:spPr>
      </p:pic>
    </p:spTree>
    <p:extLst>
      <p:ext uri="{BB962C8B-B14F-4D97-AF65-F5344CB8AC3E}">
        <p14:creationId xmlns:p14="http://schemas.microsoft.com/office/powerpoint/2010/main" xmlns="" val="37326265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86934" y="133350"/>
            <a:ext cx="3223959"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Sweatshops</a:t>
            </a:r>
          </a:p>
        </p:txBody>
      </p:sp>
      <p:sp>
        <p:nvSpPr>
          <p:cNvPr id="3" name="TextBox 2"/>
          <p:cNvSpPr txBox="1"/>
          <p:nvPr/>
        </p:nvSpPr>
        <p:spPr>
          <a:xfrm>
            <a:off x="4648200" y="1431250"/>
            <a:ext cx="4267200" cy="2893100"/>
          </a:xfrm>
          <a:prstGeom prst="rect">
            <a:avLst/>
          </a:prstGeom>
          <a:noFill/>
        </p:spPr>
        <p:txBody>
          <a:bodyPr wrap="square" rtlCol="0">
            <a:spAutoFit/>
          </a:bodyPr>
          <a:lstStyle/>
          <a:p>
            <a:pPr algn="ctr"/>
            <a:r>
              <a:rPr lang="en-US" sz="2800" b="1" dirty="0" smtClean="0">
                <a:cs typeface="Times New Roman"/>
              </a:rPr>
              <a:t>Boycotts and import bans reduce demand for the product, which reduces demand for workers.</a:t>
            </a:r>
            <a:endParaRPr lang="en-US" sz="2800" b="1" dirty="0">
              <a:cs typeface="Times New Roman"/>
            </a:endParaRPr>
          </a:p>
          <a:p>
            <a:pPr algn="ctr"/>
            <a:endParaRPr lang="en-US" sz="1400" b="1" dirty="0" smtClean="0">
              <a:cs typeface="Times New Roman"/>
            </a:endParaRPr>
          </a:p>
          <a:p>
            <a:pPr algn="ctr"/>
            <a:r>
              <a:rPr lang="en-US" sz="2800" b="1" dirty="0" smtClean="0">
                <a:cs typeface="Times New Roman"/>
              </a:rPr>
              <a:t>This also cuts wages by lowering the product price.</a:t>
            </a: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4800" y="1504950"/>
            <a:ext cx="4114800" cy="2743200"/>
          </a:xfrm>
          <a:prstGeom prst="rect">
            <a:avLst/>
          </a:prstGeom>
          <a:ln>
            <a:solidFill>
              <a:schemeClr val="tx1"/>
            </a:solidFill>
          </a:ln>
        </p:spPr>
      </p:pic>
    </p:spTree>
    <p:extLst>
      <p:ext uri="{BB962C8B-B14F-4D97-AF65-F5344CB8AC3E}">
        <p14:creationId xmlns:p14="http://schemas.microsoft.com/office/powerpoint/2010/main" xmlns="" val="40083860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86934" y="133350"/>
            <a:ext cx="3223959"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Sweatshops</a:t>
            </a:r>
          </a:p>
        </p:txBody>
      </p:sp>
      <p:sp>
        <p:nvSpPr>
          <p:cNvPr id="3" name="TextBox 2"/>
          <p:cNvSpPr txBox="1"/>
          <p:nvPr/>
        </p:nvSpPr>
        <p:spPr>
          <a:xfrm>
            <a:off x="4724400" y="1152763"/>
            <a:ext cx="4114800" cy="3323987"/>
          </a:xfrm>
          <a:prstGeom prst="rect">
            <a:avLst/>
          </a:prstGeom>
          <a:noFill/>
        </p:spPr>
        <p:txBody>
          <a:bodyPr wrap="square" rtlCol="0">
            <a:spAutoFit/>
          </a:bodyPr>
          <a:lstStyle/>
          <a:p>
            <a:pPr algn="ctr"/>
            <a:r>
              <a:rPr lang="en-US" sz="2800" b="1" dirty="0">
                <a:cs typeface="Times New Roman"/>
              </a:rPr>
              <a:t>B</a:t>
            </a:r>
            <a:r>
              <a:rPr lang="en-US" sz="2800" b="1" dirty="0" smtClean="0">
                <a:cs typeface="Times New Roman"/>
              </a:rPr>
              <a:t>oycotting sweatshop goods thus hurts the “exploited” workers.</a:t>
            </a:r>
          </a:p>
          <a:p>
            <a:pPr algn="ctr"/>
            <a:endParaRPr lang="en-US" sz="1400" b="1" dirty="0">
              <a:cs typeface="Times New Roman"/>
            </a:endParaRPr>
          </a:p>
          <a:p>
            <a:pPr algn="ctr"/>
            <a:r>
              <a:rPr lang="en-US" sz="2800" b="1" dirty="0" smtClean="0">
                <a:cs typeface="Times New Roman"/>
              </a:rPr>
              <a:t>“</a:t>
            </a:r>
            <a:r>
              <a:rPr lang="en-US" sz="2800" b="1" i="1" dirty="0" smtClean="0">
                <a:cs typeface="Times New Roman"/>
              </a:rPr>
              <a:t>Someone who intentionally gets you fired is not your friend.</a:t>
            </a:r>
            <a:r>
              <a:rPr lang="en-US" sz="2800" b="1" dirty="0" smtClean="0">
                <a:cs typeface="Times New Roman"/>
              </a:rPr>
              <a:t>”</a:t>
            </a:r>
          </a:p>
          <a:p>
            <a:pPr algn="ctr"/>
            <a:r>
              <a:rPr lang="en-US" sz="2800" b="1" dirty="0" smtClean="0">
                <a:cs typeface="Times New Roman"/>
              </a:rPr>
              <a:t>– David Henderson</a:t>
            </a: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4800" y="1504950"/>
            <a:ext cx="4114800" cy="2743200"/>
          </a:xfrm>
          <a:prstGeom prst="rect">
            <a:avLst/>
          </a:prstGeom>
          <a:ln>
            <a:solidFill>
              <a:schemeClr val="tx1"/>
            </a:solidFill>
          </a:ln>
        </p:spPr>
      </p:pic>
    </p:spTree>
    <p:extLst>
      <p:ext uri="{BB962C8B-B14F-4D97-AF65-F5344CB8AC3E}">
        <p14:creationId xmlns:p14="http://schemas.microsoft.com/office/powerpoint/2010/main" xmlns="" val="16334311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98913" y="971550"/>
            <a:ext cx="4392687" cy="3970318"/>
          </a:xfrm>
          <a:prstGeom prst="rect">
            <a:avLst/>
          </a:prstGeom>
          <a:noFill/>
        </p:spPr>
        <p:txBody>
          <a:bodyPr wrap="square" rtlCol="0">
            <a:spAutoFit/>
          </a:bodyPr>
          <a:lstStyle/>
          <a:p>
            <a:pPr algn="ctr"/>
            <a:r>
              <a:rPr lang="en-US" sz="2800" b="1" dirty="0" smtClean="0">
                <a:cs typeface="Times New Roman"/>
              </a:rPr>
              <a:t>Minimum wages or mandated benefits raise compensation – potentially above productivity.</a:t>
            </a:r>
          </a:p>
          <a:p>
            <a:pPr algn="ctr"/>
            <a:endParaRPr lang="en-US" sz="1400" b="1" dirty="0">
              <a:cs typeface="Times New Roman"/>
            </a:endParaRPr>
          </a:p>
          <a:p>
            <a:pPr algn="ctr"/>
            <a:r>
              <a:rPr lang="en-US" sz="2800" b="1" dirty="0" smtClean="0">
                <a:cs typeface="Times New Roman"/>
              </a:rPr>
              <a:t>Employers will respond by laying off workers.</a:t>
            </a:r>
          </a:p>
          <a:p>
            <a:pPr algn="ctr"/>
            <a:endParaRPr lang="en-US" sz="1400" b="1" dirty="0">
              <a:cs typeface="Times New Roman"/>
            </a:endParaRPr>
          </a:p>
          <a:p>
            <a:pPr algn="ctr"/>
            <a:r>
              <a:rPr lang="en-US" sz="2800" b="1" dirty="0" smtClean="0">
                <a:cs typeface="Times New Roman"/>
              </a:rPr>
              <a:t>To afford benefit mandates they will cut wages.</a:t>
            </a:r>
          </a:p>
        </p:txBody>
      </p:sp>
      <p:sp>
        <p:nvSpPr>
          <p:cNvPr id="3" name="TextBox 2"/>
          <p:cNvSpPr txBox="1"/>
          <p:nvPr/>
        </p:nvSpPr>
        <p:spPr>
          <a:xfrm>
            <a:off x="2986934" y="133350"/>
            <a:ext cx="3223959"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Sweatshops</a:t>
            </a: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4800" y="1504950"/>
            <a:ext cx="4114800" cy="2743200"/>
          </a:xfrm>
          <a:prstGeom prst="rect">
            <a:avLst/>
          </a:prstGeom>
          <a:ln>
            <a:solidFill>
              <a:schemeClr val="tx1"/>
            </a:solidFill>
          </a:ln>
        </p:spPr>
      </p:pic>
    </p:spTree>
    <p:extLst>
      <p:ext uri="{BB962C8B-B14F-4D97-AF65-F5344CB8AC3E}">
        <p14:creationId xmlns:p14="http://schemas.microsoft.com/office/powerpoint/2010/main" xmlns="" val="10136176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98913" y="1102876"/>
            <a:ext cx="4392687" cy="3754874"/>
          </a:xfrm>
          <a:prstGeom prst="rect">
            <a:avLst/>
          </a:prstGeom>
          <a:noFill/>
        </p:spPr>
        <p:txBody>
          <a:bodyPr wrap="square" rtlCol="0">
            <a:spAutoFit/>
          </a:bodyPr>
          <a:lstStyle/>
          <a:p>
            <a:pPr algn="ctr"/>
            <a:r>
              <a:rPr lang="en-US" sz="2800" b="1" dirty="0" smtClean="0">
                <a:cs typeface="Times New Roman"/>
              </a:rPr>
              <a:t>In 1993 Senator Tom Harkin proposed banning imports from countries had child labor in sweatshops.</a:t>
            </a:r>
          </a:p>
          <a:p>
            <a:pPr algn="ctr"/>
            <a:endParaRPr lang="en-US" sz="1400" b="1" dirty="0">
              <a:cs typeface="Times New Roman"/>
            </a:endParaRPr>
          </a:p>
          <a:p>
            <a:pPr algn="ctr"/>
            <a:r>
              <a:rPr lang="en-US" sz="2800" b="1" dirty="0" smtClean="0">
                <a:cs typeface="Times New Roman"/>
              </a:rPr>
              <a:t>In response a factory in Bangladesh laid of 50,000 workers, many of whom became prostitutes.</a:t>
            </a:r>
          </a:p>
        </p:txBody>
      </p:sp>
      <p:sp>
        <p:nvSpPr>
          <p:cNvPr id="3" name="TextBox 2"/>
          <p:cNvSpPr txBox="1"/>
          <p:nvPr/>
        </p:nvSpPr>
        <p:spPr>
          <a:xfrm>
            <a:off x="2986934" y="133350"/>
            <a:ext cx="3223959"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Sweatshops</a:t>
            </a: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4800" y="1504950"/>
            <a:ext cx="4114800" cy="2743200"/>
          </a:xfrm>
          <a:prstGeom prst="rect">
            <a:avLst/>
          </a:prstGeom>
          <a:ln>
            <a:solidFill>
              <a:schemeClr val="tx1"/>
            </a:solidFill>
          </a:ln>
        </p:spPr>
      </p:pic>
    </p:spTree>
    <p:extLst>
      <p:ext uri="{BB962C8B-B14F-4D97-AF65-F5344CB8AC3E}">
        <p14:creationId xmlns:p14="http://schemas.microsoft.com/office/powerpoint/2010/main" xmlns="" val="1340470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98913" y="895350"/>
            <a:ext cx="4392687" cy="4185761"/>
          </a:xfrm>
          <a:prstGeom prst="rect">
            <a:avLst/>
          </a:prstGeom>
          <a:noFill/>
        </p:spPr>
        <p:txBody>
          <a:bodyPr wrap="square" rtlCol="0">
            <a:spAutoFit/>
          </a:bodyPr>
          <a:lstStyle/>
          <a:p>
            <a:pPr algn="ctr"/>
            <a:r>
              <a:rPr lang="en-US" sz="2800" b="1" dirty="0">
                <a:cs typeface="Times New Roman"/>
              </a:rPr>
              <a:t>Shutting down sweatshops is not the best way to lift workers out of poverty</a:t>
            </a:r>
            <a:r>
              <a:rPr lang="en-US" sz="2800" b="1" dirty="0" smtClean="0">
                <a:cs typeface="Times New Roman"/>
              </a:rPr>
              <a:t>.</a:t>
            </a:r>
          </a:p>
          <a:p>
            <a:pPr algn="ctr"/>
            <a:endParaRPr lang="en-US" sz="1400" b="1" dirty="0">
              <a:cs typeface="Times New Roman"/>
            </a:endParaRPr>
          </a:p>
          <a:p>
            <a:pPr algn="ctr"/>
            <a:r>
              <a:rPr lang="en-US" sz="2800" b="1" dirty="0" smtClean="0">
                <a:cs typeface="Times New Roman"/>
              </a:rPr>
              <a:t>The best way to lift sweatshop workers out</a:t>
            </a:r>
          </a:p>
          <a:p>
            <a:pPr algn="ctr"/>
            <a:r>
              <a:rPr lang="en-US" sz="2800" b="1" dirty="0" smtClean="0">
                <a:cs typeface="Times New Roman"/>
              </a:rPr>
              <a:t>of poverty is for countries</a:t>
            </a:r>
          </a:p>
          <a:p>
            <a:pPr algn="ctr"/>
            <a:r>
              <a:rPr lang="en-US" sz="2800" b="1" dirty="0" smtClean="0">
                <a:cs typeface="Times New Roman"/>
              </a:rPr>
              <a:t>to fix their institutions to respect private property and the rule of law.</a:t>
            </a:r>
          </a:p>
        </p:txBody>
      </p:sp>
      <p:sp>
        <p:nvSpPr>
          <p:cNvPr id="3" name="TextBox 2"/>
          <p:cNvSpPr txBox="1"/>
          <p:nvPr/>
        </p:nvSpPr>
        <p:spPr>
          <a:xfrm>
            <a:off x="2986934" y="133350"/>
            <a:ext cx="3223959"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Sweatshops</a:t>
            </a: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4800" y="1504950"/>
            <a:ext cx="4114800" cy="2743200"/>
          </a:xfrm>
          <a:prstGeom prst="rect">
            <a:avLst/>
          </a:prstGeom>
          <a:ln>
            <a:solidFill>
              <a:schemeClr val="tx1"/>
            </a:solidFill>
          </a:ln>
        </p:spPr>
      </p:pic>
    </p:spTree>
    <p:extLst>
      <p:ext uri="{BB962C8B-B14F-4D97-AF65-F5344CB8AC3E}">
        <p14:creationId xmlns:p14="http://schemas.microsoft.com/office/powerpoint/2010/main" xmlns="" val="2410694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95800" y="1276350"/>
            <a:ext cx="4545087" cy="3323987"/>
          </a:xfrm>
          <a:prstGeom prst="rect">
            <a:avLst/>
          </a:prstGeom>
          <a:noFill/>
        </p:spPr>
        <p:txBody>
          <a:bodyPr wrap="square" rtlCol="0">
            <a:spAutoFit/>
          </a:bodyPr>
          <a:lstStyle/>
          <a:p>
            <a:pPr algn="ctr"/>
            <a:r>
              <a:rPr lang="en-US" sz="2800" b="1" dirty="0" smtClean="0">
                <a:cs typeface="Times New Roman"/>
              </a:rPr>
              <a:t>Good institutions encourage entrepreneurs to invest in more factories.</a:t>
            </a:r>
          </a:p>
          <a:p>
            <a:pPr algn="ctr"/>
            <a:endParaRPr lang="en-US" sz="1400" b="1" dirty="0">
              <a:cs typeface="Times New Roman"/>
            </a:endParaRPr>
          </a:p>
          <a:p>
            <a:pPr algn="ctr"/>
            <a:r>
              <a:rPr lang="en-US" sz="2800" b="1" dirty="0" smtClean="0">
                <a:cs typeface="Times New Roman"/>
              </a:rPr>
              <a:t>More sweatshops and other opportunities will bid up wages.  Experience increases workers’ productivity.</a:t>
            </a:r>
          </a:p>
        </p:txBody>
      </p:sp>
      <p:sp>
        <p:nvSpPr>
          <p:cNvPr id="3" name="TextBox 2"/>
          <p:cNvSpPr txBox="1"/>
          <p:nvPr/>
        </p:nvSpPr>
        <p:spPr>
          <a:xfrm>
            <a:off x="2986934" y="133350"/>
            <a:ext cx="3223959"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Sweatshops</a:t>
            </a: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4800" y="1504950"/>
            <a:ext cx="4114800" cy="2743200"/>
          </a:xfrm>
          <a:prstGeom prst="rect">
            <a:avLst/>
          </a:prstGeom>
          <a:ln>
            <a:solidFill>
              <a:schemeClr val="tx1"/>
            </a:solidFill>
          </a:ln>
        </p:spPr>
      </p:pic>
    </p:spTree>
    <p:extLst>
      <p:ext uri="{BB962C8B-B14F-4D97-AF65-F5344CB8AC3E}">
        <p14:creationId xmlns:p14="http://schemas.microsoft.com/office/powerpoint/2010/main" xmlns="" val="636559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86934" y="133350"/>
            <a:ext cx="3223959"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Sweatshops</a:t>
            </a:r>
          </a:p>
        </p:txBody>
      </p:sp>
      <p:sp>
        <p:nvSpPr>
          <p:cNvPr id="3" name="TextBox 2"/>
          <p:cNvSpPr txBox="1"/>
          <p:nvPr/>
        </p:nvSpPr>
        <p:spPr>
          <a:xfrm>
            <a:off x="4598913" y="1368207"/>
            <a:ext cx="4392687" cy="3108543"/>
          </a:xfrm>
          <a:prstGeom prst="rect">
            <a:avLst/>
          </a:prstGeom>
          <a:noFill/>
        </p:spPr>
        <p:txBody>
          <a:bodyPr wrap="square" rtlCol="0">
            <a:spAutoFit/>
          </a:bodyPr>
          <a:lstStyle/>
          <a:p>
            <a:pPr algn="ctr"/>
            <a:r>
              <a:rPr lang="en-US" sz="2800" b="1" dirty="0" smtClean="0">
                <a:cs typeface="Times New Roman"/>
              </a:rPr>
              <a:t>Invariably the next best alternative to working at a sweatshop in developing (3</a:t>
            </a:r>
            <a:r>
              <a:rPr lang="en-US" sz="2800" b="1" baseline="30000" dirty="0" smtClean="0">
                <a:cs typeface="Times New Roman"/>
              </a:rPr>
              <a:t>rd</a:t>
            </a:r>
            <a:r>
              <a:rPr lang="en-US" sz="2800" b="1" dirty="0" smtClean="0">
                <a:cs typeface="Times New Roman"/>
              </a:rPr>
              <a:t> world) countries is something much worse</a:t>
            </a:r>
          </a:p>
          <a:p>
            <a:pPr algn="ctr"/>
            <a:r>
              <a:rPr lang="en-US" sz="2800" b="1" dirty="0" smtClean="0">
                <a:cs typeface="Times New Roman"/>
              </a:rPr>
              <a:t>(lower </a:t>
            </a:r>
            <a:r>
              <a:rPr lang="en-US" sz="2800" b="1" dirty="0">
                <a:cs typeface="Times New Roman"/>
              </a:rPr>
              <a:t>wages, harsher </a:t>
            </a:r>
            <a:r>
              <a:rPr lang="en-US" sz="2800" b="1" dirty="0" smtClean="0">
                <a:cs typeface="Times New Roman"/>
              </a:rPr>
              <a:t>conditions</a:t>
            </a:r>
            <a:r>
              <a:rPr lang="en-US" sz="2800" b="1" dirty="0">
                <a:cs typeface="Times New Roman"/>
              </a:rPr>
              <a:t>, </a:t>
            </a:r>
            <a:r>
              <a:rPr lang="en-US" sz="2800" b="1" dirty="0" smtClean="0">
                <a:cs typeface="Times New Roman"/>
              </a:rPr>
              <a:t>or both).</a:t>
            </a: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4800" y="1504950"/>
            <a:ext cx="4114800" cy="2743200"/>
          </a:xfrm>
          <a:prstGeom prst="rect">
            <a:avLst/>
          </a:prstGeom>
          <a:ln>
            <a:solidFill>
              <a:schemeClr val="tx1"/>
            </a:solidFill>
          </a:ln>
        </p:spPr>
      </p:pic>
    </p:spTree>
    <p:extLst>
      <p:ext uri="{BB962C8B-B14F-4D97-AF65-F5344CB8AC3E}">
        <p14:creationId xmlns:p14="http://schemas.microsoft.com/office/powerpoint/2010/main" xmlns="" val="1948762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86934" y="133350"/>
            <a:ext cx="3223959"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Sweatshops</a:t>
            </a:r>
          </a:p>
        </p:txBody>
      </p:sp>
      <p:sp>
        <p:nvSpPr>
          <p:cNvPr id="3" name="TextBox 2"/>
          <p:cNvSpPr txBox="1"/>
          <p:nvPr/>
        </p:nvSpPr>
        <p:spPr>
          <a:xfrm>
            <a:off x="4724400" y="1165920"/>
            <a:ext cx="4114800" cy="3539430"/>
          </a:xfrm>
          <a:prstGeom prst="rect">
            <a:avLst/>
          </a:prstGeom>
          <a:noFill/>
        </p:spPr>
        <p:txBody>
          <a:bodyPr wrap="square" rtlCol="0">
            <a:spAutoFit/>
          </a:bodyPr>
          <a:lstStyle/>
          <a:p>
            <a:pPr algn="ctr"/>
            <a:r>
              <a:rPr lang="en-US" sz="2800" b="1" dirty="0" smtClean="0">
                <a:cs typeface="Times New Roman"/>
              </a:rPr>
              <a:t>For example, many of the workers who moved to cities or towns to work in sweatshops previously were laborers on tiny farms with even longer hours for lower (often subsistence) wages.</a:t>
            </a: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4800" y="1504950"/>
            <a:ext cx="4114800" cy="2743200"/>
          </a:xfrm>
          <a:prstGeom prst="rect">
            <a:avLst/>
          </a:prstGeom>
          <a:ln>
            <a:solidFill>
              <a:schemeClr val="tx1"/>
            </a:solidFill>
          </a:ln>
        </p:spPr>
      </p:pic>
    </p:spTree>
    <p:extLst>
      <p:ext uri="{BB962C8B-B14F-4D97-AF65-F5344CB8AC3E}">
        <p14:creationId xmlns:p14="http://schemas.microsoft.com/office/powerpoint/2010/main" xmlns="" val="3638241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86934" y="133350"/>
            <a:ext cx="3223959"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Sweatshops</a:t>
            </a:r>
          </a:p>
        </p:txBody>
      </p:sp>
      <p:sp>
        <p:nvSpPr>
          <p:cNvPr id="3" name="TextBox 2"/>
          <p:cNvSpPr txBox="1"/>
          <p:nvPr/>
        </p:nvSpPr>
        <p:spPr>
          <a:xfrm>
            <a:off x="4724400" y="1368207"/>
            <a:ext cx="4114800" cy="3108543"/>
          </a:xfrm>
          <a:prstGeom prst="rect">
            <a:avLst/>
          </a:prstGeom>
          <a:noFill/>
        </p:spPr>
        <p:txBody>
          <a:bodyPr wrap="square" rtlCol="0">
            <a:spAutoFit/>
          </a:bodyPr>
          <a:lstStyle/>
          <a:p>
            <a:r>
              <a:rPr lang="en-US" sz="2800" b="1" u="sng" dirty="0" smtClean="0">
                <a:cs typeface="Times New Roman"/>
              </a:rPr>
              <a:t>Fallacy of seen &amp; unseen</a:t>
            </a:r>
          </a:p>
          <a:p>
            <a:pPr marL="457200" indent="-457200">
              <a:buFont typeface="Arial" pitchFamily="34" charset="0"/>
              <a:buChar char="•"/>
            </a:pPr>
            <a:r>
              <a:rPr lang="en-US" sz="2800" b="1" dirty="0" smtClean="0">
                <a:cs typeface="Times New Roman"/>
              </a:rPr>
              <a:t>sweatshop conditions</a:t>
            </a:r>
          </a:p>
          <a:p>
            <a:pPr marL="914400" lvl="1" indent="-457200">
              <a:buFont typeface="Courier New" pitchFamily="49" charset="0"/>
              <a:buChar char="o"/>
            </a:pPr>
            <a:r>
              <a:rPr lang="en-US" sz="2800" b="1" dirty="0" smtClean="0">
                <a:cs typeface="Times New Roman"/>
              </a:rPr>
              <a:t>highly visible</a:t>
            </a:r>
          </a:p>
          <a:p>
            <a:pPr marL="914400" lvl="1" indent="-457200">
              <a:buFont typeface="Courier New" pitchFamily="49" charset="0"/>
              <a:buChar char="o"/>
            </a:pPr>
            <a:r>
              <a:rPr lang="en-US" sz="2800" b="1" dirty="0" smtClean="0">
                <a:cs typeface="Times New Roman"/>
              </a:rPr>
              <a:t>caused by buyers</a:t>
            </a:r>
          </a:p>
          <a:p>
            <a:pPr marL="457200" indent="-457200">
              <a:buFont typeface="Arial" pitchFamily="34" charset="0"/>
              <a:buChar char="•"/>
            </a:pPr>
            <a:r>
              <a:rPr lang="en-US" sz="2800" b="1" dirty="0" smtClean="0">
                <a:cs typeface="Times New Roman"/>
              </a:rPr>
              <a:t>next best alternative</a:t>
            </a:r>
          </a:p>
          <a:p>
            <a:pPr marL="914400" lvl="1" indent="-457200">
              <a:buFont typeface="Courier New" pitchFamily="49" charset="0"/>
              <a:buChar char="o"/>
            </a:pPr>
            <a:r>
              <a:rPr lang="en-US" sz="2800" b="1" dirty="0">
                <a:cs typeface="Times New Roman"/>
              </a:rPr>
              <a:t>l</a:t>
            </a:r>
            <a:r>
              <a:rPr lang="en-US" sz="2800" b="1" dirty="0" smtClean="0">
                <a:cs typeface="Times New Roman"/>
              </a:rPr>
              <a:t>ess obvious</a:t>
            </a:r>
          </a:p>
          <a:p>
            <a:pPr marL="914400" lvl="1" indent="-457200">
              <a:buFont typeface="Courier New" pitchFamily="49" charset="0"/>
              <a:buChar char="o"/>
            </a:pPr>
            <a:r>
              <a:rPr lang="en-US" sz="2800" b="1" dirty="0">
                <a:cs typeface="Times New Roman"/>
              </a:rPr>
              <a:t>u</a:t>
            </a:r>
            <a:r>
              <a:rPr lang="en-US" sz="2800" b="1" dirty="0" smtClean="0">
                <a:cs typeface="Times New Roman"/>
              </a:rPr>
              <a:t>nrelated to buyers</a:t>
            </a: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4800" y="1504950"/>
            <a:ext cx="4114800" cy="2743200"/>
          </a:xfrm>
          <a:prstGeom prst="rect">
            <a:avLst/>
          </a:prstGeom>
          <a:ln>
            <a:solidFill>
              <a:schemeClr val="tx1"/>
            </a:solidFill>
          </a:ln>
        </p:spPr>
      </p:pic>
    </p:spTree>
    <p:extLst>
      <p:ext uri="{BB962C8B-B14F-4D97-AF65-F5344CB8AC3E}">
        <p14:creationId xmlns:p14="http://schemas.microsoft.com/office/powerpoint/2010/main" xmlns="" val="827248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86934" y="133350"/>
            <a:ext cx="3223959"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Sweatshops</a:t>
            </a:r>
          </a:p>
        </p:txBody>
      </p:sp>
      <p:sp>
        <p:nvSpPr>
          <p:cNvPr id="3" name="TextBox 2"/>
          <p:cNvSpPr txBox="1"/>
          <p:nvPr/>
        </p:nvSpPr>
        <p:spPr>
          <a:xfrm>
            <a:off x="4724400" y="1696581"/>
            <a:ext cx="4114800" cy="2246769"/>
          </a:xfrm>
          <a:prstGeom prst="rect">
            <a:avLst/>
          </a:prstGeom>
          <a:noFill/>
        </p:spPr>
        <p:txBody>
          <a:bodyPr wrap="square" rtlCol="0">
            <a:spAutoFit/>
          </a:bodyPr>
          <a:lstStyle/>
          <a:p>
            <a:r>
              <a:rPr lang="en-US" sz="2800" b="1" u="sng" dirty="0" smtClean="0">
                <a:cs typeface="Times New Roman"/>
              </a:rPr>
              <a:t>Next best alternative</a:t>
            </a:r>
          </a:p>
          <a:p>
            <a:pPr marL="457200" indent="-457200">
              <a:buFont typeface="Arial" pitchFamily="34" charset="0"/>
              <a:buChar char="•"/>
            </a:pPr>
            <a:r>
              <a:rPr lang="en-US" sz="2800" b="1" dirty="0" smtClean="0">
                <a:cs typeface="Times New Roman"/>
              </a:rPr>
              <a:t>subsistence farming</a:t>
            </a:r>
          </a:p>
          <a:p>
            <a:pPr marL="457200" indent="-457200">
              <a:buFont typeface="Arial" pitchFamily="34" charset="0"/>
              <a:buChar char="•"/>
            </a:pPr>
            <a:r>
              <a:rPr lang="en-US" sz="2800" b="1" dirty="0" smtClean="0">
                <a:cs typeface="Times New Roman"/>
              </a:rPr>
              <a:t>scavenging for trash</a:t>
            </a:r>
          </a:p>
          <a:p>
            <a:pPr marL="457200" indent="-457200">
              <a:buFont typeface="Arial" pitchFamily="34" charset="0"/>
              <a:buChar char="•"/>
            </a:pPr>
            <a:r>
              <a:rPr lang="en-US" sz="2800" b="1" dirty="0" smtClean="0">
                <a:cs typeface="Times New Roman"/>
              </a:rPr>
              <a:t>prostitution</a:t>
            </a:r>
          </a:p>
          <a:p>
            <a:pPr marL="457200" indent="-457200">
              <a:buFont typeface="Arial" pitchFamily="34" charset="0"/>
              <a:buChar char="•"/>
            </a:pPr>
            <a:r>
              <a:rPr lang="en-US" sz="2800" b="1" dirty="0" smtClean="0">
                <a:cs typeface="Times New Roman"/>
              </a:rPr>
              <a:t>etc.</a:t>
            </a: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4800" y="1504950"/>
            <a:ext cx="4114800" cy="2743200"/>
          </a:xfrm>
          <a:prstGeom prst="rect">
            <a:avLst/>
          </a:prstGeom>
          <a:ln>
            <a:solidFill>
              <a:schemeClr val="tx1"/>
            </a:solidFill>
          </a:ln>
        </p:spPr>
      </p:pic>
    </p:spTree>
    <p:extLst>
      <p:ext uri="{BB962C8B-B14F-4D97-AF65-F5344CB8AC3E}">
        <p14:creationId xmlns:p14="http://schemas.microsoft.com/office/powerpoint/2010/main" xmlns="" val="3001112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986934" y="133350"/>
            <a:ext cx="3223959"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Sweatshops</a:t>
            </a:r>
          </a:p>
        </p:txBody>
      </p:sp>
      <p:sp>
        <p:nvSpPr>
          <p:cNvPr id="6" name="TextBox 5"/>
          <p:cNvSpPr txBox="1"/>
          <p:nvPr/>
        </p:nvSpPr>
        <p:spPr>
          <a:xfrm>
            <a:off x="4572000" y="1657350"/>
            <a:ext cx="4343400" cy="2462213"/>
          </a:xfrm>
          <a:prstGeom prst="rect">
            <a:avLst/>
          </a:prstGeom>
          <a:noFill/>
        </p:spPr>
        <p:txBody>
          <a:bodyPr wrap="square" rtlCol="0">
            <a:spAutoFit/>
          </a:bodyPr>
          <a:lstStyle/>
          <a:p>
            <a:pPr algn="ctr"/>
            <a:r>
              <a:rPr lang="en-US" sz="2800" b="1" dirty="0" smtClean="0">
                <a:cs typeface="Times New Roman"/>
              </a:rPr>
              <a:t>Workers voluntarily choose to work at sweatshops.</a:t>
            </a:r>
          </a:p>
          <a:p>
            <a:pPr algn="ctr"/>
            <a:endParaRPr lang="en-US" sz="1400" b="1" dirty="0">
              <a:cs typeface="Times New Roman"/>
            </a:endParaRPr>
          </a:p>
          <a:p>
            <a:pPr algn="ctr"/>
            <a:r>
              <a:rPr lang="en-US" sz="2800" b="1" dirty="0" smtClean="0">
                <a:cs typeface="Times New Roman"/>
              </a:rPr>
              <a:t>They do so to maximize</a:t>
            </a:r>
          </a:p>
          <a:p>
            <a:pPr algn="ctr"/>
            <a:r>
              <a:rPr lang="en-US" sz="2800" b="1" dirty="0" smtClean="0">
                <a:cs typeface="Times New Roman"/>
              </a:rPr>
              <a:t>their welfare given the choices available to them.</a:t>
            </a:r>
          </a:p>
        </p:txBody>
      </p:sp>
      <p:pic>
        <p:nvPicPr>
          <p:cNvPr id="7" name="Picture 6"/>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4800" y="1504950"/>
            <a:ext cx="4114800" cy="2743200"/>
          </a:xfrm>
          <a:prstGeom prst="rect">
            <a:avLst/>
          </a:prstGeom>
          <a:ln>
            <a:solidFill>
              <a:schemeClr val="tx1"/>
            </a:solidFill>
          </a:ln>
        </p:spPr>
      </p:pic>
    </p:spTree>
    <p:extLst>
      <p:ext uri="{BB962C8B-B14F-4D97-AF65-F5344CB8AC3E}">
        <p14:creationId xmlns:p14="http://schemas.microsoft.com/office/powerpoint/2010/main" xmlns="" val="2977410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98913" y="1039832"/>
            <a:ext cx="4392687" cy="3970318"/>
          </a:xfrm>
          <a:prstGeom prst="rect">
            <a:avLst/>
          </a:prstGeom>
          <a:noFill/>
        </p:spPr>
        <p:txBody>
          <a:bodyPr wrap="square" rtlCol="0">
            <a:spAutoFit/>
          </a:bodyPr>
          <a:lstStyle/>
          <a:p>
            <a:pPr algn="ctr"/>
            <a:r>
              <a:rPr lang="en-US" sz="2800" b="1" dirty="0" smtClean="0">
                <a:cs typeface="Times New Roman"/>
              </a:rPr>
              <a:t>Similarly the choice of children often is not between labor and school.</a:t>
            </a:r>
          </a:p>
          <a:p>
            <a:pPr algn="ctr"/>
            <a:endParaRPr lang="en-US" sz="1400" b="1" dirty="0">
              <a:cs typeface="Times New Roman"/>
            </a:endParaRPr>
          </a:p>
          <a:p>
            <a:pPr algn="ctr"/>
            <a:r>
              <a:rPr lang="en-US" sz="2800" b="1" dirty="0" smtClean="0">
                <a:cs typeface="Times New Roman"/>
              </a:rPr>
              <a:t>Instead it can be between child labor and starving.</a:t>
            </a:r>
          </a:p>
          <a:p>
            <a:pPr algn="ctr"/>
            <a:endParaRPr lang="en-US" sz="1400" b="1" dirty="0">
              <a:cs typeface="Times New Roman"/>
            </a:endParaRPr>
          </a:p>
          <a:p>
            <a:pPr algn="ctr"/>
            <a:r>
              <a:rPr lang="en-US" sz="2800" b="1" dirty="0" smtClean="0">
                <a:cs typeface="Times New Roman"/>
              </a:rPr>
              <a:t>Working in sweatshops is their best alternative to eat and improve their lives.</a:t>
            </a:r>
          </a:p>
        </p:txBody>
      </p:sp>
      <p:sp>
        <p:nvSpPr>
          <p:cNvPr id="3" name="TextBox 2"/>
          <p:cNvSpPr txBox="1"/>
          <p:nvPr/>
        </p:nvSpPr>
        <p:spPr>
          <a:xfrm>
            <a:off x="2986934" y="133350"/>
            <a:ext cx="3223959"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Sweatshops</a:t>
            </a: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4800" y="1504950"/>
            <a:ext cx="4114800" cy="2743200"/>
          </a:xfrm>
          <a:prstGeom prst="rect">
            <a:avLst/>
          </a:prstGeom>
          <a:ln>
            <a:solidFill>
              <a:schemeClr val="tx1"/>
            </a:solidFill>
          </a:ln>
        </p:spPr>
      </p:pic>
    </p:spTree>
    <p:extLst>
      <p:ext uri="{BB962C8B-B14F-4D97-AF65-F5344CB8AC3E}">
        <p14:creationId xmlns:p14="http://schemas.microsoft.com/office/powerpoint/2010/main" xmlns="" val="361929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86934" y="133350"/>
            <a:ext cx="3223959" cy="830997"/>
          </a:xfrm>
          <a:prstGeom prst="rect">
            <a:avLst/>
          </a:prstGeom>
          <a:noFill/>
        </p:spPr>
        <p:txBody>
          <a:bodyPr wrap="none" rtlCol="0">
            <a:spAutoFit/>
          </a:bodyPr>
          <a:lstStyle/>
          <a:p>
            <a:pPr algn="ctr"/>
            <a:r>
              <a:rPr lang="en-US" sz="4800" b="1" u="sng" dirty="0" smtClean="0">
                <a:solidFill>
                  <a:srgbClr val="002060"/>
                </a:solidFill>
                <a:effectLst>
                  <a:outerShdw blurRad="38100" dist="38100" dir="2700000" algn="tl">
                    <a:srgbClr val="000000">
                      <a:alpha val="43137"/>
                    </a:srgbClr>
                  </a:outerShdw>
                </a:effectLst>
              </a:rPr>
              <a:t>Sweatshops</a:t>
            </a:r>
          </a:p>
        </p:txBody>
      </p:sp>
      <p:pic>
        <p:nvPicPr>
          <p:cNvPr id="5" name="Picture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82633" y="1200150"/>
            <a:ext cx="5348433" cy="3657600"/>
          </a:xfrm>
          <a:prstGeom prst="rect">
            <a:avLst/>
          </a:prstGeom>
          <a:ln>
            <a:solidFill>
              <a:schemeClr val="tx1"/>
            </a:solidFill>
          </a:ln>
        </p:spPr>
      </p:pic>
      <p:sp>
        <p:nvSpPr>
          <p:cNvPr id="6" name="TextBox 5"/>
          <p:cNvSpPr txBox="1"/>
          <p:nvPr/>
        </p:nvSpPr>
        <p:spPr>
          <a:xfrm>
            <a:off x="5707266" y="1305163"/>
            <a:ext cx="3360534" cy="3323987"/>
          </a:xfrm>
          <a:prstGeom prst="rect">
            <a:avLst/>
          </a:prstGeom>
          <a:noFill/>
        </p:spPr>
        <p:txBody>
          <a:bodyPr wrap="square" rtlCol="0">
            <a:spAutoFit/>
          </a:bodyPr>
          <a:lstStyle/>
          <a:p>
            <a:pPr algn="ctr"/>
            <a:r>
              <a:rPr lang="en-US" sz="2800" b="1" dirty="0" smtClean="0">
                <a:cs typeface="Times New Roman"/>
              </a:rPr>
              <a:t>Wages in the apparel industry are higher than average wages in all of the countries in this chart.</a:t>
            </a:r>
          </a:p>
          <a:p>
            <a:pPr algn="ctr"/>
            <a:endParaRPr lang="en-US" sz="1400" b="1" dirty="0">
              <a:cs typeface="Times New Roman"/>
            </a:endParaRPr>
          </a:p>
          <a:p>
            <a:pPr algn="ctr"/>
            <a:r>
              <a:rPr lang="en-US" sz="2800" b="1" dirty="0" smtClean="0">
                <a:cs typeface="Times New Roman"/>
              </a:rPr>
              <a:t>(70 hour work</a:t>
            </a:r>
          </a:p>
          <a:p>
            <a:pPr algn="ctr"/>
            <a:r>
              <a:rPr lang="en-US" sz="2800" b="1" dirty="0" smtClean="0">
                <a:cs typeface="Times New Roman"/>
              </a:rPr>
              <a:t>week is normal)</a:t>
            </a:r>
          </a:p>
        </p:txBody>
      </p:sp>
    </p:spTree>
    <p:extLst>
      <p:ext uri="{BB962C8B-B14F-4D97-AF65-F5344CB8AC3E}">
        <p14:creationId xmlns:p14="http://schemas.microsoft.com/office/powerpoint/2010/main" xmlns="" val="8174460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5685</TotalTime>
  <Words>726</Words>
  <Application>Microsoft Office PowerPoint</Application>
  <PresentationFormat>On-screen Show (16:9)</PresentationFormat>
  <Paragraphs>135</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Chuck Moulton</dc:creator>
  <cp:lastModifiedBy>Chuck Moulton</cp:lastModifiedBy>
  <cp:revision>479</cp:revision>
  <dcterms:created xsi:type="dcterms:W3CDTF">2010-08-30T19:56:42Z</dcterms:created>
  <dcterms:modified xsi:type="dcterms:W3CDTF">2012-01-25T19:48:40Z</dcterms:modified>
</cp:coreProperties>
</file>