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78" r:id="rId2"/>
    <p:sldId id="699" r:id="rId3"/>
    <p:sldId id="700" r:id="rId4"/>
    <p:sldId id="701" r:id="rId5"/>
    <p:sldId id="702" r:id="rId6"/>
    <p:sldId id="707" r:id="rId7"/>
    <p:sldId id="703" r:id="rId8"/>
    <p:sldId id="704" r:id="rId9"/>
    <p:sldId id="705" r:id="rId10"/>
    <p:sldId id="709" r:id="rId11"/>
    <p:sldId id="706" r:id="rId12"/>
    <p:sldId id="708" r:id="rId13"/>
    <p:sldId id="711" r:id="rId14"/>
    <p:sldId id="710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7" r:id="rId29"/>
    <p:sldId id="725" r:id="rId30"/>
    <p:sldId id="726" r:id="rId31"/>
    <p:sldId id="728" r:id="rId32"/>
    <p:sldId id="729" r:id="rId33"/>
    <p:sldId id="730" r:id="rId34"/>
    <p:sldId id="731" r:id="rId35"/>
    <p:sldId id="732" r:id="rId36"/>
    <p:sldId id="733" r:id="rId37"/>
    <p:sldId id="734" r:id="rId38"/>
    <p:sldId id="735" r:id="rId39"/>
    <p:sldId id="736" r:id="rId40"/>
    <p:sldId id="737" r:id="rId41"/>
    <p:sldId id="738" r:id="rId42"/>
    <p:sldId id="739" r:id="rId43"/>
    <p:sldId id="740" r:id="rId44"/>
    <p:sldId id="741" r:id="rId45"/>
    <p:sldId id="742" r:id="rId46"/>
    <p:sldId id="743" r:id="rId47"/>
    <p:sldId id="744" r:id="rId48"/>
    <p:sldId id="745" r:id="rId49"/>
    <p:sldId id="746" r:id="rId50"/>
    <p:sldId id="747" r:id="rId51"/>
    <p:sldId id="749" r:id="rId52"/>
    <p:sldId id="748" r:id="rId53"/>
    <p:sldId id="750" r:id="rId54"/>
    <p:sldId id="751" r:id="rId55"/>
    <p:sldId id="779" r:id="rId56"/>
    <p:sldId id="780" r:id="rId57"/>
    <p:sldId id="781" r:id="rId58"/>
    <p:sldId id="782" r:id="rId59"/>
    <p:sldId id="783" r:id="rId60"/>
    <p:sldId id="784" r:id="rId61"/>
    <p:sldId id="785" r:id="rId62"/>
    <p:sldId id="768" r:id="rId63"/>
    <p:sldId id="769" r:id="rId64"/>
    <p:sldId id="760" r:id="rId65"/>
    <p:sldId id="763" r:id="rId66"/>
    <p:sldId id="764" r:id="rId67"/>
    <p:sldId id="765" r:id="rId68"/>
    <p:sldId id="766" r:id="rId69"/>
    <p:sldId id="767" r:id="rId70"/>
    <p:sldId id="770" r:id="rId71"/>
    <p:sldId id="771" r:id="rId72"/>
    <p:sldId id="772" r:id="rId73"/>
    <p:sldId id="773" r:id="rId74"/>
    <p:sldId id="774" r:id="rId75"/>
    <p:sldId id="775" r:id="rId76"/>
    <p:sldId id="776" r:id="rId77"/>
    <p:sldId id="777" r:id="rId78"/>
    <p:sldId id="754" r:id="rId79"/>
    <p:sldId id="755" r:id="rId80"/>
    <p:sldId id="756" r:id="rId81"/>
    <p:sldId id="757" r:id="rId82"/>
    <p:sldId id="758" r:id="rId83"/>
    <p:sldId id="759" r:id="rId84"/>
    <p:sldId id="778" r:id="rId85"/>
    <p:sldId id="786" r:id="rId86"/>
    <p:sldId id="787" r:id="rId8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21" autoAdjust="0"/>
    <p:restoredTop sz="90274" autoAdjust="0"/>
  </p:normalViewPr>
  <p:slideViewPr>
    <p:cSldViewPr>
      <p:cViewPr varScale="1">
        <p:scale>
          <a:sx n="82" d="100"/>
          <a:sy n="82" d="100"/>
        </p:scale>
        <p:origin x="-102" y="-9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41A1-809E-4B80-A183-6EEB55A8A68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EADA-2BA2-4376-9307-9504ED336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1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031" y="971550"/>
            <a:ext cx="5103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1722" y="2438221"/>
            <a:ext cx="2539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2/13/2012</a:t>
            </a:r>
          </a:p>
        </p:txBody>
      </p:sp>
      <p:pic>
        <p:nvPicPr>
          <p:cNvPr id="6" name="Picture 5" descr="pol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19150"/>
            <a:ext cx="1600200" cy="1170878"/>
          </a:xfrm>
          <a:prstGeom prst="rect">
            <a:avLst/>
          </a:prstGeom>
        </p:spPr>
      </p:pic>
      <p:pic>
        <p:nvPicPr>
          <p:cNvPr id="7" name="Picture 6" descr="pol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819150"/>
            <a:ext cx="1600200" cy="11708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um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1" y="1123950"/>
            <a:ext cx="3289209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646694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assumption that an an idea or fact is true in the absence of evidence to the contrary;</a:t>
            </a:r>
          </a:p>
          <a:p>
            <a:pPr algn="ctr"/>
            <a:r>
              <a:rPr lang="en-US" sz="2800" b="1" dirty="0" smtClean="0">
                <a:cs typeface="Times New Roman"/>
              </a:rPr>
              <a:t>burden is on opponent</a:t>
            </a:r>
          </a:p>
          <a:p>
            <a:pPr algn="ctr"/>
            <a:r>
              <a:rPr lang="en-US" sz="2800" b="1" dirty="0" smtClean="0">
                <a:cs typeface="Times New Roman"/>
              </a:rPr>
              <a:t>to prove otherwise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1123950"/>
            <a:ext cx="457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Note that we are not talking here about some positive right to wealth or happiness.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We are talking about whether government  should be able to block people from the opportunity to live where they want and earn a living.</a:t>
            </a:r>
          </a:p>
        </p:txBody>
      </p:sp>
      <p:pic>
        <p:nvPicPr>
          <p:cNvPr id="5" name="Picture 4" descr="mon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28750"/>
            <a:ext cx="3124200" cy="348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583650"/>
            <a:ext cx="426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Our presumption that immigration restrictions are immoral is </a:t>
            </a:r>
            <a:r>
              <a:rPr lang="en-US" sz="2800" b="1" i="1" dirty="0" smtClean="0">
                <a:cs typeface="Times New Roman"/>
              </a:rPr>
              <a:t>rebuttable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Maybe there is a good reason for immigration restrictions.</a:t>
            </a:r>
          </a:p>
        </p:txBody>
      </p:sp>
      <p:pic>
        <p:nvPicPr>
          <p:cNvPr id="4" name="Picture 3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t.png"/>
          <p:cNvPicPr>
            <a:picLocks noChangeAspect="1"/>
          </p:cNvPicPr>
          <p:nvPr/>
        </p:nvPicPr>
        <p:blipFill>
          <a:blip r:embed="rId2"/>
          <a:srcRect l="19200" r="19200"/>
          <a:stretch>
            <a:fillRect/>
          </a:stretch>
        </p:blipFill>
        <p:spPr>
          <a:xfrm>
            <a:off x="76200" y="1504950"/>
            <a:ext cx="2253084" cy="3657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040942" y="1047750"/>
            <a:ext cx="3276600" cy="1752600"/>
          </a:xfrm>
          <a:prstGeom prst="wedgeRoundRectCallout">
            <a:avLst>
              <a:gd name="adj1" fmla="val -48740"/>
              <a:gd name="adj2" fmla="val 1166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Lisa, I only lied because it was the easiest way to get what I wanted.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11455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Here Bart fails to overcome the presumption against lying.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1848981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Proponents of restrictions have to show the evils of immigration overcome the presumption against restriction.</a:t>
            </a:r>
          </a:p>
        </p:txBody>
      </p:sp>
      <p:pic>
        <p:nvPicPr>
          <p:cNvPr id="4" name="Picture 3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192518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Additionally proponents of restrictions need to show there’s no more humane or cheaper way to handle these problems.</a:t>
            </a:r>
          </a:p>
        </p:txBody>
      </p:sp>
      <p:pic>
        <p:nvPicPr>
          <p:cNvPr id="4" name="Picture 3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92518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most popular objections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low wage competition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welfare state exploitation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destroy American culture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vote for less freedom</a:t>
            </a:r>
          </a:p>
        </p:txBody>
      </p:sp>
      <p:pic>
        <p:nvPicPr>
          <p:cNvPr id="5" name="Picture 4" descr="obj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85950"/>
            <a:ext cx="381000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039832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1 billion people</a:t>
            </a:r>
          </a:p>
          <a:p>
            <a:pPr algn="ctr"/>
            <a:r>
              <a:rPr lang="en-US" sz="2800" b="1" dirty="0" smtClean="0">
                <a:cs typeface="Times New Roman"/>
              </a:rPr>
              <a:t>(1/5 of the world)</a:t>
            </a:r>
          </a:p>
          <a:p>
            <a:pPr algn="ctr"/>
            <a:r>
              <a:rPr lang="en-US" sz="2800" b="1" dirty="0" smtClean="0">
                <a:cs typeface="Times New Roman"/>
              </a:rPr>
              <a:t>live on less than $1/day.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Mexico has a far higher median wage.  Mexicans are relatively rich.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Haitians are among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poorest.</a:t>
            </a:r>
          </a:p>
        </p:txBody>
      </p:sp>
      <p:pic>
        <p:nvPicPr>
          <p:cNvPr id="4" name="Picture 3" descr="pov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4950"/>
            <a:ext cx="414337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24212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Suppose the U.S. opened its borders and there were no transportation costs.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Would some of the 1 billion people earning $1/day or less like to move here?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Yes.  Probably all of them.</a:t>
            </a:r>
          </a:p>
        </p:txBody>
      </p:sp>
      <p:pic>
        <p:nvPicPr>
          <p:cNvPr id="4" name="Picture 3" descr="overpopu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314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188595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What happens to U.S. wages?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Wages fall.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According to some models wages fall by a huge amount.</a:t>
            </a:r>
          </a:p>
        </p:txBody>
      </p:sp>
      <p:pic>
        <p:nvPicPr>
          <p:cNvPr id="6" name="Picture 5" descr="south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4929"/>
            <a:ext cx="39756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408830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cs typeface="Times New Roman"/>
              </a:rPr>
              <a:t>Dey</a:t>
            </a:r>
            <a:r>
              <a:rPr lang="en-US" sz="4400" b="1" dirty="0" smtClean="0">
                <a:cs typeface="Times New Roman"/>
              </a:rPr>
              <a:t> </a:t>
            </a:r>
            <a:r>
              <a:rPr lang="en-US" sz="4400" b="1" dirty="0" err="1" smtClean="0">
                <a:cs typeface="Times New Roman"/>
              </a:rPr>
              <a:t>Tuk</a:t>
            </a:r>
            <a:r>
              <a:rPr lang="en-US" sz="4400" b="1" dirty="0" smtClean="0">
                <a:cs typeface="Times New Roman"/>
              </a:rPr>
              <a:t> R </a:t>
            </a:r>
            <a:r>
              <a:rPr lang="en-US" sz="4400" b="1" dirty="0" err="1" smtClean="0">
                <a:cs typeface="Times New Roman"/>
              </a:rPr>
              <a:t>Jarbs</a:t>
            </a:r>
            <a:endParaRPr lang="en-US" sz="4400" b="1" dirty="0" smtClean="0"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3350"/>
            <a:ext cx="355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 </a:t>
            </a:r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Caplan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58115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Most of this lecture is based on the FFF Economic Liberty Lecture Series talk by Professor Bryan </a:t>
            </a:r>
            <a:r>
              <a:rPr lang="en-US" sz="2800" b="1" dirty="0" err="1" smtClean="0">
                <a:cs typeface="Times New Roman"/>
              </a:rPr>
              <a:t>Caplan</a:t>
            </a:r>
            <a:r>
              <a:rPr lang="en-US" sz="2800" b="1" dirty="0" smtClean="0">
                <a:cs typeface="Times New Roman"/>
              </a:rPr>
              <a:t> “Immigration Restrictions: A Solution in Search of a Problem” linked to from the course website.</a:t>
            </a:r>
          </a:p>
        </p:txBody>
      </p:sp>
      <p:pic>
        <p:nvPicPr>
          <p:cNvPr id="5" name="Picture 4" descr="ca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4950"/>
            <a:ext cx="2143125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04775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Labor mobility in the specific factors model is our main immigration model.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When labor moves from one country to another wages go down in the destination country.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There are a few problems</a:t>
            </a:r>
          </a:p>
          <a:p>
            <a:pPr algn="ctr"/>
            <a:r>
              <a:rPr lang="en-US" sz="2800" b="1" dirty="0" smtClean="0">
                <a:cs typeface="Times New Roman"/>
              </a:rPr>
              <a:t>with this model though.</a:t>
            </a:r>
          </a:p>
        </p:txBody>
      </p:sp>
      <p:pic>
        <p:nvPicPr>
          <p:cNvPr id="4" name="Picture 1031" descr="fig04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10" y="1657350"/>
            <a:ext cx="287249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381000" y="989013"/>
            <a:ext cx="3124200" cy="668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Fig. 4-13: Causes and Effects of International Labor Mobility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65735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Labor is not really homogenous.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Unskilled labor is a complement for skilled labor, not a substitute.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Most Americans are skilled labor.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billion $1/day are unskilled.</a:t>
            </a:r>
          </a:p>
        </p:txBody>
      </p:sp>
      <p:pic>
        <p:nvPicPr>
          <p:cNvPr id="6" name="Picture 5" descr="einstein_waiter.jpg"/>
          <p:cNvPicPr>
            <a:picLocks noChangeAspect="1"/>
          </p:cNvPicPr>
          <p:nvPr/>
        </p:nvPicPr>
        <p:blipFill>
          <a:blip r:embed="rId2"/>
          <a:srcRect b="3333"/>
          <a:stretch>
            <a:fillRect/>
          </a:stretch>
        </p:blipFill>
        <p:spPr>
          <a:xfrm>
            <a:off x="228600" y="1504950"/>
            <a:ext cx="3494131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581150"/>
            <a:ext cx="5181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Those who now make $1/day don’t speak English well and most have never flipped a light switch in their entire lives.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They will not be directly competing against Americans.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4" name="Picture 3" descr="light_swi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9175"/>
            <a:ext cx="28765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27635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Mexicans have similar</a:t>
            </a:r>
          </a:p>
          <a:p>
            <a:pPr algn="ctr"/>
            <a:r>
              <a:rPr lang="en-US" sz="2800" b="1" dirty="0" smtClean="0">
                <a:cs typeface="Times New Roman"/>
              </a:rPr>
              <a:t>skills to some Americans.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Mexicans are rich relative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to most of the world.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r>
              <a:rPr lang="en-US" sz="2800" b="1" u="sng" dirty="0" smtClean="0">
                <a:cs typeface="Times New Roman"/>
              </a:rPr>
              <a:t>Median income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Mexico: $10,000/year.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Haiti: $160/year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5" name="Picture 4" descr="mexica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23950"/>
            <a:ext cx="3990975" cy="3676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80975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If someone from the year 1900 encountered Mexico today it would be the most amazing, advanced, richest country they had ever seen.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4" name="Picture 3" descr="mexica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23950"/>
            <a:ext cx="3990975" cy="3676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165735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So although people from Haiti wouldn’t be competing against native Americans at all, Mexicans could potentially compete against high school dropouts.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4" name="Picture 3" descr="mexica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23950"/>
            <a:ext cx="3990975" cy="3676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95350"/>
            <a:ext cx="441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How big is the wage effect?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Immigration’s harshest critic</a:t>
            </a:r>
          </a:p>
          <a:p>
            <a:pPr algn="ctr"/>
            <a:r>
              <a:rPr lang="en-US" sz="2800" b="1" dirty="0" smtClean="0">
                <a:cs typeface="Times New Roman"/>
              </a:rPr>
              <a:t>(George </a:t>
            </a:r>
            <a:r>
              <a:rPr lang="en-US" sz="2800" b="1" dirty="0" err="1" smtClean="0">
                <a:cs typeface="Times New Roman"/>
              </a:rPr>
              <a:t>Borjas</a:t>
            </a:r>
            <a:r>
              <a:rPr lang="en-US" sz="2800" b="1" dirty="0" smtClean="0">
                <a:cs typeface="Times New Roman"/>
              </a:rPr>
              <a:t> at Harvard) estimates negative wage effects of immigration over several decades for high school dropouts at 4.8% – </a:t>
            </a:r>
            <a:r>
              <a:rPr lang="en-US" sz="2800" b="1" i="1" dirty="0" smtClean="0">
                <a:cs typeface="Times New Roman"/>
              </a:rPr>
              <a:t>not 48%</a:t>
            </a:r>
            <a:r>
              <a:rPr lang="en-US" sz="2800" b="1" dirty="0" smtClean="0">
                <a:cs typeface="Times New Roman"/>
              </a:rPr>
              <a:t>, </a:t>
            </a:r>
            <a:r>
              <a:rPr lang="en-US" sz="2800" b="1" i="1" dirty="0" smtClean="0">
                <a:cs typeface="Times New Roman"/>
              </a:rPr>
              <a:t>not per year</a:t>
            </a:r>
            <a:r>
              <a:rPr lang="en-US" sz="2800" b="1" dirty="0" smtClean="0">
                <a:cs typeface="Times New Roman"/>
              </a:rPr>
              <a:t>,</a:t>
            </a:r>
          </a:p>
          <a:p>
            <a:pPr algn="ctr"/>
            <a:r>
              <a:rPr lang="en-US" sz="2800" b="1" dirty="0" smtClean="0">
                <a:cs typeface="Times New Roman"/>
              </a:rPr>
              <a:t>4.8% over many decades.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5" name="Picture 4" descr="dropou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4381500" cy="3228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988225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And the wage effect for other demographics</a:t>
            </a:r>
          </a:p>
          <a:p>
            <a:pPr algn="ctr"/>
            <a:r>
              <a:rPr lang="en-US" sz="2800" b="1" dirty="0" smtClean="0">
                <a:cs typeface="Times New Roman"/>
              </a:rPr>
              <a:t>(not high school dropouts)?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It’s positive.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5" name="Picture 4" descr="thumbs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3950"/>
            <a:ext cx="283934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988225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higher rents for landowners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higher profit for employers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cheaper goods for consumers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4" name="Picture 3" descr="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50"/>
            <a:ext cx="1910307" cy="1143000"/>
          </a:xfrm>
          <a:prstGeom prst="rect">
            <a:avLst/>
          </a:prstGeom>
        </p:spPr>
      </p:pic>
      <p:pic>
        <p:nvPicPr>
          <p:cNvPr id="5" name="Picture 4" descr="dw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62150"/>
            <a:ext cx="132892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hef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05150"/>
            <a:ext cx="16002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101155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Immigrants raise rents on real estate, which of course is paid to native landowners.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5" name="Picture 4" descr="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3550"/>
            <a:ext cx="3820613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8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27635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You travel to Haiti to help with earthquake relief.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When you try to return to the U.S. they don’t allow you back in the country.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You’re stuck in Haiti for the rest of your life.</a:t>
            </a: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0150"/>
            <a:ext cx="27432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5" name="Picture 4" descr="dw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0150"/>
            <a:ext cx="265785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14800" y="210115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Employers / investors can hire workers cheaper and increase their profit.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633537"/>
            <a:ext cx="419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Goods and services become cheaper with immigrants.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 you can afford to have a personal chef or driver.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pic>
        <p:nvPicPr>
          <p:cNvPr id="6" name="Picture 5" descr="che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50"/>
            <a:ext cx="40005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b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76350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are an infinite number of possible jobs.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Maybe you want someone to follow you around with a tuba.  Or maybe you want a backrub while listening to lectures.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971550"/>
            <a:ext cx="441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/>
              </a:rPr>
              <a:t>Peri</a:t>
            </a:r>
            <a:r>
              <a:rPr lang="en-US" sz="2800" b="1" dirty="0" smtClean="0">
                <a:cs typeface="Times New Roman"/>
              </a:rPr>
              <a:t> and </a:t>
            </a:r>
            <a:r>
              <a:rPr lang="en-US" sz="2800" b="1" dirty="0" err="1" smtClean="0">
                <a:cs typeface="Times New Roman"/>
              </a:rPr>
              <a:t>Ottavanio</a:t>
            </a:r>
            <a:r>
              <a:rPr lang="en-US" sz="2800" b="1" dirty="0" smtClean="0">
                <a:cs typeface="Times New Roman"/>
              </a:rPr>
              <a:t> differentiated between language based jobs and non-language based jobs.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E.g., cooks are low skilled workers who can’t speak English, while waiters are low skilled workers who speak English.</a:t>
            </a:r>
          </a:p>
        </p:txBody>
      </p:sp>
      <p:pic>
        <p:nvPicPr>
          <p:cNvPr id="6" name="Picture 5" descr="rosseta_st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395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102876"/>
            <a:ext cx="4419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In cities with very few immigrants, natives with good language skills drive taxis and work as maids.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 cities with lots of immigrants, those jobs are done by immigrants and natives do different jobs.</a:t>
            </a:r>
          </a:p>
        </p:txBody>
      </p:sp>
      <p:pic>
        <p:nvPicPr>
          <p:cNvPr id="4" name="Picture 3" descr="lat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276350"/>
            <a:ext cx="2867025" cy="3400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103983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Long before 1 billion people get here low skilled wages would fall and rents would rise, deterring immigrants.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Market forces provide a check.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Right now the cost of living is high in NYC: a possible reason you don’t move there.</a:t>
            </a:r>
          </a:p>
        </p:txBody>
      </p:sp>
      <p:pic>
        <p:nvPicPr>
          <p:cNvPr id="5" name="Picture 4" descr="rising_w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90409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45" y="133350"/>
            <a:ext cx="612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Wage Competition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039832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Suppose immigration really</a:t>
            </a:r>
          </a:p>
          <a:p>
            <a:pPr algn="ctr"/>
            <a:r>
              <a:rPr lang="en-US" sz="2800" b="1" dirty="0" smtClean="0">
                <a:cs typeface="Times New Roman"/>
              </a:rPr>
              <a:t>did protect native wages.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Is there a less restrictive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alternative than closed borders?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Yes!</a:t>
            </a:r>
          </a:p>
          <a:p>
            <a:pPr algn="ctr"/>
            <a:r>
              <a:rPr lang="en-US" sz="2800" b="1" dirty="0" smtClean="0">
                <a:cs typeface="Times New Roman"/>
              </a:rPr>
              <a:t>Charge immigrants an admission fee.</a:t>
            </a:r>
          </a:p>
          <a:p>
            <a:pPr algn="ctr"/>
            <a:r>
              <a:rPr lang="en-US" sz="2800" b="1" dirty="0" smtClean="0">
                <a:cs typeface="Times New Roman"/>
              </a:rPr>
              <a:t>Or charge them 10% higher taxes.</a:t>
            </a:r>
          </a:p>
          <a:p>
            <a:pPr algn="ctr"/>
            <a:r>
              <a:rPr lang="en-US" sz="2800" b="1" dirty="0" smtClean="0">
                <a:cs typeface="Times New Roman"/>
              </a:rPr>
              <a:t>Then compensate native workers.</a:t>
            </a:r>
          </a:p>
        </p:txBody>
      </p:sp>
      <p:pic>
        <p:nvPicPr>
          <p:cNvPr id="5" name="Picture 4" descr="admit_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0495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463" y="133350"/>
            <a:ext cx="68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State Exploitation</a:t>
            </a:r>
          </a:p>
        </p:txBody>
      </p:sp>
      <p:pic>
        <p:nvPicPr>
          <p:cNvPr id="3" name="Picture 2" descr="lazy.jpg"/>
          <p:cNvPicPr>
            <a:picLocks noChangeAspect="1"/>
          </p:cNvPicPr>
          <p:nvPr/>
        </p:nvPicPr>
        <p:blipFill>
          <a:blip r:embed="rId2"/>
          <a:srcRect l="1200" t="1735" r="1200" b="1735"/>
          <a:stretch>
            <a:fillRect/>
          </a:stretch>
        </p:blipFill>
        <p:spPr>
          <a:xfrm>
            <a:off x="304800" y="1657350"/>
            <a:ext cx="3870889" cy="2648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67200" y="1657350"/>
            <a:ext cx="472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American welfare state pays more than most countries do for work.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Many argue immigrants will come to abuse the system.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463" y="133350"/>
            <a:ext cx="68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State Exploitation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709737"/>
            <a:ext cx="434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Milton Friedman said,</a:t>
            </a:r>
          </a:p>
          <a:p>
            <a:pPr algn="ctr"/>
            <a:r>
              <a:rPr lang="en-US" sz="2800" b="1" dirty="0" smtClean="0">
                <a:cs typeface="Times New Roman"/>
              </a:rPr>
              <a:t>“You cannot simultaneously have free immigration and a welfare state.”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Was he right? </a:t>
            </a:r>
          </a:p>
        </p:txBody>
      </p:sp>
      <p:pic>
        <p:nvPicPr>
          <p:cNvPr id="5" name="Picture 4" descr="fried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2882900" cy="3314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pa_simp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28700"/>
            <a:ext cx="2361895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8463" y="133350"/>
            <a:ext cx="68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State Exploitation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04775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Most people think the welfare state redistributes from rich to poor.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reality is it redistributes mostly from young to old.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Social Security and Medicare (by far the largest programs) pay out to seniors.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8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895350"/>
            <a:ext cx="4495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This seems wrong.</a:t>
            </a:r>
          </a:p>
          <a:p>
            <a:pPr algn="ctr"/>
            <a:r>
              <a:rPr lang="en-US" sz="2800" b="1" dirty="0" smtClean="0">
                <a:cs typeface="Times New Roman"/>
              </a:rPr>
              <a:t>(by any definition of wrong)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You’re not a murderer or a thief or a bad person for some other reason.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Why won’t they let you in?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It doesn’t matter.</a:t>
            </a:r>
          </a:p>
          <a:p>
            <a:pPr algn="ctr"/>
            <a:r>
              <a:rPr lang="en-US" sz="2800" b="1" dirty="0" smtClean="0">
                <a:cs typeface="Times New Roman"/>
              </a:rPr>
              <a:t>They don’t need an excuse.</a:t>
            </a:r>
          </a:p>
        </p:txBody>
      </p:sp>
      <p:pic>
        <p:nvPicPr>
          <p:cNvPr id="5" name="Picture 4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347472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463" y="133350"/>
            <a:ext cx="68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State Exploitation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895350"/>
            <a:ext cx="5410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New immigrants tend to be young.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It takes them a long time to collect and they pay taxes for a long time.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average immigrant is a net</a:t>
            </a:r>
          </a:p>
          <a:p>
            <a:pPr algn="ctr"/>
            <a:r>
              <a:rPr lang="en-US" sz="2800" b="1" dirty="0" smtClean="0">
                <a:cs typeface="Times New Roman"/>
              </a:rPr>
              <a:t>tax-</a:t>
            </a:r>
            <a:r>
              <a:rPr lang="en-US" sz="2800" b="1" i="1" dirty="0" smtClean="0">
                <a:cs typeface="Times New Roman"/>
              </a:rPr>
              <a:t>payer</a:t>
            </a:r>
            <a:r>
              <a:rPr lang="en-US" sz="2800" b="1" dirty="0" smtClean="0">
                <a:cs typeface="Times New Roman"/>
              </a:rPr>
              <a:t>, not a net tax-</a:t>
            </a:r>
            <a:r>
              <a:rPr lang="en-US" sz="2800" b="1" i="1" dirty="0" smtClean="0">
                <a:cs typeface="Times New Roman"/>
              </a:rPr>
              <a:t>collector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Much government spending is</a:t>
            </a:r>
          </a:p>
          <a:p>
            <a:pPr algn="ctr"/>
            <a:r>
              <a:rPr lang="en-US" sz="2800" b="1" dirty="0" smtClean="0">
                <a:cs typeface="Times New Roman"/>
              </a:rPr>
              <a:t>non-rival (e.g., military), so more people spreads the cost around.</a:t>
            </a:r>
          </a:p>
        </p:txBody>
      </p:sp>
      <p:pic>
        <p:nvPicPr>
          <p:cNvPr id="7" name="Picture 6" descr="german_simps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4950"/>
            <a:ext cx="293959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463" y="133350"/>
            <a:ext cx="68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State Exploitation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352550"/>
            <a:ext cx="403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Illegal immigrants are an even better deal because they pay into Social Security with fake SSNs.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No serious researcher finds a big negative fiscal effect for immigration.</a:t>
            </a:r>
          </a:p>
        </p:txBody>
      </p:sp>
      <p:pic>
        <p:nvPicPr>
          <p:cNvPr id="5" name="Picture 4" descr="fakei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9750"/>
            <a:ext cx="4219128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039832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Suppose immigration really</a:t>
            </a:r>
          </a:p>
          <a:p>
            <a:pPr algn="ctr"/>
            <a:r>
              <a:rPr lang="en-US" sz="2800" b="1" dirty="0" smtClean="0">
                <a:cs typeface="Times New Roman"/>
              </a:rPr>
              <a:t>did drain the welfare state.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Is there a less restrictive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alternative than closed borders?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Yes!</a:t>
            </a:r>
          </a:p>
          <a:p>
            <a:pPr algn="ctr"/>
            <a:r>
              <a:rPr lang="en-US" sz="2800" b="1" dirty="0" smtClean="0">
                <a:cs typeface="Times New Roman"/>
              </a:rPr>
              <a:t>Make immigrants ineligible</a:t>
            </a:r>
          </a:p>
          <a:p>
            <a:pPr algn="ctr"/>
            <a:r>
              <a:rPr lang="en-US" sz="2800" b="1" dirty="0" smtClean="0">
                <a:cs typeface="Times New Roman"/>
              </a:rPr>
              <a:t>for welfare benefits; or</a:t>
            </a:r>
          </a:p>
          <a:p>
            <a:pPr algn="ctr"/>
            <a:r>
              <a:rPr lang="en-US" sz="2800" b="1" dirty="0" smtClean="0">
                <a:cs typeface="Times New Roman"/>
              </a:rPr>
              <a:t>make them wait 5 or 10 years.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463" y="133350"/>
            <a:ext cx="685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 State Exploitation</a:t>
            </a:r>
          </a:p>
        </p:txBody>
      </p:sp>
      <p:pic>
        <p:nvPicPr>
          <p:cNvPr id="4" name="Picture 3" descr="ineligible.jpg"/>
          <p:cNvPicPr>
            <a:picLocks noChangeAspect="1"/>
          </p:cNvPicPr>
          <p:nvPr/>
        </p:nvPicPr>
        <p:blipFill>
          <a:blip r:embed="rId2"/>
          <a:srcRect r="4800" b="20140"/>
          <a:stretch>
            <a:fillRect/>
          </a:stretch>
        </p:blipFill>
        <p:spPr>
          <a:xfrm>
            <a:off x="228600" y="1962150"/>
            <a:ext cx="3627120" cy="2175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3350"/>
            <a:ext cx="6757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 American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133654"/>
            <a:ext cx="518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objection is immigrants won’t speak English, won’t fit it, name their kids funny names, etc.</a:t>
            </a:r>
          </a:p>
          <a:p>
            <a:pPr algn="ctr"/>
            <a:endParaRPr lang="en-US" sz="12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even Samuel Huntington,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biggest critic of an immigrant culture divide, admits 90% of second generation immigrants speak fluent English.</a:t>
            </a:r>
          </a:p>
        </p:txBody>
      </p:sp>
      <p:pic>
        <p:nvPicPr>
          <p:cNvPr id="4" name="Picture 3" descr="col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9750"/>
            <a:ext cx="3441031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3350"/>
            <a:ext cx="6757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 American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444407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America’s cultural centers</a:t>
            </a:r>
          </a:p>
          <a:p>
            <a:pPr algn="ctr"/>
            <a:r>
              <a:rPr lang="en-US" sz="2800" b="1" dirty="0" smtClean="0">
                <a:cs typeface="Times New Roman"/>
              </a:rPr>
              <a:t>(New York City, Los Angeles)</a:t>
            </a:r>
          </a:p>
          <a:p>
            <a:pPr algn="ctr"/>
            <a:r>
              <a:rPr lang="en-US" sz="2800" b="1" dirty="0" smtClean="0">
                <a:cs typeface="Times New Roman"/>
              </a:rPr>
              <a:t>tend to have a lot of immigrants while its cultural wastelands (North Dakota, Arkansas, Alabama, </a:t>
            </a:r>
            <a:r>
              <a:rPr lang="en-US" sz="2800" b="1" dirty="0" err="1" smtClean="0">
                <a:cs typeface="Times New Roman"/>
              </a:rPr>
              <a:t>Montona</a:t>
            </a:r>
            <a:r>
              <a:rPr lang="en-US" sz="2800" b="1" dirty="0" smtClean="0">
                <a:cs typeface="Times New Roman"/>
              </a:rPr>
              <a:t>)</a:t>
            </a:r>
          </a:p>
          <a:p>
            <a:pPr algn="ctr"/>
            <a:r>
              <a:rPr lang="en-US" sz="2800" b="1" dirty="0" smtClean="0">
                <a:cs typeface="Times New Roman"/>
              </a:rPr>
              <a:t>have low immigration.</a:t>
            </a:r>
          </a:p>
        </p:txBody>
      </p:sp>
      <p:pic>
        <p:nvPicPr>
          <p:cNvPr id="4" name="Picture 3" descr="delawa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2" y="1657350"/>
            <a:ext cx="369592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3350"/>
            <a:ext cx="6757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 American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172289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Is this causal or coincidence?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For food it is clearly causal.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Immigrants bring their native foods which provide diverse restaurants to choose from.</a:t>
            </a:r>
          </a:p>
        </p:txBody>
      </p:sp>
      <p:pic>
        <p:nvPicPr>
          <p:cNvPr id="5" name="Picture 4" descr="mexicanfoodfac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39150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3350"/>
            <a:ext cx="6757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 American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1039832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Suppose immigration really</a:t>
            </a:r>
          </a:p>
          <a:p>
            <a:pPr algn="ctr"/>
            <a:r>
              <a:rPr lang="en-US" sz="2800" b="1" dirty="0" smtClean="0">
                <a:cs typeface="Times New Roman"/>
              </a:rPr>
              <a:t>did destroy American culture.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Is there a less restrictive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alternative than closed borders?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Yes!</a:t>
            </a:r>
          </a:p>
          <a:p>
            <a:pPr algn="ctr"/>
            <a:r>
              <a:rPr lang="en-US" sz="2800" b="1" dirty="0" smtClean="0">
                <a:cs typeface="Times New Roman"/>
              </a:rPr>
              <a:t>Administer an English test</a:t>
            </a:r>
          </a:p>
          <a:p>
            <a:pPr algn="ctr"/>
            <a:r>
              <a:rPr lang="en-US" sz="2800" b="1" dirty="0" smtClean="0">
                <a:cs typeface="Times New Roman"/>
              </a:rPr>
              <a:t>and/or a cultural literacy test</a:t>
            </a:r>
          </a:p>
          <a:p>
            <a:pPr algn="ctr"/>
            <a:r>
              <a:rPr lang="en-US" sz="2800" b="1" dirty="0" smtClean="0">
                <a:cs typeface="Times New Roman"/>
              </a:rPr>
              <a:t>as a condition of entry.</a:t>
            </a:r>
          </a:p>
        </p:txBody>
      </p:sp>
      <p:pic>
        <p:nvPicPr>
          <p:cNvPr id="4" name="Picture 3" descr="english_ex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75" y="133350"/>
            <a:ext cx="585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Less Freedom</a:t>
            </a:r>
          </a:p>
        </p:txBody>
      </p:sp>
      <p:pic>
        <p:nvPicPr>
          <p:cNvPr id="3" name="Picture 2" descr="communist-par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57350"/>
            <a:ext cx="410036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184898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 final objection is that immigrants come from statist countries and will tend to vote to make the U.S. more socialist.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75" y="133350"/>
            <a:ext cx="585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Less Freedom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226695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But immigrants tend to have low voter turnout compared with natives.</a:t>
            </a:r>
          </a:p>
        </p:txBody>
      </p:sp>
      <p:pic>
        <p:nvPicPr>
          <p:cNvPr id="4" name="Picture 3" descr="whoca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407003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75" y="133350"/>
            <a:ext cx="585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Less Freedom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234315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is a status quo bias toward not disturbing our existing liberties.</a:t>
            </a:r>
          </a:p>
        </p:txBody>
      </p:sp>
      <p:pic>
        <p:nvPicPr>
          <p:cNvPr id="5" name="Picture 4" descr="status_quo.gif"/>
          <p:cNvPicPr>
            <a:picLocks noChangeAspect="1"/>
          </p:cNvPicPr>
          <p:nvPr/>
        </p:nvPicPr>
        <p:blipFill>
          <a:blip r:embed="rId2"/>
          <a:srcRect l="19800"/>
          <a:stretch>
            <a:fillRect/>
          </a:stretch>
        </p:blipFill>
        <p:spPr>
          <a:xfrm>
            <a:off x="381000" y="1809750"/>
            <a:ext cx="4074160" cy="2425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8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Experiment</a:t>
            </a:r>
          </a:p>
        </p:txBody>
      </p:sp>
      <p:pic>
        <p:nvPicPr>
          <p:cNvPr id="3" name="Picture 2" descr="hai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4118919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5800" y="81915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Life in Haiti has downsides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poverty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&lt; $1/day average wage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death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300k died in earthquake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oppression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resume after rebuilding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 isolation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no fun stuff to do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 no friends there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75" y="133350"/>
            <a:ext cx="585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Less Freedom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971550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largest welfare states are in ethically homogenous countries.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People tend to support welfare less in ethnically heterogeneous countries (like the U.S.).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 more immigrants will probably shrink the welfare state by reducing native support for it.</a:t>
            </a:r>
          </a:p>
        </p:txBody>
      </p:sp>
      <p:pic>
        <p:nvPicPr>
          <p:cNvPr id="5" name="Picture 4" descr="racist_trollc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75" y="133350"/>
            <a:ext cx="585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Less Freedom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200150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Suppose immigration really</a:t>
            </a:r>
          </a:p>
          <a:p>
            <a:pPr algn="ctr"/>
            <a:r>
              <a:rPr lang="en-US" sz="2800" b="1" dirty="0" smtClean="0">
                <a:cs typeface="Times New Roman"/>
              </a:rPr>
              <a:t>did lead to less votes for liberty.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Is there a less restrictive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alternative than closed borders?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Yes!</a:t>
            </a:r>
          </a:p>
          <a:p>
            <a:pPr algn="ctr"/>
            <a:r>
              <a:rPr lang="en-US" sz="2800" b="1" dirty="0" smtClean="0">
                <a:cs typeface="Times New Roman"/>
              </a:rPr>
              <a:t>Admit immigrants as guest workers, but don’t let them vote.</a:t>
            </a:r>
          </a:p>
        </p:txBody>
      </p:sp>
      <p:pic>
        <p:nvPicPr>
          <p:cNvPr id="5" name="Picture 4" descr="ped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8" y="1809750"/>
            <a:ext cx="3361182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373" y="133350"/>
            <a:ext cx="2623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102876"/>
            <a:ext cx="502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Coyotes already smuggle people across the Mexican border for $3000.  Any serious terrorist can already get into the country.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With a mostly open border coyotes would disappear and</a:t>
            </a:r>
          </a:p>
          <a:p>
            <a:pPr algn="ctr"/>
            <a:r>
              <a:rPr lang="en-US" sz="2800" b="1" dirty="0" smtClean="0">
                <a:cs typeface="Times New Roman"/>
              </a:rPr>
              <a:t>we could check entrants</a:t>
            </a:r>
          </a:p>
          <a:p>
            <a:pPr algn="ctr"/>
            <a:r>
              <a:rPr lang="en-US" sz="2800" b="1" dirty="0" smtClean="0">
                <a:cs typeface="Times New Roman"/>
              </a:rPr>
              <a:t>against a terrorist watch list.</a:t>
            </a:r>
          </a:p>
        </p:txBody>
      </p:sp>
      <p:pic>
        <p:nvPicPr>
          <p:cNvPr id="4" name="Picture 3" descr="coyo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9" y="1047750"/>
            <a:ext cx="256183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33350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848981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Among men between 18 and 39 the immigrant incarceration rate is 5x lower than native born incarceration rate.</a:t>
            </a:r>
          </a:p>
        </p:txBody>
      </p:sp>
      <p:pic>
        <p:nvPicPr>
          <p:cNvPr id="5" name="Picture 4" descr="law-and-order.jpg"/>
          <p:cNvPicPr>
            <a:picLocks noChangeAspect="1"/>
          </p:cNvPicPr>
          <p:nvPr/>
        </p:nvPicPr>
        <p:blipFill>
          <a:blip r:embed="rId2"/>
          <a:srcRect t="14035" b="20585"/>
          <a:stretch>
            <a:fillRect/>
          </a:stretch>
        </p:blipFill>
        <p:spPr>
          <a:xfrm>
            <a:off x="381000" y="1428750"/>
            <a:ext cx="398414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63139" y="133350"/>
            <a:ext cx="296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24212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As shown here, problems that immigration restrictions purport to solve have been grossly exaggerated – &amp; even if they were true there are cheaper and more humane alternatives that would achieve the same result.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1381363"/>
            <a:ext cx="487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Immigrants </a:t>
            </a:r>
            <a:r>
              <a:rPr lang="en-US" sz="2800" b="1" dirty="0">
                <a:cs typeface="Times New Roman"/>
              </a:rPr>
              <a:t>are </a:t>
            </a:r>
            <a:r>
              <a:rPr lang="en-US" sz="2800" b="1" dirty="0" smtClean="0">
                <a:cs typeface="Times New Roman"/>
              </a:rPr>
              <a:t>often very </a:t>
            </a:r>
            <a:r>
              <a:rPr lang="en-US" sz="2800" b="1" dirty="0">
                <a:cs typeface="Times New Roman"/>
              </a:rPr>
              <a:t>highly skilled or very low </a:t>
            </a:r>
            <a:r>
              <a:rPr lang="en-US" sz="2800" b="1" dirty="0" smtClean="0">
                <a:cs typeface="Times New Roman"/>
              </a:rPr>
              <a:t>skilled, whereas most </a:t>
            </a:r>
            <a:r>
              <a:rPr lang="en-US" sz="2800" b="1" dirty="0">
                <a:cs typeface="Times New Roman"/>
              </a:rPr>
              <a:t>U.S. labor is </a:t>
            </a:r>
            <a:r>
              <a:rPr lang="en-US" sz="2800" b="1" dirty="0" smtClean="0">
                <a:cs typeface="Times New Roman"/>
              </a:rPr>
              <a:t>in </a:t>
            </a:r>
            <a:r>
              <a:rPr lang="en-US" sz="2800" b="1" dirty="0">
                <a:cs typeface="Times New Roman"/>
              </a:rPr>
              <a:t>the </a:t>
            </a:r>
            <a:r>
              <a:rPr lang="en-US" sz="2800" b="1" dirty="0" smtClean="0">
                <a:cs typeface="Times New Roman"/>
              </a:rPr>
              <a:t>middle.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result is immigrant labor complements our labor rather than substitutes for </a:t>
            </a:r>
            <a:r>
              <a:rPr lang="en-US" sz="2800" b="1" dirty="0" smtClean="0">
                <a:cs typeface="Times New Roman"/>
              </a:rPr>
              <a:t>it.</a:t>
            </a:r>
          </a:p>
        </p:txBody>
      </p:sp>
      <p:pic>
        <p:nvPicPr>
          <p:cNvPr id="4" name="Picture 3" descr="rising_w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90409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77973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895350"/>
            <a:ext cx="502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</a:t>
            </a:r>
            <a:r>
              <a:rPr lang="en-US" sz="2800" b="1" dirty="0">
                <a:cs typeface="Times New Roman"/>
              </a:rPr>
              <a:t>is no net increase in unemployment as immigrants come into the </a:t>
            </a:r>
            <a:r>
              <a:rPr lang="en-US" sz="2800" b="1" dirty="0" smtClean="0">
                <a:cs typeface="Times New Roman"/>
              </a:rPr>
              <a:t>U.S.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 </a:t>
            </a:r>
            <a:r>
              <a:rPr lang="en-US" sz="2800" b="1" dirty="0">
                <a:cs typeface="Times New Roman"/>
              </a:rPr>
              <a:t>the last 60 years </a:t>
            </a:r>
            <a:r>
              <a:rPr lang="en-US" sz="2800" b="1" dirty="0" smtClean="0">
                <a:cs typeface="Times New Roman"/>
              </a:rPr>
              <a:t>there has been a massive </a:t>
            </a:r>
            <a:r>
              <a:rPr lang="en-US" sz="2800" b="1" dirty="0">
                <a:cs typeface="Times New Roman"/>
              </a:rPr>
              <a:t>entry of baby boomers, women, </a:t>
            </a:r>
            <a:r>
              <a:rPr lang="en-US" sz="2800" b="1" dirty="0" smtClean="0">
                <a:cs typeface="Times New Roman"/>
              </a:rPr>
              <a:t>&amp; immigrants</a:t>
            </a:r>
            <a:endParaRPr lang="en-US" sz="28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into the workforce.  </a:t>
            </a:r>
            <a:r>
              <a:rPr lang="en-US" sz="2800" b="1" dirty="0" smtClean="0">
                <a:cs typeface="Times New Roman"/>
              </a:rPr>
              <a:t>But as </a:t>
            </a:r>
            <a:r>
              <a:rPr lang="en-US" sz="2800" b="1" dirty="0">
                <a:cs typeface="Times New Roman"/>
              </a:rPr>
              <a:t>the workforce increases, </a:t>
            </a:r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rate of</a:t>
            </a:r>
          </a:p>
          <a:p>
            <a:pPr algn="ctr"/>
            <a:r>
              <a:rPr lang="en-US" sz="2800" b="1" dirty="0">
                <a:cs typeface="Times New Roman"/>
              </a:rPr>
              <a:t>unemployment </a:t>
            </a:r>
            <a:r>
              <a:rPr lang="en-US" sz="2800" b="1" dirty="0" smtClean="0">
                <a:cs typeface="Times New Roman"/>
              </a:rPr>
              <a:t>doesn’t rise.</a:t>
            </a:r>
          </a:p>
        </p:txBody>
      </p:sp>
      <p:pic>
        <p:nvPicPr>
          <p:cNvPr id="4" name="Picture 3" descr="rising_w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90409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</p:spTree>
    <p:extLst>
      <p:ext uri="{BB962C8B-B14F-4D97-AF65-F5344CB8AC3E}">
        <p14:creationId xmlns:p14="http://schemas.microsoft.com/office/powerpoint/2010/main" xmlns="" val="7204259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1039832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People are confused </a:t>
            </a:r>
            <a:r>
              <a:rPr lang="en-US" sz="2800" b="1" dirty="0">
                <a:cs typeface="Times New Roman"/>
              </a:rPr>
              <a:t>by the fallacy of the seen </a:t>
            </a:r>
            <a:r>
              <a:rPr lang="en-US" sz="2800" b="1" dirty="0" smtClean="0">
                <a:cs typeface="Times New Roman"/>
              </a:rPr>
              <a:t>&amp; the unseen.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We </a:t>
            </a:r>
            <a:r>
              <a:rPr lang="en-US" sz="2800" b="1" dirty="0">
                <a:cs typeface="Times New Roman"/>
              </a:rPr>
              <a:t>see the person who </a:t>
            </a:r>
            <a:r>
              <a:rPr lang="en-US" sz="2800" b="1" dirty="0" smtClean="0">
                <a:cs typeface="Times New Roman"/>
              </a:rPr>
              <a:t>loses</a:t>
            </a:r>
          </a:p>
          <a:p>
            <a:pPr algn="ctr"/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cs typeface="Times New Roman"/>
              </a:rPr>
              <a:t>job to an </a:t>
            </a:r>
            <a:r>
              <a:rPr lang="en-US" sz="2800" b="1" dirty="0" smtClean="0">
                <a:cs typeface="Times New Roman"/>
              </a:rPr>
              <a:t>immigrant.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We </a:t>
            </a:r>
            <a:r>
              <a:rPr lang="en-US" sz="2800" b="1" dirty="0">
                <a:cs typeface="Times New Roman"/>
              </a:rPr>
              <a:t>don't see the jobs gained due to immigrants engaging in </a:t>
            </a:r>
            <a:r>
              <a:rPr lang="en-US" sz="2800" b="1" dirty="0" smtClean="0">
                <a:cs typeface="Times New Roman"/>
              </a:rPr>
              <a:t>consumption &amp; entrepreneurial investment (new businesses).</a:t>
            </a:r>
          </a:p>
        </p:txBody>
      </p:sp>
      <p:pic>
        <p:nvPicPr>
          <p:cNvPr id="4" name="Picture 3" descr="rising_w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90409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</p:spTree>
    <p:extLst>
      <p:ext uri="{BB962C8B-B14F-4D97-AF65-F5344CB8AC3E}">
        <p14:creationId xmlns:p14="http://schemas.microsoft.com/office/powerpoint/2010/main" xmlns="" val="2562745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6490" y="971550"/>
            <a:ext cx="5087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H-1B immigrants </a:t>
            </a:r>
            <a:r>
              <a:rPr lang="en-US" sz="2800" b="1" dirty="0" smtClean="0">
                <a:cs typeface="Times New Roman"/>
              </a:rPr>
              <a:t>have a bachelors degree or higher.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To </a:t>
            </a:r>
            <a:r>
              <a:rPr lang="en-US" sz="2800" b="1" dirty="0">
                <a:cs typeface="Times New Roman"/>
              </a:rPr>
              <a:t>hire an H-1B immigrant, an American employer must first </a:t>
            </a:r>
            <a:r>
              <a:rPr lang="en-US" sz="2800" b="1" dirty="0" smtClean="0">
                <a:cs typeface="Times New Roman"/>
              </a:rPr>
              <a:t>show that </a:t>
            </a:r>
            <a:r>
              <a:rPr lang="en-US" sz="2800" b="1" dirty="0">
                <a:cs typeface="Times New Roman"/>
              </a:rPr>
              <a:t>no qualified American is willing to take the offered job.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Many H-1B </a:t>
            </a:r>
            <a:r>
              <a:rPr lang="en-US" sz="2800" b="1" dirty="0">
                <a:cs typeface="Times New Roman"/>
              </a:rPr>
              <a:t>immigrants </a:t>
            </a:r>
            <a:r>
              <a:rPr lang="en-US" sz="2800" b="1" dirty="0" smtClean="0">
                <a:cs typeface="Times New Roman"/>
              </a:rPr>
              <a:t>start </a:t>
            </a:r>
            <a:r>
              <a:rPr lang="en-US" sz="2800" b="1" dirty="0">
                <a:cs typeface="Times New Roman"/>
              </a:rPr>
              <a:t>companies </a:t>
            </a:r>
            <a:r>
              <a:rPr lang="en-US" sz="2800" b="1" dirty="0" smtClean="0">
                <a:cs typeface="Times New Roman"/>
              </a:rPr>
              <a:t>(hiring others).</a:t>
            </a:r>
          </a:p>
        </p:txBody>
      </p:sp>
      <p:pic>
        <p:nvPicPr>
          <p:cNvPr id="4" name="Picture 3" descr="rising_w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90409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</p:spTree>
    <p:extLst>
      <p:ext uri="{BB962C8B-B14F-4D97-AF65-F5344CB8AC3E}">
        <p14:creationId xmlns:p14="http://schemas.microsoft.com/office/powerpoint/2010/main" xmlns="" val="3081201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276350"/>
            <a:ext cx="4580725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81600" y="188595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25% of engineering firms started between 1995 and 2005 were founded by immigrants.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</p:spTree>
    <p:extLst>
      <p:ext uri="{BB962C8B-B14F-4D97-AF65-F5344CB8AC3E}">
        <p14:creationId xmlns:p14="http://schemas.microsoft.com/office/powerpoint/2010/main" xmlns="" val="74477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33350"/>
            <a:ext cx="538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20015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But you have </a:t>
            </a:r>
            <a:r>
              <a:rPr lang="en-US" sz="2800" b="1" i="1" dirty="0" smtClean="0">
                <a:cs typeface="Times New Roman"/>
              </a:rPr>
              <a:t>skills</a:t>
            </a:r>
            <a:r>
              <a:rPr lang="en-US" sz="2800" b="1" dirty="0" smtClean="0">
                <a:cs typeface="Times New Roman"/>
              </a:rPr>
              <a:t> beyond an ordinary Haitian!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Even so, you won’t earn nearly as much as in the U.S.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Maybe instead of earning $1/day you will earn $5/day.</a:t>
            </a:r>
          </a:p>
          <a:p>
            <a:pPr algn="ctr"/>
            <a:r>
              <a:rPr lang="en-US" sz="2800" b="1" dirty="0" smtClean="0">
                <a:cs typeface="Times New Roman"/>
              </a:rPr>
              <a:t>Still not a great life.</a:t>
            </a:r>
          </a:p>
        </p:txBody>
      </p:sp>
      <p:pic>
        <p:nvPicPr>
          <p:cNvPr id="5" name="Picture 4" descr="juggl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0150"/>
            <a:ext cx="3124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50495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Direct job creation of just 6 firms founded by immigrants exceed the average annual jobs taken by high skill immigrants.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1352550"/>
            <a:ext cx="4829175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</p:spTree>
    <p:extLst>
      <p:ext uri="{BB962C8B-B14F-4D97-AF65-F5344CB8AC3E}">
        <p14:creationId xmlns:p14="http://schemas.microsoft.com/office/powerpoint/2010/main" xmlns="" val="2970179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50495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market value of just 6 companies founded by immigrants far exceeds the wages paid to high skilled immigrants between 2000 &amp; 2005.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428750"/>
            <a:ext cx="4829175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88744" y="133350"/>
            <a:ext cx="6490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 Effect on Jobs</a:t>
            </a:r>
          </a:p>
        </p:txBody>
      </p:sp>
    </p:spTree>
    <p:extLst>
      <p:ext uri="{BB962C8B-B14F-4D97-AF65-F5344CB8AC3E}">
        <p14:creationId xmlns:p14="http://schemas.microsoft.com/office/powerpoint/2010/main" xmlns="" val="22271048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971550"/>
            <a:ext cx="441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permanently </a:t>
            </a:r>
            <a:r>
              <a:rPr lang="en-US" sz="2800" b="1" dirty="0" smtClean="0">
                <a:cs typeface="Times New Roman"/>
              </a:rPr>
              <a:t>moving</a:t>
            </a:r>
          </a:p>
          <a:p>
            <a:pPr algn="ctr"/>
            <a:r>
              <a:rPr lang="en-US" sz="2800" b="1" dirty="0" smtClean="0">
                <a:cs typeface="Times New Roman"/>
              </a:rPr>
              <a:t>into </a:t>
            </a:r>
            <a:r>
              <a:rPr lang="en-US" sz="2800" b="1" dirty="0">
                <a:cs typeface="Times New Roman"/>
              </a:rPr>
              <a:t>the country</a:t>
            </a:r>
            <a:endParaRPr lang="en-US" sz="2800" b="1" dirty="0" smtClean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</a:t>
            </a:r>
            <a:r>
              <a:rPr lang="en-US" sz="2800" b="1" dirty="0" smtClean="0"/>
              <a:t>–</a:t>
            </a:r>
            <a:endParaRPr lang="en-US" sz="2800" b="1" dirty="0"/>
          </a:p>
          <a:p>
            <a:pPr algn="ctr"/>
            <a:r>
              <a:rPr lang="en-US" sz="2800" b="1" dirty="0">
                <a:cs typeface="Times New Roman"/>
              </a:rPr>
              <a:t>the process by </a:t>
            </a:r>
            <a:r>
              <a:rPr lang="en-US" sz="2800" b="1" dirty="0" smtClean="0">
                <a:cs typeface="Times New Roman"/>
              </a:rPr>
              <a:t>which</a:t>
            </a:r>
          </a:p>
          <a:p>
            <a:pPr algn="ctr"/>
            <a:r>
              <a:rPr lang="en-US" sz="2800" b="1" dirty="0" smtClean="0">
                <a:cs typeface="Times New Roman"/>
              </a:rPr>
              <a:t>an </a:t>
            </a:r>
            <a:r>
              <a:rPr lang="en-US" sz="2800" b="1" dirty="0">
                <a:cs typeface="Times New Roman"/>
              </a:rPr>
              <a:t>alien </a:t>
            </a:r>
            <a:r>
              <a:rPr lang="en-US" sz="2800" b="1" dirty="0" smtClean="0">
                <a:cs typeface="Times New Roman"/>
              </a:rPr>
              <a:t>becomes</a:t>
            </a:r>
          </a:p>
          <a:p>
            <a:pPr algn="ctr"/>
            <a:r>
              <a:rPr lang="en-US" sz="2800" b="1" dirty="0" smtClean="0">
                <a:cs typeface="Times New Roman"/>
              </a:rPr>
              <a:t>an </a:t>
            </a:r>
            <a:r>
              <a:rPr lang="en-US" sz="2800" b="1" dirty="0">
                <a:cs typeface="Times New Roman"/>
              </a:rPr>
              <a:t>American </a:t>
            </a:r>
            <a:r>
              <a:rPr lang="en-US" sz="2800" b="1" dirty="0" smtClean="0">
                <a:cs typeface="Times New Roman"/>
              </a:rPr>
              <a:t>citizen</a:t>
            </a:r>
          </a:p>
          <a:p>
            <a:pPr algn="ctr"/>
            <a:endParaRPr lang="en-US" sz="2800" b="1" dirty="0">
              <a:cs typeface="Times New Roman"/>
            </a:endParaRPr>
          </a:p>
          <a:p>
            <a:pPr algn="ctr"/>
            <a:r>
              <a:rPr lang="en-US" sz="2800" b="1" i="1" dirty="0" smtClean="0">
                <a:cs typeface="Times New Roman"/>
              </a:rPr>
              <a:t>Note</a:t>
            </a:r>
            <a:r>
              <a:rPr lang="en-US" sz="2800" b="1" dirty="0" smtClean="0">
                <a:cs typeface="Times New Roman"/>
              </a:rPr>
              <a:t>: They are distinct.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536187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123950"/>
            <a:ext cx="52845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Naturalization is the process by which an alien becomes an American </a:t>
            </a:r>
            <a:r>
              <a:rPr lang="en-US" sz="2800" b="1" dirty="0" smtClean="0">
                <a:cs typeface="Times New Roman"/>
              </a:rPr>
              <a:t>citizen. It </a:t>
            </a:r>
            <a:r>
              <a:rPr lang="en-US" sz="2800" b="1" dirty="0">
                <a:cs typeface="Times New Roman"/>
              </a:rPr>
              <a:t>is a voluntary act; naturalization is not </a:t>
            </a:r>
            <a:r>
              <a:rPr lang="en-US" sz="2800" b="1" dirty="0" smtClean="0">
                <a:cs typeface="Times New Roman"/>
              </a:rPr>
              <a:t>required.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Of </a:t>
            </a:r>
            <a:r>
              <a:rPr lang="en-US" sz="2800" b="1" dirty="0">
                <a:cs typeface="Times New Roman"/>
              </a:rPr>
              <a:t>the foreign-born persons listed on the 1890 through 1930 censuses, </a:t>
            </a:r>
            <a:r>
              <a:rPr lang="en-US" sz="2800" b="1" dirty="0" smtClean="0">
                <a:cs typeface="Times New Roman"/>
              </a:rPr>
              <a:t>25% </a:t>
            </a:r>
            <a:r>
              <a:rPr lang="en-US" sz="2800" b="1" dirty="0">
                <a:cs typeface="Times New Roman"/>
              </a:rPr>
              <a:t>had not become naturalized or </a:t>
            </a:r>
            <a:r>
              <a:rPr lang="en-US" sz="2800" b="1" dirty="0" smtClean="0">
                <a:cs typeface="Times New Roman"/>
              </a:rPr>
              <a:t>filed </a:t>
            </a:r>
            <a:r>
              <a:rPr lang="en-US" sz="2800" b="1" i="1" dirty="0" smtClean="0">
                <a:cs typeface="Times New Roman"/>
              </a:rPr>
              <a:t>first </a:t>
            </a:r>
            <a:r>
              <a:rPr lang="en-US" sz="2800" b="1" i="1" dirty="0">
                <a:cs typeface="Times New Roman"/>
              </a:rPr>
              <a:t>papers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33630539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688" y="1276350"/>
            <a:ext cx="55131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Prior </a:t>
            </a:r>
            <a:r>
              <a:rPr lang="en-US" sz="2800" b="1" dirty="0">
                <a:cs typeface="Times New Roman"/>
              </a:rPr>
              <a:t>to 1906, any </a:t>
            </a:r>
            <a:r>
              <a:rPr lang="en-US" sz="2800" b="1" dirty="0" smtClean="0">
                <a:cs typeface="Times New Roman"/>
              </a:rPr>
              <a:t>court</a:t>
            </a:r>
          </a:p>
          <a:p>
            <a:pPr algn="ctr"/>
            <a:r>
              <a:rPr lang="en-US" sz="2800" b="1" dirty="0" smtClean="0">
                <a:cs typeface="Times New Roman"/>
              </a:rPr>
              <a:t>(municipal</a:t>
            </a:r>
            <a:r>
              <a:rPr lang="en-US" sz="2800" b="1" dirty="0">
                <a:cs typeface="Times New Roman"/>
              </a:rPr>
              <a:t>, county, state, </a:t>
            </a:r>
            <a:r>
              <a:rPr lang="en-US" sz="2800" b="1" dirty="0" smtClean="0">
                <a:cs typeface="Times New Roman"/>
              </a:rPr>
              <a:t>federal</a:t>
            </a:r>
            <a:r>
              <a:rPr lang="en-US" sz="2800" b="1" dirty="0">
                <a:cs typeface="Times New Roman"/>
              </a:rPr>
              <a:t>) could grant U.S. citizenship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After </a:t>
            </a:r>
            <a:r>
              <a:rPr lang="en-US" sz="2800" b="1" dirty="0">
                <a:cs typeface="Times New Roman"/>
              </a:rPr>
              <a:t>1906, the courts forwarded copies of </a:t>
            </a:r>
            <a:r>
              <a:rPr lang="en-US" sz="2800" b="1" dirty="0" smtClean="0">
                <a:cs typeface="Times New Roman"/>
              </a:rPr>
              <a:t>naturalizations</a:t>
            </a:r>
          </a:p>
          <a:p>
            <a:pPr algn="ctr"/>
            <a:r>
              <a:rPr lang="en-US" sz="2800" b="1" dirty="0" smtClean="0">
                <a:cs typeface="Times New Roman"/>
              </a:rPr>
              <a:t>to the </a:t>
            </a:r>
            <a:r>
              <a:rPr lang="en-US" sz="2800" b="1" dirty="0">
                <a:cs typeface="Times New Roman"/>
              </a:rPr>
              <a:t>Immigration </a:t>
            </a:r>
            <a:r>
              <a:rPr lang="en-US" sz="2800" b="1" dirty="0" smtClean="0">
                <a:cs typeface="Times New Roman"/>
              </a:rPr>
              <a:t>and</a:t>
            </a:r>
          </a:p>
          <a:p>
            <a:pPr algn="ctr"/>
            <a:r>
              <a:rPr lang="en-US" sz="2800" b="1" dirty="0" smtClean="0">
                <a:cs typeface="Times New Roman"/>
              </a:rPr>
              <a:t>Naturalization </a:t>
            </a:r>
            <a:r>
              <a:rPr lang="en-US" sz="2800" b="1" dirty="0">
                <a:cs typeface="Times New Roman"/>
              </a:rPr>
              <a:t>Service (INS).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21597538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657350"/>
            <a:ext cx="52845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Congress passed the first law regulating naturalization in </a:t>
            </a:r>
            <a:r>
              <a:rPr lang="en-US" sz="2800" b="1" dirty="0" smtClean="0">
                <a:cs typeface="Times New Roman"/>
              </a:rPr>
              <a:t>1790.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As </a:t>
            </a:r>
            <a:r>
              <a:rPr lang="en-US" sz="2800" b="1" dirty="0">
                <a:cs typeface="Times New Roman"/>
              </a:rPr>
              <a:t>a general rule, naturalization was a two-step process </a:t>
            </a:r>
            <a:r>
              <a:rPr lang="en-US" sz="2800" b="1" dirty="0" smtClean="0">
                <a:cs typeface="Times New Roman"/>
              </a:rPr>
              <a:t>that</a:t>
            </a:r>
          </a:p>
          <a:p>
            <a:pPr algn="ctr"/>
            <a:r>
              <a:rPr lang="en-US" sz="2800" b="1" dirty="0" smtClean="0">
                <a:cs typeface="Times New Roman"/>
              </a:rPr>
              <a:t>took </a:t>
            </a:r>
            <a:r>
              <a:rPr lang="en-US" sz="2800" b="1" dirty="0">
                <a:cs typeface="Times New Roman"/>
              </a:rPr>
              <a:t>a minimum of 5 </a:t>
            </a:r>
            <a:r>
              <a:rPr lang="en-US" sz="2800" b="1" dirty="0" smtClean="0">
                <a:cs typeface="Times New Roman"/>
              </a:rPr>
              <a:t>years.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17759139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89886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After </a:t>
            </a:r>
            <a:r>
              <a:rPr lang="en-US" sz="2800" b="1" dirty="0">
                <a:cs typeface="Times New Roman"/>
              </a:rPr>
              <a:t>residing in the United States for 2 years, an alien could file a </a:t>
            </a:r>
            <a:r>
              <a:rPr lang="en-US" sz="2800" b="1" i="1" dirty="0" smtClean="0">
                <a:cs typeface="Times New Roman"/>
              </a:rPr>
              <a:t>declaration </a:t>
            </a:r>
            <a:r>
              <a:rPr lang="en-US" sz="2800" b="1" i="1" dirty="0">
                <a:cs typeface="Times New Roman"/>
              </a:rPr>
              <a:t>of </a:t>
            </a:r>
            <a:r>
              <a:rPr lang="en-US" sz="2800" b="1" i="1" dirty="0" smtClean="0">
                <a:cs typeface="Times New Roman"/>
              </a:rPr>
              <a:t>intent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(</a:t>
            </a:r>
            <a:r>
              <a:rPr lang="en-US" sz="2800" b="1" dirty="0" smtClean="0">
                <a:cs typeface="Times New Roman"/>
              </a:rPr>
              <a:t>so-called</a:t>
            </a:r>
          </a:p>
          <a:p>
            <a:pPr algn="ctr"/>
            <a:r>
              <a:rPr lang="en-US" sz="2800" b="1" i="1" dirty="0" smtClean="0">
                <a:cs typeface="Times New Roman"/>
              </a:rPr>
              <a:t>first papers</a:t>
            </a:r>
            <a:r>
              <a:rPr lang="en-US" sz="2800" b="1" dirty="0" smtClean="0">
                <a:cs typeface="Times New Roman"/>
              </a:rPr>
              <a:t>) </a:t>
            </a:r>
            <a:r>
              <a:rPr lang="en-US" sz="2800" b="1" dirty="0">
                <a:cs typeface="Times New Roman"/>
              </a:rPr>
              <a:t>to become a </a:t>
            </a:r>
            <a:r>
              <a:rPr lang="en-US" sz="2800" b="1" dirty="0" smtClean="0">
                <a:cs typeface="Times New Roman"/>
              </a:rPr>
              <a:t>citizen.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1159328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200150"/>
            <a:ext cx="5284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After </a:t>
            </a:r>
            <a:r>
              <a:rPr lang="en-US" sz="2800" b="1" dirty="0">
                <a:cs typeface="Times New Roman"/>
              </a:rPr>
              <a:t>3 additional years, the alien could </a:t>
            </a:r>
            <a:r>
              <a:rPr lang="en-US" sz="2800" b="1" i="1" dirty="0" smtClean="0">
                <a:cs typeface="Times New Roman"/>
              </a:rPr>
              <a:t>petition </a:t>
            </a:r>
            <a:r>
              <a:rPr lang="en-US" sz="2800" b="1" i="1" dirty="0">
                <a:cs typeface="Times New Roman"/>
              </a:rPr>
              <a:t>for naturalization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After </a:t>
            </a:r>
            <a:r>
              <a:rPr lang="en-US" sz="2800" b="1" dirty="0">
                <a:cs typeface="Times New Roman"/>
              </a:rPr>
              <a:t>the petition was granted, a certificate of citizenship was issued to the </a:t>
            </a:r>
            <a:r>
              <a:rPr lang="en-US" sz="2800" b="1" dirty="0" smtClean="0">
                <a:cs typeface="Times New Roman"/>
              </a:rPr>
              <a:t>alien.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These </a:t>
            </a:r>
            <a:r>
              <a:rPr lang="en-US" sz="2800" b="1" dirty="0">
                <a:cs typeface="Times New Roman"/>
              </a:rPr>
              <a:t>two steps did not have to take place in the same court.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40913573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688" y="1898868"/>
            <a:ext cx="4522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3 exceptions to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wives &amp; minor children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minor children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veterans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3609289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696581"/>
            <a:ext cx="5284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cs typeface="Times New Roman"/>
              </a:rPr>
              <a:t>Derivative citizenship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was granted to wives and minor children of naturalized men. From 1790 to 1922, wives of naturalized men automatically became citizens.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54249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gu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3810000" cy="3400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33350"/>
            <a:ext cx="538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428750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Is isolation a given?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What if you can bring</a:t>
            </a:r>
          </a:p>
          <a:p>
            <a:pPr algn="ctr"/>
            <a:r>
              <a:rPr lang="en-US" sz="2800" b="1" dirty="0" smtClean="0">
                <a:cs typeface="Times New Roman"/>
              </a:rPr>
              <a:t>your whole family?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now they all are forced to live in Haiti, which is even worse than only you.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305163"/>
            <a:ext cx="52845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This also meant that an alien woman who married a U.S. citizen automatically became a citizen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conversely</a:t>
            </a:r>
            <a:r>
              <a:rPr lang="en-US" sz="2800" b="1" dirty="0">
                <a:cs typeface="Times New Roman"/>
              </a:rPr>
              <a:t>, an American woman who married an alien lost her U.S. </a:t>
            </a:r>
            <a:r>
              <a:rPr lang="en-US" sz="2800" b="1" dirty="0" smtClean="0">
                <a:cs typeface="Times New Roman"/>
              </a:rPr>
              <a:t>citizenship – even </a:t>
            </a:r>
            <a:r>
              <a:rPr lang="en-US" sz="2800" b="1" dirty="0">
                <a:cs typeface="Times New Roman"/>
              </a:rPr>
              <a:t>if she never left the United </a:t>
            </a:r>
            <a:r>
              <a:rPr lang="en-US" sz="2800" b="1" dirty="0" smtClean="0">
                <a:cs typeface="Times New Roman"/>
              </a:rPr>
              <a:t>States!!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7845196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898868"/>
            <a:ext cx="5284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From 1790 to 1940, children under the age of 21 automatically became naturalized citizens upon the naturalization of their </a:t>
            </a:r>
            <a:r>
              <a:rPr lang="en-US" sz="2800" b="1" dirty="0" smtClean="0">
                <a:cs typeface="Times New Roman"/>
              </a:rPr>
              <a:t>father.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27505809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581150"/>
            <a:ext cx="5284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From </a:t>
            </a:r>
            <a:r>
              <a:rPr lang="en-US" sz="2800" b="1" dirty="0">
                <a:cs typeface="Times New Roman"/>
              </a:rPr>
              <a:t>1824 to 1906, minor aliens who had lived in the United States 5 years before their 23</a:t>
            </a:r>
            <a:r>
              <a:rPr lang="en-US" sz="2800" b="1" baseline="30000" dirty="0">
                <a:cs typeface="Times New Roman"/>
              </a:rPr>
              <a:t>rd</a:t>
            </a:r>
            <a:r>
              <a:rPr lang="en-US" sz="2800" b="1" dirty="0">
                <a:cs typeface="Times New Roman"/>
              </a:rPr>
              <a:t> birthday could file both their declarations and petitions at the same </a:t>
            </a:r>
            <a:r>
              <a:rPr lang="en-US" sz="2800" b="1" dirty="0" smtClean="0">
                <a:cs typeface="Times New Roman"/>
              </a:rPr>
              <a:t>time</a:t>
            </a:r>
          </a:p>
          <a:p>
            <a:pPr algn="ctr"/>
            <a:r>
              <a:rPr lang="en-US" sz="2800" b="1" dirty="0" smtClean="0">
                <a:cs typeface="Times New Roman"/>
              </a:rPr>
              <a:t>(instead of with a 2 year wait).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219737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504950"/>
            <a:ext cx="52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An 1862 law allowed honorably discharged Army veterans </a:t>
            </a:r>
            <a:r>
              <a:rPr lang="en-US" sz="2800" b="1" dirty="0" smtClean="0">
                <a:cs typeface="Times New Roman"/>
              </a:rPr>
              <a:t>of any </a:t>
            </a:r>
            <a:r>
              <a:rPr lang="en-US" sz="2800" b="1" dirty="0">
                <a:cs typeface="Times New Roman"/>
              </a:rPr>
              <a:t>war to petition for </a:t>
            </a:r>
            <a:r>
              <a:rPr lang="en-US" sz="2800" b="1" dirty="0" smtClean="0">
                <a:cs typeface="Times New Roman"/>
              </a:rPr>
              <a:t>naturalization (without </a:t>
            </a:r>
            <a:r>
              <a:rPr lang="en-US" sz="2800" b="1" dirty="0">
                <a:cs typeface="Times New Roman"/>
              </a:rPr>
              <a:t>previously having filed a declaration of </a:t>
            </a:r>
            <a:r>
              <a:rPr lang="en-US" sz="2800" b="1" dirty="0" smtClean="0">
                <a:cs typeface="Times New Roman"/>
              </a:rPr>
              <a:t>intent) after </a:t>
            </a:r>
            <a:r>
              <a:rPr lang="en-US" sz="2800" b="1" dirty="0">
                <a:cs typeface="Times New Roman"/>
              </a:rPr>
              <a:t>only 1 year of residence in the </a:t>
            </a:r>
            <a:r>
              <a:rPr lang="en-US" sz="2800" b="1" dirty="0" smtClean="0">
                <a:cs typeface="Times New Roman"/>
              </a:rPr>
              <a:t>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24724132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888" y="1228963"/>
            <a:ext cx="51321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An 1894 law extended the same </a:t>
            </a:r>
            <a:r>
              <a:rPr lang="en-US" sz="2800" b="1" dirty="0" smtClean="0">
                <a:cs typeface="Times New Roman"/>
              </a:rPr>
              <a:t>no-previous-declaration privilege </a:t>
            </a:r>
            <a:r>
              <a:rPr lang="en-US" sz="2800" b="1" dirty="0">
                <a:cs typeface="Times New Roman"/>
              </a:rPr>
              <a:t>to honorably discharged 5-year veterans of the Navy or </a:t>
            </a:r>
            <a:r>
              <a:rPr lang="en-US" sz="2800" b="1" dirty="0" smtClean="0">
                <a:cs typeface="Times New Roman"/>
              </a:rPr>
              <a:t>Marines.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Laws enacted in 1919, 1926, 1940, </a:t>
            </a:r>
            <a:r>
              <a:rPr lang="en-US" sz="2800" b="1" dirty="0" smtClean="0">
                <a:cs typeface="Times New Roman"/>
              </a:rPr>
              <a:t>&amp; 1952 continued various veteran preferential treatment.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7277" y="133350"/>
            <a:ext cx="6573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38752027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4688" y="1276350"/>
            <a:ext cx="55131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Immigration in the U.S. was very close to open borders in the 1700s, 1800s, and early 1900s.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During that same period, there were many tariffs, so the U.S. was far from free trade with respect</a:t>
            </a:r>
          </a:p>
          <a:p>
            <a:pPr algn="ctr"/>
            <a:r>
              <a:rPr lang="en-US" sz="2800" b="1" dirty="0" smtClean="0">
                <a:cs typeface="Times New Roman"/>
              </a:rPr>
              <a:t>to the rest of the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2257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688" y="1123950"/>
            <a:ext cx="55131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The </a:t>
            </a:r>
            <a:r>
              <a:rPr lang="en-US" sz="2800" b="1" dirty="0" smtClean="0">
                <a:cs typeface="Times New Roman"/>
              </a:rPr>
              <a:t>constitutional framers took great pains </a:t>
            </a:r>
            <a:r>
              <a:rPr lang="en-US" sz="2800" b="1" dirty="0">
                <a:cs typeface="Times New Roman"/>
              </a:rPr>
              <a:t>to avoid </a:t>
            </a:r>
            <a:r>
              <a:rPr lang="en-US" sz="2800" b="1" dirty="0" smtClean="0">
                <a:cs typeface="Times New Roman"/>
              </a:rPr>
              <a:t>immigration </a:t>
            </a:r>
            <a:r>
              <a:rPr lang="en-US" sz="2800" b="1" dirty="0">
                <a:cs typeface="Times New Roman"/>
              </a:rPr>
              <a:t>restrictions within the </a:t>
            </a:r>
            <a:r>
              <a:rPr lang="en-US" sz="2800" b="1" dirty="0" smtClean="0">
                <a:cs typeface="Times New Roman"/>
              </a:rPr>
              <a:t>U.S. like those pervasive in Europe.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For them </a:t>
            </a:r>
            <a:r>
              <a:rPr lang="en-US" sz="2800" b="1" i="1" dirty="0" smtClean="0">
                <a:cs typeface="Times New Roman"/>
              </a:rPr>
              <a:t>border security</a:t>
            </a:r>
            <a:r>
              <a:rPr lang="en-US" sz="2800" b="1" dirty="0" smtClean="0">
                <a:cs typeface="Times New Roman"/>
              </a:rPr>
              <a:t> meant getting </a:t>
            </a:r>
            <a:r>
              <a:rPr lang="en-US" sz="2800" b="1" dirty="0">
                <a:cs typeface="Times New Roman"/>
              </a:rPr>
              <a:t>immigrants to settle border areas </a:t>
            </a:r>
            <a:r>
              <a:rPr lang="en-US" sz="2800" b="1" dirty="0" smtClean="0">
                <a:cs typeface="Times New Roman"/>
              </a:rPr>
              <a:t>to defend the new nation from </a:t>
            </a:r>
            <a:r>
              <a:rPr lang="en-US" sz="2800" b="1" dirty="0">
                <a:cs typeface="Times New Roman"/>
              </a:rPr>
              <a:t>European colonial </a:t>
            </a:r>
            <a:r>
              <a:rPr lang="en-US" sz="2800" b="1" dirty="0" smtClean="0">
                <a:cs typeface="Times New Roman"/>
              </a:rPr>
              <a:t>powers.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49768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54688" y="1200150"/>
            <a:ext cx="55131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Incidentally, at the time the constitution was ratified, only 60% of the colonists spoke </a:t>
            </a:r>
            <a:r>
              <a:rPr lang="en-US" sz="2800" b="1" dirty="0" smtClean="0">
                <a:cs typeface="Times New Roman"/>
              </a:rPr>
              <a:t>English</a:t>
            </a:r>
          </a:p>
          <a:p>
            <a:pPr algn="ctr"/>
            <a:r>
              <a:rPr lang="en-US" sz="2800" b="1" dirty="0" smtClean="0">
                <a:cs typeface="Times New Roman"/>
              </a:rPr>
              <a:t>(very large German population).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 modern day </a:t>
            </a:r>
            <a:r>
              <a:rPr lang="en-US" sz="2800" b="1" dirty="0">
                <a:cs typeface="Times New Roman"/>
              </a:rPr>
              <a:t>anti-immigration populists </a:t>
            </a:r>
            <a:r>
              <a:rPr lang="en-US" sz="2800" b="1" dirty="0" smtClean="0">
                <a:cs typeface="Times New Roman"/>
              </a:rPr>
              <a:t>can’t legitimately claim constitutional the founders supported English only goals.</a:t>
            </a:r>
          </a:p>
        </p:txBody>
      </p:sp>
    </p:spTree>
    <p:extLst>
      <p:ext uri="{BB962C8B-B14F-4D97-AF65-F5344CB8AC3E}">
        <p14:creationId xmlns:p14="http://schemas.microsoft.com/office/powerpoint/2010/main" xmlns="" val="37640740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4688" y="1885950"/>
            <a:ext cx="5513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</a:t>
            </a:r>
            <a:r>
              <a:rPr lang="en-US" sz="2800" b="1" dirty="0">
                <a:cs typeface="Times New Roman"/>
              </a:rPr>
              <a:t>was no uniform code or system or even requirement to document incoming </a:t>
            </a:r>
            <a:r>
              <a:rPr lang="en-US" sz="2800" b="1" dirty="0" smtClean="0">
                <a:cs typeface="Times New Roman"/>
              </a:rPr>
              <a:t>passengers by shi</a:t>
            </a:r>
            <a:r>
              <a:rPr lang="en-US" sz="2800" b="1" dirty="0">
                <a:cs typeface="Times New Roman"/>
              </a:rPr>
              <a:t>p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until after the War of 1812.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611017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123950"/>
            <a:ext cx="52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No federal government agency required information about people entering the United States overland from Canada and Mexico until Congress passed the Immigration Act of </a:t>
            </a:r>
            <a:r>
              <a:rPr lang="en-US" sz="2800" b="1" dirty="0" smtClean="0">
                <a:cs typeface="Times New Roman"/>
              </a:rPr>
              <a:t>1891.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Why the change?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7409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33350"/>
            <a:ext cx="5387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2253555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fact is you’re going to want to leave Haiti and return to the U.S.</a:t>
            </a:r>
          </a:p>
        </p:txBody>
      </p:sp>
      <p:pic>
        <p:nvPicPr>
          <p:cNvPr id="5" name="Picture 13" descr="kot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352550"/>
            <a:ext cx="3328416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292007"/>
            <a:ext cx="52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Approximately 40% of </a:t>
            </a:r>
            <a:r>
              <a:rPr lang="en-US" sz="2800" b="1" dirty="0">
                <a:cs typeface="Times New Roman"/>
              </a:rPr>
              <a:t>the foreign passengers arriving in Canada were bound for the </a:t>
            </a:r>
            <a:r>
              <a:rPr lang="en-US" sz="2800" b="1" dirty="0" smtClean="0">
                <a:cs typeface="Times New Roman"/>
              </a:rPr>
              <a:t>United States.  They would then walk across the Canadian/U.S. border with no need for the inspections endured by people sailing directly to 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01856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123950"/>
            <a:ext cx="52083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Under the Immigration </a:t>
            </a:r>
            <a:r>
              <a:rPr lang="en-US" sz="2800" b="1" dirty="0">
                <a:cs typeface="Times New Roman"/>
              </a:rPr>
              <a:t>Act of </a:t>
            </a:r>
            <a:r>
              <a:rPr lang="en-US" sz="2800" b="1" dirty="0" smtClean="0">
                <a:cs typeface="Times New Roman"/>
              </a:rPr>
              <a:t>1891 those suffering from “loathsome </a:t>
            </a:r>
            <a:r>
              <a:rPr lang="en-US" sz="2800" b="1" dirty="0">
                <a:cs typeface="Times New Roman"/>
              </a:rPr>
              <a:t>or contagious </a:t>
            </a:r>
            <a:r>
              <a:rPr lang="en-US" sz="2800" b="1" dirty="0" smtClean="0">
                <a:cs typeface="Times New Roman"/>
              </a:rPr>
              <a:t>diseases” were denied entry.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Medical </a:t>
            </a:r>
            <a:r>
              <a:rPr lang="en-US" sz="2800" b="1" dirty="0">
                <a:cs typeface="Times New Roman"/>
              </a:rPr>
              <a:t>examinations </a:t>
            </a:r>
            <a:r>
              <a:rPr lang="en-US" sz="2800" b="1" dirty="0" smtClean="0">
                <a:cs typeface="Times New Roman"/>
              </a:rPr>
              <a:t>were first conducted at U.S. </a:t>
            </a:r>
            <a:r>
              <a:rPr lang="en-US" sz="2800" b="1" dirty="0">
                <a:cs typeface="Times New Roman"/>
              </a:rPr>
              <a:t>immigration inspection stations along the Canadian </a:t>
            </a:r>
            <a:r>
              <a:rPr lang="en-US" sz="2800" b="1" dirty="0" smtClean="0">
                <a:cs typeface="Times New Roman"/>
              </a:rPr>
              <a:t>border.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25520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355050"/>
            <a:ext cx="52083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Ellis Island, NY was the point of entry for many immigrants in the late 1800s and early 1900s.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Statue of Liberty welcomed </a:t>
            </a:r>
            <a:r>
              <a:rPr lang="en-US" sz="2800" b="1" dirty="0">
                <a:cs typeface="Times New Roman"/>
              </a:rPr>
              <a:t>them along with Emma </a:t>
            </a:r>
            <a:r>
              <a:rPr lang="en-US" sz="2800" b="1" dirty="0" smtClean="0">
                <a:cs typeface="Times New Roman"/>
              </a:rPr>
              <a:t>Lazarus’s 1883 poem </a:t>
            </a:r>
            <a:r>
              <a:rPr lang="en-US" sz="2800" b="1" i="1" dirty="0" smtClean="0">
                <a:cs typeface="Times New Roman"/>
              </a:rPr>
              <a:t>The </a:t>
            </a:r>
            <a:r>
              <a:rPr lang="en-US" sz="2800" b="1" i="1" dirty="0">
                <a:cs typeface="Times New Roman"/>
              </a:rPr>
              <a:t>New </a:t>
            </a:r>
            <a:r>
              <a:rPr lang="en-US" sz="2800" b="1" i="1" dirty="0" smtClean="0">
                <a:cs typeface="Times New Roman"/>
              </a:rPr>
              <a:t>Colossus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28750"/>
            <a:ext cx="30974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053589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819150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/>
              </a:rPr>
              <a:t>Not like the brazen giant of Greek fame,</a:t>
            </a:r>
          </a:p>
          <a:p>
            <a:r>
              <a:rPr lang="en-US" sz="2000" b="1" dirty="0">
                <a:cs typeface="Times New Roman"/>
              </a:rPr>
              <a:t>With conquering limbs astride from land to land;</a:t>
            </a:r>
          </a:p>
          <a:p>
            <a:r>
              <a:rPr lang="en-US" sz="2000" b="1" dirty="0">
                <a:cs typeface="Times New Roman"/>
              </a:rPr>
              <a:t>Here at our sea-washed, sunset gates shall stand</a:t>
            </a:r>
          </a:p>
          <a:p>
            <a:r>
              <a:rPr lang="en-US" sz="2000" b="1" dirty="0">
                <a:cs typeface="Times New Roman"/>
              </a:rPr>
              <a:t>A mighty woman with a torch, whose flame</a:t>
            </a:r>
          </a:p>
          <a:p>
            <a:r>
              <a:rPr lang="en-US" sz="2000" b="1" dirty="0">
                <a:cs typeface="Times New Roman"/>
              </a:rPr>
              <a:t>Is the imprisoned lightning, and her name</a:t>
            </a:r>
          </a:p>
          <a:p>
            <a:r>
              <a:rPr lang="en-US" sz="2000" b="1" dirty="0">
                <a:cs typeface="Times New Roman"/>
              </a:rPr>
              <a:t>Mother of Exiles. From her beacon-hand</a:t>
            </a:r>
          </a:p>
          <a:p>
            <a:r>
              <a:rPr lang="en-US" sz="2000" b="1" dirty="0">
                <a:cs typeface="Times New Roman"/>
              </a:rPr>
              <a:t>Glows world-wide welcome; her mild eyes command</a:t>
            </a:r>
          </a:p>
          <a:p>
            <a:r>
              <a:rPr lang="en-US" sz="2000" b="1" dirty="0">
                <a:cs typeface="Times New Roman"/>
              </a:rPr>
              <a:t>The air-bridged harbor that twin cities frame.</a:t>
            </a:r>
          </a:p>
          <a:p>
            <a:r>
              <a:rPr lang="en-US" sz="2000" b="1" dirty="0">
                <a:cs typeface="Times New Roman"/>
              </a:rPr>
              <a:t>"Keep, ancient lands, your storied pomp!" cries she</a:t>
            </a:r>
          </a:p>
          <a:p>
            <a:r>
              <a:rPr lang="en-US" sz="2000" b="1" dirty="0">
                <a:cs typeface="Times New Roman"/>
              </a:rPr>
              <a:t>With silent lips. "</a:t>
            </a:r>
            <a:r>
              <a:rPr lang="en-US" sz="2000" b="1" i="1" dirty="0">
                <a:cs typeface="Times New Roman"/>
              </a:rPr>
              <a:t>Give me your tired, your poor,</a:t>
            </a:r>
          </a:p>
          <a:p>
            <a:r>
              <a:rPr lang="en-US" sz="2000" b="1" i="1" dirty="0">
                <a:cs typeface="Times New Roman"/>
              </a:rPr>
              <a:t>Your huddled masses yearning to breathe free,</a:t>
            </a:r>
          </a:p>
          <a:p>
            <a:r>
              <a:rPr lang="en-US" sz="2000" b="1" i="1" dirty="0">
                <a:cs typeface="Times New Roman"/>
              </a:rPr>
              <a:t>The wretched refuse of your teeming shore.</a:t>
            </a:r>
          </a:p>
          <a:p>
            <a:r>
              <a:rPr lang="en-US" sz="2000" b="1" i="1" dirty="0">
                <a:cs typeface="Times New Roman"/>
              </a:rPr>
              <a:t>Send these, the homeless, tempest-</a:t>
            </a:r>
            <a:r>
              <a:rPr lang="en-US" sz="2000" b="1" i="1" dirty="0" err="1">
                <a:cs typeface="Times New Roman"/>
              </a:rPr>
              <a:t>tost</a:t>
            </a:r>
            <a:r>
              <a:rPr lang="en-US" sz="2000" b="1" i="1" dirty="0">
                <a:cs typeface="Times New Roman"/>
              </a:rPr>
              <a:t> to me,</a:t>
            </a:r>
          </a:p>
          <a:p>
            <a:r>
              <a:rPr lang="en-US" sz="2000" b="1" i="1" dirty="0">
                <a:cs typeface="Times New Roman"/>
              </a:rPr>
              <a:t>I lift my lamp beside the golden door!</a:t>
            </a:r>
            <a:endParaRPr lang="en-US" sz="2000" b="1" i="1" dirty="0" smtClean="0"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657350"/>
            <a:ext cx="278780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885778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723" y="133350"/>
            <a:ext cx="60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in the U.S.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657350"/>
            <a:ext cx="278780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0400" y="1200150"/>
            <a:ext cx="5741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But we no longer seem to want the tired, the poor, the huddled masses yearning to breathe free.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homeless and wretched refuse don’t seem to be in demand either.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Now we worry they will take our jobs or be a drain on the welfare system.</a:t>
            </a:r>
          </a:p>
        </p:txBody>
      </p:sp>
    </p:spTree>
    <p:extLst>
      <p:ext uri="{BB962C8B-B14F-4D97-AF65-F5344CB8AC3E}">
        <p14:creationId xmlns:p14="http://schemas.microsoft.com/office/powerpoint/2010/main" xmlns="" val="16043227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604" y="133350"/>
            <a:ext cx="568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Immigration</a:t>
            </a:r>
          </a:p>
        </p:txBody>
      </p:sp>
      <p:pic>
        <p:nvPicPr>
          <p:cNvPr id="3" name="Picture 2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5800" y="1785937"/>
            <a:ext cx="44463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Nowadays immigration policy targets primarily bringing families together.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Children &amp; spouses can become citizens in 6-7 years.</a:t>
            </a:r>
          </a:p>
        </p:txBody>
      </p:sp>
    </p:spTree>
    <p:extLst>
      <p:ext uri="{BB962C8B-B14F-4D97-AF65-F5344CB8AC3E}">
        <p14:creationId xmlns:p14="http://schemas.microsoft.com/office/powerpoint/2010/main" xmlns="" val="20484535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604" y="133350"/>
            <a:ext cx="568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Immigration</a:t>
            </a:r>
          </a:p>
        </p:txBody>
      </p:sp>
      <p:pic>
        <p:nvPicPr>
          <p:cNvPr id="3" name="Picture 2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5800" y="1381363"/>
            <a:ext cx="4446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85,000 H-1B temporary work visas are awarded each year to high skill immigrants.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10,000 green cards are allocated to low skill immigrants without family already citizens in the U.S.</a:t>
            </a:r>
          </a:p>
        </p:txBody>
      </p:sp>
    </p:spTree>
    <p:extLst>
      <p:ext uri="{BB962C8B-B14F-4D97-AF65-F5344CB8AC3E}">
        <p14:creationId xmlns:p14="http://schemas.microsoft.com/office/powerpoint/2010/main" xmlns="" val="20511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305163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Our thought experiment ought to establish a </a:t>
            </a:r>
            <a:r>
              <a:rPr lang="en-US" sz="2800" b="1" i="1" dirty="0" smtClean="0">
                <a:cs typeface="Times New Roman"/>
              </a:rPr>
              <a:t>presumption</a:t>
            </a:r>
            <a:r>
              <a:rPr lang="en-US" sz="2800" b="1" dirty="0" smtClean="0">
                <a:cs typeface="Times New Roman"/>
              </a:rPr>
              <a:t> that immigration restrictions are morally wrong.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These restrictions condemn people to a horrible life.</a:t>
            </a:r>
          </a:p>
        </p:txBody>
      </p:sp>
      <p:pic>
        <p:nvPicPr>
          <p:cNvPr id="8" name="Picture 7" descr="immig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4132053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63139" y="133350"/>
            <a:ext cx="346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3077</Words>
  <Application>Microsoft Office PowerPoint</Application>
  <PresentationFormat>On-screen Show (16:9)</PresentationFormat>
  <Paragraphs>430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469</cp:revision>
  <dcterms:created xsi:type="dcterms:W3CDTF">2010-08-30T19:56:42Z</dcterms:created>
  <dcterms:modified xsi:type="dcterms:W3CDTF">2012-01-25T19:48:37Z</dcterms:modified>
</cp:coreProperties>
</file>