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78" r:id="rId2"/>
    <p:sldId id="616" r:id="rId3"/>
    <p:sldId id="617" r:id="rId4"/>
    <p:sldId id="618" r:id="rId5"/>
    <p:sldId id="619" r:id="rId6"/>
    <p:sldId id="621" r:id="rId7"/>
    <p:sldId id="642" r:id="rId8"/>
    <p:sldId id="629" r:id="rId9"/>
    <p:sldId id="630" r:id="rId10"/>
    <p:sldId id="631" r:id="rId11"/>
    <p:sldId id="632" r:id="rId12"/>
    <p:sldId id="635" r:id="rId13"/>
    <p:sldId id="636" r:id="rId14"/>
    <p:sldId id="633" r:id="rId15"/>
    <p:sldId id="637" r:id="rId16"/>
    <p:sldId id="634" r:id="rId17"/>
    <p:sldId id="624" r:id="rId18"/>
    <p:sldId id="625" r:id="rId19"/>
    <p:sldId id="626" r:id="rId20"/>
    <p:sldId id="627" r:id="rId21"/>
    <p:sldId id="628" r:id="rId22"/>
    <p:sldId id="638" r:id="rId23"/>
    <p:sldId id="639" r:id="rId24"/>
    <p:sldId id="640" r:id="rId25"/>
    <p:sldId id="641" r:id="rId26"/>
    <p:sldId id="643" r:id="rId27"/>
    <p:sldId id="644" r:id="rId28"/>
    <p:sldId id="645" r:id="rId29"/>
    <p:sldId id="648" r:id="rId30"/>
    <p:sldId id="649" r:id="rId31"/>
    <p:sldId id="646" r:id="rId32"/>
    <p:sldId id="647" r:id="rId33"/>
    <p:sldId id="650" r:id="rId34"/>
    <p:sldId id="651" r:id="rId35"/>
    <p:sldId id="652" r:id="rId36"/>
    <p:sldId id="653" r:id="rId37"/>
    <p:sldId id="654" r:id="rId38"/>
    <p:sldId id="656" r:id="rId39"/>
    <p:sldId id="657" r:id="rId40"/>
    <p:sldId id="655" r:id="rId41"/>
    <p:sldId id="659" r:id="rId42"/>
    <p:sldId id="658" r:id="rId43"/>
    <p:sldId id="660" r:id="rId44"/>
    <p:sldId id="661" r:id="rId45"/>
    <p:sldId id="662" r:id="rId46"/>
    <p:sldId id="663" r:id="rId47"/>
    <p:sldId id="664" r:id="rId48"/>
    <p:sldId id="665" r:id="rId49"/>
    <p:sldId id="666" r:id="rId50"/>
    <p:sldId id="667" r:id="rId51"/>
    <p:sldId id="668" r:id="rId52"/>
    <p:sldId id="669" r:id="rId53"/>
    <p:sldId id="670" r:id="rId54"/>
    <p:sldId id="671" r:id="rId55"/>
    <p:sldId id="674" r:id="rId56"/>
    <p:sldId id="672" r:id="rId57"/>
    <p:sldId id="673" r:id="rId58"/>
    <p:sldId id="675" r:id="rId59"/>
    <p:sldId id="683" r:id="rId60"/>
    <p:sldId id="676" r:id="rId61"/>
    <p:sldId id="677" r:id="rId62"/>
    <p:sldId id="678" r:id="rId63"/>
    <p:sldId id="679" r:id="rId64"/>
    <p:sldId id="680" r:id="rId65"/>
    <p:sldId id="681" r:id="rId66"/>
    <p:sldId id="684" r:id="rId67"/>
    <p:sldId id="685" r:id="rId68"/>
    <p:sldId id="686" r:id="rId69"/>
    <p:sldId id="687" r:id="rId70"/>
    <p:sldId id="688" r:id="rId71"/>
    <p:sldId id="694" r:id="rId72"/>
    <p:sldId id="695" r:id="rId73"/>
    <p:sldId id="689" r:id="rId74"/>
    <p:sldId id="696" r:id="rId75"/>
    <p:sldId id="697" r:id="rId76"/>
    <p:sldId id="698" r:id="rId77"/>
    <p:sldId id="699" r:id="rId78"/>
    <p:sldId id="700" r:id="rId79"/>
    <p:sldId id="701" r:id="rId80"/>
    <p:sldId id="702" r:id="rId81"/>
    <p:sldId id="690" r:id="rId82"/>
    <p:sldId id="692" r:id="rId83"/>
    <p:sldId id="693" r:id="rId84"/>
    <p:sldId id="703" r:id="rId85"/>
    <p:sldId id="704" r:id="rId86"/>
    <p:sldId id="705" r:id="rId8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0274" autoAdjust="0"/>
  </p:normalViewPr>
  <p:slideViewPr>
    <p:cSldViewPr>
      <p:cViewPr varScale="1">
        <p:scale>
          <a:sx n="89" d="100"/>
          <a:sy n="89" d="100"/>
        </p:scale>
        <p:origin x="-108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41A1-809E-4B80-A183-6EEB55A8A684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EADA-2BA2-4376-9307-9504ED3363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1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71550"/>
            <a:ext cx="5393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Trade Theory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438221"/>
            <a:ext cx="5444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2/10/2012</a:t>
            </a:r>
          </a:p>
        </p:txBody>
      </p:sp>
      <p:pic>
        <p:nvPicPr>
          <p:cNvPr id="8" name="Picture 7" descr="theory-of-relati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1600200" cy="1204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heory-of-relati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834199"/>
            <a:ext cx="1600200" cy="1204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16592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This is an additional source</a:t>
            </a:r>
          </a:p>
          <a:p>
            <a:pPr algn="ctr"/>
            <a:r>
              <a:rPr lang="en-US" sz="2800" b="1" dirty="0" smtClean="0">
                <a:cs typeface="Times New Roman"/>
              </a:rPr>
              <a:t>of gains from trade:</a:t>
            </a:r>
          </a:p>
          <a:p>
            <a:pPr algn="ctr"/>
            <a:r>
              <a:rPr lang="en-US" sz="2800" b="1" dirty="0" smtClean="0">
                <a:cs typeface="Times New Roman"/>
              </a:rPr>
              <a:t>As production is concentrated toward better-performing firms (larger firms with lower AC),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overall efficiency of the industry improves.</a:t>
            </a:r>
          </a:p>
          <a:p>
            <a:pPr algn="ctr"/>
            <a:r>
              <a:rPr lang="en-US" sz="2800" b="1" dirty="0" smtClean="0">
                <a:cs typeface="Times New Roman"/>
              </a:rPr>
              <a:t>(a.k.a., </a:t>
            </a:r>
            <a:r>
              <a:rPr lang="en-US" sz="2800" b="1" dirty="0" err="1" smtClean="0">
                <a:cs typeface="Times New Roman"/>
              </a:rPr>
              <a:t>Smithean</a:t>
            </a:r>
            <a:r>
              <a:rPr lang="en-US" sz="2800" b="1" dirty="0" smtClean="0"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33350"/>
            <a:ext cx="719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</a:t>
            </a:r>
          </a:p>
        </p:txBody>
      </p:sp>
      <p:pic>
        <p:nvPicPr>
          <p:cNvPr id="6" name="Picture 5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04950"/>
            <a:ext cx="35806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165920"/>
            <a:ext cx="556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In imperfect competition, firms are aware that they can influence the prices of their products and that they can sell more only by reducing their price (they are price setters).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Thus there are only a few producers or goods are differentiated</a:t>
            </a:r>
          </a:p>
          <a:p>
            <a:pPr algn="ctr"/>
            <a:r>
              <a:rPr lang="en-US" sz="2800" b="1" dirty="0" smtClean="0">
                <a:cs typeface="Times New Roman"/>
              </a:rPr>
              <a:t>(rather than homogenous).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33350"/>
            <a:ext cx="719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</a:t>
            </a:r>
          </a:p>
        </p:txBody>
      </p:sp>
      <p:pic>
        <p:nvPicPr>
          <p:cNvPr id="4" name="Picture 3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04950"/>
            <a:ext cx="35806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165735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monopoly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industry with only 1 firm</a:t>
            </a:r>
          </a:p>
          <a:p>
            <a:pPr algn="ctr"/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oligopoly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industry with only a few firms</a:t>
            </a:r>
          </a:p>
        </p:txBody>
      </p:sp>
      <p:pic>
        <p:nvPicPr>
          <p:cNvPr id="4" name="Picture 3" descr="monopoly board.jpg"/>
          <p:cNvPicPr>
            <a:picLocks noChangeAspect="1"/>
          </p:cNvPicPr>
          <p:nvPr/>
        </p:nvPicPr>
        <p:blipFill>
          <a:blip r:embed="rId2" cstate="print"/>
          <a:srcRect l="2566" t="2693" r="2566" b="2693"/>
          <a:stretch>
            <a:fillRect/>
          </a:stretch>
        </p:blipFill>
        <p:spPr>
          <a:xfrm>
            <a:off x="685800" y="1047750"/>
            <a:ext cx="216477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oligopoly.gif"/>
          <p:cNvPicPr>
            <a:picLocks noChangeAspect="1"/>
          </p:cNvPicPr>
          <p:nvPr/>
        </p:nvPicPr>
        <p:blipFill>
          <a:blip r:embed="rId3"/>
          <a:srcRect t="2526"/>
          <a:stretch>
            <a:fillRect/>
          </a:stretch>
        </p:blipFill>
        <p:spPr>
          <a:xfrm>
            <a:off x="228600" y="3227549"/>
            <a:ext cx="3060834" cy="1782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112395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cs typeface="Times New Roman"/>
              </a:rPr>
              <a:t>"Now let me state the present rules,"</a:t>
            </a:r>
          </a:p>
          <a:p>
            <a:pPr algn="ctr"/>
            <a:r>
              <a:rPr lang="en-US" sz="2200" b="1" dirty="0" smtClean="0">
                <a:cs typeface="Times New Roman"/>
              </a:rPr>
              <a:t>The lawyer then went on,</a:t>
            </a:r>
          </a:p>
          <a:p>
            <a:pPr algn="ctr"/>
            <a:r>
              <a:rPr lang="en-US" sz="2200" b="1" dirty="0" smtClean="0">
                <a:cs typeface="Times New Roman"/>
              </a:rPr>
              <a:t>"These very simple guidelines,</a:t>
            </a:r>
          </a:p>
          <a:p>
            <a:pPr algn="ctr"/>
            <a:r>
              <a:rPr lang="en-US" sz="2200" b="1" dirty="0" smtClean="0">
                <a:cs typeface="Times New Roman"/>
              </a:rPr>
              <a:t>You can rely upon:</a:t>
            </a:r>
          </a:p>
          <a:p>
            <a:pPr algn="ctr"/>
            <a:endParaRPr lang="en-US" sz="2200" b="1" dirty="0" smtClean="0">
              <a:cs typeface="Times New Roman"/>
            </a:endParaRPr>
          </a:p>
          <a:p>
            <a:pPr algn="ctr"/>
            <a:r>
              <a:rPr lang="en-US" sz="2200" b="1" dirty="0" smtClean="0">
                <a:cs typeface="Times New Roman"/>
              </a:rPr>
              <a:t>You're gouging on your prices if</a:t>
            </a:r>
          </a:p>
          <a:p>
            <a:pPr algn="ctr"/>
            <a:r>
              <a:rPr lang="en-US" sz="2200" b="1" dirty="0" smtClean="0">
                <a:cs typeface="Times New Roman"/>
              </a:rPr>
              <a:t>You charge more than the rest.</a:t>
            </a:r>
          </a:p>
          <a:p>
            <a:pPr algn="ctr"/>
            <a:r>
              <a:rPr lang="en-US" sz="2200" b="1" dirty="0" smtClean="0">
                <a:cs typeface="Times New Roman"/>
              </a:rPr>
              <a:t>But it's unfair competition if</a:t>
            </a:r>
          </a:p>
          <a:p>
            <a:pPr algn="ctr"/>
            <a:r>
              <a:rPr lang="en-US" sz="2200" b="1" dirty="0" smtClean="0">
                <a:cs typeface="Times New Roman"/>
              </a:rPr>
              <a:t>You think you can charge less!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1123950"/>
            <a:ext cx="472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cs typeface="Times New Roman"/>
              </a:rPr>
              <a:t>A second point that we would make</a:t>
            </a:r>
          </a:p>
          <a:p>
            <a:pPr algn="ctr"/>
            <a:r>
              <a:rPr lang="en-US" sz="2200" b="1" dirty="0" smtClean="0">
                <a:cs typeface="Times New Roman"/>
              </a:rPr>
              <a:t>To help avoid confusion...</a:t>
            </a:r>
          </a:p>
          <a:p>
            <a:pPr algn="ctr"/>
            <a:r>
              <a:rPr lang="en-US" sz="2200" b="1" dirty="0" smtClean="0">
                <a:cs typeface="Times New Roman"/>
              </a:rPr>
              <a:t>Don't try to charge the same amount,</a:t>
            </a:r>
          </a:p>
          <a:p>
            <a:pPr algn="ctr"/>
            <a:r>
              <a:rPr lang="en-US" sz="2200" b="1" dirty="0" smtClean="0">
                <a:cs typeface="Times New Roman"/>
              </a:rPr>
              <a:t>That would be Collusion!</a:t>
            </a:r>
          </a:p>
          <a:p>
            <a:pPr algn="ctr"/>
            <a:endParaRPr lang="en-US" sz="2200" b="1" dirty="0" smtClean="0">
              <a:cs typeface="Times New Roman"/>
            </a:endParaRPr>
          </a:p>
          <a:p>
            <a:pPr algn="ctr"/>
            <a:r>
              <a:rPr lang="en-US" sz="2200" b="1" dirty="0" smtClean="0">
                <a:cs typeface="Times New Roman"/>
              </a:rPr>
              <a:t>You must compete. But not too much,</a:t>
            </a:r>
          </a:p>
          <a:p>
            <a:pPr algn="ctr"/>
            <a:r>
              <a:rPr lang="en-US" sz="2200" b="1" dirty="0" smtClean="0">
                <a:cs typeface="Times New Roman"/>
              </a:rPr>
              <a:t>For if you do you see,</a:t>
            </a:r>
          </a:p>
          <a:p>
            <a:pPr algn="ctr"/>
            <a:r>
              <a:rPr lang="en-US" sz="2200" b="1" dirty="0" smtClean="0">
                <a:cs typeface="Times New Roman"/>
              </a:rPr>
              <a:t>Then the market would be yours -</a:t>
            </a:r>
          </a:p>
          <a:p>
            <a:pPr algn="ctr"/>
            <a:r>
              <a:rPr lang="en-US" sz="2200" b="1" dirty="0" smtClean="0">
                <a:cs typeface="Times New Roman"/>
              </a:rPr>
              <a:t>And that's Monopoly!"</a:t>
            </a:r>
          </a:p>
          <a:p>
            <a:pPr algn="ctr"/>
            <a:endParaRPr lang="en-US" sz="2200" b="1" dirty="0" smtClean="0">
              <a:cs typeface="Times New Roman"/>
            </a:endParaRPr>
          </a:p>
          <a:p>
            <a:pPr algn="ctr"/>
            <a:r>
              <a:rPr lang="en-US" sz="2200" b="1" dirty="0" smtClean="0">
                <a:cs typeface="Times New Roman"/>
              </a:rPr>
              <a:t>- R.W. Grant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85628" y="2999184"/>
            <a:ext cx="402034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305163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In imperfectly competitive industries, marginal revenue is less than price (to sell more, a firm must lower the price of all units, not just additional ones).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Therefore the MR curve</a:t>
            </a:r>
          </a:p>
          <a:p>
            <a:pPr algn="ctr"/>
            <a:r>
              <a:rPr lang="en-US" sz="2800" b="1" dirty="0" smtClean="0">
                <a:cs typeface="Times New Roman"/>
              </a:rPr>
              <a:t>lies below the D curve.</a:t>
            </a:r>
          </a:p>
        </p:txBody>
      </p:sp>
      <p:pic>
        <p:nvPicPr>
          <p:cNvPr id="5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50495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revenue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revenue from producing an</a:t>
            </a:r>
          </a:p>
          <a:p>
            <a:pPr algn="ctr"/>
            <a:r>
              <a:rPr lang="en-US" sz="2800" b="1" dirty="0" smtClean="0">
                <a:cs typeface="Times New Roman"/>
              </a:rPr>
              <a:t>additional unit of output</a:t>
            </a:r>
          </a:p>
          <a:p>
            <a:pPr algn="ctr"/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cost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of producing an</a:t>
            </a:r>
          </a:p>
          <a:p>
            <a:pPr algn="ctr"/>
            <a:r>
              <a:rPr lang="en-US" sz="2800" b="1" dirty="0" smtClean="0">
                <a:cs typeface="Times New Roman"/>
              </a:rPr>
              <a:t>additional unit of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pic>
        <p:nvPicPr>
          <p:cNvPr id="7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504950"/>
            <a:ext cx="5105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Demand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A – BP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Q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units produced</a:t>
            </a:r>
          </a:p>
          <a:p>
            <a:r>
              <a:rPr lang="en-US" sz="2800" b="1" dirty="0" smtClean="0">
                <a:cs typeface="Times New Roman"/>
              </a:rPr>
              <a:t>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price per unit</a:t>
            </a:r>
          </a:p>
          <a:p>
            <a:r>
              <a:rPr lang="en-US" sz="2800" b="1" dirty="0" smtClean="0">
                <a:cs typeface="Times New Roman"/>
              </a:rPr>
              <a:t>A &amp; 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constants</a:t>
            </a:r>
          </a:p>
        </p:txBody>
      </p:sp>
      <p:pic>
        <p:nvPicPr>
          <p:cNvPr id="5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1352550"/>
            <a:ext cx="5105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Marginal Revenue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MR = P – Q/B</a:t>
            </a:r>
            <a:endParaRPr lang="en-US" sz="14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MR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marginal revenue</a:t>
            </a:r>
          </a:p>
          <a:p>
            <a:r>
              <a:rPr lang="en-US" sz="2800" b="1" dirty="0" smtClean="0">
                <a:cs typeface="Times New Roman"/>
              </a:rPr>
              <a:t>Q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units produced</a:t>
            </a:r>
          </a:p>
          <a:p>
            <a:r>
              <a:rPr lang="en-US" sz="2800" b="1" dirty="0" smtClean="0">
                <a:cs typeface="Times New Roman"/>
              </a:rPr>
              <a:t>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price per unit</a:t>
            </a:r>
          </a:p>
          <a:p>
            <a:r>
              <a:rPr lang="en-US" sz="2800" b="1" dirty="0" smtClean="0">
                <a:cs typeface="Times New Roman"/>
              </a:rPr>
              <a:t>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constant</a:t>
            </a:r>
          </a:p>
        </p:txBody>
      </p:sp>
      <p:pic>
        <p:nvPicPr>
          <p:cNvPr id="9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352550"/>
            <a:ext cx="5105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Total Cost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 = F +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cQ</a:t>
            </a:r>
            <a:endParaRPr lang="en-US" sz="14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total costs</a:t>
            </a:r>
          </a:p>
          <a:p>
            <a:r>
              <a:rPr lang="en-US" sz="2800" b="1" dirty="0" smtClean="0">
                <a:cs typeface="Times New Roman"/>
              </a:rPr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fixed costs</a:t>
            </a:r>
          </a:p>
          <a:p>
            <a:r>
              <a:rPr lang="en-US" sz="2800" b="1" dirty="0" smtClean="0">
                <a:cs typeface="Times New Roman"/>
              </a:rPr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marginal cost per unit</a:t>
            </a:r>
          </a:p>
          <a:p>
            <a:r>
              <a:rPr lang="en-US" sz="2800" b="1" dirty="0" smtClean="0">
                <a:cs typeface="Times New Roman"/>
              </a:rPr>
              <a:t>Q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units produced</a:t>
            </a:r>
          </a:p>
        </p:txBody>
      </p:sp>
      <p:pic>
        <p:nvPicPr>
          <p:cNvPr id="5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pic>
        <p:nvPicPr>
          <p:cNvPr id="3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86200" y="1123950"/>
            <a:ext cx="510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Average Cost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= C/Q = F/Q + c</a:t>
            </a:r>
            <a:endParaRPr lang="en-US" sz="14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AC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average costs</a:t>
            </a:r>
          </a:p>
          <a:p>
            <a:r>
              <a:rPr lang="en-US" sz="2800" b="1" dirty="0" smtClean="0">
                <a:cs typeface="Times New Roman"/>
              </a:rPr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total costs</a:t>
            </a:r>
          </a:p>
          <a:p>
            <a:r>
              <a:rPr lang="en-US" sz="2800" b="1" dirty="0" smtClean="0">
                <a:cs typeface="Times New Roman"/>
              </a:rPr>
              <a:t>F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fixed costs</a:t>
            </a:r>
          </a:p>
          <a:p>
            <a:r>
              <a:rPr lang="en-US" sz="2800" b="1" dirty="0" smtClean="0">
                <a:cs typeface="Times New Roman"/>
              </a:rPr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marginal cost per unit</a:t>
            </a:r>
          </a:p>
          <a:p>
            <a:r>
              <a:rPr lang="en-US" sz="2800" b="1" dirty="0" smtClean="0">
                <a:cs typeface="Times New Roman"/>
              </a:rPr>
              <a:t>Q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units produced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544181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per unit of output</a:t>
            </a:r>
          </a:p>
          <a:p>
            <a:pPr algn="ctr"/>
            <a:r>
              <a:rPr lang="en-US" sz="2800" b="1" dirty="0" smtClean="0">
                <a:cs typeface="Times New Roman"/>
              </a:rPr>
              <a:t>depends on the size of a firm</a:t>
            </a:r>
          </a:p>
          <a:p>
            <a:pPr algn="ctr"/>
            <a:r>
              <a:rPr lang="en-US" sz="2800" b="1" dirty="0" smtClean="0">
                <a:cs typeface="Times New Roman"/>
              </a:rPr>
              <a:t>(a firm’s average cost</a:t>
            </a:r>
          </a:p>
          <a:p>
            <a:pPr algn="ctr"/>
            <a:r>
              <a:rPr lang="en-US" sz="2800" b="1" dirty="0" smtClean="0">
                <a:cs typeface="Times New Roman"/>
              </a:rPr>
              <a:t>decreases with more output)</a:t>
            </a:r>
          </a:p>
        </p:txBody>
      </p:sp>
      <p:pic>
        <p:nvPicPr>
          <p:cNvPr id="4" name="Picture 3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8" y="1809750"/>
            <a:ext cx="238711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88595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Larger firms are more</a:t>
            </a:r>
          </a:p>
          <a:p>
            <a:pPr algn="ctr"/>
            <a:r>
              <a:rPr lang="en-US" sz="2800" b="1" dirty="0" smtClean="0">
                <a:cs typeface="Times New Roman"/>
              </a:rPr>
              <a:t>efficient because average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falls as output rises</a:t>
            </a:r>
          </a:p>
          <a:p>
            <a:pPr algn="ctr"/>
            <a:r>
              <a:rPr lang="en-US" sz="2800" b="1" dirty="0" smtClean="0">
                <a:cs typeface="Times New Roman"/>
              </a:rPr>
              <a:t>(internal economies of scale).</a:t>
            </a:r>
          </a:p>
        </p:txBody>
      </p:sp>
      <p:pic>
        <p:nvPicPr>
          <p:cNvPr id="5" name="Picture 9" descr="fig08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83" y="1609725"/>
            <a:ext cx="397791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217613"/>
            <a:ext cx="3962400" cy="363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Fig. 8-2: Average Versus Marginal Cost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80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Review</a:t>
            </a:r>
          </a:p>
        </p:txBody>
      </p:sp>
      <p:pic>
        <p:nvPicPr>
          <p:cNvPr id="3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573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0" y="963632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Profit is maximized when marginal revenue = marginal cost.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At the intersection of the MC and MR curves, the revenue gained from selling an extra unit equals the cost of producing that unit.</a:t>
            </a:r>
          </a:p>
          <a:p>
            <a:pPr algn="ctr"/>
            <a:r>
              <a:rPr lang="en-US" sz="1400" b="1" dirty="0" smtClean="0">
                <a:cs typeface="Times New Roman"/>
              </a:rPr>
              <a:t> </a:t>
            </a:r>
          </a:p>
          <a:p>
            <a:pPr algn="ctr"/>
            <a:r>
              <a:rPr lang="en-US" sz="2800" b="1" dirty="0" smtClean="0">
                <a:cs typeface="Times New Roman"/>
              </a:rPr>
              <a:t>Monopoly profits are earned (shaded box) because P &gt; AC.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047750"/>
            <a:ext cx="3429000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Fig. 8-1: Monopolistic Pricing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and Production Decisions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1" y="1026676"/>
            <a:ext cx="4800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Monopolistic competition is a simple model of an imperfectly competitive </a:t>
            </a:r>
            <a:r>
              <a:rPr lang="en-US" sz="2800" b="1" dirty="0" smtClean="0">
                <a:cs typeface="Times New Roman"/>
              </a:rPr>
              <a:t>industry.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r>
              <a:rPr lang="en-US" sz="2800" b="1" u="sng" dirty="0" smtClean="0">
                <a:cs typeface="Times New Roman"/>
              </a:rPr>
              <a:t>Assumptions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Firms differentiate their products from competitors.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Firms take </a:t>
            </a:r>
            <a:r>
              <a:rPr lang="en-US" sz="2800" b="1" dirty="0">
                <a:cs typeface="Times New Roman"/>
              </a:rPr>
              <a:t>prices charged </a:t>
            </a:r>
            <a:r>
              <a:rPr lang="en-US" sz="2800" b="1" dirty="0" smtClean="0">
                <a:cs typeface="Times New Roman"/>
              </a:rPr>
              <a:t>by </a:t>
            </a:r>
            <a:r>
              <a:rPr lang="en-US" sz="2800" b="1" dirty="0">
                <a:cs typeface="Times New Roman"/>
              </a:rPr>
              <a:t>rivals as given.</a:t>
            </a:r>
            <a:endParaRPr lang="en-US" sz="2800" b="1" dirty="0" smtClean="0"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944" y="1123950"/>
            <a:ext cx="4454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Firm sales are positively related to industry sales, competitors’ price;</a:t>
            </a:r>
          </a:p>
          <a:p>
            <a:pPr algn="ctr"/>
            <a:r>
              <a:rPr lang="en-US" sz="2800" b="1" dirty="0" smtClean="0">
                <a:cs typeface="Times New Roman"/>
              </a:rPr>
              <a:t>firm sales are negatively related to the number of firms and the firm’s price.</a:t>
            </a:r>
          </a:p>
          <a:p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S↑ → Q↑, P</a:t>
            </a:r>
            <a:r>
              <a:rPr lang="en-US" sz="2800" b="1" baseline="-25000" dirty="0" smtClean="0">
                <a:cs typeface="Times New Roman"/>
              </a:rPr>
              <a:t>C</a:t>
            </a:r>
            <a:r>
              <a:rPr lang="en-US" sz="2800" b="1" dirty="0" smtClean="0">
                <a:cs typeface="Times New Roman"/>
              </a:rPr>
              <a:t>↑ </a:t>
            </a:r>
            <a:r>
              <a:rPr lang="en-US" sz="2800" b="1" dirty="0">
                <a:cs typeface="Times New Roman"/>
              </a:rPr>
              <a:t>→ </a:t>
            </a:r>
            <a:r>
              <a:rPr lang="en-US" sz="2800" b="1" dirty="0" smtClean="0">
                <a:cs typeface="Times New Roman"/>
              </a:rPr>
              <a:t>Q↑,</a:t>
            </a:r>
          </a:p>
          <a:p>
            <a:r>
              <a:rPr lang="en-US" sz="2800" b="1" dirty="0" smtClean="0">
                <a:cs typeface="Times New Roman"/>
              </a:rPr>
              <a:t>n↑ </a:t>
            </a:r>
            <a:r>
              <a:rPr lang="en-US" sz="2800" b="1" dirty="0">
                <a:cs typeface="Times New Roman"/>
              </a:rPr>
              <a:t>→ </a:t>
            </a:r>
            <a:r>
              <a:rPr lang="en-US" sz="2800" b="1" dirty="0" smtClean="0">
                <a:cs typeface="Times New Roman"/>
              </a:rPr>
              <a:t>Q↓</a:t>
            </a:r>
            <a:r>
              <a:rPr lang="en-US" sz="2800" b="1" dirty="0" smtClean="0">
                <a:cs typeface="Times New Roman"/>
              </a:rPr>
              <a:t>, </a:t>
            </a:r>
            <a:r>
              <a:rPr lang="en-US" sz="2800" b="1" dirty="0" smtClean="0">
                <a:cs typeface="Times New Roman"/>
              </a:rPr>
              <a:t>P↑ </a:t>
            </a:r>
            <a:r>
              <a:rPr lang="en-US" sz="2800" b="1" dirty="0">
                <a:cs typeface="Times New Roman"/>
              </a:rPr>
              <a:t>→ </a:t>
            </a:r>
            <a:r>
              <a:rPr lang="en-US" sz="2800" b="1" dirty="0" smtClean="0">
                <a:cs typeface="Times New Roman"/>
              </a:rPr>
              <a:t>Q↓</a:t>
            </a:r>
            <a:endParaRPr lang="en-US" sz="2800" b="1" dirty="0"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944" y="1123950"/>
            <a:ext cx="46830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Model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S[1/n – b(P –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)]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Q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firm units sold</a:t>
            </a:r>
          </a:p>
          <a:p>
            <a:r>
              <a:rPr lang="en-US" sz="2800" b="1" dirty="0" smtClean="0">
                <a:cs typeface="Times New Roman"/>
              </a:rPr>
              <a:t>S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total sales by the industry</a:t>
            </a:r>
          </a:p>
          <a:p>
            <a:r>
              <a:rPr lang="en-US" sz="2800" b="1" dirty="0" smtClean="0">
                <a:cs typeface="Times New Roman"/>
              </a:rPr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# of firms in the industry</a:t>
            </a:r>
          </a:p>
          <a:p>
            <a:r>
              <a:rPr lang="en-US" sz="2800" b="1" dirty="0" smtClean="0">
                <a:cs typeface="Times New Roman"/>
              </a:rPr>
              <a:t>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sales/price responsiveness</a:t>
            </a:r>
          </a:p>
          <a:p>
            <a:r>
              <a:rPr lang="en-US" sz="2800" b="1" dirty="0">
                <a:cs typeface="Times New Roman"/>
              </a:rPr>
              <a:t>P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price charged by firm</a:t>
            </a:r>
          </a:p>
          <a:p>
            <a:r>
              <a:rPr lang="en-US" sz="2800" b="1" dirty="0" smtClean="0">
                <a:cs typeface="Times New Roman"/>
              </a:rPr>
              <a:t>P</a:t>
            </a:r>
            <a:r>
              <a:rPr lang="en-US" sz="2800" b="1" baseline="-25000" dirty="0" smtClean="0">
                <a:cs typeface="Times New Roman"/>
              </a:rPr>
              <a:t>C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 smtClean="0">
                <a:cs typeface="Times New Roman"/>
              </a:rPr>
              <a:t>competitors’ price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4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944" y="1305163"/>
            <a:ext cx="4454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Assume that firms are symmetric: all firms face the same demand function and have the same cost function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All </a:t>
            </a:r>
            <a:r>
              <a:rPr lang="en-US" sz="2800" b="1" dirty="0">
                <a:cs typeface="Times New Roman"/>
              </a:rPr>
              <a:t>firms should charge the same price and have equal share of the market  Q = </a:t>
            </a:r>
            <a:r>
              <a:rPr lang="en-US" sz="2800" b="1" dirty="0" smtClean="0">
                <a:cs typeface="Times New Roman"/>
              </a:rPr>
              <a:t>S/n</a:t>
            </a:r>
            <a:endParaRPr lang="en-US" sz="2800" b="1" dirty="0"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123950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Average Costs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= C/Q = F/Q +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= F/(S/n) + c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= n(F/S)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+ c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Average costs </a:t>
            </a:r>
            <a:r>
              <a:rPr lang="en-US" sz="2800" b="1" dirty="0" smtClean="0">
                <a:cs typeface="Times New Roman"/>
              </a:rPr>
              <a:t>depends </a:t>
            </a:r>
            <a:r>
              <a:rPr lang="en-US" sz="2800" b="1" dirty="0">
                <a:cs typeface="Times New Roman"/>
              </a:rPr>
              <a:t>on the size of the market and the number of </a:t>
            </a:r>
            <a:r>
              <a:rPr lang="en-US" sz="2800" b="1" dirty="0" smtClean="0">
                <a:cs typeface="Times New Roman"/>
              </a:rPr>
              <a:t>firms.</a:t>
            </a:r>
          </a:p>
        </p:txBody>
      </p:sp>
    </p:spTree>
    <p:extLst>
      <p:ext uri="{BB962C8B-B14F-4D97-AF65-F5344CB8AC3E}">
        <p14:creationId xmlns:p14="http://schemas.microsoft.com/office/powerpoint/2010/main" xmlns="" val="25213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16722"/>
            <a:ext cx="441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= n(F/S)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+ c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As </a:t>
            </a:r>
            <a:r>
              <a:rPr lang="en-US" sz="2800" b="1" dirty="0" smtClean="0">
                <a:cs typeface="Times New Roman"/>
              </a:rPr>
              <a:t># </a:t>
            </a:r>
            <a:r>
              <a:rPr lang="en-US" sz="2800" b="1" dirty="0">
                <a:cs typeface="Times New Roman"/>
              </a:rPr>
              <a:t>of firms n </a:t>
            </a:r>
            <a:r>
              <a:rPr lang="en-US" sz="2800" b="1" dirty="0" smtClean="0">
                <a:cs typeface="Times New Roman"/>
              </a:rPr>
              <a:t>increases</a:t>
            </a:r>
            <a:r>
              <a:rPr lang="en-US" sz="2800" b="1" dirty="0">
                <a:cs typeface="Times New Roman"/>
              </a:rPr>
              <a:t>, the </a:t>
            </a:r>
            <a:r>
              <a:rPr lang="en-US" sz="2800" b="1" dirty="0" smtClean="0">
                <a:cs typeface="Times New Roman"/>
              </a:rPr>
              <a:t>AC </a:t>
            </a:r>
            <a:r>
              <a:rPr lang="en-US" sz="2800" b="1" dirty="0">
                <a:cs typeface="Times New Roman"/>
              </a:rPr>
              <a:t>increases for each firm because each produces less.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As </a:t>
            </a:r>
            <a:r>
              <a:rPr lang="en-US" sz="2800" b="1" dirty="0">
                <a:cs typeface="Times New Roman"/>
              </a:rPr>
              <a:t>total sales </a:t>
            </a:r>
            <a:r>
              <a:rPr lang="en-US" sz="2800" b="1" dirty="0" smtClean="0">
                <a:cs typeface="Times New Roman"/>
              </a:rPr>
              <a:t>of </a:t>
            </a:r>
            <a:r>
              <a:rPr lang="en-US" sz="2800" b="1" dirty="0">
                <a:cs typeface="Times New Roman"/>
              </a:rPr>
              <a:t>the industry </a:t>
            </a:r>
            <a:r>
              <a:rPr lang="en-US" sz="2800" b="1" dirty="0" smtClean="0">
                <a:cs typeface="Times New Roman"/>
              </a:rPr>
              <a:t>S increases, AC </a:t>
            </a:r>
            <a:r>
              <a:rPr lang="en-US" sz="2800" b="1" dirty="0">
                <a:cs typeface="Times New Roman"/>
              </a:rPr>
              <a:t>decreases for each firm because each produces more.</a:t>
            </a:r>
          </a:p>
        </p:txBody>
      </p:sp>
    </p:spTree>
    <p:extLst>
      <p:ext uri="{BB962C8B-B14F-4D97-AF65-F5344CB8AC3E}">
        <p14:creationId xmlns:p14="http://schemas.microsoft.com/office/powerpoint/2010/main" xmlns="" val="2653025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23950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Demand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A –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BP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r>
              <a:rPr lang="en-US" sz="2800" b="1" dirty="0">
                <a:cs typeface="Times New Roman"/>
              </a:rPr>
              <a:t>Q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firm units sold</a:t>
            </a:r>
          </a:p>
          <a:p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 smtClean="0">
                <a:cs typeface="Times New Roman"/>
              </a:rPr>
              <a:t>constant</a:t>
            </a:r>
            <a:endParaRPr lang="en-US" sz="2800" b="1" dirty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B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 smtClean="0">
                <a:cs typeface="Times New Roman"/>
              </a:rPr>
              <a:t>constant</a:t>
            </a:r>
            <a:endParaRPr lang="en-US" sz="2800" b="1" dirty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Assume firms </a:t>
            </a:r>
            <a:r>
              <a:rPr lang="en-US" sz="2800" b="1" dirty="0">
                <a:cs typeface="Times New Roman"/>
              </a:rPr>
              <a:t>face linear demand </a:t>
            </a:r>
            <a:r>
              <a:rPr lang="en-US" sz="2800" b="1" dirty="0" smtClean="0">
                <a:cs typeface="Times New Roman"/>
              </a:rPr>
              <a:t>functions.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189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23950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Demand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A –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BP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S[1/n – b(P – P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)]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(S/n 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SbP</a:t>
            </a:r>
            <a:r>
              <a:rPr lang="en-US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SbP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Model demand function was similar to linear demand.</a:t>
            </a:r>
          </a:p>
          <a:p>
            <a:pPr algn="ctr"/>
            <a:r>
              <a:rPr lang="en-US" sz="2800" b="1" dirty="0" smtClean="0">
                <a:cs typeface="Times New Roman"/>
              </a:rPr>
              <a:t>Rearrange to find A &amp; B.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59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203835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competition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firms are price takers;</a:t>
            </a:r>
          </a:p>
          <a:p>
            <a:pPr algn="ctr"/>
            <a:r>
              <a:rPr lang="en-US" sz="2800" b="1" dirty="0" smtClean="0">
                <a:cs typeface="Times New Roman"/>
              </a:rPr>
              <a:t>firms face horizontal</a:t>
            </a:r>
          </a:p>
          <a:p>
            <a:pPr algn="ctr"/>
            <a:r>
              <a:rPr lang="en-US" sz="2800" b="1" dirty="0" smtClean="0">
                <a:cs typeface="Times New Roman"/>
              </a:rPr>
              <a:t>demand curves</a:t>
            </a:r>
          </a:p>
        </p:txBody>
      </p:sp>
      <p:pic>
        <p:nvPicPr>
          <p:cNvPr id="4" name="Picture 3" descr="perfect_competi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61151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504950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Demand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= A –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BP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Q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(S/n 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SbP</a:t>
            </a:r>
            <a:r>
              <a:rPr lang="en-US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SbP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S/n +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SbP</a:t>
            </a:r>
            <a:r>
              <a:rPr lang="en-US" sz="36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B =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</a:t>
            </a:r>
            <a:endParaRPr lang="en-US" sz="3600" b="1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92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71550"/>
            <a:ext cx="4419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Profit Maximization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MR = MC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– Q/B = c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– Q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/(Sb)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c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When firms maximize profits, they should produce until marginal revenue equals marginal </a:t>
            </a:r>
            <a:r>
              <a:rPr lang="en-US" sz="2800" b="1" dirty="0" smtClean="0">
                <a:cs typeface="Times New Roman"/>
              </a:rPr>
              <a:t>cost.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881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041321"/>
            <a:ext cx="441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Profit Maximization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– Q/(Sb) = c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= c + Q/(Sb)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= c +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(S/n)/(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Sb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)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= c +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1/(nb)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Rearrange in terms of price.</a:t>
            </a:r>
          </a:p>
          <a:p>
            <a:pPr algn="ctr"/>
            <a:r>
              <a:rPr lang="en-US" sz="2800" b="1" dirty="0" smtClean="0">
                <a:cs typeface="Times New Roman"/>
              </a:rPr>
              <a:t>Then plugin Q = S/n.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585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504950"/>
            <a:ext cx="441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Profit Maximization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c +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1/(nb)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As the </a:t>
            </a:r>
            <a:r>
              <a:rPr lang="en-US" sz="2800" b="1" dirty="0" smtClean="0">
                <a:cs typeface="Times New Roman"/>
              </a:rPr>
              <a:t># of </a:t>
            </a:r>
            <a:r>
              <a:rPr lang="en-US" sz="2800" b="1" dirty="0">
                <a:cs typeface="Times New Roman"/>
              </a:rPr>
              <a:t>firms </a:t>
            </a:r>
            <a:r>
              <a:rPr lang="en-US" sz="2800" b="1" dirty="0" smtClean="0">
                <a:cs typeface="Times New Roman"/>
              </a:rPr>
              <a:t>increases</a:t>
            </a:r>
            <a:r>
              <a:rPr lang="en-US" sz="2800" b="1" dirty="0">
                <a:cs typeface="Times New Roman"/>
              </a:rPr>
              <a:t>, the price that each firm charges decreases because of increased competition.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480085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047750"/>
            <a:ext cx="441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Equilibrium # of firms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If AC &gt; P, firms will leave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firms take losses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If AC &lt; P, firms will enter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firms make profits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If AC = P, equilibrium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firms break even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52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532" y="133350"/>
            <a:ext cx="685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Monopolistic Competition</a:t>
            </a:r>
          </a:p>
        </p:txBody>
      </p:sp>
      <p:pic>
        <p:nvPicPr>
          <p:cNvPr id="3" name="Picture 1033" descr="fig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3" y="1657350"/>
            <a:ext cx="3960287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913" y="1047750"/>
            <a:ext cx="3960287" cy="59213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8-3: Equilibrium in a Monopolistically Competitive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895350"/>
            <a:ext cx="441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Equilibrium # of firms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AC = P</a:t>
            </a:r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n(F/S) + c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= c +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1/(nb)</a:t>
            </a:r>
            <a:endParaRPr lang="en-US" sz="3600" b="1" dirty="0" smtClean="0">
              <a:cs typeface="Times New Roman"/>
            </a:endParaRPr>
          </a:p>
          <a:p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price that firms charge </a:t>
            </a:r>
            <a:r>
              <a:rPr lang="en-US" sz="2800" b="1" dirty="0" smtClean="0">
                <a:cs typeface="Times New Roman"/>
              </a:rPr>
              <a:t>P decreases as n rises; the </a:t>
            </a:r>
            <a:r>
              <a:rPr lang="en-US" sz="2800" b="1" dirty="0">
                <a:cs typeface="Times New Roman"/>
              </a:rPr>
              <a:t>average cost that firms pay </a:t>
            </a:r>
            <a:r>
              <a:rPr lang="en-US" sz="2800" b="1" dirty="0" smtClean="0">
                <a:cs typeface="Times New Roman"/>
              </a:rPr>
              <a:t>increases as n rises.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(See graph on left.)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293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3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276350"/>
            <a:ext cx="464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Because trade increases market size, trade </a:t>
            </a:r>
            <a:r>
              <a:rPr lang="en-US" sz="2800" b="1" dirty="0" smtClean="0">
                <a:cs typeface="Times New Roman"/>
              </a:rPr>
              <a:t>decreases </a:t>
            </a:r>
            <a:r>
              <a:rPr lang="en-US" sz="2800" b="1" dirty="0">
                <a:cs typeface="Times New Roman"/>
              </a:rPr>
              <a:t>average cost in an industry </a:t>
            </a:r>
            <a:r>
              <a:rPr lang="en-US" sz="2800" b="1" dirty="0" smtClean="0">
                <a:cs typeface="Times New Roman"/>
              </a:rPr>
              <a:t>monopolistically competitive.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Industry sales increase with trade </a:t>
            </a:r>
            <a:r>
              <a:rPr lang="en-US" sz="2800" b="1" dirty="0" smtClean="0">
                <a:cs typeface="Times New Roman"/>
              </a:rPr>
              <a:t>(S↑ → AC↓).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AC </a:t>
            </a:r>
            <a:r>
              <a:rPr lang="en-US" sz="2800" b="1" dirty="0">
                <a:cs typeface="Times New Roman"/>
              </a:rPr>
              <a:t>= n(F/S) + c</a:t>
            </a:r>
          </a:p>
        </p:txBody>
      </p:sp>
    </p:spTree>
    <p:extLst>
      <p:ext uri="{BB962C8B-B14F-4D97-AF65-F5344CB8AC3E}">
        <p14:creationId xmlns:p14="http://schemas.microsoft.com/office/powerpoint/2010/main" xmlns="" val="2542893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3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722894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Times New Roman"/>
              </a:rPr>
              <a:t>Trade </a:t>
            </a:r>
            <a:r>
              <a:rPr lang="en-US" sz="2800" b="1" dirty="0">
                <a:cs typeface="Times New Roman"/>
              </a:rPr>
              <a:t>increases </a:t>
            </a:r>
            <a:r>
              <a:rPr lang="en-US" sz="2800" b="1" dirty="0" smtClean="0">
                <a:cs typeface="Times New Roman"/>
              </a:rPr>
              <a:t>consumer welfare in two ways: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variety of </a:t>
            </a:r>
            <a:r>
              <a:rPr lang="en-US" sz="2800" b="1" dirty="0" smtClean="0">
                <a:cs typeface="Times New Roman"/>
              </a:rPr>
              <a:t>goods available increases.</a:t>
            </a:r>
            <a:endParaRPr lang="en-US" sz="2800" b="1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Price drops because average cost falls.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102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6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200150"/>
            <a:ext cx="4648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As a result of trade, the number of firms in a new international industry is </a:t>
            </a:r>
            <a:r>
              <a:rPr lang="en-US" sz="2800" b="1" dirty="0" smtClean="0">
                <a:cs typeface="Times New Roman"/>
              </a:rPr>
              <a:t>increases </a:t>
            </a:r>
            <a:r>
              <a:rPr lang="en-US" sz="2800" b="1" dirty="0">
                <a:cs typeface="Times New Roman"/>
              </a:rPr>
              <a:t>relative to each national market.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Integrating </a:t>
            </a:r>
            <a:r>
              <a:rPr lang="en-US" sz="2800" b="1" dirty="0">
                <a:cs typeface="Times New Roman"/>
              </a:rPr>
              <a:t>markets </a:t>
            </a:r>
            <a:r>
              <a:rPr lang="en-US" sz="2800" b="1" dirty="0" smtClean="0">
                <a:cs typeface="Times New Roman"/>
              </a:rPr>
              <a:t>has </a:t>
            </a:r>
            <a:r>
              <a:rPr lang="en-US" sz="2800" b="1" dirty="0">
                <a:cs typeface="Times New Roman"/>
              </a:rPr>
              <a:t>the same effects as growth of a </a:t>
            </a:r>
            <a:r>
              <a:rPr lang="en-US" sz="2800" b="1" dirty="0" smtClean="0">
                <a:cs typeface="Times New Roman"/>
              </a:rPr>
              <a:t>single country’s market.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965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3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971550"/>
            <a:ext cx="4648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 &lt; b &lt; c &lt; a + b</a:t>
            </a:r>
          </a:p>
          <a:p>
            <a:r>
              <a:rPr lang="en-US" sz="2800" b="1" dirty="0" smtClean="0">
                <a:cs typeface="Times New Roman"/>
              </a:rPr>
              <a:t>a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 smtClean="0">
                <a:cs typeface="Times New Roman"/>
              </a:rPr>
              <a:t># of firms in country A</a:t>
            </a:r>
          </a:p>
          <a:p>
            <a:r>
              <a:rPr lang="en-US" sz="2800" b="1" dirty="0" smtClean="0">
                <a:cs typeface="Times New Roman"/>
              </a:rPr>
              <a:t>b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 smtClean="0">
                <a:cs typeface="Times New Roman"/>
              </a:rPr>
              <a:t># of firms: country B</a:t>
            </a:r>
          </a:p>
          <a:p>
            <a:r>
              <a:rPr lang="en-US" sz="2800" b="1" dirty="0" smtClean="0">
                <a:cs typeface="Times New Roman"/>
              </a:rPr>
              <a:t>c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>
                <a:cs typeface="Times New Roman"/>
              </a:rPr>
              <a:t> </a:t>
            </a:r>
            <a:r>
              <a:rPr lang="en-US" sz="2800" b="1" dirty="0" smtClean="0">
                <a:cs typeface="Times New Roman"/>
              </a:rPr>
              <a:t># of firms: integrated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new # of firms will be greater than each country’s # of firms in autarky, but less than the 2 countries’ # of firms in autarky totaled.</a:t>
            </a:r>
          </a:p>
        </p:txBody>
      </p:sp>
    </p:spTree>
    <p:extLst>
      <p:ext uri="{BB962C8B-B14F-4D97-AF65-F5344CB8AC3E}">
        <p14:creationId xmlns:p14="http://schemas.microsoft.com/office/powerpoint/2010/main" xmlns="" val="255643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898868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imperfect competition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firms are price setters;</a:t>
            </a:r>
          </a:p>
          <a:p>
            <a:pPr algn="ctr"/>
            <a:r>
              <a:rPr lang="en-US" sz="2800" b="1" dirty="0" smtClean="0">
                <a:cs typeface="Times New Roman"/>
              </a:rPr>
              <a:t>firms face downward</a:t>
            </a:r>
          </a:p>
          <a:p>
            <a:pPr algn="ctr"/>
            <a:r>
              <a:rPr lang="en-US" sz="2800" b="1" dirty="0" smtClean="0">
                <a:cs typeface="Times New Roman"/>
              </a:rPr>
              <a:t>sloping demand curves</a:t>
            </a:r>
          </a:p>
        </p:txBody>
      </p:sp>
      <p:pic>
        <p:nvPicPr>
          <p:cNvPr id="4" name="Picture 3" descr="imperfect_competi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49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ig08_05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454" y="1733550"/>
            <a:ext cx="5245608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28" descr="fig08_0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254" y="1733550"/>
            <a:ext cx="2629346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85181" y="1361282"/>
            <a:ext cx="7029673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8-5: Equilibrium in the Automobile </a:t>
            </a:r>
            <a:r>
              <a:rPr lang="en-US" dirty="0" smtClean="0">
                <a:latin typeface="+mj-lt"/>
                <a:ea typeface="+mj-ea"/>
                <a:cs typeface="+mj-cs"/>
              </a:rPr>
              <a:t>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370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4" descr="tbl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98575"/>
            <a:ext cx="8105775" cy="3254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</p:spTree>
    <p:extLst>
      <p:ext uri="{BB962C8B-B14F-4D97-AF65-F5344CB8AC3E}">
        <p14:creationId xmlns:p14="http://schemas.microsoft.com/office/powerpoint/2010/main" xmlns="" val="4118537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3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581150"/>
            <a:ext cx="464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What country firms will locate in when the market is integrated cannot be determined by this model.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(Depends on other factors like comparative advantage.)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489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3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79909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Product differentiation and internal economies of scale lead to trade between similar countries with no comparative advantage differences between them. </a:t>
            </a:r>
          </a:p>
        </p:txBody>
      </p:sp>
    </p:spTree>
    <p:extLst>
      <p:ext uri="{BB962C8B-B14F-4D97-AF65-F5344CB8AC3E}">
        <p14:creationId xmlns:p14="http://schemas.microsoft.com/office/powerpoint/2010/main" xmlns="" val="568818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96807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This </a:t>
            </a:r>
            <a:r>
              <a:rPr lang="en-US" sz="2800" b="1" dirty="0">
                <a:cs typeface="Times New Roman"/>
              </a:rPr>
              <a:t>is a very different kind of trade than the one based on comparative advantage, where each country exports its comparative advantage </a:t>
            </a:r>
            <a:r>
              <a:rPr lang="en-US" sz="2800" b="1" dirty="0" smtClean="0">
                <a:cs typeface="Times New Roman"/>
              </a:rPr>
              <a:t>good because countries often will not specialize.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463" y="133350"/>
            <a:ext cx="775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w/ Monopolistic Comp.</a:t>
            </a:r>
          </a:p>
        </p:txBody>
      </p:sp>
      <p:pic>
        <p:nvPicPr>
          <p:cNvPr id="4" name="Picture 9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883596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200150"/>
            <a:ext cx="3960287" cy="296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8-4: Effects of a Larger Market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6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84624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intra-industry trade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two way exchange of similar goods</a:t>
            </a:r>
          </a:p>
        </p:txBody>
      </p:sp>
      <p:pic>
        <p:nvPicPr>
          <p:cNvPr id="3" name="Picture 2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68" y="2667565"/>
            <a:ext cx="2387112" cy="1828800"/>
          </a:xfrm>
          <a:prstGeom prst="rect">
            <a:avLst/>
          </a:prstGeom>
        </p:spPr>
      </p:pic>
      <p:pic>
        <p:nvPicPr>
          <p:cNvPr id="4" name="Picture 3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38711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249" y="133350"/>
            <a:ext cx="5268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Intra-Industry Trade</a:t>
            </a:r>
          </a:p>
        </p:txBody>
      </p:sp>
    </p:spTree>
    <p:extLst>
      <p:ext uri="{BB962C8B-B14F-4D97-AF65-F5344CB8AC3E}">
        <p14:creationId xmlns:p14="http://schemas.microsoft.com/office/powerpoint/2010/main" xmlns="" val="24008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249" y="133350"/>
            <a:ext cx="5268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Intra-Industry Trade</a:t>
            </a:r>
          </a:p>
        </p:txBody>
      </p:sp>
      <p:pic>
        <p:nvPicPr>
          <p:cNvPr id="3" name="Picture 2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68" y="2667565"/>
            <a:ext cx="2387112" cy="1828800"/>
          </a:xfrm>
          <a:prstGeom prst="rect">
            <a:avLst/>
          </a:prstGeom>
        </p:spPr>
      </p:pic>
      <p:pic>
        <p:nvPicPr>
          <p:cNvPr id="4" name="Picture 3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38711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12395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New benefits from trade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more </a:t>
            </a:r>
            <a:r>
              <a:rPr lang="en-US" sz="2800" b="1" dirty="0">
                <a:cs typeface="Times New Roman"/>
              </a:rPr>
              <a:t>variety at a lower </a:t>
            </a:r>
            <a:r>
              <a:rPr lang="en-US" sz="2800" b="1" dirty="0" smtClean="0">
                <a:cs typeface="Times New Roman"/>
              </a:rPr>
              <a:t>price</a:t>
            </a:r>
            <a:endParaRPr lang="en-US" sz="2800" b="1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firms consolidate production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err="1" smtClean="0">
                <a:cs typeface="Times New Roman"/>
              </a:rPr>
              <a:t>EoS</a:t>
            </a:r>
            <a:r>
              <a:rPr lang="en-US" sz="2800" b="1" dirty="0" smtClean="0">
                <a:cs typeface="Times New Roman"/>
              </a:rPr>
              <a:t>: lower AC</a:t>
            </a:r>
          </a:p>
          <a:p>
            <a:endParaRPr lang="en-US" sz="28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Small countries gain more from integration than a </a:t>
            </a:r>
            <a:r>
              <a:rPr lang="en-US" sz="2800" b="1" dirty="0" smtClean="0">
                <a:cs typeface="Times New Roman"/>
              </a:rPr>
              <a:t>large countries.</a:t>
            </a:r>
          </a:p>
          <a:p>
            <a:pPr algn="ctr"/>
            <a:r>
              <a:rPr lang="en-US" sz="2800" b="1" dirty="0" smtClean="0">
                <a:cs typeface="Times New Roman"/>
              </a:rPr>
              <a:t>(Larger variety increase, price drop.)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249" y="133350"/>
            <a:ext cx="5268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Intra-Industry Trade</a:t>
            </a:r>
          </a:p>
        </p:txBody>
      </p:sp>
      <p:pic>
        <p:nvPicPr>
          <p:cNvPr id="3" name="Picture 2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68" y="2667565"/>
            <a:ext cx="2387112" cy="1828800"/>
          </a:xfrm>
          <a:prstGeom prst="rect">
            <a:avLst/>
          </a:prstGeom>
        </p:spPr>
      </p:pic>
      <p:pic>
        <p:nvPicPr>
          <p:cNvPr id="4" name="Picture 3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38711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57049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25–50% of world trade </a:t>
            </a:r>
            <a:r>
              <a:rPr lang="en-US" sz="2800" b="1" dirty="0" smtClean="0">
                <a:cs typeface="Times New Roman"/>
              </a:rPr>
              <a:t>is</a:t>
            </a:r>
          </a:p>
          <a:p>
            <a:pPr algn="ctr"/>
            <a:r>
              <a:rPr lang="en-US" sz="2800" b="1" dirty="0" smtClean="0">
                <a:cs typeface="Times New Roman"/>
              </a:rPr>
              <a:t>intra-industry trade.</a:t>
            </a:r>
          </a:p>
          <a:p>
            <a:pPr algn="ctr"/>
            <a:endParaRPr lang="en-US" sz="28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lion’s share of intra-industry trade </a:t>
            </a:r>
            <a:r>
              <a:rPr lang="en-US" sz="2800" b="1" dirty="0">
                <a:cs typeface="Times New Roman"/>
              </a:rPr>
              <a:t>is </a:t>
            </a:r>
            <a:r>
              <a:rPr lang="en-US" sz="2800" b="1" dirty="0" smtClean="0">
                <a:cs typeface="Times New Roman"/>
              </a:rPr>
              <a:t>manufactured </a:t>
            </a:r>
            <a:r>
              <a:rPr lang="en-US" sz="2800" b="1" dirty="0">
                <a:cs typeface="Times New Roman"/>
              </a:rPr>
              <a:t>goods among advanced industrial </a:t>
            </a:r>
            <a:r>
              <a:rPr lang="en-US" sz="2800" b="1" dirty="0" smtClean="0">
                <a:cs typeface="Times New Roman"/>
              </a:rPr>
              <a:t>nations.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867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bl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499" y="1428750"/>
            <a:ext cx="5255901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8249" y="133350"/>
            <a:ext cx="5268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Intra-Industry Trade</a:t>
            </a:r>
          </a:p>
        </p:txBody>
      </p:sp>
      <p:pic>
        <p:nvPicPr>
          <p:cNvPr id="4" name="Picture 3" descr="fac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68" y="2667565"/>
            <a:ext cx="2387112" cy="1828800"/>
          </a:xfrm>
          <a:prstGeom prst="rect">
            <a:avLst/>
          </a:prstGeom>
        </p:spPr>
      </p:pic>
      <p:pic>
        <p:nvPicPr>
          <p:cNvPr id="5" name="Picture 4" descr="fac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47750"/>
            <a:ext cx="23871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4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5423339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1285082"/>
            <a:ext cx="5423339" cy="3722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8-6: Performance Differences Across Firms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516" y="133350"/>
            <a:ext cx="592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Winners &amp; Losers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1938" y="1848981"/>
            <a:ext cx="3492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Increased competition hurts the worst-performing firms (high MC) — they are forced to exit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751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65735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monopoly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industry with only 1 firm</a:t>
            </a:r>
          </a:p>
          <a:p>
            <a:pPr algn="ctr"/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oligopoly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industry with only a few firms</a:t>
            </a:r>
          </a:p>
        </p:txBody>
      </p:sp>
      <p:pic>
        <p:nvPicPr>
          <p:cNvPr id="4" name="Picture 3" descr="monopoly board.jpg"/>
          <p:cNvPicPr>
            <a:picLocks noChangeAspect="1"/>
          </p:cNvPicPr>
          <p:nvPr/>
        </p:nvPicPr>
        <p:blipFill>
          <a:blip r:embed="rId2" cstate="print"/>
          <a:srcRect l="2566" t="2693" r="2566" b="2693"/>
          <a:stretch>
            <a:fillRect/>
          </a:stretch>
        </p:blipFill>
        <p:spPr>
          <a:xfrm>
            <a:off x="685800" y="1047750"/>
            <a:ext cx="216477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oligopoly.gif"/>
          <p:cNvPicPr>
            <a:picLocks noChangeAspect="1"/>
          </p:cNvPicPr>
          <p:nvPr/>
        </p:nvPicPr>
        <p:blipFill>
          <a:blip r:embed="rId3"/>
          <a:srcRect t="2526"/>
          <a:stretch>
            <a:fillRect/>
          </a:stretch>
        </p:blipFill>
        <p:spPr>
          <a:xfrm>
            <a:off x="228600" y="3227549"/>
            <a:ext cx="3060834" cy="1782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1938" y="1885950"/>
            <a:ext cx="3492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best-performing firms (low MC) </a:t>
            </a:r>
            <a:r>
              <a:rPr lang="en-US" sz="2800" b="1" dirty="0" smtClean="0">
                <a:cs typeface="Times New Roman"/>
              </a:rPr>
              <a:t>benefit from </a:t>
            </a:r>
            <a:r>
              <a:rPr lang="en-US" sz="2800" b="1" dirty="0">
                <a:cs typeface="Times New Roman"/>
              </a:rPr>
              <a:t>new sales opportunities and expand the most.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3" name="Picture 5" descr="fig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5423339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285082"/>
            <a:ext cx="5423339" cy="3722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8-6: Performance Differences Across Firms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516" y="133350"/>
            <a:ext cx="592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Winners &amp; Losers</a:t>
            </a:r>
          </a:p>
        </p:txBody>
      </p:sp>
    </p:spTree>
    <p:extLst>
      <p:ext uri="{BB962C8B-B14F-4D97-AF65-F5344CB8AC3E}">
        <p14:creationId xmlns:p14="http://schemas.microsoft.com/office/powerpoint/2010/main" xmlns="" val="22017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1" y="1200150"/>
            <a:ext cx="4831357" cy="609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8-7: Winners and </a:t>
            </a:r>
            <a:r>
              <a:rPr lang="en-US" dirty="0" smtClean="0">
                <a:latin typeface="+mj-lt"/>
                <a:ea typeface="+mj-ea"/>
                <a:cs typeface="+mj-cs"/>
              </a:rPr>
              <a:t>Losers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from </a:t>
            </a:r>
            <a:r>
              <a:rPr lang="en-US" dirty="0">
                <a:latin typeface="+mj-lt"/>
                <a:ea typeface="+mj-ea"/>
                <a:cs typeface="+mj-cs"/>
              </a:rPr>
              <a:t>Economic Integration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516" y="133350"/>
            <a:ext cx="592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Winners &amp; Losers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809750"/>
            <a:ext cx="3962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When the </a:t>
            </a:r>
            <a:r>
              <a:rPr lang="en-US" sz="2800" b="1" dirty="0" smtClean="0">
                <a:cs typeface="Times New Roman"/>
              </a:rPr>
              <a:t>better </a:t>
            </a:r>
            <a:r>
              <a:rPr lang="en-US" sz="2800" b="1" dirty="0">
                <a:cs typeface="Times New Roman"/>
              </a:rPr>
              <a:t>firms expand and the </a:t>
            </a:r>
            <a:r>
              <a:rPr lang="en-US" sz="2800" b="1" dirty="0" smtClean="0">
                <a:cs typeface="Times New Roman"/>
              </a:rPr>
              <a:t>worse </a:t>
            </a:r>
            <a:r>
              <a:rPr lang="en-US" sz="2800" b="1" dirty="0">
                <a:cs typeface="Times New Roman"/>
              </a:rPr>
              <a:t>ones contract or exit, overall industry performance improves.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6" name="Picture 5" descr="fig08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9275"/>
            <a:ext cx="4755158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431" y="133350"/>
            <a:ext cx="309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Costs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1570494"/>
            <a:ext cx="403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Most U.S. firms </a:t>
            </a:r>
            <a:r>
              <a:rPr lang="en-US" sz="2800" b="1" dirty="0" smtClean="0">
                <a:cs typeface="Times New Roman"/>
              </a:rPr>
              <a:t>don’t export – they only sell </a:t>
            </a:r>
            <a:r>
              <a:rPr lang="en-US" sz="2800" b="1" dirty="0">
                <a:cs typeface="Times New Roman"/>
              </a:rPr>
              <a:t>to U.S. customers.</a:t>
            </a:r>
          </a:p>
          <a:p>
            <a:pPr algn="ctr"/>
            <a:r>
              <a:rPr lang="en-US" sz="2800" b="1" dirty="0">
                <a:cs typeface="Times New Roman"/>
              </a:rPr>
              <a:t>(</a:t>
            </a:r>
            <a:r>
              <a:rPr lang="en-US" sz="2800" b="1" dirty="0" smtClean="0">
                <a:cs typeface="Times New Roman"/>
              </a:rPr>
              <a:t>e.g., in 2002 </a:t>
            </a:r>
            <a:r>
              <a:rPr lang="en-US" sz="2800" b="1" dirty="0">
                <a:cs typeface="Times New Roman"/>
              </a:rPr>
              <a:t>only 18% of </a:t>
            </a:r>
            <a:r>
              <a:rPr lang="en-US" sz="2800" b="1" dirty="0" smtClean="0">
                <a:cs typeface="Times New Roman"/>
              </a:rPr>
              <a:t>manufacturing </a:t>
            </a:r>
            <a:r>
              <a:rPr lang="en-US" sz="2800" b="1" dirty="0">
                <a:cs typeface="Times New Roman"/>
              </a:rPr>
              <a:t>firms </a:t>
            </a:r>
            <a:r>
              <a:rPr lang="en-US" sz="2800" b="1" dirty="0" smtClean="0">
                <a:cs typeface="Times New Roman"/>
              </a:rPr>
              <a:t>in the U.S. exported).</a:t>
            </a:r>
          </a:p>
        </p:txBody>
      </p:sp>
      <p:pic>
        <p:nvPicPr>
          <p:cNvPr id="4" name="Picture 5" descr="tbl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09" y="1674465"/>
            <a:ext cx="4812675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8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581150"/>
            <a:ext cx="403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Even </a:t>
            </a:r>
            <a:r>
              <a:rPr lang="en-US" sz="2800" b="1" dirty="0">
                <a:cs typeface="Times New Roman"/>
              </a:rPr>
              <a:t>in industries that export much of what they </a:t>
            </a:r>
            <a:r>
              <a:rPr lang="en-US" sz="2800" b="1" dirty="0" smtClean="0">
                <a:cs typeface="Times New Roman"/>
              </a:rPr>
              <a:t>produce (e.g., </a:t>
            </a:r>
            <a:r>
              <a:rPr lang="en-US" sz="2800" b="1" dirty="0">
                <a:cs typeface="Times New Roman"/>
              </a:rPr>
              <a:t>chemicals, machinery, electronics</a:t>
            </a:r>
            <a:r>
              <a:rPr lang="en-US" sz="2800" b="1" dirty="0" smtClean="0">
                <a:cs typeface="Times New Roman"/>
              </a:rPr>
              <a:t>, transportation), fewer </a:t>
            </a:r>
            <a:r>
              <a:rPr lang="en-US" sz="2800" b="1" dirty="0">
                <a:cs typeface="Times New Roman"/>
              </a:rPr>
              <a:t>than </a:t>
            </a:r>
            <a:r>
              <a:rPr lang="en-US" sz="2800" b="1" dirty="0" smtClean="0">
                <a:cs typeface="Times New Roman"/>
              </a:rPr>
              <a:t>40% </a:t>
            </a:r>
            <a:r>
              <a:rPr lang="en-US" sz="2800" b="1" dirty="0">
                <a:cs typeface="Times New Roman"/>
              </a:rPr>
              <a:t>of firms export.</a:t>
            </a:r>
            <a:endParaRPr lang="en-US" sz="2800" b="1" dirty="0" smtClean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431" y="133350"/>
            <a:ext cx="309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Costs</a:t>
            </a:r>
          </a:p>
        </p:txBody>
      </p:sp>
      <p:pic>
        <p:nvPicPr>
          <p:cNvPr id="4" name="Picture 5" descr="tbl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09" y="1674465"/>
            <a:ext cx="4812675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5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581150"/>
            <a:ext cx="403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Trade costs both reduce the number of firms within an industry that export and reduce the volume of exports from firms that still export.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2431" y="133350"/>
            <a:ext cx="309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Costs</a:t>
            </a:r>
          </a:p>
        </p:txBody>
      </p:sp>
      <p:pic>
        <p:nvPicPr>
          <p:cNvPr id="4" name="Picture 5" descr="tbl0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09" y="1674465"/>
            <a:ext cx="4812675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0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39" y="1677988"/>
            <a:ext cx="5507757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1" y="1352550"/>
            <a:ext cx="5442895" cy="32543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Fig: 8-8: Export Decisions with Trade Costs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431" y="133350"/>
            <a:ext cx="309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1496" y="1352550"/>
            <a:ext cx="33963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graph shows that trade costs can price firms out of foreign (export) markets by pushing the cost curve above the demand curve.</a:t>
            </a:r>
          </a:p>
        </p:txBody>
      </p:sp>
    </p:spTree>
    <p:extLst>
      <p:ext uri="{BB962C8B-B14F-4D97-AF65-F5344CB8AC3E}">
        <p14:creationId xmlns:p14="http://schemas.microsoft.com/office/powerpoint/2010/main" xmlns="" val="1258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0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39" y="1677988"/>
            <a:ext cx="5507757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1" y="1352550"/>
            <a:ext cx="5442895" cy="32543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Fig: 8-8: Export Decisions with Trade Costs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431" y="133350"/>
            <a:ext cx="309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1496" y="1772781"/>
            <a:ext cx="3396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Exporting </a:t>
            </a:r>
            <a:r>
              <a:rPr lang="en-US" sz="2800" b="1" dirty="0">
                <a:cs typeface="Times New Roman"/>
              </a:rPr>
              <a:t>firms are bigger and more productive than firms in the same industry that do not export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50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496" y="1179076"/>
            <a:ext cx="33963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Empirical evidence is overwhelming:</a:t>
            </a:r>
          </a:p>
          <a:p>
            <a:pPr algn="ctr"/>
            <a:r>
              <a:rPr lang="en-US" sz="2800" b="1" dirty="0" smtClean="0">
                <a:cs typeface="Times New Roman"/>
              </a:rPr>
              <a:t>U.S. exporting firms are 2x larger on average than non-exporting firms.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disparity is even larger in Europe.</a:t>
            </a:r>
          </a:p>
        </p:txBody>
      </p:sp>
      <p:pic>
        <p:nvPicPr>
          <p:cNvPr id="3" name="Picture 5" descr="fig0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39" y="1677988"/>
            <a:ext cx="5507757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1" y="1352550"/>
            <a:ext cx="5442895" cy="32543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Fig: 8-8: Export Decisions with Trade Costs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431" y="133350"/>
            <a:ext cx="309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3319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211455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setting a lower markup for</a:t>
            </a:r>
          </a:p>
          <a:p>
            <a:pPr algn="ctr"/>
            <a:r>
              <a:rPr lang="en-US" sz="2800" b="1" dirty="0" smtClean="0">
                <a:cs typeface="Times New Roman"/>
              </a:rPr>
              <a:t>exports than domestic sales</a:t>
            </a:r>
          </a:p>
        </p:txBody>
      </p:sp>
      <p:pic>
        <p:nvPicPr>
          <p:cNvPr id="8" name="Picture 7" descr="dum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428750"/>
            <a:ext cx="402336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96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7544" y="1646694"/>
            <a:ext cx="4561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anti-dumping duty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tax on an import equal to </a:t>
            </a:r>
            <a:r>
              <a:rPr lang="en-US" sz="2800" b="1" dirty="0">
                <a:cs typeface="Times New Roman"/>
              </a:rPr>
              <a:t>the difference between the actual and “fair” </a:t>
            </a:r>
            <a:r>
              <a:rPr lang="en-US" sz="2800" b="1" dirty="0" smtClean="0">
                <a:cs typeface="Times New Roman"/>
              </a:rPr>
              <a:t>price</a:t>
            </a:r>
          </a:p>
          <a:p>
            <a:pPr algn="ctr"/>
            <a:r>
              <a:rPr lang="en-US" sz="2800" b="1" dirty="0" smtClean="0">
                <a:cs typeface="Times New Roman"/>
              </a:rPr>
              <a:t>(“</a:t>
            </a:r>
            <a:r>
              <a:rPr lang="en-US" sz="2800" b="1" dirty="0">
                <a:cs typeface="Times New Roman"/>
              </a:rPr>
              <a:t>fair” </a:t>
            </a:r>
            <a:r>
              <a:rPr lang="en-US" sz="2800" b="1" dirty="0" smtClean="0">
                <a:cs typeface="Times New Roman"/>
              </a:rPr>
              <a:t>is the price in the domestic market)</a:t>
            </a:r>
          </a:p>
        </p:txBody>
      </p:sp>
      <p:pic>
        <p:nvPicPr>
          <p:cNvPr id="6" name="Picture 5" descr="dum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428750"/>
            <a:ext cx="402336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58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1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0495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revenue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revenue from producing an</a:t>
            </a:r>
          </a:p>
          <a:p>
            <a:pPr algn="ctr"/>
            <a:r>
              <a:rPr lang="en-US" sz="2800" b="1" dirty="0" smtClean="0">
                <a:cs typeface="Times New Roman"/>
              </a:rPr>
              <a:t>additional unit of output</a:t>
            </a:r>
          </a:p>
          <a:p>
            <a:pPr algn="ctr"/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cost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cost of producing an</a:t>
            </a:r>
          </a:p>
          <a:p>
            <a:pPr algn="ctr"/>
            <a:r>
              <a:rPr lang="en-US" sz="2800" b="1" dirty="0" smtClean="0">
                <a:cs typeface="Times New Roman"/>
              </a:rPr>
              <a:t>additional unit of output</a:t>
            </a:r>
          </a:p>
        </p:txBody>
      </p:sp>
      <p:pic>
        <p:nvPicPr>
          <p:cNvPr id="7" name="Picture 9" descr="fig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52550"/>
            <a:ext cx="3327337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47697" y="1116032"/>
            <a:ext cx="3396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 firm with a higher </a:t>
            </a:r>
            <a:r>
              <a:rPr lang="en-US" sz="2800" b="1" dirty="0" smtClean="0">
                <a:cs typeface="Times New Roman"/>
              </a:rPr>
              <a:t>MC sets </a:t>
            </a:r>
            <a:r>
              <a:rPr lang="en-US" sz="2800" b="1" dirty="0">
                <a:cs typeface="Times New Roman"/>
              </a:rPr>
              <a:t>a lower markup over </a:t>
            </a:r>
            <a:r>
              <a:rPr lang="en-US" sz="2800" b="1" dirty="0" smtClean="0">
                <a:cs typeface="Times New Roman"/>
              </a:rPr>
              <a:t>MC.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Trade costs raise MC.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 exporting firms respond </a:t>
            </a:r>
            <a:r>
              <a:rPr lang="en-US" sz="2800" b="1" dirty="0">
                <a:cs typeface="Times New Roman"/>
              </a:rPr>
              <a:t>to </a:t>
            </a:r>
            <a:r>
              <a:rPr lang="en-US" sz="2800" b="1" dirty="0" smtClean="0">
                <a:cs typeface="Times New Roman"/>
              </a:rPr>
              <a:t>trade costs </a:t>
            </a:r>
            <a:r>
              <a:rPr lang="en-US" sz="2800" b="1" dirty="0">
                <a:cs typeface="Times New Roman"/>
              </a:rPr>
              <a:t>by lowering </a:t>
            </a:r>
            <a:r>
              <a:rPr lang="en-US" sz="2800" b="1" dirty="0" smtClean="0">
                <a:cs typeface="Times New Roman"/>
              </a:rPr>
              <a:t>markup </a:t>
            </a:r>
            <a:r>
              <a:rPr lang="en-US" sz="2800" b="1" dirty="0">
                <a:cs typeface="Times New Roman"/>
              </a:rPr>
              <a:t>for </a:t>
            </a:r>
            <a:r>
              <a:rPr lang="en-US" sz="2800" b="1" dirty="0" smtClean="0">
                <a:cs typeface="Times New Roman"/>
              </a:rPr>
              <a:t>exports.</a:t>
            </a:r>
          </a:p>
        </p:txBody>
      </p:sp>
      <p:pic>
        <p:nvPicPr>
          <p:cNvPr id="14" name="Picture 5" descr="fig08_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07731" y="1885950"/>
            <a:ext cx="2711669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731" y="1200150"/>
            <a:ext cx="2711669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8-6: Performance Differences Across Firms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pic>
        <p:nvPicPr>
          <p:cNvPr id="17" name="Picture 5" descr="fig08_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971800" y="2038350"/>
            <a:ext cx="2753879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058679" y="1352550"/>
            <a:ext cx="2557975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Fig: 8-8: Export Decisions with Trade Costs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97" y="1381363"/>
            <a:ext cx="33963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But this is considered dumping, regarded as an “unfair” trade practice by countries.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Dumping </a:t>
            </a:r>
            <a:r>
              <a:rPr lang="en-US" sz="2800" b="1" dirty="0" smtClean="0">
                <a:cs typeface="Times New Roman"/>
              </a:rPr>
              <a:t>is </a:t>
            </a:r>
            <a:r>
              <a:rPr lang="en-US" sz="2800" b="1" dirty="0">
                <a:cs typeface="Times New Roman"/>
              </a:rPr>
              <a:t>a profit-maximizing </a:t>
            </a:r>
            <a:r>
              <a:rPr lang="en-US" sz="2800" b="1" dirty="0" smtClean="0">
                <a:cs typeface="Times New Roman"/>
              </a:rPr>
              <a:t>strategy, but it is illegal.</a:t>
            </a:r>
          </a:p>
        </p:txBody>
      </p:sp>
      <p:pic>
        <p:nvPicPr>
          <p:cNvPr id="3" name="Picture 5" descr="fig08_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07731" y="1885950"/>
            <a:ext cx="2711669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731" y="1200150"/>
            <a:ext cx="2711669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8-6: Performance Differences Across Firms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pic>
        <p:nvPicPr>
          <p:cNvPr id="6" name="Picture 5" descr="fig08_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971800" y="2038350"/>
            <a:ext cx="2753879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58679" y="1352550"/>
            <a:ext cx="2557975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Fig: 8-8: Export Decisions with Trade Costs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200150"/>
            <a:ext cx="4561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A U.S. firm may </a:t>
            </a:r>
            <a:r>
              <a:rPr lang="en-US" sz="2800" b="1" dirty="0" smtClean="0">
                <a:cs typeface="Times New Roman"/>
              </a:rPr>
              <a:t>ask the </a:t>
            </a:r>
            <a:r>
              <a:rPr lang="en-US" sz="2800" b="1" dirty="0">
                <a:cs typeface="Times New Roman"/>
              </a:rPr>
              <a:t>Commerce Department to investigate </a:t>
            </a:r>
            <a:r>
              <a:rPr lang="en-US" sz="2800" b="1" dirty="0" smtClean="0">
                <a:cs typeface="Times New Roman"/>
              </a:rPr>
              <a:t>if foreign </a:t>
            </a:r>
            <a:r>
              <a:rPr lang="en-US" sz="2800" b="1" dirty="0">
                <a:cs typeface="Times New Roman"/>
              </a:rPr>
              <a:t>firms </a:t>
            </a:r>
            <a:r>
              <a:rPr lang="en-US" sz="2800" b="1" dirty="0" smtClean="0">
                <a:cs typeface="Times New Roman"/>
              </a:rPr>
              <a:t>are dumping in the U.S.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The Commerce Department may impose an </a:t>
            </a:r>
            <a:r>
              <a:rPr lang="en-US" sz="2800" b="1" dirty="0" smtClean="0">
                <a:cs typeface="Times New Roman"/>
              </a:rPr>
              <a:t>anti-dumping duty </a:t>
            </a:r>
            <a:r>
              <a:rPr lang="en-US" sz="2800" b="1" dirty="0">
                <a:cs typeface="Times New Roman"/>
              </a:rPr>
              <a:t>to protect the U.S. firm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  <p:pic>
        <p:nvPicPr>
          <p:cNvPr id="5" name="Picture 4" descr="commer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95425"/>
            <a:ext cx="2857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2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507450"/>
            <a:ext cx="472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Next </a:t>
            </a:r>
            <a:r>
              <a:rPr lang="en-US" sz="2800" b="1" dirty="0">
                <a:cs typeface="Times New Roman"/>
              </a:rPr>
              <a:t>the International Trade Commission (ITC) determines if injury to the U.S. firm has occurred or is likely to </a:t>
            </a:r>
            <a:r>
              <a:rPr lang="en-US" sz="2800" b="1" dirty="0" smtClean="0">
                <a:cs typeface="Times New Roman"/>
              </a:rPr>
              <a:t>occur.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If there is no injury, the anti-dumping duty is not imposed.</a:t>
            </a:r>
          </a:p>
        </p:txBody>
      </p:sp>
      <p:pic>
        <p:nvPicPr>
          <p:cNvPr id="6" name="Picture 5" descr="it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4950"/>
            <a:ext cx="28117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9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81915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Most economists believe that the enforcement of dumping claims is </a:t>
            </a:r>
            <a:r>
              <a:rPr lang="en-US" sz="2800" b="1" dirty="0" smtClean="0">
                <a:cs typeface="Times New Roman"/>
              </a:rPr>
              <a:t>misguided.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Trade </a:t>
            </a:r>
            <a:r>
              <a:rPr lang="en-US" sz="2800" b="1" dirty="0">
                <a:cs typeface="Times New Roman"/>
              </a:rPr>
              <a:t>costs </a:t>
            </a:r>
            <a:r>
              <a:rPr lang="en-US" sz="2800" b="1" dirty="0" smtClean="0">
                <a:cs typeface="Times New Roman"/>
              </a:rPr>
              <a:t>naturally </a:t>
            </a:r>
            <a:r>
              <a:rPr lang="en-US" sz="2800" b="1" dirty="0">
                <a:cs typeface="Times New Roman"/>
              </a:rPr>
              <a:t>induce firms to lower their markups in export markets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Anti-dumping duties </a:t>
            </a:r>
            <a:r>
              <a:rPr lang="en-US" sz="2800" b="1" dirty="0">
                <a:cs typeface="Times New Roman"/>
              </a:rPr>
              <a:t>may be used excessively as an excuse for protectionism.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5" name="Picture 4" descr="duh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242316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7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352550"/>
            <a:ext cx="472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problematic sort of dumping is a firm selling things below its cost.  This is called predatory pricing.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Dumping means consumers get goods cheaper.</a:t>
            </a:r>
          </a:p>
          <a:p>
            <a:pPr algn="ctr"/>
            <a:r>
              <a:rPr lang="en-US" sz="2800" b="1" dirty="0" smtClean="0">
                <a:cs typeface="Times New Roman"/>
              </a:rPr>
              <a:t>Why is that a bad thing?</a:t>
            </a:r>
          </a:p>
        </p:txBody>
      </p:sp>
      <p:pic>
        <p:nvPicPr>
          <p:cNvPr id="5" name="Picture 4" descr="dow_herb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66825"/>
            <a:ext cx="2857500" cy="3438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73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123950"/>
            <a:ext cx="472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Predatory pricing is not effective an effective strategy in the free market.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Price discrimination is difficult due to arbitrage opportunities</a:t>
            </a:r>
          </a:p>
          <a:p>
            <a:pPr algn="ctr"/>
            <a:r>
              <a:rPr lang="en-US" sz="2800" b="1" dirty="0" smtClean="0">
                <a:cs typeface="Times New Roman"/>
              </a:rPr>
              <a:t>(like Herbert Dow buying cheap Bromide dumped in America to resell in Europe).</a:t>
            </a:r>
          </a:p>
        </p:txBody>
      </p:sp>
      <p:pic>
        <p:nvPicPr>
          <p:cNvPr id="5" name="Picture 4" descr="dow_herb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66825"/>
            <a:ext cx="2857500" cy="3438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912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437" y="133350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444407"/>
            <a:ext cx="472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Additionally potential entrepreneurs can wait out a predatory price setting </a:t>
            </a:r>
            <a:r>
              <a:rPr lang="en-US" sz="2800" b="1" dirty="0" err="1" smtClean="0">
                <a:cs typeface="Times New Roman"/>
              </a:rPr>
              <a:t>oligopolist</a:t>
            </a:r>
            <a:r>
              <a:rPr lang="en-US" sz="2800" b="1" dirty="0" smtClean="0">
                <a:cs typeface="Times New Roman"/>
              </a:rPr>
              <a:t>, let it burn through money with massive losses, then re-enter the market once the </a:t>
            </a:r>
            <a:r>
              <a:rPr lang="en-US" sz="2800" b="1" dirty="0" err="1" smtClean="0">
                <a:cs typeface="Times New Roman"/>
              </a:rPr>
              <a:t>oligopolist</a:t>
            </a:r>
            <a:r>
              <a:rPr lang="en-US" sz="2800" b="1" dirty="0" smtClean="0">
                <a:cs typeface="Times New Roman"/>
              </a:rPr>
              <a:t> stops.</a:t>
            </a:r>
          </a:p>
        </p:txBody>
      </p:sp>
      <p:pic>
        <p:nvPicPr>
          <p:cNvPr id="5" name="Picture 4" descr="dow_herb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66825"/>
            <a:ext cx="2857500" cy="3438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832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2001381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investment in which a firm in one country directly controls or owns a subsidiary in another country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5" name="Picture 4" descr="pupp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3950"/>
            <a:ext cx="298268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186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2001381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multinational corporation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a foreign company owns at least 10% of the stock of a subsidiary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5" name="Picture 4" descr="mcdona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022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067" y="133350"/>
            <a:ext cx="249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Krugman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58115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/>
              </a:rPr>
              <a:t>Krugman</a:t>
            </a:r>
            <a:r>
              <a:rPr lang="en-US" sz="2800" b="1" dirty="0" smtClean="0">
                <a:cs typeface="Times New Roman"/>
              </a:rPr>
              <a:t> (the textbook author) won the Nobel prize in economics for showing trade is caused not only by comparative advantages, but also by external and internal economies of scale.</a:t>
            </a:r>
          </a:p>
        </p:txBody>
      </p:sp>
      <p:pic>
        <p:nvPicPr>
          <p:cNvPr id="5" name="Picture 4" descr="krug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875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186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971550"/>
            <a:ext cx="441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greenfield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a company builds a new production facility abroad</a:t>
            </a:r>
            <a:endParaRPr lang="en-US" sz="2800" b="1" dirty="0" smtClean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brownfield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FDI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a domestic firm buys </a:t>
            </a:r>
            <a:r>
              <a:rPr lang="en-US" sz="2800" b="1" dirty="0" smtClean="0">
                <a:cs typeface="Times New Roman"/>
              </a:rPr>
              <a:t>a</a:t>
            </a:r>
          </a:p>
          <a:p>
            <a:pPr algn="ctr"/>
            <a:r>
              <a:rPr lang="en-US" sz="2800" b="1" dirty="0" smtClean="0">
                <a:cs typeface="Times New Roman"/>
              </a:rPr>
              <a:t>controlling </a:t>
            </a:r>
            <a:r>
              <a:rPr lang="en-US" sz="2800" b="1" dirty="0">
                <a:cs typeface="Times New Roman"/>
              </a:rPr>
              <a:t>stake </a:t>
            </a:r>
            <a:r>
              <a:rPr lang="en-US" sz="2800" b="1" dirty="0" smtClean="0">
                <a:cs typeface="Times New Roman"/>
              </a:rPr>
              <a:t>in</a:t>
            </a:r>
          </a:p>
          <a:p>
            <a:pPr algn="ctr"/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cs typeface="Times New Roman"/>
              </a:rPr>
              <a:t>foreign </a:t>
            </a:r>
            <a:r>
              <a:rPr lang="en-US" sz="2800" b="1" dirty="0" smtClean="0">
                <a:cs typeface="Times New Roman"/>
              </a:rPr>
              <a:t>firm;</a:t>
            </a:r>
          </a:p>
          <a:p>
            <a:pPr algn="ctr"/>
            <a:r>
              <a:rPr lang="en-US" sz="2800" b="1" dirty="0" smtClean="0">
                <a:cs typeface="Times New Roman"/>
              </a:rPr>
              <a:t>cross-border </a:t>
            </a:r>
            <a:r>
              <a:rPr lang="en-US" sz="2800" b="1" dirty="0">
                <a:cs typeface="Times New Roman"/>
              </a:rPr>
              <a:t>mergers </a:t>
            </a:r>
            <a:r>
              <a:rPr lang="en-US" sz="2800" b="1" dirty="0" smtClean="0">
                <a:cs typeface="Times New Roman"/>
              </a:rPr>
              <a:t>&amp; </a:t>
            </a:r>
            <a:r>
              <a:rPr lang="en-US" sz="2800" b="1" dirty="0">
                <a:cs typeface="Times New Roman"/>
              </a:rPr>
              <a:t>acquisitions</a:t>
            </a:r>
          </a:p>
        </p:txBody>
      </p:sp>
      <p:pic>
        <p:nvPicPr>
          <p:cNvPr id="7" name="Picture 6" descr="green_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71550"/>
            <a:ext cx="251460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brown_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971800"/>
            <a:ext cx="251460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336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64669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Greenfield FDI has tended to be more stable, while cross-border mergers and acquisitions tend to occur in surges.</a:t>
            </a:r>
          </a:p>
        </p:txBody>
      </p:sp>
      <p:pic>
        <p:nvPicPr>
          <p:cNvPr id="8" name="Picture 7" descr="green_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71550"/>
            <a:ext cx="251460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rown_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971800"/>
            <a:ext cx="251460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70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g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0"/>
            <a:ext cx="5293715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731" y="1200150"/>
            <a:ext cx="5414584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8-9: Inflows of </a:t>
            </a:r>
            <a:r>
              <a:rPr lang="en-US" dirty="0" smtClean="0">
                <a:latin typeface="+mj-lt"/>
                <a:ea typeface="+mj-ea"/>
                <a:cs typeface="+mj-cs"/>
              </a:rPr>
              <a:t>Foreign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Direct </a:t>
            </a:r>
            <a:r>
              <a:rPr lang="en-US" dirty="0">
                <a:latin typeface="+mj-lt"/>
                <a:ea typeface="+mj-ea"/>
                <a:cs typeface="+mj-cs"/>
              </a:rPr>
              <a:t>Investment, 1980-2009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2314" y="971550"/>
            <a:ext cx="35454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Developed countries receive more FDI than developing and transition economies.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share of FDI flowing to developing and transition countries has been steadily expanding.</a:t>
            </a:r>
          </a:p>
        </p:txBody>
      </p:sp>
    </p:spTree>
    <p:extLst>
      <p:ext uri="{BB962C8B-B14F-4D97-AF65-F5344CB8AC3E}">
        <p14:creationId xmlns:p14="http://schemas.microsoft.com/office/powerpoint/2010/main" xmlns="" val="34166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895350"/>
            <a:ext cx="502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FDI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the affiliate replicates </a:t>
            </a:r>
            <a:r>
              <a:rPr lang="en-US" sz="2800" b="1" dirty="0" smtClean="0">
                <a:cs typeface="Times New Roman"/>
              </a:rPr>
              <a:t>the</a:t>
            </a:r>
          </a:p>
          <a:p>
            <a:pPr algn="ctr"/>
            <a:r>
              <a:rPr lang="en-US" sz="2800" b="1" dirty="0" smtClean="0">
                <a:cs typeface="Times New Roman"/>
              </a:rPr>
              <a:t>entire </a:t>
            </a:r>
            <a:r>
              <a:rPr lang="en-US" sz="2800" b="1" dirty="0">
                <a:cs typeface="Times New Roman"/>
              </a:rPr>
              <a:t>production process elsewhere in the world</a:t>
            </a:r>
            <a:endParaRPr lang="en-US" sz="2800" b="1" dirty="0" smtClean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ertical FDI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the production chain is broken up, and parts of the production processes are transferred to the affiliate location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885950"/>
            <a:ext cx="3276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61206" y="3562350"/>
            <a:ext cx="2133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36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657350"/>
            <a:ext cx="472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Vertical FDI is mainly driven by production cost differences between countries (for those parts of the production process that can be performed in another location).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885950"/>
            <a:ext cx="3276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61206" y="3562350"/>
            <a:ext cx="2133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1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971550"/>
            <a:ext cx="45719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Horizontal FDI </a:t>
            </a:r>
            <a:r>
              <a:rPr lang="en-US" sz="2800" b="1" dirty="0" smtClean="0">
                <a:cs typeface="Times New Roman"/>
              </a:rPr>
              <a:t>is driven by </a:t>
            </a:r>
            <a:r>
              <a:rPr lang="en-US" sz="2800" b="1" dirty="0">
                <a:cs typeface="Times New Roman"/>
              </a:rPr>
              <a:t>flows between developed countries.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main reason for this type of FDI is to locate production near a firm’s large customer </a:t>
            </a:r>
            <a:r>
              <a:rPr lang="en-US" sz="2800" b="1" dirty="0" smtClean="0">
                <a:cs typeface="Times New Roman"/>
              </a:rPr>
              <a:t>bases (trade </a:t>
            </a:r>
            <a:r>
              <a:rPr lang="en-US" sz="2800" b="1" dirty="0">
                <a:cs typeface="Times New Roman"/>
              </a:rPr>
              <a:t>and transport costs </a:t>
            </a:r>
            <a:r>
              <a:rPr lang="en-US" sz="2800" b="1" dirty="0" smtClean="0">
                <a:cs typeface="Times New Roman"/>
              </a:rPr>
              <a:t>more </a:t>
            </a:r>
            <a:r>
              <a:rPr lang="en-US" sz="2800" b="1" dirty="0">
                <a:cs typeface="Times New Roman"/>
              </a:rPr>
              <a:t>important </a:t>
            </a:r>
            <a:r>
              <a:rPr lang="en-US" sz="2800" b="1" dirty="0" smtClean="0">
                <a:cs typeface="Times New Roman"/>
              </a:rPr>
              <a:t>than </a:t>
            </a:r>
            <a:r>
              <a:rPr lang="en-US" sz="2800" b="1" dirty="0">
                <a:cs typeface="Times New Roman"/>
              </a:rPr>
              <a:t>production cost </a:t>
            </a:r>
            <a:r>
              <a:rPr lang="en-US" sz="2800" b="1" dirty="0" smtClean="0">
                <a:cs typeface="Times New Roman"/>
              </a:rPr>
              <a:t>differences).</a:t>
            </a:r>
            <a:endParaRPr lang="en-US" sz="2800" b="1" dirty="0"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885950"/>
            <a:ext cx="3276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61206" y="3562350"/>
            <a:ext cx="2133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45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g0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7350"/>
            <a:ext cx="5010251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1055687"/>
            <a:ext cx="501025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Fig. 8-10: Outward Foreign Direct </a:t>
            </a:r>
            <a:r>
              <a:rPr lang="en-US" dirty="0" smtClean="0">
                <a:latin typeface="+mj-lt"/>
                <a:ea typeface="+mj-ea"/>
                <a:cs typeface="+mj-cs"/>
              </a:rPr>
              <a:t>Investment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latin typeface="+mj-lt"/>
                <a:ea typeface="+mj-ea"/>
                <a:cs typeface="+mj-cs"/>
              </a:rPr>
              <a:t>for </a:t>
            </a:r>
            <a:r>
              <a:rPr lang="en-US" dirty="0">
                <a:latin typeface="+mj-lt"/>
                <a:ea typeface="+mj-ea"/>
                <a:cs typeface="+mj-cs"/>
              </a:rPr>
              <a:t>Top Countries, 2007-2009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</p:spTree>
    <p:extLst>
      <p:ext uri="{BB962C8B-B14F-4D97-AF65-F5344CB8AC3E}">
        <p14:creationId xmlns:p14="http://schemas.microsoft.com/office/powerpoint/2010/main" xmlns="" val="38125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1242120"/>
            <a:ext cx="4800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Firms face a proximity-concentration trade-off.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High trade costs </a:t>
            </a:r>
            <a:r>
              <a:rPr lang="en-US" sz="2800" b="1" dirty="0" smtClean="0">
                <a:cs typeface="Times New Roman"/>
              </a:rPr>
              <a:t>incentivize locating </a:t>
            </a:r>
            <a:r>
              <a:rPr lang="en-US" sz="2800" b="1" dirty="0">
                <a:cs typeface="Times New Roman"/>
              </a:rPr>
              <a:t>near </a:t>
            </a:r>
            <a:r>
              <a:rPr lang="en-US" sz="2800" b="1" dirty="0" smtClean="0">
                <a:cs typeface="Times New Roman"/>
              </a:rPr>
              <a:t>customers (FDI). 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Increasing </a:t>
            </a:r>
            <a:r>
              <a:rPr lang="en-US" sz="2800" b="1" dirty="0">
                <a:cs typeface="Times New Roman"/>
              </a:rPr>
              <a:t>returns to scale in </a:t>
            </a:r>
            <a:r>
              <a:rPr lang="en-US" sz="2800" b="1" dirty="0" smtClean="0">
                <a:cs typeface="Times New Roman"/>
              </a:rPr>
              <a:t>incentivize concentration in </a:t>
            </a:r>
            <a:r>
              <a:rPr lang="en-US" sz="2800" b="1" dirty="0">
                <a:cs typeface="Times New Roman"/>
              </a:rPr>
              <a:t>fewer </a:t>
            </a:r>
            <a:r>
              <a:rPr lang="en-US" sz="2800" b="1" dirty="0" smtClean="0">
                <a:cs typeface="Times New Roman"/>
              </a:rPr>
              <a:t>locations (exporting).</a:t>
            </a:r>
            <a:endParaRPr lang="en-US" sz="2800" b="1" dirty="0">
              <a:cs typeface="Times New Roman"/>
            </a:endParaRPr>
          </a:p>
        </p:txBody>
      </p:sp>
      <p:pic>
        <p:nvPicPr>
          <p:cNvPr id="7" name="Picture 6" descr="close_tal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04950"/>
            <a:ext cx="376748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6132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1772781"/>
            <a:ext cx="457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Multinationals </a:t>
            </a:r>
            <a:r>
              <a:rPr lang="en-US" sz="2800" b="1" dirty="0">
                <a:cs typeface="Times New Roman"/>
              </a:rPr>
              <a:t>tend to be much larger and more productive than other firms </a:t>
            </a:r>
            <a:r>
              <a:rPr lang="en-US" sz="2800" b="1" dirty="0" smtClean="0">
                <a:cs typeface="Times New Roman"/>
              </a:rPr>
              <a:t>in </a:t>
            </a:r>
            <a:r>
              <a:rPr lang="en-US" sz="2800" b="1" dirty="0">
                <a:cs typeface="Times New Roman"/>
              </a:rPr>
              <a:t>the same </a:t>
            </a:r>
            <a:r>
              <a:rPr lang="en-US" sz="2800" b="1" dirty="0" smtClean="0">
                <a:cs typeface="Times New Roman"/>
              </a:rPr>
              <a:t>country</a:t>
            </a:r>
          </a:p>
          <a:p>
            <a:pPr algn="ctr"/>
            <a:r>
              <a:rPr lang="en-US" sz="2800" b="1" dirty="0" smtClean="0">
                <a:cs typeface="Times New Roman"/>
              </a:rPr>
              <a:t>(even </a:t>
            </a:r>
            <a:r>
              <a:rPr lang="en-US" sz="2800" b="1" dirty="0">
                <a:cs typeface="Times New Roman"/>
              </a:rPr>
              <a:t>exporters) </a:t>
            </a:r>
            <a:r>
              <a:rPr lang="en-US" sz="2800" b="1" dirty="0" smtClean="0">
                <a:cs typeface="Times New Roman"/>
              </a:rPr>
              <a:t>.</a:t>
            </a:r>
            <a:endParaRPr lang="en-US" sz="2800" b="1" dirty="0">
              <a:cs typeface="Times New Roman"/>
            </a:endParaRPr>
          </a:p>
        </p:txBody>
      </p:sp>
      <p:pic>
        <p:nvPicPr>
          <p:cNvPr id="7" name="Picture 6" descr="su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28750"/>
            <a:ext cx="3048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944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242120"/>
            <a:ext cx="457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The horizontal FDI decision involves a </a:t>
            </a:r>
            <a:r>
              <a:rPr lang="en-US" sz="2800" b="1" dirty="0" smtClean="0">
                <a:cs typeface="Times New Roman"/>
              </a:rPr>
              <a:t>t &amp; F trade-off.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 smtClean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If </a:t>
            </a:r>
            <a:r>
              <a:rPr lang="en-US" sz="2800" b="1" dirty="0" err="1" smtClean="0">
                <a:cs typeface="Times New Roman"/>
              </a:rPr>
              <a:t>tQ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&gt; F, </a:t>
            </a:r>
            <a:r>
              <a:rPr lang="en-US" sz="2800" b="1" dirty="0" smtClean="0">
                <a:cs typeface="Times New Roman"/>
              </a:rPr>
              <a:t>build </a:t>
            </a:r>
            <a:r>
              <a:rPr lang="en-US" sz="2800" b="1" dirty="0">
                <a:cs typeface="Times New Roman"/>
              </a:rPr>
              <a:t>a plant abroad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r>
              <a:rPr lang="en-US" sz="2800" b="1" dirty="0" smtClean="0">
                <a:cs typeface="Times New Roman"/>
              </a:rPr>
              <a:t>If </a:t>
            </a:r>
            <a:r>
              <a:rPr lang="en-US" sz="2800" b="1" dirty="0" err="1" smtClean="0">
                <a:cs typeface="Times New Roman"/>
              </a:rPr>
              <a:t>tQ</a:t>
            </a:r>
            <a:r>
              <a:rPr lang="en-US" sz="2800" b="1" dirty="0" smtClean="0">
                <a:cs typeface="Times New Roman"/>
              </a:rPr>
              <a:t> &lt; F, export.</a:t>
            </a:r>
          </a:p>
          <a:p>
            <a:endParaRPr lang="en-US" sz="1400" b="1" dirty="0">
              <a:cs typeface="Times New Roman"/>
            </a:endParaRPr>
          </a:p>
          <a:p>
            <a:r>
              <a:rPr lang="en-US" sz="2800" b="1" dirty="0" smtClean="0">
                <a:cs typeface="Times New Roman"/>
              </a:rPr>
              <a:t>t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export cost per unit</a:t>
            </a:r>
          </a:p>
          <a:p>
            <a:r>
              <a:rPr lang="en-US" sz="2800" b="1" dirty="0" smtClean="0">
                <a:cs typeface="Times New Roman"/>
              </a:rPr>
              <a:t>F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fixed cost of FDI plant</a:t>
            </a:r>
          </a:p>
          <a:p>
            <a:r>
              <a:rPr lang="en-US" sz="2800" b="1" dirty="0" smtClean="0">
                <a:cs typeface="Times New Roman"/>
              </a:rPr>
              <a:t>Q </a:t>
            </a:r>
            <a:r>
              <a:rPr lang="en-US" sz="2800" b="1" dirty="0">
                <a:latin typeface="Times New Roman"/>
                <a:cs typeface="Times New Roman"/>
              </a:rPr>
              <a:t>≡</a:t>
            </a:r>
            <a:r>
              <a:rPr lang="en-US" sz="2800" b="1" dirty="0" smtClean="0">
                <a:cs typeface="Times New Roman"/>
              </a:rPr>
              <a:t> amount exported</a:t>
            </a:r>
            <a:endParaRPr lang="en-US" sz="2800" b="1" dirty="0"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885950"/>
            <a:ext cx="3276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61206" y="3562350"/>
            <a:ext cx="2133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349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3350"/>
            <a:ext cx="719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</a:t>
            </a:r>
          </a:p>
        </p:txBody>
      </p:sp>
      <p:pic>
        <p:nvPicPr>
          <p:cNvPr id="3" name="Picture 2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04950"/>
            <a:ext cx="3580668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1809750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Internal economies of scale result when large firms have a cost advantage over small firms</a:t>
            </a:r>
          </a:p>
          <a:p>
            <a:pPr algn="ctr"/>
            <a:r>
              <a:rPr lang="en-US" sz="2800" b="1" dirty="0" smtClean="0">
                <a:cs typeface="Times New Roman"/>
              </a:rPr>
              <a:t>(a firm’s average cost decreases the more output it produces).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895350"/>
            <a:ext cx="45719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The horizontal FDI decision involves a </a:t>
            </a:r>
            <a:r>
              <a:rPr lang="en-US" sz="2800" b="1" dirty="0" smtClean="0">
                <a:cs typeface="Times New Roman"/>
              </a:rPr>
              <a:t>cost savings &amp; fixed cost trade-off.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Cost savings can come from comparative advantages like cheaper labor.  If the savings from relocating a line exceeds the fixed cost of the new plant, then relocate.</a:t>
            </a:r>
            <a:endParaRPr lang="en-US" sz="2800" b="1" dirty="0"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885950"/>
            <a:ext cx="3276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61206" y="3562350"/>
            <a:ext cx="2133600" cy="1588"/>
          </a:xfrm>
          <a:prstGeom prst="line">
            <a:avLst/>
          </a:prstGeom>
          <a:ln w="317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6311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127468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outsourcing (offshoring)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a firm contracts with an independent firm to produce in the foreign location</a:t>
            </a:r>
          </a:p>
        </p:txBody>
      </p:sp>
      <p:pic>
        <p:nvPicPr>
          <p:cNvPr id="5" name="Picture 4" descr="india_call_ce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49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126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116592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Firms face both location and internalization decisions.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ocation decision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where (country) to produce?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internalization decision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keep production in one firm,</a:t>
            </a:r>
          </a:p>
          <a:p>
            <a:pPr algn="ctr"/>
            <a:r>
              <a:rPr lang="en-US" sz="2800" b="1" dirty="0" smtClean="0">
                <a:cs typeface="Times New Roman"/>
              </a:rPr>
              <a:t>or produce by </a:t>
            </a:r>
            <a:r>
              <a:rPr lang="en-US" sz="2800" b="1" dirty="0">
                <a:cs typeface="Times New Roman"/>
              </a:rPr>
              <a:t>separate </a:t>
            </a:r>
            <a:r>
              <a:rPr lang="en-US" sz="2800" b="1" dirty="0" smtClean="0">
                <a:cs typeface="Times New Roman"/>
              </a:rPr>
              <a:t>firms?</a:t>
            </a:r>
            <a:endParaRPr lang="en-US" sz="2800" b="1" dirty="0">
              <a:cs typeface="Times New Roman"/>
            </a:endParaRPr>
          </a:p>
        </p:txBody>
      </p:sp>
      <p:pic>
        <p:nvPicPr>
          <p:cNvPr id="6" name="Picture 5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34747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6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352550"/>
            <a:ext cx="472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Internalization occurs when it is more profitable to conduct transactions and production within a single organization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r>
              <a:rPr lang="en-US" sz="2800" b="1" u="sng" dirty="0" smtClean="0">
                <a:cs typeface="Times New Roman"/>
              </a:rPr>
              <a:t>reasons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technology transfers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vertical integration</a:t>
            </a:r>
            <a:endParaRPr lang="en-US" sz="2800" b="1" dirty="0">
              <a:cs typeface="Times New Roman"/>
            </a:endParaRPr>
          </a:p>
        </p:txBody>
      </p:sp>
      <p:pic>
        <p:nvPicPr>
          <p:cNvPr id="6" name="Picture 5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34747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2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352550"/>
            <a:ext cx="510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cs typeface="Times New Roman"/>
              </a:rPr>
              <a:t>Technology </a:t>
            </a:r>
            <a:r>
              <a:rPr lang="en-US" sz="2800" b="1" u="sng" dirty="0" smtClean="0">
                <a:cs typeface="Times New Roman"/>
              </a:rPr>
              <a:t>transfers</a:t>
            </a:r>
          </a:p>
          <a:p>
            <a:pPr algn="ctr"/>
            <a:r>
              <a:rPr lang="en-US" sz="2800" b="1" dirty="0" smtClean="0">
                <a:cs typeface="Times New Roman"/>
              </a:rPr>
              <a:t>Transfer </a:t>
            </a:r>
            <a:r>
              <a:rPr lang="en-US" sz="2800" b="1" dirty="0">
                <a:cs typeface="Times New Roman"/>
              </a:rPr>
              <a:t>of knowledge or </a:t>
            </a:r>
            <a:r>
              <a:rPr lang="en-US" sz="2800" b="1" dirty="0" smtClean="0">
                <a:cs typeface="Times New Roman"/>
              </a:rPr>
              <a:t>technology </a:t>
            </a:r>
            <a:r>
              <a:rPr lang="en-US" sz="2800" b="1" dirty="0">
                <a:cs typeface="Times New Roman"/>
              </a:rPr>
              <a:t>may be easier within a single </a:t>
            </a:r>
            <a:r>
              <a:rPr lang="en-US" sz="2800" b="1" dirty="0" smtClean="0">
                <a:cs typeface="Times New Roman"/>
              </a:rPr>
              <a:t>organization.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r>
              <a:rPr lang="en-US" sz="2800" b="1" u="sng" dirty="0" smtClean="0">
                <a:cs typeface="Times New Roman"/>
              </a:rPr>
              <a:t>Why?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Weak patent/property rights.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Hard to sell knowledge.</a:t>
            </a:r>
            <a:endParaRPr lang="en-US" sz="2800" b="1" dirty="0">
              <a:cs typeface="Times New Roman"/>
            </a:endParaRPr>
          </a:p>
        </p:txBody>
      </p:sp>
      <p:pic>
        <p:nvPicPr>
          <p:cNvPr id="6" name="Picture 5" descr="highla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1150"/>
            <a:ext cx="3144069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112722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1039832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consolidation of different stages of a production process</a:t>
            </a:r>
            <a:endParaRPr lang="en-US" sz="2800" b="1" dirty="0" smtClean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Consolidating </a:t>
            </a:r>
            <a:r>
              <a:rPr lang="en-US" sz="2800" b="1" dirty="0">
                <a:cs typeface="Times New Roman"/>
              </a:rPr>
              <a:t>an input within </a:t>
            </a:r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cs typeface="Times New Roman"/>
              </a:rPr>
              <a:t>firm </a:t>
            </a:r>
            <a:r>
              <a:rPr lang="en-US" sz="2800" b="1" dirty="0" smtClean="0">
                <a:cs typeface="Times New Roman"/>
              </a:rPr>
              <a:t>can </a:t>
            </a:r>
            <a:r>
              <a:rPr lang="en-US" sz="2800" b="1" dirty="0">
                <a:cs typeface="Times New Roman"/>
              </a:rPr>
              <a:t>avoid holdup </a:t>
            </a:r>
            <a:r>
              <a:rPr lang="en-US" sz="2800" b="1" dirty="0" smtClean="0">
                <a:cs typeface="Times New Roman"/>
              </a:rPr>
              <a:t>problems.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But an independent supplier could benefit from economies of scale </a:t>
            </a:r>
            <a:r>
              <a:rPr lang="en-US" sz="2800" b="1" dirty="0" smtClean="0">
                <a:cs typeface="Times New Roman"/>
              </a:rPr>
              <a:t>with many clients.</a:t>
            </a:r>
            <a:endParaRPr lang="en-US" sz="2800" b="1" dirty="0">
              <a:cs typeface="Times New Roman"/>
            </a:endParaRPr>
          </a:p>
        </p:txBody>
      </p:sp>
      <p:pic>
        <p:nvPicPr>
          <p:cNvPr id="6" name="Picture 5" descr="integ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33550"/>
            <a:ext cx="347240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952414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205" y="133350"/>
            <a:ext cx="677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Direct Investment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1557337"/>
            <a:ext cx="510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cs typeface="Times New Roman"/>
              </a:rPr>
              <a:t>Welfare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Relocating </a:t>
            </a:r>
            <a:r>
              <a:rPr lang="en-US" sz="2800" b="1" dirty="0">
                <a:cs typeface="Times New Roman"/>
              </a:rPr>
              <a:t>production (or parts of production) to take advantage of cost differences leads to overall gains from trade.</a:t>
            </a:r>
          </a:p>
        </p:txBody>
      </p:sp>
      <p:pic>
        <p:nvPicPr>
          <p:cNvPr id="6" name="Picture 5" descr="g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09750"/>
            <a:ext cx="3861486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298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3350"/>
            <a:ext cx="719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Economies of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102876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Unlike perfect competition,</a:t>
            </a:r>
          </a:p>
          <a:p>
            <a:pPr algn="ctr"/>
            <a:r>
              <a:rPr lang="en-US" sz="2800" b="1" dirty="0" smtClean="0">
                <a:cs typeface="Times New Roman"/>
              </a:rPr>
              <a:t>goods are differentiated from</a:t>
            </a:r>
          </a:p>
          <a:p>
            <a:pPr algn="ctr"/>
            <a:r>
              <a:rPr lang="en-US" sz="2800" b="1" dirty="0" smtClean="0">
                <a:cs typeface="Times New Roman"/>
              </a:rPr>
              <a:t>each other and there are other differences across firms.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Integration causes the better-performing firms to thrive and expand, while the worse-performing firms contract.</a:t>
            </a:r>
          </a:p>
        </p:txBody>
      </p:sp>
      <p:pic>
        <p:nvPicPr>
          <p:cNvPr id="6" name="Picture 5" descr="fac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04950"/>
            <a:ext cx="3580668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3106</Words>
  <Application>Microsoft Office PowerPoint</Application>
  <PresentationFormat>On-screen Show (16:9)</PresentationFormat>
  <Paragraphs>500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430</cp:revision>
  <dcterms:created xsi:type="dcterms:W3CDTF">2010-08-30T19:56:42Z</dcterms:created>
  <dcterms:modified xsi:type="dcterms:W3CDTF">2012-03-06T22:06:20Z</dcterms:modified>
</cp:coreProperties>
</file>