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78" r:id="rId2"/>
    <p:sldId id="567" r:id="rId3"/>
    <p:sldId id="568" r:id="rId4"/>
    <p:sldId id="570" r:id="rId5"/>
    <p:sldId id="611" r:id="rId6"/>
    <p:sldId id="612" r:id="rId7"/>
    <p:sldId id="613" r:id="rId8"/>
    <p:sldId id="614" r:id="rId9"/>
    <p:sldId id="609" r:id="rId10"/>
    <p:sldId id="610" r:id="rId11"/>
    <p:sldId id="605" r:id="rId12"/>
    <p:sldId id="571" r:id="rId13"/>
    <p:sldId id="615" r:id="rId14"/>
    <p:sldId id="569" r:id="rId15"/>
    <p:sldId id="572" r:id="rId16"/>
    <p:sldId id="573" r:id="rId17"/>
    <p:sldId id="574" r:id="rId18"/>
    <p:sldId id="575" r:id="rId19"/>
    <p:sldId id="576" r:id="rId20"/>
    <p:sldId id="577" r:id="rId21"/>
    <p:sldId id="578" r:id="rId22"/>
    <p:sldId id="579" r:id="rId23"/>
    <p:sldId id="580" r:id="rId24"/>
    <p:sldId id="581" r:id="rId25"/>
    <p:sldId id="582" r:id="rId26"/>
    <p:sldId id="583" r:id="rId27"/>
    <p:sldId id="584" r:id="rId28"/>
    <p:sldId id="585" r:id="rId29"/>
    <p:sldId id="586" r:id="rId30"/>
    <p:sldId id="587" r:id="rId31"/>
    <p:sldId id="588" r:id="rId32"/>
    <p:sldId id="589" r:id="rId33"/>
    <p:sldId id="590" r:id="rId34"/>
    <p:sldId id="591" r:id="rId35"/>
    <p:sldId id="592" r:id="rId36"/>
    <p:sldId id="595" r:id="rId37"/>
    <p:sldId id="596" r:id="rId38"/>
    <p:sldId id="597" r:id="rId39"/>
    <p:sldId id="599" r:id="rId40"/>
    <p:sldId id="600" r:id="rId41"/>
    <p:sldId id="601" r:id="rId42"/>
    <p:sldId id="602" r:id="rId43"/>
    <p:sldId id="603" r:id="rId44"/>
    <p:sldId id="604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99" autoAdjust="0"/>
    <p:restoredTop sz="94660"/>
  </p:normalViewPr>
  <p:slideViewPr>
    <p:cSldViewPr>
      <p:cViewPr varScale="1">
        <p:scale>
          <a:sx n="89" d="100"/>
          <a:sy n="89" d="100"/>
        </p:scale>
        <p:origin x="-108" y="-9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941A1-809E-4B80-A183-6EEB55A8A68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EEADA-2BA2-4376-9307-9504ED336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314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971550"/>
            <a:ext cx="5393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1: Trade Theory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438221"/>
            <a:ext cx="5512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Economies of Scale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2/8/2012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theory-of-relativ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19150"/>
            <a:ext cx="1600200" cy="1204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theory-of-relativ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834199"/>
            <a:ext cx="1600200" cy="12041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051268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infant industry argument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temporary protection of industries allows them to gain experience and thus economies of scale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pic>
        <p:nvPicPr>
          <p:cNvPr id="4" name="Picture 3" descr="bab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150"/>
            <a:ext cx="3425952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ograph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90750"/>
            <a:ext cx="3657600" cy="2142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1885950"/>
            <a:ext cx="518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geography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the study of international trade, interregional trade and the organization of economic activity in metropolitan and rural areas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6685" y="133350"/>
            <a:ext cx="4292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Returns to Scale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1276350"/>
            <a:ext cx="5105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Previous models (</a:t>
            </a:r>
            <a:r>
              <a:rPr lang="en-US" sz="2800" b="1" dirty="0" err="1" smtClean="0">
                <a:cs typeface="Times New Roman"/>
              </a:rPr>
              <a:t>Ricardian</a:t>
            </a:r>
            <a:r>
              <a:rPr lang="en-US" sz="2800" b="1" dirty="0" smtClean="0">
                <a:cs typeface="Times New Roman"/>
              </a:rPr>
              <a:t>, specific factors, </a:t>
            </a:r>
            <a:r>
              <a:rPr lang="en-US" sz="2800" b="1" dirty="0" err="1" smtClean="0">
                <a:cs typeface="Times New Roman"/>
              </a:rPr>
              <a:t>Heckscher</a:t>
            </a:r>
            <a:r>
              <a:rPr lang="en-US" sz="2800" b="1" dirty="0" smtClean="0">
                <a:cs typeface="Times New Roman"/>
              </a:rPr>
              <a:t>-Ohlin, &amp; standard trade) assumed constant returns to scale.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 next two models assume increasing returns to scale (economies of scale).</a:t>
            </a:r>
          </a:p>
        </p:txBody>
      </p:sp>
      <p:pic>
        <p:nvPicPr>
          <p:cNvPr id="5" name="Picture 4" descr="sc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295400"/>
            <a:ext cx="28575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1581150"/>
            <a:ext cx="5638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returns to scale </a:t>
            </a: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(economies of scale)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increases in output are more than</a:t>
            </a:r>
          </a:p>
          <a:p>
            <a:pPr algn="ctr"/>
            <a:r>
              <a:rPr lang="en-US" sz="2800" b="1" dirty="0" smtClean="0">
                <a:cs typeface="Times New Roman"/>
              </a:rPr>
              <a:t>proportional to increases in inputs 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F(</a:t>
            </a:r>
            <a:r>
              <a:rPr lang="en-US" sz="2800" b="1" dirty="0" err="1" smtClean="0">
                <a:cs typeface="Times New Roman"/>
              </a:rPr>
              <a:t>aK,aL</a:t>
            </a:r>
            <a:r>
              <a:rPr lang="en-US" sz="2800" b="1" dirty="0" smtClean="0">
                <a:cs typeface="Times New Roman"/>
              </a:rPr>
              <a:t>) &gt; </a:t>
            </a:r>
            <a:r>
              <a:rPr lang="en-US" sz="2800" b="1" dirty="0" err="1" smtClean="0">
                <a:cs typeface="Times New Roman"/>
              </a:rPr>
              <a:t>aF</a:t>
            </a:r>
            <a:r>
              <a:rPr lang="en-US" sz="2800" b="1" dirty="0" smtClean="0">
                <a:cs typeface="Times New Roman"/>
              </a:rPr>
              <a:t>(K,L)</a:t>
            </a:r>
          </a:p>
        </p:txBody>
      </p:sp>
      <p:pic>
        <p:nvPicPr>
          <p:cNvPr id="4" name="Picture 3" descr="sc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295400"/>
            <a:ext cx="28575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bl07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23950"/>
            <a:ext cx="5448151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3065443"/>
            <a:ext cx="868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 above example shows increasing returns to scale (doubling inputs more than doubles output).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Notice also that average amount of labor to produce each unit of output falls as output rises (more efficient).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6685" y="133350"/>
            <a:ext cx="4292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Returns to Scale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685" y="133350"/>
            <a:ext cx="4292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Returns to Scale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1102876"/>
            <a:ext cx="5638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Mutually beneficial trade can arise as a result of economies of scale.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International trade permits each country to produce a limited range of goods (taking advantage of economies of scale to produce more efficiently) without sacrificing variety in consumption.</a:t>
            </a:r>
          </a:p>
        </p:txBody>
      </p:sp>
      <p:pic>
        <p:nvPicPr>
          <p:cNvPr id="7" name="Picture 6" descr="barter.jpg"/>
          <p:cNvPicPr>
            <a:picLocks noChangeAspect="1"/>
          </p:cNvPicPr>
          <p:nvPr/>
        </p:nvPicPr>
        <p:blipFill>
          <a:blip r:embed="rId2"/>
          <a:srcRect l="2400" t="1983" r="2400" b="1983"/>
          <a:stretch>
            <a:fillRect/>
          </a:stretch>
        </p:blipFill>
        <p:spPr>
          <a:xfrm>
            <a:off x="343359" y="1581150"/>
            <a:ext cx="2247441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1428750"/>
            <a:ext cx="5638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economies of scale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cost per unit of output depends on the size of </a:t>
            </a:r>
            <a:r>
              <a:rPr lang="en-US" sz="2800" b="1" i="1" dirty="0" smtClean="0">
                <a:cs typeface="Times New Roman"/>
              </a:rPr>
              <a:t>the industry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economies of scale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cost per unit of output depends on the size of </a:t>
            </a:r>
            <a:r>
              <a:rPr lang="en-US" sz="2800" b="1" i="1" dirty="0" smtClean="0">
                <a:cs typeface="Times New Roman"/>
              </a:rPr>
              <a:t>a firm</a:t>
            </a:r>
          </a:p>
        </p:txBody>
      </p:sp>
      <p:pic>
        <p:nvPicPr>
          <p:cNvPr id="6" name="Picture 5" descr="fac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88" y="2876550"/>
            <a:ext cx="2387112" cy="1828800"/>
          </a:xfrm>
          <a:prstGeom prst="rect">
            <a:avLst/>
          </a:prstGeom>
        </p:spPr>
      </p:pic>
      <p:pic>
        <p:nvPicPr>
          <p:cNvPr id="7" name="Picture 6" descr="facto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52550"/>
            <a:ext cx="1193556" cy="914400"/>
          </a:xfrm>
          <a:prstGeom prst="rect">
            <a:avLst/>
          </a:prstGeom>
        </p:spPr>
      </p:pic>
      <p:pic>
        <p:nvPicPr>
          <p:cNvPr id="8" name="Picture 7" descr="facto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123950"/>
            <a:ext cx="1193556" cy="914400"/>
          </a:xfrm>
          <a:prstGeom prst="rect">
            <a:avLst/>
          </a:prstGeom>
        </p:spPr>
      </p:pic>
      <p:pic>
        <p:nvPicPr>
          <p:cNvPr id="9" name="Picture 8" descr="facto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657350"/>
            <a:ext cx="1193556" cy="914400"/>
          </a:xfrm>
          <a:prstGeom prst="rect">
            <a:avLst/>
          </a:prstGeom>
        </p:spPr>
      </p:pic>
      <p:pic>
        <p:nvPicPr>
          <p:cNvPr id="10" name="Picture 9" descr="facto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8244" y="1276350"/>
            <a:ext cx="1193556" cy="914400"/>
          </a:xfrm>
          <a:prstGeom prst="rect">
            <a:avLst/>
          </a:prstGeom>
        </p:spPr>
      </p:pic>
      <p:pic>
        <p:nvPicPr>
          <p:cNvPr id="11" name="Picture 10" descr="facto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3044" y="1809750"/>
            <a:ext cx="1193556" cy="914400"/>
          </a:xfrm>
          <a:prstGeom prst="rect">
            <a:avLst/>
          </a:prstGeom>
        </p:spPr>
      </p:pic>
      <p:pic>
        <p:nvPicPr>
          <p:cNvPr id="12" name="Picture 11" descr="facto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62150"/>
            <a:ext cx="1193556" cy="914400"/>
          </a:xfrm>
          <a:prstGeom prst="rect">
            <a:avLst/>
          </a:prstGeom>
        </p:spPr>
      </p:pic>
      <p:pic>
        <p:nvPicPr>
          <p:cNvPr id="13" name="Picture 12" descr="facto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4844" y="2114550"/>
            <a:ext cx="1193556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685" y="133350"/>
            <a:ext cx="4292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Returns to Scale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895350"/>
            <a:ext cx="6553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External &amp; internal economies of scale are important causes of international trade.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External </a:t>
            </a:r>
            <a:r>
              <a:rPr lang="en-US" sz="2800" b="1" dirty="0" err="1" smtClean="0">
                <a:cs typeface="Times New Roman"/>
              </a:rPr>
              <a:t>EoS</a:t>
            </a:r>
            <a:r>
              <a:rPr lang="en-US" sz="2800" b="1" dirty="0" smtClean="0">
                <a:cs typeface="Times New Roman"/>
              </a:rPr>
              <a:t> will typically consist of many perfectly competitive small firms.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Internal </a:t>
            </a:r>
            <a:r>
              <a:rPr lang="en-US" sz="2800" b="1" dirty="0" err="1" smtClean="0">
                <a:cs typeface="Times New Roman"/>
              </a:rPr>
              <a:t>EoS</a:t>
            </a:r>
            <a:r>
              <a:rPr lang="en-US" sz="2800" b="1" dirty="0" smtClean="0">
                <a:cs typeface="Times New Roman"/>
              </a:rPr>
              <a:t> will typically consist of imperfectly competitive large firms.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This lecture (</a:t>
            </a:r>
            <a:r>
              <a:rPr lang="en-US" sz="2800" b="1" dirty="0" err="1" smtClean="0">
                <a:cs typeface="Times New Roman"/>
              </a:rPr>
              <a:t>ch</a:t>
            </a:r>
            <a:r>
              <a:rPr lang="en-US" sz="2800" b="1" dirty="0" smtClean="0">
                <a:cs typeface="Times New Roman"/>
              </a:rPr>
              <a:t>. 7) deals with external;</a:t>
            </a:r>
          </a:p>
          <a:p>
            <a:pPr algn="ctr"/>
            <a:r>
              <a:rPr lang="en-US" sz="2800" b="1" dirty="0" smtClean="0">
                <a:cs typeface="Times New Roman"/>
              </a:rPr>
              <a:t>the next lecture (</a:t>
            </a:r>
            <a:r>
              <a:rPr lang="en-US" sz="2800" b="1" dirty="0" err="1" smtClean="0">
                <a:cs typeface="Times New Roman"/>
              </a:rPr>
              <a:t>ch</a:t>
            </a:r>
            <a:r>
              <a:rPr lang="en-US" sz="2800" b="1" dirty="0" smtClean="0">
                <a:cs typeface="Times New Roman"/>
              </a:rPr>
              <a:t>. 8) deals with internal.</a:t>
            </a:r>
          </a:p>
        </p:txBody>
      </p:sp>
      <p:pic>
        <p:nvPicPr>
          <p:cNvPr id="5" name="Picture 4" descr="barter.jpg"/>
          <p:cNvPicPr>
            <a:picLocks noChangeAspect="1"/>
          </p:cNvPicPr>
          <p:nvPr/>
        </p:nvPicPr>
        <p:blipFill>
          <a:blip r:embed="rId2"/>
          <a:srcRect l="2400" t="1983" r="2400" b="1983"/>
          <a:stretch>
            <a:fillRect/>
          </a:stretch>
        </p:blipFill>
        <p:spPr>
          <a:xfrm>
            <a:off x="343359" y="1581150"/>
            <a:ext cx="2247441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ll_street.jpg"/>
          <p:cNvPicPr>
            <a:picLocks noChangeAspect="1"/>
          </p:cNvPicPr>
          <p:nvPr/>
        </p:nvPicPr>
        <p:blipFill>
          <a:blip r:embed="rId2"/>
          <a:srcRect t="27363" r="3211" b="4561"/>
          <a:stretch>
            <a:fillRect/>
          </a:stretch>
        </p:blipFill>
        <p:spPr>
          <a:xfrm>
            <a:off x="1828800" y="2585029"/>
            <a:ext cx="2743200" cy="1358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51073" y="133350"/>
            <a:ext cx="5435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Theory</a:t>
            </a:r>
          </a:p>
        </p:txBody>
      </p:sp>
      <p:pic>
        <p:nvPicPr>
          <p:cNvPr id="4" name="Picture 3" descr="silicon-vall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428750"/>
            <a:ext cx="1567543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hollywood.jpg"/>
          <p:cNvPicPr>
            <a:picLocks noChangeAspect="1"/>
          </p:cNvPicPr>
          <p:nvPr/>
        </p:nvPicPr>
        <p:blipFill>
          <a:blip r:embed="rId4" cstate="print"/>
          <a:srcRect t="34452" b="26502"/>
          <a:stretch>
            <a:fillRect/>
          </a:stretch>
        </p:blipFill>
        <p:spPr>
          <a:xfrm>
            <a:off x="381000" y="4095750"/>
            <a:ext cx="3657600" cy="964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24400" y="963632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/>
              </a:rPr>
              <a:t>External </a:t>
            </a:r>
            <a:r>
              <a:rPr lang="en-US" sz="2800" b="1" u="sng" dirty="0" err="1" smtClean="0">
                <a:cs typeface="Times New Roman"/>
              </a:rPr>
              <a:t>EoS</a:t>
            </a:r>
            <a:r>
              <a:rPr lang="en-US" sz="2800" b="1" u="sng" dirty="0" smtClean="0">
                <a:cs typeface="Times New Roman"/>
              </a:rPr>
              <a:t> examples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 Silicon Valley, CA, USA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 semiconductors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 Hollywood, CA, USA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 entertainment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 New York City, NY, USA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 investment banking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 </a:t>
            </a:r>
            <a:r>
              <a:rPr lang="en-US" sz="2800" b="1" dirty="0" err="1" smtClean="0">
                <a:cs typeface="Times New Roman"/>
              </a:rPr>
              <a:t>Qiaotou</a:t>
            </a:r>
            <a:r>
              <a:rPr lang="en-US" sz="2800" b="1" dirty="0" smtClean="0">
                <a:cs typeface="Times New Roman"/>
              </a:rPr>
              <a:t>, China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 buttons</a:t>
            </a:r>
          </a:p>
        </p:txBody>
      </p:sp>
      <p:pic>
        <p:nvPicPr>
          <p:cNvPr id="7" name="Picture 6" descr="buttons-mix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324100" y="704850"/>
            <a:ext cx="137160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1901607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/>
              </a:rPr>
              <a:t>Reasons for External </a:t>
            </a:r>
            <a:r>
              <a:rPr lang="en-US" sz="2800" b="1" u="sng" dirty="0" err="1" smtClean="0">
                <a:cs typeface="Times New Roman"/>
              </a:rPr>
              <a:t>EoS</a:t>
            </a:r>
            <a:endParaRPr lang="en-US" sz="2800" b="1" u="sng" dirty="0" smtClean="0">
              <a:cs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 specialized suppliers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 labor market pooling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 knowledge spillovers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73" y="133350"/>
            <a:ext cx="5435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Theory</a:t>
            </a:r>
          </a:p>
        </p:txBody>
      </p:sp>
      <p:pic>
        <p:nvPicPr>
          <p:cNvPr id="7" name="Picture 6" descr="question_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1550"/>
            <a:ext cx="2171700" cy="2286000"/>
          </a:xfrm>
          <a:prstGeom prst="rect">
            <a:avLst/>
          </a:prstGeom>
        </p:spPr>
      </p:pic>
      <p:pic>
        <p:nvPicPr>
          <p:cNvPr id="8" name="Picture 7" descr="sc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66950"/>
            <a:ext cx="2351314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1988225"/>
            <a:ext cx="563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 returns to scale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increases in output are</a:t>
            </a:r>
          </a:p>
          <a:p>
            <a:pPr algn="ctr"/>
            <a:r>
              <a:rPr lang="en-US" sz="2800" b="1" dirty="0" smtClean="0">
                <a:cs typeface="Times New Roman"/>
              </a:rPr>
              <a:t>proportional to increases in inputs 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F(</a:t>
            </a:r>
            <a:r>
              <a:rPr lang="en-US" sz="2800" b="1" dirty="0" err="1" smtClean="0">
                <a:cs typeface="Times New Roman"/>
              </a:rPr>
              <a:t>aK,aL</a:t>
            </a:r>
            <a:r>
              <a:rPr lang="en-US" sz="2800" b="1" dirty="0" smtClean="0">
                <a:cs typeface="Times New Roman"/>
              </a:rPr>
              <a:t>) = </a:t>
            </a:r>
            <a:r>
              <a:rPr lang="en-US" sz="2800" b="1" dirty="0" err="1" smtClean="0">
                <a:cs typeface="Times New Roman"/>
              </a:rPr>
              <a:t>aF</a:t>
            </a:r>
            <a:r>
              <a:rPr lang="en-US" sz="2800" b="1" dirty="0" smtClean="0">
                <a:cs typeface="Times New Roman"/>
              </a:rPr>
              <a:t>(K,L)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pic>
        <p:nvPicPr>
          <p:cNvPr id="10" name="Picture 9" descr="sc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295400"/>
            <a:ext cx="28575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1444407"/>
            <a:ext cx="487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specialized suppliers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a single firm would not be a large enough market to support specialized equipment or support services, but an entire industry concentrated in one location is large enough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pic>
        <p:nvPicPr>
          <p:cNvPr id="5" name="Picture 4" descr="supplies.jpg"/>
          <p:cNvPicPr>
            <a:picLocks noChangeAspect="1"/>
          </p:cNvPicPr>
          <p:nvPr/>
        </p:nvPicPr>
        <p:blipFill>
          <a:blip r:embed="rId2"/>
          <a:srcRect l="11719" t="4138" r="13672" b="4138"/>
          <a:stretch>
            <a:fillRect/>
          </a:stretch>
        </p:blipFill>
        <p:spPr>
          <a:xfrm>
            <a:off x="175022" y="1657350"/>
            <a:ext cx="393977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1657350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 pooling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a large and concentrated industry may attract a pool</a:t>
            </a:r>
          </a:p>
          <a:p>
            <a:pPr algn="ctr"/>
            <a:r>
              <a:rPr lang="en-US" sz="2800" b="1" dirty="0" smtClean="0">
                <a:cs typeface="Times New Roman"/>
              </a:rPr>
              <a:t>of workers, reducing</a:t>
            </a:r>
          </a:p>
          <a:p>
            <a:pPr algn="ctr"/>
            <a:r>
              <a:rPr lang="en-US" sz="2800" b="1" dirty="0" smtClean="0">
                <a:cs typeface="Times New Roman"/>
              </a:rPr>
              <a:t>employee search and hiring costs for each firm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pic>
        <p:nvPicPr>
          <p:cNvPr id="5" name="Picture 4" descr="p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57350"/>
            <a:ext cx="4096941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1848981"/>
            <a:ext cx="510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spillovers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workers from different firms may more easily share ideas that benefit each firm when a large and concentrated industry exists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pic>
        <p:nvPicPr>
          <p:cNvPr id="5" name="Picture 4" descr="knowled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30" y="1809750"/>
            <a:ext cx="346607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038350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forward-falling (downward</a:t>
            </a: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sloping) supply curve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average cost of production falls</a:t>
            </a:r>
          </a:p>
          <a:p>
            <a:pPr algn="ctr"/>
            <a:r>
              <a:rPr lang="en-US" sz="2800" b="1" dirty="0" smtClean="0">
                <a:cs typeface="Times New Roman"/>
              </a:rPr>
              <a:t>as industry output rises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pic>
        <p:nvPicPr>
          <p:cNvPr id="5" name="Picture 10" descr="fig07_02"/>
          <p:cNvPicPr>
            <a:picLocks noChangeAspect="1" noChangeArrowheads="1"/>
          </p:cNvPicPr>
          <p:nvPr/>
        </p:nvPicPr>
        <p:blipFill>
          <a:blip r:embed="rId2"/>
          <a:srcRect l="51138"/>
          <a:stretch>
            <a:fillRect/>
          </a:stretch>
        </p:blipFill>
        <p:spPr bwMode="auto">
          <a:xfrm>
            <a:off x="621100" y="1581150"/>
            <a:ext cx="28079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989013"/>
            <a:ext cx="2819400" cy="5921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Fig. 7-1: External Economies and Market Equilibrium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ig07_02"/>
          <p:cNvPicPr>
            <a:picLocks noChangeAspect="1" noChangeArrowheads="1"/>
          </p:cNvPicPr>
          <p:nvPr/>
        </p:nvPicPr>
        <p:blipFill>
          <a:blip r:embed="rId2"/>
          <a:srcRect l="51138"/>
          <a:stretch>
            <a:fillRect/>
          </a:stretch>
        </p:blipFill>
        <p:spPr bwMode="auto">
          <a:xfrm>
            <a:off x="621100" y="1581150"/>
            <a:ext cx="28079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989013"/>
            <a:ext cx="2819400" cy="5921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Fig. 7-1: External Economies and Market Equilibrium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1073" y="133350"/>
            <a:ext cx="5435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1123950"/>
            <a:ext cx="533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External economies of scale can be represented by assuming the larger the industry, the lower the industry’s cost.  This means average cost (AC) is declining.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Because the supply curve is AC, the supply curve is forward-falling (downward sloping).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" y="1428750"/>
            <a:ext cx="4953000" cy="36353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Fig. 7-2: External Economies Before Trade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216" y="133350"/>
            <a:ext cx="8541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International Trade</a:t>
            </a:r>
          </a:p>
        </p:txBody>
      </p:sp>
      <p:pic>
        <p:nvPicPr>
          <p:cNvPr id="6" name="Picture 10" descr="fig07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77" y="1790700"/>
            <a:ext cx="4925723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105400" y="1123950"/>
            <a:ext cx="4038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Before international trade equilibrium prices and output for each country are at the intersection of domestic supply and domestic demand.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Here China has a lower price for </a:t>
            </a:r>
            <a:r>
              <a:rPr lang="en-US" sz="2800" b="1" dirty="0" err="1" smtClean="0">
                <a:cs typeface="Times New Roman"/>
              </a:rPr>
              <a:t>butons</a:t>
            </a:r>
            <a:r>
              <a:rPr lang="en-US" sz="2800" b="1" dirty="0" smtClean="0"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1276350"/>
            <a:ext cx="2590800" cy="381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Fig. 7-3: Trade and Prices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216" y="133350"/>
            <a:ext cx="8541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International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819150"/>
            <a:ext cx="5562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After trade the Chinese button industry will expand and the U.S. button industry will contract (China’s button prices are lower).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As China’s button industry expands, its costs fall &amp; its button prices fall;</a:t>
            </a:r>
          </a:p>
          <a:p>
            <a:pPr algn="ctr"/>
            <a:r>
              <a:rPr lang="en-US" sz="2800" b="1" dirty="0" smtClean="0">
                <a:cs typeface="Times New Roman"/>
              </a:rPr>
              <a:t>As U.S.’s button industry contracts, its costs rise &amp; its button prices rise.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China gets all button production.</a:t>
            </a:r>
          </a:p>
        </p:txBody>
      </p:sp>
      <p:pic>
        <p:nvPicPr>
          <p:cNvPr id="6" name="Picture 5" descr="fig07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33538"/>
            <a:ext cx="3302653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1276350"/>
            <a:ext cx="2590800" cy="381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Fig. 7-3: Trade and Prices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216" y="133350"/>
            <a:ext cx="8541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International Trade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1242120"/>
            <a:ext cx="5562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Before trade Chinese button prices were lower than U.S. button prices.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Because China’s supply curve is slopes down, increased production leads to an even lower price.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Trade leads to prices that are lower than either country’s autarky prices!</a:t>
            </a:r>
          </a:p>
        </p:txBody>
      </p:sp>
      <p:pic>
        <p:nvPicPr>
          <p:cNvPr id="5" name="Picture 4" descr="fig07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33538"/>
            <a:ext cx="3302653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1276350"/>
            <a:ext cx="2590800" cy="381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Fig. 7-3: Trade and Prices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216" y="133350"/>
            <a:ext cx="8541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International Trade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1305163"/>
            <a:ext cx="5562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In the standard trade model relative prices converge: the effect of trade is to raise prices in the relatively cheap country and reduce them in the relatively expensive country.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With external economies of scale trade reduces prices everywhere!</a:t>
            </a:r>
          </a:p>
        </p:txBody>
      </p:sp>
      <p:pic>
        <p:nvPicPr>
          <p:cNvPr id="5" name="Picture 4" descr="fig07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33538"/>
            <a:ext cx="3302653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216" y="133350"/>
            <a:ext cx="8541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International Trade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1733550"/>
            <a:ext cx="655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/>
              </a:rPr>
              <a:t>What causes initial price advantages?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 comparative advantage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 differences in technology &amp; resources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 historical accidents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 start as large producers</a:t>
            </a:r>
          </a:p>
        </p:txBody>
      </p:sp>
      <p:pic>
        <p:nvPicPr>
          <p:cNvPr id="6" name="Picture 5" descr="question_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81150"/>
            <a:ext cx="21717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1581150"/>
            <a:ext cx="5638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returns to scale </a:t>
            </a: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(economies of scale)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increases in output are more than</a:t>
            </a:r>
          </a:p>
          <a:p>
            <a:pPr algn="ctr"/>
            <a:r>
              <a:rPr lang="en-US" sz="2800" b="1" dirty="0" smtClean="0">
                <a:cs typeface="Times New Roman"/>
              </a:rPr>
              <a:t>proportional to increases in inputs 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F(</a:t>
            </a:r>
            <a:r>
              <a:rPr lang="en-US" sz="2800" b="1" dirty="0" err="1" smtClean="0">
                <a:cs typeface="Times New Roman"/>
              </a:rPr>
              <a:t>aK,aL</a:t>
            </a:r>
            <a:r>
              <a:rPr lang="en-US" sz="2800" b="1" dirty="0" smtClean="0">
                <a:cs typeface="Times New Roman"/>
              </a:rPr>
              <a:t>) &gt; </a:t>
            </a:r>
            <a:r>
              <a:rPr lang="en-US" sz="2800" b="1" dirty="0" err="1" smtClean="0">
                <a:cs typeface="Times New Roman"/>
              </a:rPr>
              <a:t>aF</a:t>
            </a:r>
            <a:r>
              <a:rPr lang="en-US" sz="2800" b="1" dirty="0" smtClean="0">
                <a:cs typeface="Times New Roman"/>
              </a:rPr>
              <a:t>(K,L)</a:t>
            </a:r>
          </a:p>
        </p:txBody>
      </p:sp>
      <p:pic>
        <p:nvPicPr>
          <p:cNvPr id="6" name="Picture 5" descr="sc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295400"/>
            <a:ext cx="28575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216" y="133350"/>
            <a:ext cx="8541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International Trade</a:t>
            </a:r>
          </a:p>
        </p:txBody>
      </p:sp>
      <p:pic>
        <p:nvPicPr>
          <p:cNvPr id="3" name="Picture 2" descr="carp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3950"/>
            <a:ext cx="1468916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hp-si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105150"/>
            <a:ext cx="2099388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76600" y="819150"/>
            <a:ext cx="5562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cs typeface="Times New Roman"/>
              </a:rPr>
              <a:t>Historical Accidents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A tufted blanket wedding gift by a 19th-century teenager gave rise to the cluster of carpet manufacturers around Dalton, Georgia. 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Silicon Valley may owe its existence to two Stanford graduates named Hewlett and Packard who started a business in a garage there.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ig07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51000"/>
            <a:ext cx="3694762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8200" y="1047750"/>
            <a:ext cx="2667000" cy="685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Fig. 7-4: The Importance of Established Advantage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216" y="133350"/>
            <a:ext cx="8541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International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1102876"/>
            <a:ext cx="4724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There is no guarantee that the right country will produce a good that is subject to external economies.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Consider this example:</a:t>
            </a:r>
          </a:p>
          <a:p>
            <a:pPr algn="ctr"/>
            <a:r>
              <a:rPr lang="en-US" sz="2800" b="1" dirty="0" smtClean="0">
                <a:cs typeface="Times New Roman"/>
              </a:rPr>
              <a:t>Vietnam’s AC curve is below China’s AC curve (perhaps due to lower wages in Vietnam).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ig07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51000"/>
            <a:ext cx="3694762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8200" y="1047750"/>
            <a:ext cx="2667000" cy="685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Fig. 7-4: The Importance of Established Advantage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216" y="133350"/>
            <a:ext cx="8541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International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1047750"/>
            <a:ext cx="472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At any given level of production, Vietnam could manufacture buttons more cheaply than China.</a:t>
            </a:r>
          </a:p>
          <a:p>
            <a:pPr algn="ctr"/>
            <a:r>
              <a:rPr lang="en-US" sz="1400" b="1" dirty="0" smtClean="0">
                <a:cs typeface="Times New Roman"/>
              </a:rPr>
              <a:t> </a:t>
            </a:r>
          </a:p>
          <a:p>
            <a:pPr algn="ctr"/>
            <a:r>
              <a:rPr lang="en-US" sz="2800" b="1" dirty="0" smtClean="0">
                <a:cs typeface="Times New Roman"/>
              </a:rPr>
              <a:t>Does this mean Vietnam will supply the world market?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Not necessarily if China has enough of a head start!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ig07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51000"/>
            <a:ext cx="3694762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8200" y="1047750"/>
            <a:ext cx="2667000" cy="685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Fig. 7-4: The Importance of Established Advantage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216" y="133350"/>
            <a:ext cx="8541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International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1200150"/>
            <a:ext cx="472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China produces at point 1.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If Vietnam won the industry, it could produce at point 2.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But when Vietnam starts it will produce at C</a:t>
            </a:r>
            <a:r>
              <a:rPr lang="en-US" sz="2800" b="1" baseline="-25000" dirty="0" smtClean="0">
                <a:cs typeface="Times New Roman"/>
              </a:rPr>
              <a:t>0</a:t>
            </a:r>
            <a:r>
              <a:rPr lang="en-US" sz="2800" b="1" dirty="0" smtClean="0">
                <a:cs typeface="Times New Roman"/>
              </a:rPr>
              <a:t> (at a price above P</a:t>
            </a:r>
            <a:r>
              <a:rPr lang="en-US" sz="2800" b="1" baseline="-25000" dirty="0" smtClean="0">
                <a:cs typeface="Times New Roman"/>
              </a:rPr>
              <a:t>1</a:t>
            </a:r>
            <a:r>
              <a:rPr lang="en-US" sz="2800" b="1" dirty="0" smtClean="0">
                <a:cs typeface="Times New Roman"/>
              </a:rPr>
              <a:t>), so Vietnam can’t takeover the world market.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07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27188"/>
            <a:ext cx="3733984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971550"/>
            <a:ext cx="3733800" cy="685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Fig. 7-5: External Economies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and Losses from Trade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216" y="133350"/>
            <a:ext cx="8541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International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1102876"/>
            <a:ext cx="5105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There will be gains to the world economy by concentrating production of industries with external economies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But with external economies of scale it is theoretically possible for a country to be better of in autarky than with trade.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07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27188"/>
            <a:ext cx="3733984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971550"/>
            <a:ext cx="3733800" cy="685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Fig. 7-5: External Economies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and Losses from Trade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216" y="133350"/>
            <a:ext cx="8541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International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819150"/>
            <a:ext cx="510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Here Thailand could make watches more cheaply, but Switzerland got there first.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 price of watches could be lower in Thailand with no trade.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In practice it is very hard to ex ante identify industries that would have a lower cost than the world’s if trade were blocked.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07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27188"/>
            <a:ext cx="3733984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971550"/>
            <a:ext cx="3733800" cy="685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Fig. 7-5: External Economies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and Losses from Trade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216" y="133350"/>
            <a:ext cx="8541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International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1102876"/>
            <a:ext cx="5029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Even though autarky can increase a country’s welfare, it’s still to the benefit of the world to take advantage of the gains from concentrating industries.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Each industry with external economies should be concentrated somewhere.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1318320"/>
            <a:ext cx="6324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increasing returns to scale </a:t>
            </a: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(dynamic economies of scale)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average costs fall as </a:t>
            </a:r>
            <a:r>
              <a:rPr lang="en-US" sz="2800" b="1" i="1" dirty="0" smtClean="0">
                <a:cs typeface="Times New Roman"/>
              </a:rPr>
              <a:t>cumulative</a:t>
            </a:r>
          </a:p>
          <a:p>
            <a:pPr algn="ctr"/>
            <a:r>
              <a:rPr lang="en-US" sz="2800" b="1" dirty="0" smtClean="0">
                <a:cs typeface="Times New Roman"/>
              </a:rPr>
              <a:t>output over time rises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returns to scale </a:t>
            </a: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(economies of scale)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average costs fall as </a:t>
            </a:r>
            <a:r>
              <a:rPr lang="en-US" sz="2800" b="1" i="1" dirty="0" smtClean="0">
                <a:cs typeface="Times New Roman"/>
              </a:rPr>
              <a:t>current</a:t>
            </a:r>
            <a:r>
              <a:rPr lang="en-US" sz="2800" b="1" dirty="0" smtClean="0">
                <a:cs typeface="Times New Roman"/>
              </a:rPr>
              <a:t> output rises</a:t>
            </a:r>
          </a:p>
        </p:txBody>
      </p:sp>
      <p:pic>
        <p:nvPicPr>
          <p:cNvPr id="4" name="Picture 3" descr="sc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295400"/>
            <a:ext cx="28575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ig07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496" y="1581150"/>
            <a:ext cx="3702904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1200150"/>
            <a:ext cx="3733800" cy="381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Fig. 7-6: The Learning Curve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432" y="133350"/>
            <a:ext cx="7264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Increasing Returns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1352550"/>
            <a:ext cx="5029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Dynamic increasing returns to scale can arise if production cost depends on the accumulation of knowledge and experience.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 learning curve is a graphical representation of dynamic increasing returns to scale.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051268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infant industry argument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temporary protection of industries allows them to gain experience and thus economies of scale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pic>
        <p:nvPicPr>
          <p:cNvPr id="4" name="Picture 3" descr="bab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150"/>
            <a:ext cx="3425952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1428750"/>
            <a:ext cx="5638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economies of scale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cost per unit of output depends on the size of </a:t>
            </a:r>
            <a:r>
              <a:rPr lang="en-US" sz="2800" b="1" i="1" dirty="0" smtClean="0">
                <a:cs typeface="Times New Roman"/>
              </a:rPr>
              <a:t>the industry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economies of scale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cost per unit of output depends on the size of </a:t>
            </a:r>
            <a:r>
              <a:rPr lang="en-US" sz="2800" b="1" i="1" dirty="0" smtClean="0">
                <a:cs typeface="Times New Roman"/>
              </a:rPr>
              <a:t>a firm</a:t>
            </a:r>
          </a:p>
        </p:txBody>
      </p:sp>
      <p:pic>
        <p:nvPicPr>
          <p:cNvPr id="6" name="Picture 5" descr="fac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88" y="2876550"/>
            <a:ext cx="2387112" cy="1828800"/>
          </a:xfrm>
          <a:prstGeom prst="rect">
            <a:avLst/>
          </a:prstGeom>
        </p:spPr>
      </p:pic>
      <p:pic>
        <p:nvPicPr>
          <p:cNvPr id="7" name="Picture 6" descr="facto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52550"/>
            <a:ext cx="1193556" cy="914400"/>
          </a:xfrm>
          <a:prstGeom prst="rect">
            <a:avLst/>
          </a:prstGeom>
        </p:spPr>
      </p:pic>
      <p:pic>
        <p:nvPicPr>
          <p:cNvPr id="8" name="Picture 7" descr="facto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123950"/>
            <a:ext cx="1193556" cy="914400"/>
          </a:xfrm>
          <a:prstGeom prst="rect">
            <a:avLst/>
          </a:prstGeom>
        </p:spPr>
      </p:pic>
      <p:pic>
        <p:nvPicPr>
          <p:cNvPr id="9" name="Picture 8" descr="facto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657350"/>
            <a:ext cx="1193556" cy="914400"/>
          </a:xfrm>
          <a:prstGeom prst="rect">
            <a:avLst/>
          </a:prstGeom>
        </p:spPr>
      </p:pic>
      <p:pic>
        <p:nvPicPr>
          <p:cNvPr id="10" name="Picture 9" descr="facto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8244" y="1276350"/>
            <a:ext cx="1193556" cy="914400"/>
          </a:xfrm>
          <a:prstGeom prst="rect">
            <a:avLst/>
          </a:prstGeom>
        </p:spPr>
      </p:pic>
      <p:pic>
        <p:nvPicPr>
          <p:cNvPr id="11" name="Picture 10" descr="facto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3044" y="1809750"/>
            <a:ext cx="1193556" cy="914400"/>
          </a:xfrm>
          <a:prstGeom prst="rect">
            <a:avLst/>
          </a:prstGeom>
        </p:spPr>
      </p:pic>
      <p:pic>
        <p:nvPicPr>
          <p:cNvPr id="12" name="Picture 11" descr="facto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62150"/>
            <a:ext cx="1193556" cy="914400"/>
          </a:xfrm>
          <a:prstGeom prst="rect">
            <a:avLst/>
          </a:prstGeom>
        </p:spPr>
      </p:pic>
      <p:pic>
        <p:nvPicPr>
          <p:cNvPr id="13" name="Picture 12" descr="facto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4844" y="2114550"/>
            <a:ext cx="1193556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ig07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496" y="1581150"/>
            <a:ext cx="3702904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" y="1200150"/>
            <a:ext cx="3733800" cy="381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Fig. 7-6: The Learning Curve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5432" y="133350"/>
            <a:ext cx="7264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Increasing Returns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1352550"/>
            <a:ext cx="5029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Like external economies of scale, dynamic increasing returns to scale can lock in an initial advantage in an industry.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This can be used to justify protectionism through the</a:t>
            </a:r>
          </a:p>
          <a:p>
            <a:pPr algn="ctr"/>
            <a:r>
              <a:rPr lang="en-US" sz="2800" b="1" dirty="0" smtClean="0">
                <a:cs typeface="Times New Roman"/>
              </a:rPr>
              <a:t>infant industry argument.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ig07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496" y="1581150"/>
            <a:ext cx="3702904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" y="1200150"/>
            <a:ext cx="3733800" cy="381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Fig. 7-6: The Learning Curve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5432" y="133350"/>
            <a:ext cx="7264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Increasing Returns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1276350"/>
            <a:ext cx="502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 infant industry argument leads to over-protectionism.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“Temporary” protection often persists for many, many years.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It is hard to identify ex ante when (dynamic) external economies of scale really exist.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1507450"/>
            <a:ext cx="4343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External economies may be important for interregional trade within a country.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For example: entertainment in Hollywood, financial firms in New York City, etc.</a:t>
            </a:r>
          </a:p>
        </p:txBody>
      </p:sp>
      <p:pic>
        <p:nvPicPr>
          <p:cNvPr id="3" name="Picture 2" descr="wall_street.jpg"/>
          <p:cNvPicPr>
            <a:picLocks noChangeAspect="1"/>
          </p:cNvPicPr>
          <p:nvPr/>
        </p:nvPicPr>
        <p:blipFill>
          <a:blip r:embed="rId2"/>
          <a:srcRect t="27363" r="3211" b="4561"/>
          <a:stretch>
            <a:fillRect/>
          </a:stretch>
        </p:blipFill>
        <p:spPr>
          <a:xfrm>
            <a:off x="1828800" y="2585029"/>
            <a:ext cx="2743200" cy="13583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silicon-vall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428750"/>
            <a:ext cx="1567543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hollywood.jpg"/>
          <p:cNvPicPr>
            <a:picLocks noChangeAspect="1"/>
          </p:cNvPicPr>
          <p:nvPr/>
        </p:nvPicPr>
        <p:blipFill>
          <a:blip r:embed="rId4" cstate="print"/>
          <a:srcRect t="34452" b="26502"/>
          <a:stretch>
            <a:fillRect/>
          </a:stretch>
        </p:blipFill>
        <p:spPr>
          <a:xfrm>
            <a:off x="381000" y="4095750"/>
            <a:ext cx="3657600" cy="9640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buttons-mix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324100" y="704850"/>
            <a:ext cx="137160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20761" y="133350"/>
            <a:ext cx="5546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Geography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tbl07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32014"/>
            <a:ext cx="4114800" cy="16881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20761" y="133350"/>
            <a:ext cx="5546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Geography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1504950"/>
            <a:ext cx="4648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Some </a:t>
            </a:r>
            <a:r>
              <a:rPr lang="en-US" sz="2800" b="1" dirty="0" err="1" smtClean="0">
                <a:cs typeface="Times New Roman"/>
              </a:rPr>
              <a:t>nontradable</a:t>
            </a:r>
            <a:r>
              <a:rPr lang="en-US" sz="2800" b="1" dirty="0" smtClean="0">
                <a:cs typeface="Times New Roman"/>
              </a:rPr>
              <a:t> goods like newspapers and haircuts must be supplied locally.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If external economies exist, the pattern of trade may be due to historical accidents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ograph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90750"/>
            <a:ext cx="3657600" cy="21425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1885950"/>
            <a:ext cx="518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geography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the study of international trade, interregional trade and the organization of economic activity in metropolitan and rural areas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1444407"/>
            <a:ext cx="487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specialized suppliers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a single firm would not be a large enough market to support specialized equipment or support services, but an entire industry concentrated in one location is large enough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pic>
        <p:nvPicPr>
          <p:cNvPr id="5" name="Picture 4" descr="supplies.jpg"/>
          <p:cNvPicPr>
            <a:picLocks noChangeAspect="1"/>
          </p:cNvPicPr>
          <p:nvPr/>
        </p:nvPicPr>
        <p:blipFill>
          <a:blip r:embed="rId2"/>
          <a:srcRect l="11719" t="4138" r="13672" b="4138"/>
          <a:stretch>
            <a:fillRect/>
          </a:stretch>
        </p:blipFill>
        <p:spPr>
          <a:xfrm>
            <a:off x="175022" y="1657350"/>
            <a:ext cx="393977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1657350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 pooling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a large and concentrated industry may attract a pool</a:t>
            </a:r>
          </a:p>
          <a:p>
            <a:pPr algn="ctr"/>
            <a:r>
              <a:rPr lang="en-US" sz="2800" b="1" dirty="0" smtClean="0">
                <a:cs typeface="Times New Roman"/>
              </a:rPr>
              <a:t>of workers, reducing</a:t>
            </a:r>
          </a:p>
          <a:p>
            <a:pPr algn="ctr"/>
            <a:r>
              <a:rPr lang="en-US" sz="2800" b="1" dirty="0" smtClean="0">
                <a:cs typeface="Times New Roman"/>
              </a:rPr>
              <a:t>employee search and hiring costs for each firm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pic>
        <p:nvPicPr>
          <p:cNvPr id="5" name="Picture 4" descr="p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57350"/>
            <a:ext cx="4096941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1848981"/>
            <a:ext cx="510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spillovers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workers from different firms may more easily share ideas that benefit each firm when a large and concentrated industry exists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pic>
        <p:nvPicPr>
          <p:cNvPr id="5" name="Picture 4" descr="knowled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30" y="1809750"/>
            <a:ext cx="346607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038350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forward-falling (downward</a:t>
            </a: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sloping) supply curve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average cost of production falls</a:t>
            </a:r>
          </a:p>
          <a:p>
            <a:pPr algn="ctr"/>
            <a:r>
              <a:rPr lang="en-US" sz="2800" b="1" dirty="0" smtClean="0">
                <a:cs typeface="Times New Roman"/>
              </a:rPr>
              <a:t>as industry output rises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pic>
        <p:nvPicPr>
          <p:cNvPr id="5" name="Picture 10" descr="fig07_02"/>
          <p:cNvPicPr>
            <a:picLocks noChangeAspect="1" noChangeArrowheads="1"/>
          </p:cNvPicPr>
          <p:nvPr/>
        </p:nvPicPr>
        <p:blipFill>
          <a:blip r:embed="rId2"/>
          <a:srcRect l="51138"/>
          <a:stretch>
            <a:fillRect/>
          </a:stretch>
        </p:blipFill>
        <p:spPr bwMode="auto">
          <a:xfrm>
            <a:off x="621100" y="1581150"/>
            <a:ext cx="28079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989013"/>
            <a:ext cx="2819400" cy="5921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Fig. 7-1: External Economies and Market Equilibrium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1039832"/>
            <a:ext cx="632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increasing returns to scale </a:t>
            </a: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(dynamic economies of scale)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average costs fall as </a:t>
            </a:r>
            <a:r>
              <a:rPr lang="en-US" sz="2800" b="1" i="1" dirty="0" smtClean="0">
                <a:cs typeface="Times New Roman"/>
              </a:rPr>
              <a:t>cumulative</a:t>
            </a:r>
          </a:p>
          <a:p>
            <a:pPr algn="ctr"/>
            <a:r>
              <a:rPr lang="en-US" sz="2800" b="1" dirty="0" smtClean="0">
                <a:cs typeface="Times New Roman"/>
              </a:rPr>
              <a:t>output over time rises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cs typeface="Times New Roman"/>
              </a:rPr>
              <a:t>compare with: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returns to scale </a:t>
            </a: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(economies of scale)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average costs fall as </a:t>
            </a:r>
            <a:r>
              <a:rPr lang="en-US" sz="2800" b="1" i="1" dirty="0" smtClean="0">
                <a:cs typeface="Times New Roman"/>
              </a:rPr>
              <a:t>current</a:t>
            </a:r>
            <a:r>
              <a:rPr lang="en-US" sz="2800" b="1" dirty="0" smtClean="0">
                <a:cs typeface="Times New Roman"/>
              </a:rPr>
              <a:t> output rises</a:t>
            </a:r>
          </a:p>
        </p:txBody>
      </p:sp>
      <p:pic>
        <p:nvPicPr>
          <p:cNvPr id="4" name="Picture 3" descr="sc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295400"/>
            <a:ext cx="2857500" cy="3333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4726</TotalTime>
  <Words>1674</Words>
  <Application>Microsoft Office PowerPoint</Application>
  <PresentationFormat>On-screen Show (16:9)</PresentationFormat>
  <Paragraphs>245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377</cp:revision>
  <dcterms:created xsi:type="dcterms:W3CDTF">2010-08-30T19:56:42Z</dcterms:created>
  <dcterms:modified xsi:type="dcterms:W3CDTF">2012-01-25T19:41:47Z</dcterms:modified>
</cp:coreProperties>
</file>