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78" r:id="rId2"/>
    <p:sldId id="463" r:id="rId3"/>
    <p:sldId id="464" r:id="rId4"/>
    <p:sldId id="465" r:id="rId5"/>
    <p:sldId id="473" r:id="rId6"/>
    <p:sldId id="466" r:id="rId7"/>
    <p:sldId id="474" r:id="rId8"/>
    <p:sldId id="467" r:id="rId9"/>
    <p:sldId id="468" r:id="rId10"/>
    <p:sldId id="469" r:id="rId11"/>
    <p:sldId id="470" r:id="rId12"/>
    <p:sldId id="471" r:id="rId13"/>
    <p:sldId id="472" r:id="rId14"/>
    <p:sldId id="475" r:id="rId15"/>
    <p:sldId id="476" r:id="rId16"/>
    <p:sldId id="477" r:id="rId17"/>
    <p:sldId id="478" r:id="rId18"/>
    <p:sldId id="479" r:id="rId19"/>
    <p:sldId id="480" r:id="rId20"/>
    <p:sldId id="481" r:id="rId21"/>
    <p:sldId id="482" r:id="rId22"/>
    <p:sldId id="483" r:id="rId23"/>
    <p:sldId id="484" r:id="rId24"/>
    <p:sldId id="485" r:id="rId25"/>
    <p:sldId id="486" r:id="rId26"/>
    <p:sldId id="487" r:id="rId27"/>
    <p:sldId id="488" r:id="rId28"/>
    <p:sldId id="489" r:id="rId29"/>
    <p:sldId id="490" r:id="rId30"/>
    <p:sldId id="491" r:id="rId31"/>
    <p:sldId id="492" r:id="rId32"/>
    <p:sldId id="493" r:id="rId33"/>
    <p:sldId id="494" r:id="rId34"/>
    <p:sldId id="496" r:id="rId35"/>
    <p:sldId id="497" r:id="rId36"/>
    <p:sldId id="498" r:id="rId37"/>
    <p:sldId id="499" r:id="rId38"/>
    <p:sldId id="495" r:id="rId39"/>
    <p:sldId id="500" r:id="rId40"/>
    <p:sldId id="501" r:id="rId41"/>
    <p:sldId id="502" r:id="rId42"/>
    <p:sldId id="503" r:id="rId43"/>
    <p:sldId id="504" r:id="rId44"/>
    <p:sldId id="505" r:id="rId45"/>
    <p:sldId id="506" r:id="rId46"/>
    <p:sldId id="508" r:id="rId47"/>
    <p:sldId id="510" r:id="rId48"/>
    <p:sldId id="515" r:id="rId49"/>
    <p:sldId id="516" r:id="rId50"/>
    <p:sldId id="517" r:id="rId5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99" autoAdjust="0"/>
    <p:restoredTop sz="94660"/>
  </p:normalViewPr>
  <p:slideViewPr>
    <p:cSldViewPr>
      <p:cViewPr varScale="1">
        <p:scale>
          <a:sx n="89" d="100"/>
          <a:sy n="89" d="100"/>
        </p:scale>
        <p:origin x="-108" y="-91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3941A1-809E-4B80-A183-6EEB55A8A684}" type="datetimeFigureOut">
              <a:rPr lang="en-US" smtClean="0"/>
              <a:pPr/>
              <a:t>1/25/2012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CEEADA-2BA2-4376-9307-9504ED3363FE}" type="slidenum">
              <a:rPr lang="en-US" smtClean="0"/>
              <a:pPr/>
              <a:t>‹#›</a:t>
            </a:fld>
            <a:endParaRPr lang="en-US"/>
          </a:p>
        </p:txBody>
      </p:sp>
    </p:spTree>
    <p:extLst>
      <p:ext uri="{BB962C8B-B14F-4D97-AF65-F5344CB8AC3E}">
        <p14:creationId xmlns:p14="http://schemas.microsoft.com/office/powerpoint/2010/main" xmlns="" val="309314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EEADA-2BA2-4376-9307-9504ED3363FE}" type="slidenum">
              <a:rPr lang="en-US" smtClean="0"/>
              <a:pPr/>
              <a:t>49</a:t>
            </a:fld>
            <a:endParaRPr lang="en-US"/>
          </a:p>
        </p:txBody>
      </p:sp>
    </p:spTree>
    <p:extLst>
      <p:ext uri="{BB962C8B-B14F-4D97-AF65-F5344CB8AC3E}">
        <p14:creationId xmlns:p14="http://schemas.microsoft.com/office/powerpoint/2010/main" xmlns="" val="2312009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A170D-0BDD-4638-9A1B-2043113D8863}"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A170D-0BDD-4638-9A1B-2043113D8863}" type="datetimeFigureOut">
              <a:rPr lang="en-US" smtClean="0"/>
              <a:pPr/>
              <a:t>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A170D-0BDD-4638-9A1B-2043113D8863}" type="datetimeFigureOut">
              <a:rPr lang="en-US" smtClean="0"/>
              <a:pPr/>
              <a:t>1/25/2012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A170D-0BDD-4638-9A1B-2043113D8863}" type="datetimeFigureOut">
              <a:rPr lang="en-US" smtClean="0"/>
              <a:pPr/>
              <a:t>1/25/2012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A170D-0BDD-4638-9A1B-2043113D8863}" type="datetimeFigureOut">
              <a:rPr lang="en-US" smtClean="0"/>
              <a:pPr/>
              <a:t>1/25/2012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8AA170D-0BDD-4638-9A1B-2043113D8863}" type="datetimeFigureOut">
              <a:rPr lang="en-US" smtClean="0"/>
              <a:pPr/>
              <a:t>1/25/2012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8766CD-751F-4563-94E6-E8FE1AE84C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971550"/>
            <a:ext cx="5393721" cy="830997"/>
          </a:xfrm>
          <a:prstGeom prst="rect">
            <a:avLst/>
          </a:prstGeom>
          <a:noFill/>
        </p:spPr>
        <p:txBody>
          <a:bodyPr wrap="none" rtlCol="0">
            <a:spAutoFit/>
          </a:bodyPr>
          <a:lstStyle/>
          <a:p>
            <a:pPr algn="ctr"/>
            <a:r>
              <a:rPr lang="en-US" sz="4800" b="1" dirty="0" smtClean="0">
                <a:solidFill>
                  <a:srgbClr val="0070C0"/>
                </a:solidFill>
                <a:effectLst>
                  <a:outerShdw blurRad="38100" dist="38100" dir="2700000" algn="tl">
                    <a:srgbClr val="000000">
                      <a:alpha val="43137"/>
                    </a:srgbClr>
                  </a:outerShdw>
                </a:effectLst>
              </a:rPr>
              <a:t>Unit 1: Trade Theory</a:t>
            </a:r>
            <a:endParaRPr lang="en-US" sz="4800" b="1" dirty="0">
              <a:solidFill>
                <a:srgbClr val="0070C0"/>
              </a:solidFill>
              <a:effectLst>
                <a:outerShdw blurRad="38100" dist="38100" dir="2700000" algn="tl">
                  <a:srgbClr val="000000">
                    <a:alpha val="43137"/>
                  </a:srgbClr>
                </a:outerShdw>
              </a:effectLst>
            </a:endParaRPr>
          </a:p>
        </p:txBody>
      </p:sp>
      <p:sp>
        <p:nvSpPr>
          <p:cNvPr id="4" name="TextBox 3"/>
          <p:cNvSpPr txBox="1"/>
          <p:nvPr/>
        </p:nvSpPr>
        <p:spPr>
          <a:xfrm>
            <a:off x="2286000" y="2438221"/>
            <a:ext cx="4672434" cy="1200329"/>
          </a:xfrm>
          <a:prstGeom prst="rect">
            <a:avLst/>
          </a:prstGeom>
          <a:noFill/>
        </p:spPr>
        <p:txBody>
          <a:bodyPr wrap="none" rtlCol="0">
            <a:spAutoFit/>
          </a:bodyPr>
          <a:lstStyle/>
          <a:p>
            <a:pPr algn="ctr"/>
            <a:r>
              <a:rPr lang="en-US" sz="3600" b="1" dirty="0" err="1" smtClean="0">
                <a:effectLst>
                  <a:outerShdw blurRad="38100" dist="38100" dir="2700000" algn="tl">
                    <a:srgbClr val="000000">
                      <a:alpha val="43137"/>
                    </a:srgbClr>
                  </a:outerShdw>
                </a:effectLst>
              </a:rPr>
              <a:t>Heckscher</a:t>
            </a:r>
            <a:r>
              <a:rPr lang="en-US" sz="3600" b="1" dirty="0" smtClean="0">
                <a:effectLst>
                  <a:outerShdw blurRad="38100" dist="38100" dir="2700000" algn="tl">
                    <a:srgbClr val="000000">
                      <a:alpha val="43137"/>
                    </a:srgbClr>
                  </a:outerShdw>
                </a:effectLst>
              </a:rPr>
              <a:t>-Ohlin Model</a:t>
            </a:r>
          </a:p>
          <a:p>
            <a:pPr algn="ctr"/>
            <a:r>
              <a:rPr lang="en-US" sz="3600" b="1" dirty="0" smtClean="0">
                <a:effectLst>
                  <a:outerShdw blurRad="38100" dist="38100" dir="2700000" algn="tl">
                    <a:srgbClr val="000000">
                      <a:alpha val="43137"/>
                    </a:srgbClr>
                  </a:outerShdw>
                </a:effectLst>
              </a:rPr>
              <a:t>2/3/2012</a:t>
            </a:r>
            <a:endParaRPr lang="en-US" sz="3600" b="1" dirty="0" smtClean="0">
              <a:effectLst>
                <a:outerShdw blurRad="38100" dist="38100" dir="2700000" algn="tl">
                  <a:srgbClr val="000000">
                    <a:alpha val="43137"/>
                  </a:srgbClr>
                </a:outerShdw>
              </a:effectLst>
            </a:endParaRPr>
          </a:p>
        </p:txBody>
      </p:sp>
      <p:pic>
        <p:nvPicPr>
          <p:cNvPr id="8" name="Picture 7" descr="theory-of-relativity.jpg"/>
          <p:cNvPicPr>
            <a:picLocks noChangeAspect="1"/>
          </p:cNvPicPr>
          <p:nvPr/>
        </p:nvPicPr>
        <p:blipFill>
          <a:blip r:embed="rId2"/>
          <a:stretch>
            <a:fillRect/>
          </a:stretch>
        </p:blipFill>
        <p:spPr>
          <a:xfrm>
            <a:off x="228600" y="819150"/>
            <a:ext cx="1600200" cy="1204151"/>
          </a:xfrm>
          <a:prstGeom prst="rect">
            <a:avLst/>
          </a:prstGeom>
          <a:ln>
            <a:solidFill>
              <a:schemeClr val="tx1"/>
            </a:solidFill>
          </a:ln>
        </p:spPr>
      </p:pic>
      <p:pic>
        <p:nvPicPr>
          <p:cNvPr id="9" name="Picture 8" descr="theory-of-relativity.jpg"/>
          <p:cNvPicPr>
            <a:picLocks noChangeAspect="1"/>
          </p:cNvPicPr>
          <p:nvPr/>
        </p:nvPicPr>
        <p:blipFill>
          <a:blip r:embed="rId2"/>
          <a:stretch>
            <a:fillRect/>
          </a:stretch>
        </p:blipFill>
        <p:spPr>
          <a:xfrm>
            <a:off x="7391400" y="834199"/>
            <a:ext cx="1600200" cy="1204151"/>
          </a:xfrm>
          <a:prstGeom prst="rect">
            <a:avLst/>
          </a:prstGeom>
          <a:ln>
            <a:solidFill>
              <a:schemeClr val="tx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fig05_01"/>
          <p:cNvPicPr>
            <a:picLocks noChangeAspect="1" noChangeArrowheads="1"/>
          </p:cNvPicPr>
          <p:nvPr/>
        </p:nvPicPr>
        <p:blipFill>
          <a:blip r:embed="rId2"/>
          <a:srcRect/>
          <a:stretch>
            <a:fillRect/>
          </a:stretch>
        </p:blipFill>
        <p:spPr bwMode="auto">
          <a:xfrm>
            <a:off x="304800" y="1563687"/>
            <a:ext cx="4286322" cy="3200400"/>
          </a:xfrm>
          <a:prstGeom prst="rect">
            <a:avLst/>
          </a:prstGeom>
          <a:noFill/>
          <a:ln>
            <a:solidFill>
              <a:schemeClr val="tx1"/>
            </a:solidFill>
          </a:ln>
        </p:spPr>
      </p:pic>
      <p:sp>
        <p:nvSpPr>
          <p:cNvPr id="7" name="TextBox 6"/>
          <p:cNvSpPr txBox="1"/>
          <p:nvPr/>
        </p:nvSpPr>
        <p:spPr>
          <a:xfrm>
            <a:off x="820866" y="133350"/>
            <a:ext cx="748493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production</a:t>
            </a:r>
          </a:p>
        </p:txBody>
      </p:sp>
      <p:sp>
        <p:nvSpPr>
          <p:cNvPr id="8" name="Rectangle 2"/>
          <p:cNvSpPr txBox="1">
            <a:spLocks noChangeArrowheads="1"/>
          </p:cNvSpPr>
          <p:nvPr/>
        </p:nvSpPr>
        <p:spPr>
          <a:xfrm>
            <a:off x="304800" y="971550"/>
            <a:ext cx="4343400" cy="592137"/>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Fig. 5-1:  The Production Possibility Frontier Without Factor Substitution</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extBox 8"/>
          <p:cNvSpPr txBox="1"/>
          <p:nvPr/>
        </p:nvSpPr>
        <p:spPr>
          <a:xfrm>
            <a:off x="4648200" y="1566029"/>
            <a:ext cx="4419600" cy="3139321"/>
          </a:xfrm>
          <a:prstGeom prst="rect">
            <a:avLst/>
          </a:prstGeom>
          <a:noFill/>
        </p:spPr>
        <p:txBody>
          <a:bodyPr wrap="square" rtlCol="0">
            <a:spAutoFit/>
          </a:bodyPr>
          <a:lstStyle/>
          <a:p>
            <a:pPr algn="ctr"/>
            <a:r>
              <a:rPr lang="en-US" sz="3600" b="1" dirty="0" err="1" smtClean="0">
                <a:solidFill>
                  <a:srgbClr val="0070C0"/>
                </a:solidFill>
                <a:cs typeface="Times New Roman"/>
              </a:rPr>
              <a:t>a</a:t>
            </a:r>
            <a:r>
              <a:rPr lang="en-US" sz="3600" b="1" baseline="-25000" dirty="0" err="1" smtClean="0">
                <a:solidFill>
                  <a:srgbClr val="0070C0"/>
                </a:solidFill>
                <a:cs typeface="Times New Roman"/>
              </a:rPr>
              <a:t>KC</a:t>
            </a:r>
            <a:r>
              <a:rPr lang="en-US" sz="3600" b="1" dirty="0" err="1" smtClean="0">
                <a:solidFill>
                  <a:srgbClr val="0070C0"/>
                </a:solidFill>
                <a:cs typeface="Times New Roman"/>
              </a:rPr>
              <a:t>Q</a:t>
            </a:r>
            <a:r>
              <a:rPr lang="en-US" sz="3600" b="1" baseline="-25000" dirty="0" err="1" smtClean="0">
                <a:solidFill>
                  <a:srgbClr val="0070C0"/>
                </a:solidFill>
                <a:cs typeface="Times New Roman"/>
              </a:rPr>
              <a:t>C</a:t>
            </a:r>
            <a:r>
              <a:rPr lang="en-US" sz="3600" b="1" dirty="0" smtClean="0">
                <a:solidFill>
                  <a:srgbClr val="0070C0"/>
                </a:solidFill>
                <a:cs typeface="Times New Roman"/>
              </a:rPr>
              <a:t> + </a:t>
            </a:r>
            <a:r>
              <a:rPr lang="en-US" sz="3600" b="1" dirty="0" err="1" smtClean="0">
                <a:solidFill>
                  <a:srgbClr val="0070C0"/>
                </a:solidFill>
                <a:cs typeface="Times New Roman"/>
              </a:rPr>
              <a:t>a</a:t>
            </a:r>
            <a:r>
              <a:rPr lang="en-US" sz="3600" b="1" baseline="-25000" dirty="0" err="1" smtClean="0">
                <a:solidFill>
                  <a:srgbClr val="0070C0"/>
                </a:solidFill>
                <a:cs typeface="Times New Roman"/>
              </a:rPr>
              <a:t>KF</a:t>
            </a:r>
            <a:r>
              <a:rPr lang="en-US" sz="3600" b="1" dirty="0" err="1" smtClean="0">
                <a:solidFill>
                  <a:srgbClr val="0070C0"/>
                </a:solidFill>
                <a:cs typeface="Times New Roman"/>
              </a:rPr>
              <a:t>Q</a:t>
            </a:r>
            <a:r>
              <a:rPr lang="en-US" sz="3600" b="1" baseline="-25000" dirty="0" err="1" smtClean="0">
                <a:solidFill>
                  <a:srgbClr val="0070C0"/>
                </a:solidFill>
                <a:cs typeface="Times New Roman"/>
              </a:rPr>
              <a:t>F</a:t>
            </a:r>
            <a:r>
              <a:rPr lang="en-US" sz="3600" b="1" dirty="0" smtClean="0">
                <a:solidFill>
                  <a:srgbClr val="0070C0"/>
                </a:solidFill>
                <a:cs typeface="Times New Roman"/>
              </a:rPr>
              <a:t> ≤ K</a:t>
            </a:r>
          </a:p>
          <a:p>
            <a:pPr algn="ctr"/>
            <a:r>
              <a:rPr lang="en-US" sz="3600" b="1" dirty="0" err="1" smtClean="0">
                <a:solidFill>
                  <a:srgbClr val="0070C0"/>
                </a:solidFill>
                <a:cs typeface="Times New Roman"/>
              </a:rPr>
              <a:t>a</a:t>
            </a:r>
            <a:r>
              <a:rPr lang="en-US" sz="3600" b="1" baseline="-25000" dirty="0" err="1" smtClean="0">
                <a:solidFill>
                  <a:srgbClr val="0070C0"/>
                </a:solidFill>
                <a:cs typeface="Times New Roman"/>
              </a:rPr>
              <a:t>LC</a:t>
            </a:r>
            <a:r>
              <a:rPr lang="en-US" sz="3600" b="1" dirty="0" err="1" smtClean="0">
                <a:solidFill>
                  <a:srgbClr val="0070C0"/>
                </a:solidFill>
                <a:cs typeface="Times New Roman"/>
              </a:rPr>
              <a:t>Q</a:t>
            </a:r>
            <a:r>
              <a:rPr lang="en-US" sz="3600" b="1" baseline="-25000" dirty="0" err="1" smtClean="0">
                <a:solidFill>
                  <a:srgbClr val="0070C0"/>
                </a:solidFill>
                <a:cs typeface="Times New Roman"/>
              </a:rPr>
              <a:t>C</a:t>
            </a:r>
            <a:r>
              <a:rPr lang="en-US" sz="3600" b="1" dirty="0" smtClean="0">
                <a:solidFill>
                  <a:srgbClr val="0070C0"/>
                </a:solidFill>
                <a:cs typeface="Times New Roman"/>
              </a:rPr>
              <a:t> + </a:t>
            </a:r>
            <a:r>
              <a:rPr lang="en-US" sz="3600" b="1" dirty="0" err="1" smtClean="0">
                <a:solidFill>
                  <a:srgbClr val="0070C0"/>
                </a:solidFill>
                <a:cs typeface="Times New Roman"/>
              </a:rPr>
              <a:t>a</a:t>
            </a:r>
            <a:r>
              <a:rPr lang="en-US" sz="3600" b="1" baseline="-25000" dirty="0" err="1" smtClean="0">
                <a:solidFill>
                  <a:srgbClr val="0070C0"/>
                </a:solidFill>
                <a:cs typeface="Times New Roman"/>
              </a:rPr>
              <a:t>LF</a:t>
            </a:r>
            <a:r>
              <a:rPr lang="en-US" sz="3600" b="1" dirty="0" err="1" smtClean="0">
                <a:solidFill>
                  <a:srgbClr val="0070C0"/>
                </a:solidFill>
                <a:cs typeface="Times New Roman"/>
              </a:rPr>
              <a:t>Q</a:t>
            </a:r>
            <a:r>
              <a:rPr lang="en-US" sz="3600" b="1" baseline="-25000" dirty="0" err="1" smtClean="0">
                <a:solidFill>
                  <a:srgbClr val="0070C0"/>
                </a:solidFill>
                <a:cs typeface="Times New Roman"/>
              </a:rPr>
              <a:t>F</a:t>
            </a:r>
            <a:r>
              <a:rPr lang="en-US" sz="3600" b="1" dirty="0" smtClean="0">
                <a:solidFill>
                  <a:srgbClr val="0070C0"/>
                </a:solidFill>
                <a:cs typeface="Times New Roman"/>
              </a:rPr>
              <a:t> ≤ L</a:t>
            </a:r>
          </a:p>
          <a:p>
            <a:pPr algn="ctr"/>
            <a:endParaRPr lang="en-US" sz="1400" b="1" dirty="0" smtClean="0">
              <a:cs typeface="Times New Roman"/>
            </a:endParaRPr>
          </a:p>
          <a:p>
            <a:pPr algn="ctr"/>
            <a:r>
              <a:rPr lang="en-US" sz="2800" b="1" dirty="0" smtClean="0">
                <a:cs typeface="Times New Roman"/>
              </a:rPr>
              <a:t>PPF equations don’t allow for factor substitution</a:t>
            </a:r>
          </a:p>
          <a:p>
            <a:pPr algn="ctr"/>
            <a:r>
              <a:rPr lang="en-US" sz="2800" b="1" dirty="0" smtClean="0">
                <a:cs typeface="Times New Roman"/>
              </a:rPr>
              <a:t>(unit factor requirements are constant on constraints).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0866" y="133350"/>
            <a:ext cx="748493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production</a:t>
            </a:r>
          </a:p>
        </p:txBody>
      </p:sp>
      <p:pic>
        <p:nvPicPr>
          <p:cNvPr id="3" name="Picture 6" descr="fig05_02"/>
          <p:cNvPicPr>
            <a:picLocks noChangeAspect="1" noChangeArrowheads="1"/>
          </p:cNvPicPr>
          <p:nvPr/>
        </p:nvPicPr>
        <p:blipFill>
          <a:blip r:embed="rId2"/>
          <a:srcRect/>
          <a:stretch>
            <a:fillRect/>
          </a:stretch>
        </p:blipFill>
        <p:spPr bwMode="auto">
          <a:xfrm>
            <a:off x="225383" y="1581150"/>
            <a:ext cx="4499017" cy="3200400"/>
          </a:xfrm>
          <a:prstGeom prst="rect">
            <a:avLst/>
          </a:prstGeom>
          <a:noFill/>
          <a:ln>
            <a:solidFill>
              <a:schemeClr val="tx1"/>
            </a:solidFill>
          </a:ln>
        </p:spPr>
      </p:pic>
      <p:sp>
        <p:nvSpPr>
          <p:cNvPr id="5" name="Rectangle 2"/>
          <p:cNvSpPr txBox="1">
            <a:spLocks noChangeArrowheads="1"/>
          </p:cNvSpPr>
          <p:nvPr/>
        </p:nvSpPr>
        <p:spPr>
          <a:xfrm>
            <a:off x="304800" y="971550"/>
            <a:ext cx="4343400" cy="592137"/>
          </a:xfrm>
          <a:prstGeom prst="rect">
            <a:avLst/>
          </a:prstGeom>
        </p:spPr>
        <p:txBody>
          <a:bodyPr vert="horz" lIns="91440" tIns="45720" rIns="91440" bIns="45720" rtlCol="0" anchor="ctr">
            <a:normAutofit lnSpcReduction="10000"/>
          </a:bodyPr>
          <a:lstStyle/>
          <a:p>
            <a:pPr lvl="0" algn="ctr">
              <a:spcBef>
                <a:spcPct val="0"/>
              </a:spcBef>
            </a:pPr>
            <a:r>
              <a:rPr lang="en-US" dirty="0" smtClean="0">
                <a:latin typeface="+mj-lt"/>
                <a:ea typeface="+mj-ea"/>
                <a:cs typeface="+mj-cs"/>
              </a:rPr>
              <a:t>Fig. 5-2:  The Production Possibility </a:t>
            </a:r>
            <a:br>
              <a:rPr lang="en-US" dirty="0" smtClean="0">
                <a:latin typeface="+mj-lt"/>
                <a:ea typeface="+mj-ea"/>
                <a:cs typeface="+mj-cs"/>
              </a:rPr>
            </a:br>
            <a:r>
              <a:rPr lang="en-US" dirty="0" smtClean="0">
                <a:latin typeface="+mj-lt"/>
                <a:ea typeface="+mj-ea"/>
                <a:cs typeface="+mj-cs"/>
              </a:rPr>
              <a:t>Frontier with Factor Substitution</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4800600" y="1657350"/>
            <a:ext cx="4343400" cy="2462213"/>
          </a:xfrm>
          <a:prstGeom prst="rect">
            <a:avLst/>
          </a:prstGeom>
          <a:noFill/>
        </p:spPr>
        <p:txBody>
          <a:bodyPr wrap="square" rtlCol="0">
            <a:spAutoFit/>
          </a:bodyPr>
          <a:lstStyle/>
          <a:p>
            <a:pPr algn="ctr"/>
            <a:r>
              <a:rPr lang="en-US" sz="2800" b="1" dirty="0" smtClean="0">
                <a:cs typeface="Times New Roman"/>
              </a:rPr>
              <a:t>Allowing factor substitution leads to a curved PPF.</a:t>
            </a:r>
          </a:p>
          <a:p>
            <a:pPr algn="ctr"/>
            <a:endParaRPr lang="en-US" sz="1400" b="1" dirty="0" smtClean="0">
              <a:cs typeface="Times New Roman"/>
            </a:endParaRPr>
          </a:p>
          <a:p>
            <a:pPr algn="ctr"/>
            <a:r>
              <a:rPr lang="en-US" sz="2800" b="1" dirty="0" smtClean="0">
                <a:cs typeface="Times New Roman"/>
              </a:rPr>
              <a:t>Opportunity cost increases continuously as producers make more cloth.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0866" y="133350"/>
            <a:ext cx="748493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production</a:t>
            </a:r>
          </a:p>
        </p:txBody>
      </p:sp>
      <p:sp>
        <p:nvSpPr>
          <p:cNvPr id="4" name="Rectangle 2"/>
          <p:cNvSpPr txBox="1">
            <a:spLocks noChangeArrowheads="1"/>
          </p:cNvSpPr>
          <p:nvPr/>
        </p:nvSpPr>
        <p:spPr>
          <a:xfrm>
            <a:off x="304800" y="1200150"/>
            <a:ext cx="4343400" cy="363537"/>
          </a:xfrm>
          <a:prstGeom prst="rect">
            <a:avLst/>
          </a:prstGeom>
        </p:spPr>
        <p:txBody>
          <a:bodyPr vert="horz" lIns="91440" tIns="45720" rIns="91440" bIns="45720" rtlCol="0" anchor="ctr">
            <a:normAutofit lnSpcReduction="10000"/>
          </a:bodyPr>
          <a:lstStyle/>
          <a:p>
            <a:pPr lvl="0" algn="ctr">
              <a:spcBef>
                <a:spcPct val="0"/>
              </a:spcBef>
            </a:pPr>
            <a:r>
              <a:rPr lang="en-US" dirty="0" smtClean="0">
                <a:latin typeface="+mj-lt"/>
                <a:ea typeface="+mj-ea"/>
                <a:cs typeface="+mj-cs"/>
              </a:rPr>
              <a:t>Fig. 5-3:  Prices and Production</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4953000" y="895350"/>
            <a:ext cx="4191000" cy="4185761"/>
          </a:xfrm>
          <a:prstGeom prst="rect">
            <a:avLst/>
          </a:prstGeom>
          <a:noFill/>
        </p:spPr>
        <p:txBody>
          <a:bodyPr wrap="square" rtlCol="0">
            <a:spAutoFit/>
          </a:bodyPr>
          <a:lstStyle/>
          <a:p>
            <a:pPr algn="ctr"/>
            <a:r>
              <a:rPr lang="en-US" sz="2800" b="1" dirty="0" smtClean="0">
                <a:cs typeface="Times New Roman"/>
              </a:rPr>
              <a:t>Economy produces at the point that maximizes the value of production.</a:t>
            </a:r>
          </a:p>
          <a:p>
            <a:pPr algn="ctr"/>
            <a:endParaRPr lang="en-US" sz="1400" b="1" dirty="0" smtClean="0">
              <a:cs typeface="Times New Roman"/>
            </a:endParaRPr>
          </a:p>
          <a:p>
            <a:pPr algn="ctr"/>
            <a:r>
              <a:rPr lang="en-US" sz="2800" b="1" dirty="0" smtClean="0">
                <a:cs typeface="Times New Roman"/>
              </a:rPr>
              <a:t>This occurs where an </a:t>
            </a:r>
            <a:r>
              <a:rPr lang="en-US" sz="2800" b="1" dirty="0" err="1" smtClean="0">
                <a:cs typeface="Times New Roman"/>
              </a:rPr>
              <a:t>isovalue</a:t>
            </a:r>
            <a:r>
              <a:rPr lang="en-US" sz="2800" b="1" dirty="0" smtClean="0">
                <a:cs typeface="Times New Roman"/>
              </a:rPr>
              <a:t> line is tangent</a:t>
            </a:r>
          </a:p>
          <a:p>
            <a:pPr algn="ctr"/>
            <a:r>
              <a:rPr lang="en-US" sz="2800" b="1" dirty="0" smtClean="0">
                <a:cs typeface="Times New Roman"/>
              </a:rPr>
              <a:t>to the PPF (point Q):</a:t>
            </a:r>
          </a:p>
          <a:p>
            <a:pPr algn="ctr"/>
            <a:r>
              <a:rPr lang="en-US" sz="2800" b="1" dirty="0" smtClean="0">
                <a:cs typeface="Times New Roman"/>
              </a:rPr>
              <a:t>relative price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 =</a:t>
            </a:r>
          </a:p>
          <a:p>
            <a:pPr algn="ctr"/>
            <a:r>
              <a:rPr lang="en-US" sz="2800" b="1" dirty="0" smtClean="0">
                <a:cs typeface="Times New Roman"/>
              </a:rPr>
              <a:t>opportunity cost</a:t>
            </a:r>
          </a:p>
          <a:p>
            <a:pPr algn="ctr"/>
            <a:r>
              <a:rPr lang="en-US" sz="2800" b="1" dirty="0" smtClean="0">
                <a:cs typeface="Times New Roman"/>
              </a:rPr>
              <a:t>(PPF slope)</a:t>
            </a:r>
          </a:p>
        </p:txBody>
      </p:sp>
      <p:pic>
        <p:nvPicPr>
          <p:cNvPr id="7" name="Picture 7" descr="fig05_03"/>
          <p:cNvPicPr>
            <a:picLocks noChangeAspect="1" noChangeArrowheads="1"/>
          </p:cNvPicPr>
          <p:nvPr/>
        </p:nvPicPr>
        <p:blipFill>
          <a:blip r:embed="rId2"/>
          <a:srcRect/>
          <a:stretch>
            <a:fillRect/>
          </a:stretch>
        </p:blipFill>
        <p:spPr bwMode="auto">
          <a:xfrm>
            <a:off x="160185" y="1581150"/>
            <a:ext cx="4716615" cy="3200400"/>
          </a:xfrm>
          <a:prstGeom prst="rect">
            <a:avLst/>
          </a:prstGeom>
          <a:noFill/>
          <a:ln>
            <a:solidFill>
              <a:schemeClr val="tx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0866" y="133350"/>
            <a:ext cx="748493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production</a:t>
            </a:r>
          </a:p>
        </p:txBody>
      </p:sp>
      <p:sp>
        <p:nvSpPr>
          <p:cNvPr id="3" name="Rectangle 2"/>
          <p:cNvSpPr txBox="1">
            <a:spLocks noChangeArrowheads="1"/>
          </p:cNvSpPr>
          <p:nvPr/>
        </p:nvSpPr>
        <p:spPr>
          <a:xfrm>
            <a:off x="304800" y="1200150"/>
            <a:ext cx="4343400" cy="363537"/>
          </a:xfrm>
          <a:prstGeom prst="rect">
            <a:avLst/>
          </a:prstGeom>
        </p:spPr>
        <p:txBody>
          <a:bodyPr vert="horz" lIns="91440" tIns="45720" rIns="91440" bIns="45720" rtlCol="0" anchor="ctr">
            <a:normAutofit lnSpcReduction="10000"/>
          </a:bodyPr>
          <a:lstStyle/>
          <a:p>
            <a:pPr lvl="0" algn="ctr">
              <a:spcBef>
                <a:spcPct val="0"/>
              </a:spcBef>
            </a:pPr>
            <a:r>
              <a:rPr lang="en-US" dirty="0" smtClean="0">
                <a:latin typeface="+mj-lt"/>
                <a:ea typeface="+mj-ea"/>
                <a:cs typeface="+mj-cs"/>
              </a:rPr>
              <a:t>Fig. 5-3:  Prices and Production</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5029200" y="1410652"/>
            <a:ext cx="3962400" cy="3447098"/>
          </a:xfrm>
          <a:prstGeom prst="rect">
            <a:avLst/>
          </a:prstGeom>
          <a:noFill/>
        </p:spPr>
        <p:txBody>
          <a:bodyPr wrap="square" rtlCol="0">
            <a:spAutoFit/>
          </a:bodyPr>
          <a:lstStyle/>
          <a:p>
            <a:pPr algn="ctr"/>
            <a:r>
              <a:rPr lang="en-US" sz="3600" b="1" dirty="0" smtClean="0">
                <a:solidFill>
                  <a:srgbClr val="0070C0"/>
                </a:solidFill>
                <a:cs typeface="Times New Roman"/>
              </a:rPr>
              <a:t>V = P</a:t>
            </a:r>
            <a:r>
              <a:rPr lang="en-US" sz="3600" b="1" baseline="-25000" dirty="0" smtClean="0">
                <a:solidFill>
                  <a:srgbClr val="0070C0"/>
                </a:solidFill>
                <a:cs typeface="Times New Roman"/>
              </a:rPr>
              <a:t>C</a:t>
            </a:r>
            <a:r>
              <a:rPr lang="en-US" sz="3600" b="1" dirty="0" smtClean="0">
                <a:solidFill>
                  <a:srgbClr val="0070C0"/>
                </a:solidFill>
                <a:cs typeface="Times New Roman"/>
              </a:rPr>
              <a:t>Q</a:t>
            </a:r>
            <a:r>
              <a:rPr lang="en-US" sz="3600" b="1" baseline="-25000" dirty="0" smtClean="0">
                <a:solidFill>
                  <a:srgbClr val="0070C0"/>
                </a:solidFill>
                <a:cs typeface="Times New Roman"/>
              </a:rPr>
              <a:t>C</a:t>
            </a:r>
            <a:r>
              <a:rPr lang="en-US" sz="3600" b="1" dirty="0" smtClean="0">
                <a:solidFill>
                  <a:srgbClr val="0070C0"/>
                </a:solidFill>
                <a:cs typeface="Times New Roman"/>
              </a:rPr>
              <a:t> + P</a:t>
            </a:r>
            <a:r>
              <a:rPr lang="en-US" sz="3600" b="1" baseline="-25000" dirty="0" smtClean="0">
                <a:solidFill>
                  <a:srgbClr val="0070C0"/>
                </a:solidFill>
                <a:cs typeface="Times New Roman"/>
              </a:rPr>
              <a:t>F</a:t>
            </a:r>
            <a:r>
              <a:rPr lang="en-US" sz="3600" b="1" dirty="0" smtClean="0">
                <a:solidFill>
                  <a:srgbClr val="0070C0"/>
                </a:solidFill>
                <a:cs typeface="Times New Roman"/>
              </a:rPr>
              <a:t>Q</a:t>
            </a:r>
            <a:r>
              <a:rPr lang="en-US" sz="3600" b="1" baseline="-25000" dirty="0" smtClean="0">
                <a:solidFill>
                  <a:srgbClr val="0070C0"/>
                </a:solidFill>
                <a:cs typeface="Times New Roman"/>
              </a:rPr>
              <a:t>F</a:t>
            </a:r>
          </a:p>
          <a:p>
            <a:pPr algn="ctr"/>
            <a:endParaRPr lang="en-US" sz="1400" b="1" dirty="0" smtClean="0">
              <a:cs typeface="Times New Roman"/>
            </a:endParaRPr>
          </a:p>
          <a:p>
            <a:r>
              <a:rPr lang="en-US" sz="2800" b="1" dirty="0" smtClean="0">
                <a:cs typeface="Times New Roman"/>
              </a:rPr>
              <a:t>Q</a:t>
            </a:r>
            <a:r>
              <a:rPr lang="en-US" sz="2800" b="1" baseline="-25000" dirty="0" smtClean="0">
                <a:cs typeface="Times New Roman"/>
              </a:rPr>
              <a:t>C</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output of cloth</a:t>
            </a:r>
          </a:p>
          <a:p>
            <a:r>
              <a:rPr lang="en-US" sz="2800" b="1" dirty="0" smtClean="0">
                <a:cs typeface="Times New Roman"/>
              </a:rPr>
              <a:t>Q</a:t>
            </a:r>
            <a:r>
              <a:rPr lang="en-US" sz="2800" b="1" baseline="-25000" dirty="0" smtClean="0">
                <a:cs typeface="Times New Roman"/>
              </a:rPr>
              <a:t>F</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output of food</a:t>
            </a:r>
          </a:p>
          <a:p>
            <a:r>
              <a:rPr lang="en-US" sz="2800" b="1" dirty="0" smtClean="0">
                <a:cs typeface="Times New Roman"/>
              </a:rPr>
              <a:t>P</a:t>
            </a:r>
            <a:r>
              <a:rPr lang="en-US" sz="2800" b="1" baseline="-25000" dirty="0" smtClean="0">
                <a:cs typeface="Times New Roman"/>
              </a:rPr>
              <a:t>C</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price of cloth</a:t>
            </a:r>
          </a:p>
          <a:p>
            <a:r>
              <a:rPr lang="en-US" sz="2800" b="1" dirty="0" smtClean="0">
                <a:cs typeface="Times New Roman"/>
              </a:rPr>
              <a:t>P</a:t>
            </a:r>
            <a:r>
              <a:rPr lang="en-US" sz="2800" b="1" baseline="-25000" dirty="0" smtClean="0">
                <a:cs typeface="Times New Roman"/>
              </a:rPr>
              <a:t>F</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price of food</a:t>
            </a:r>
          </a:p>
          <a:p>
            <a:r>
              <a:rPr lang="en-US" sz="2800" b="1" dirty="0" smtClean="0">
                <a:cs typeface="Times New Roman"/>
              </a:rPr>
              <a:t>V </a:t>
            </a:r>
            <a:r>
              <a:rPr lang="en-US" sz="2800" b="1" dirty="0" smtClean="0">
                <a:latin typeface="Times New Roman"/>
                <a:cs typeface="Times New Roman"/>
              </a:rPr>
              <a:t>≡</a:t>
            </a:r>
            <a:r>
              <a:rPr lang="en-US" sz="2800" b="1" dirty="0" smtClean="0">
                <a:cs typeface="Times New Roman"/>
              </a:rPr>
              <a:t> total value</a:t>
            </a:r>
          </a:p>
          <a:p>
            <a:r>
              <a:rPr lang="en-US" sz="2800" b="1" dirty="0" smtClean="0">
                <a:cs typeface="Times New Roman"/>
              </a:rPr>
              <a:t>-P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slope of </a:t>
            </a:r>
            <a:r>
              <a:rPr lang="en-US" sz="2800" b="1" dirty="0" err="1" smtClean="0">
                <a:cs typeface="Times New Roman"/>
              </a:rPr>
              <a:t>isovalue</a:t>
            </a:r>
            <a:endParaRPr lang="en-US" sz="2800" b="1" dirty="0" smtClean="0">
              <a:cs typeface="Times New Roman"/>
            </a:endParaRPr>
          </a:p>
        </p:txBody>
      </p:sp>
      <p:pic>
        <p:nvPicPr>
          <p:cNvPr id="5" name="Picture 7" descr="fig05_03"/>
          <p:cNvPicPr>
            <a:picLocks noChangeAspect="1" noChangeArrowheads="1"/>
          </p:cNvPicPr>
          <p:nvPr/>
        </p:nvPicPr>
        <p:blipFill>
          <a:blip r:embed="rId2"/>
          <a:srcRect/>
          <a:stretch>
            <a:fillRect/>
          </a:stretch>
        </p:blipFill>
        <p:spPr bwMode="auto">
          <a:xfrm>
            <a:off x="160185" y="1581150"/>
            <a:ext cx="4716615" cy="3200400"/>
          </a:xfrm>
          <a:prstGeom prst="rect">
            <a:avLst/>
          </a:prstGeom>
          <a:noFill/>
          <a:ln>
            <a:solidFill>
              <a:schemeClr val="tx1"/>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g05_04"/>
          <p:cNvPicPr>
            <a:picLocks noChangeAspect="1" noChangeArrowheads="1"/>
          </p:cNvPicPr>
          <p:nvPr/>
        </p:nvPicPr>
        <p:blipFill>
          <a:blip r:embed="rId2"/>
          <a:srcRect/>
          <a:stretch>
            <a:fillRect/>
          </a:stretch>
        </p:blipFill>
        <p:spPr bwMode="auto">
          <a:xfrm>
            <a:off x="952335" y="1581150"/>
            <a:ext cx="3086265" cy="3200400"/>
          </a:xfrm>
          <a:prstGeom prst="rect">
            <a:avLst/>
          </a:prstGeom>
          <a:noFill/>
          <a:ln>
            <a:solidFill>
              <a:schemeClr val="tx1"/>
            </a:solidFill>
          </a:ln>
        </p:spPr>
      </p:pic>
      <p:sp>
        <p:nvSpPr>
          <p:cNvPr id="3" name="Rectangle 2"/>
          <p:cNvSpPr txBox="1">
            <a:spLocks noChangeArrowheads="1"/>
          </p:cNvSpPr>
          <p:nvPr/>
        </p:nvSpPr>
        <p:spPr>
          <a:xfrm>
            <a:off x="1066800" y="971550"/>
            <a:ext cx="2743200" cy="592137"/>
          </a:xfrm>
          <a:prstGeom prst="rect">
            <a:avLst/>
          </a:prstGeom>
        </p:spPr>
        <p:txBody>
          <a:bodyPr vert="horz" lIns="91440" tIns="45720" rIns="91440" bIns="45720" rtlCol="0" anchor="ctr">
            <a:normAutofit lnSpcReduction="10000"/>
          </a:bodyPr>
          <a:lstStyle/>
          <a:p>
            <a:pPr lvl="0" algn="ctr">
              <a:spcBef>
                <a:spcPct val="0"/>
              </a:spcBef>
            </a:pPr>
            <a:r>
              <a:rPr lang="en-US" dirty="0" smtClean="0">
                <a:latin typeface="+mj-lt"/>
                <a:ea typeface="+mj-ea"/>
                <a:cs typeface="+mj-cs"/>
              </a:rPr>
              <a:t>Fig. 5-4:  Input Possibilities in Food Production</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609600" y="133350"/>
            <a:ext cx="8007000"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mix of inputs</a:t>
            </a:r>
          </a:p>
        </p:txBody>
      </p:sp>
      <p:sp>
        <p:nvSpPr>
          <p:cNvPr id="6" name="TextBox 5"/>
          <p:cNvSpPr txBox="1"/>
          <p:nvPr/>
        </p:nvSpPr>
        <p:spPr>
          <a:xfrm>
            <a:off x="4267200" y="1581150"/>
            <a:ext cx="4724400" cy="2893100"/>
          </a:xfrm>
          <a:prstGeom prst="rect">
            <a:avLst/>
          </a:prstGeom>
          <a:noFill/>
        </p:spPr>
        <p:txBody>
          <a:bodyPr wrap="square" rtlCol="0">
            <a:spAutoFit/>
          </a:bodyPr>
          <a:lstStyle/>
          <a:p>
            <a:pPr algn="ctr"/>
            <a:r>
              <a:rPr lang="en-US" sz="2800" b="1" dirty="0" smtClean="0">
                <a:cs typeface="Times New Roman"/>
              </a:rPr>
              <a:t>With factor substitution producers can choose</a:t>
            </a:r>
          </a:p>
          <a:p>
            <a:pPr algn="ctr"/>
            <a:r>
              <a:rPr lang="en-US" sz="2800" b="1" dirty="0" smtClean="0">
                <a:cs typeface="Times New Roman"/>
              </a:rPr>
              <a:t>different mixes of labor</a:t>
            </a:r>
          </a:p>
          <a:p>
            <a:pPr algn="ctr"/>
            <a:r>
              <a:rPr lang="en-US" sz="2800" b="1" dirty="0" smtClean="0">
                <a:cs typeface="Times New Roman"/>
              </a:rPr>
              <a:t>and capital to produce food:</a:t>
            </a:r>
          </a:p>
          <a:p>
            <a:pPr algn="ctr"/>
            <a:endParaRPr lang="en-US" sz="1400" b="1" dirty="0" smtClean="0">
              <a:cs typeface="Times New Roman"/>
            </a:endParaRPr>
          </a:p>
          <a:p>
            <a:pPr>
              <a:buFont typeface="Arial" pitchFamily="34" charset="0"/>
              <a:buChar char="•"/>
            </a:pPr>
            <a:r>
              <a:rPr lang="en-US" sz="2800" b="1" dirty="0" smtClean="0">
                <a:cs typeface="Times New Roman"/>
              </a:rPr>
              <a:t> less capital &amp; more labor; or</a:t>
            </a:r>
          </a:p>
          <a:p>
            <a:pPr>
              <a:buFont typeface="Arial" pitchFamily="34" charset="0"/>
              <a:buChar char="•"/>
            </a:pPr>
            <a:r>
              <a:rPr lang="en-US" sz="2800" b="1" dirty="0" smtClean="0">
                <a:cs typeface="Times New Roman"/>
              </a:rPr>
              <a:t> more capital &amp; less labor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3350"/>
            <a:ext cx="7827528"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factor prices</a:t>
            </a:r>
          </a:p>
        </p:txBody>
      </p:sp>
      <p:pic>
        <p:nvPicPr>
          <p:cNvPr id="3" name="Picture 6" descr="fig05_05"/>
          <p:cNvPicPr>
            <a:picLocks noChangeAspect="1" noChangeArrowheads="1"/>
          </p:cNvPicPr>
          <p:nvPr/>
        </p:nvPicPr>
        <p:blipFill>
          <a:blip r:embed="rId2"/>
          <a:srcRect/>
          <a:stretch>
            <a:fillRect/>
          </a:stretch>
        </p:blipFill>
        <p:spPr bwMode="auto">
          <a:xfrm>
            <a:off x="914400" y="1581150"/>
            <a:ext cx="3187947" cy="3200400"/>
          </a:xfrm>
          <a:prstGeom prst="rect">
            <a:avLst/>
          </a:prstGeom>
          <a:noFill/>
          <a:ln>
            <a:solidFill>
              <a:schemeClr val="tx1"/>
            </a:solidFill>
          </a:ln>
        </p:spPr>
      </p:pic>
      <p:sp>
        <p:nvSpPr>
          <p:cNvPr id="5" name="Rectangle 2"/>
          <p:cNvSpPr txBox="1">
            <a:spLocks noChangeArrowheads="1"/>
          </p:cNvSpPr>
          <p:nvPr/>
        </p:nvSpPr>
        <p:spPr>
          <a:xfrm>
            <a:off x="1066800" y="971550"/>
            <a:ext cx="2743200" cy="592137"/>
          </a:xfrm>
          <a:prstGeom prst="rect">
            <a:avLst/>
          </a:prstGeom>
        </p:spPr>
        <p:txBody>
          <a:bodyPr vert="horz" lIns="91440" tIns="45720" rIns="91440" bIns="45720" rtlCol="0" anchor="ctr">
            <a:normAutofit lnSpcReduction="10000"/>
          </a:bodyPr>
          <a:lstStyle/>
          <a:p>
            <a:pPr lvl="0" algn="ctr">
              <a:spcBef>
                <a:spcPct val="0"/>
              </a:spcBef>
            </a:pPr>
            <a:r>
              <a:rPr lang="en-US" dirty="0" smtClean="0">
                <a:latin typeface="+mj-lt"/>
                <a:ea typeface="+mj-ea"/>
                <a:cs typeface="+mj-cs"/>
              </a:rPr>
              <a:t>Fig. 5-5:  Factor Prices</a:t>
            </a:r>
          </a:p>
          <a:p>
            <a:pPr lvl="0" algn="ctr">
              <a:spcBef>
                <a:spcPct val="0"/>
              </a:spcBef>
            </a:pPr>
            <a:r>
              <a:rPr lang="en-US" dirty="0" smtClean="0">
                <a:latin typeface="+mj-lt"/>
                <a:ea typeface="+mj-ea"/>
                <a:cs typeface="+mj-cs"/>
              </a:rPr>
              <a:t>and Input Choices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4114800" y="1428750"/>
            <a:ext cx="5029200" cy="3323987"/>
          </a:xfrm>
          <a:prstGeom prst="rect">
            <a:avLst/>
          </a:prstGeom>
          <a:noFill/>
        </p:spPr>
        <p:txBody>
          <a:bodyPr wrap="square" rtlCol="0">
            <a:spAutoFit/>
          </a:bodyPr>
          <a:lstStyle/>
          <a:p>
            <a:pPr algn="ctr"/>
            <a:r>
              <a:rPr lang="en-US" sz="2800" b="1" dirty="0" smtClean="0">
                <a:cs typeface="Times New Roman"/>
              </a:rPr>
              <a:t>Producers’ choice of factor mixes will depend on the</a:t>
            </a:r>
          </a:p>
          <a:p>
            <a:pPr algn="ctr"/>
            <a:r>
              <a:rPr lang="en-US" sz="2800" b="1" dirty="0" smtClean="0">
                <a:cs typeface="Times New Roman"/>
              </a:rPr>
              <a:t>wage rate (w) and the</a:t>
            </a:r>
          </a:p>
          <a:p>
            <a:pPr algn="ctr"/>
            <a:r>
              <a:rPr lang="en-US" sz="2800" b="1" dirty="0" smtClean="0">
                <a:cs typeface="Times New Roman"/>
              </a:rPr>
              <a:t>rental rate of capital (r).</a:t>
            </a:r>
          </a:p>
          <a:p>
            <a:pPr algn="ctr"/>
            <a:endParaRPr lang="en-US" sz="1400" b="1" dirty="0" smtClean="0">
              <a:cs typeface="Times New Roman"/>
            </a:endParaRPr>
          </a:p>
          <a:p>
            <a:pPr algn="ctr"/>
            <a:r>
              <a:rPr lang="en-US" sz="2800" b="1" dirty="0" smtClean="0">
                <a:cs typeface="Times New Roman"/>
              </a:rPr>
              <a:t>As w increases relative</a:t>
            </a:r>
          </a:p>
          <a:p>
            <a:pPr algn="ctr"/>
            <a:r>
              <a:rPr lang="en-US" sz="2800" b="1" dirty="0" smtClean="0">
                <a:cs typeface="Times New Roman"/>
              </a:rPr>
              <a:t>to r, producers will use</a:t>
            </a:r>
          </a:p>
          <a:p>
            <a:pPr algn="ctr"/>
            <a:r>
              <a:rPr lang="en-US" sz="2800" b="1" dirty="0" smtClean="0">
                <a:cs typeface="Times New Roman"/>
              </a:rPr>
              <a:t>more capital and less labor.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fig05_05"/>
          <p:cNvPicPr>
            <a:picLocks noChangeAspect="1" noChangeArrowheads="1"/>
          </p:cNvPicPr>
          <p:nvPr/>
        </p:nvPicPr>
        <p:blipFill>
          <a:blip r:embed="rId2"/>
          <a:srcRect/>
          <a:stretch>
            <a:fillRect/>
          </a:stretch>
        </p:blipFill>
        <p:spPr bwMode="auto">
          <a:xfrm>
            <a:off x="914400" y="1581150"/>
            <a:ext cx="3187947" cy="3200400"/>
          </a:xfrm>
          <a:prstGeom prst="rect">
            <a:avLst/>
          </a:prstGeom>
          <a:noFill/>
          <a:ln>
            <a:solidFill>
              <a:schemeClr val="tx1"/>
            </a:solidFill>
          </a:ln>
        </p:spPr>
      </p:pic>
      <p:sp>
        <p:nvSpPr>
          <p:cNvPr id="4" name="Rectangle 2"/>
          <p:cNvSpPr txBox="1">
            <a:spLocks noChangeArrowheads="1"/>
          </p:cNvSpPr>
          <p:nvPr/>
        </p:nvSpPr>
        <p:spPr>
          <a:xfrm>
            <a:off x="1066800" y="971550"/>
            <a:ext cx="2743200" cy="592137"/>
          </a:xfrm>
          <a:prstGeom prst="rect">
            <a:avLst/>
          </a:prstGeom>
        </p:spPr>
        <p:txBody>
          <a:bodyPr vert="horz" lIns="91440" tIns="45720" rIns="91440" bIns="45720" rtlCol="0" anchor="ctr">
            <a:normAutofit lnSpcReduction="10000"/>
          </a:bodyPr>
          <a:lstStyle/>
          <a:p>
            <a:pPr lvl="0" algn="ctr">
              <a:spcBef>
                <a:spcPct val="0"/>
              </a:spcBef>
            </a:pPr>
            <a:r>
              <a:rPr lang="en-US" dirty="0" smtClean="0">
                <a:latin typeface="+mj-lt"/>
                <a:ea typeface="+mj-ea"/>
                <a:cs typeface="+mj-cs"/>
              </a:rPr>
              <a:t>Fig. 5-5:  Factor Prices</a:t>
            </a:r>
          </a:p>
          <a:p>
            <a:pPr lvl="0" algn="ctr">
              <a:spcBef>
                <a:spcPct val="0"/>
              </a:spcBef>
            </a:pPr>
            <a:r>
              <a:rPr lang="en-US" dirty="0" smtClean="0">
                <a:latin typeface="+mj-lt"/>
                <a:ea typeface="+mj-ea"/>
                <a:cs typeface="+mj-cs"/>
              </a:rPr>
              <a:t>and Input Choices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4267200" y="895350"/>
            <a:ext cx="4876800" cy="4185761"/>
          </a:xfrm>
          <a:prstGeom prst="rect">
            <a:avLst/>
          </a:prstGeom>
          <a:noFill/>
        </p:spPr>
        <p:txBody>
          <a:bodyPr wrap="square" rtlCol="0">
            <a:spAutoFit/>
          </a:bodyPr>
          <a:lstStyle/>
          <a:p>
            <a:pPr algn="ctr"/>
            <a:r>
              <a:rPr lang="en-US" sz="2800" b="1" dirty="0" smtClean="0">
                <a:cs typeface="Times New Roman"/>
              </a:rPr>
              <a:t>Assume at any given w/r:</a:t>
            </a:r>
          </a:p>
          <a:p>
            <a:pPr algn="ctr"/>
            <a:r>
              <a:rPr lang="en-US" sz="2800" b="1" dirty="0" err="1" smtClean="0">
                <a:cs typeface="Times New Roman"/>
              </a:rPr>
              <a:t>a</a:t>
            </a:r>
            <a:r>
              <a:rPr lang="en-US" sz="2800" b="1" baseline="-25000" dirty="0" err="1" smtClean="0">
                <a:cs typeface="Times New Roman"/>
              </a:rPr>
              <a:t>LC</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KC</a:t>
            </a:r>
            <a:r>
              <a:rPr lang="en-US" sz="2800" b="1" dirty="0" smtClean="0">
                <a:cs typeface="Times New Roman"/>
              </a:rPr>
              <a:t> &gt; </a:t>
            </a:r>
            <a:r>
              <a:rPr lang="en-US" sz="2800" b="1" dirty="0" err="1" smtClean="0">
                <a:cs typeface="Times New Roman"/>
              </a:rPr>
              <a:t>a</a:t>
            </a:r>
            <a:r>
              <a:rPr lang="en-US" sz="2800" b="1" baseline="-25000" dirty="0" err="1" smtClean="0">
                <a:cs typeface="Times New Roman"/>
              </a:rPr>
              <a:t>LF</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KF</a:t>
            </a:r>
            <a:r>
              <a:rPr lang="en-US" sz="2800" b="1" dirty="0" smtClean="0">
                <a:cs typeface="Times New Roman"/>
              </a:rPr>
              <a:t> or</a:t>
            </a:r>
          </a:p>
          <a:p>
            <a:pPr algn="ctr"/>
            <a:r>
              <a:rPr lang="en-US" sz="2800" b="1" dirty="0" smtClean="0">
                <a:cs typeface="Times New Roman"/>
              </a:rPr>
              <a:t>L</a:t>
            </a:r>
            <a:r>
              <a:rPr lang="en-US" sz="2800" b="1" baseline="-25000" dirty="0" smtClean="0">
                <a:cs typeface="Times New Roman"/>
              </a:rPr>
              <a:t>C</a:t>
            </a:r>
            <a:r>
              <a:rPr lang="en-US" sz="2800" b="1" dirty="0" smtClean="0">
                <a:cs typeface="Times New Roman"/>
              </a:rPr>
              <a:t>/K</a:t>
            </a:r>
            <a:r>
              <a:rPr lang="en-US" sz="2800" b="1" baseline="-25000" dirty="0" smtClean="0">
                <a:cs typeface="Times New Roman"/>
              </a:rPr>
              <a:t>C</a:t>
            </a:r>
            <a:r>
              <a:rPr lang="en-US" sz="2800" b="1" dirty="0" smtClean="0">
                <a:cs typeface="Times New Roman"/>
              </a:rPr>
              <a:t> &gt; L</a:t>
            </a:r>
            <a:r>
              <a:rPr lang="en-US" sz="2800" b="1" baseline="-25000" dirty="0" smtClean="0">
                <a:cs typeface="Times New Roman"/>
              </a:rPr>
              <a:t>F</a:t>
            </a:r>
            <a:r>
              <a:rPr lang="en-US" sz="2800" b="1" dirty="0" smtClean="0">
                <a:cs typeface="Times New Roman"/>
              </a:rPr>
              <a:t>/K</a:t>
            </a:r>
            <a:r>
              <a:rPr lang="en-US" sz="2800" b="1" baseline="-25000" dirty="0" smtClean="0">
                <a:cs typeface="Times New Roman"/>
              </a:rPr>
              <a:t>F</a:t>
            </a:r>
          </a:p>
          <a:p>
            <a:pPr algn="ctr"/>
            <a:endParaRPr lang="en-US" sz="1400" b="1" dirty="0" smtClean="0">
              <a:cs typeface="Times New Roman"/>
            </a:endParaRPr>
          </a:p>
          <a:p>
            <a:pPr algn="ctr"/>
            <a:r>
              <a:rPr lang="en-US" sz="2800" b="1" dirty="0" smtClean="0">
                <a:cs typeface="Times New Roman"/>
              </a:rPr>
              <a:t>So cloth uses more labor relative to capital than food.</a:t>
            </a:r>
          </a:p>
          <a:p>
            <a:pPr algn="ctr"/>
            <a:endParaRPr lang="en-US" sz="1400" b="1" dirty="0" smtClean="0">
              <a:cs typeface="Times New Roman"/>
            </a:endParaRPr>
          </a:p>
          <a:p>
            <a:pPr algn="ctr"/>
            <a:r>
              <a:rPr lang="en-US" sz="2800" b="1" dirty="0" smtClean="0">
                <a:cs typeface="Times New Roman"/>
              </a:rPr>
              <a:t>Cloth is </a:t>
            </a:r>
            <a:r>
              <a:rPr lang="en-US" sz="2800" b="1" i="1" dirty="0" smtClean="0">
                <a:cs typeface="Times New Roman"/>
              </a:rPr>
              <a:t>labor-intensive</a:t>
            </a:r>
            <a:r>
              <a:rPr lang="en-US" sz="2800" b="1" dirty="0" smtClean="0">
                <a:cs typeface="Times New Roman"/>
              </a:rPr>
              <a:t>;</a:t>
            </a:r>
          </a:p>
          <a:p>
            <a:pPr algn="ctr"/>
            <a:r>
              <a:rPr lang="en-US" sz="2800" b="1" dirty="0" smtClean="0">
                <a:cs typeface="Times New Roman"/>
              </a:rPr>
              <a:t>food is </a:t>
            </a:r>
            <a:r>
              <a:rPr lang="en-US" sz="2800" b="1" i="1" dirty="0" smtClean="0">
                <a:cs typeface="Times New Roman"/>
              </a:rPr>
              <a:t>capital-intensive</a:t>
            </a:r>
            <a:r>
              <a:rPr lang="en-US" sz="2800" b="1" dirty="0" smtClean="0">
                <a:cs typeface="Times New Roman"/>
              </a:rPr>
              <a:t>.</a:t>
            </a:r>
          </a:p>
          <a:p>
            <a:pPr algn="ctr"/>
            <a:endParaRPr lang="en-US" sz="1400" b="1" dirty="0" smtClean="0">
              <a:cs typeface="Times New Roman"/>
            </a:endParaRPr>
          </a:p>
          <a:p>
            <a:pPr algn="ctr"/>
            <a:r>
              <a:rPr lang="en-US" sz="2800" b="1" dirty="0" smtClean="0">
                <a:cs typeface="Times New Roman"/>
              </a:rPr>
              <a:t>Cloth curve right of food curve.</a:t>
            </a:r>
          </a:p>
        </p:txBody>
      </p:sp>
      <p:sp>
        <p:nvSpPr>
          <p:cNvPr id="6" name="TextBox 5"/>
          <p:cNvSpPr txBox="1"/>
          <p:nvPr/>
        </p:nvSpPr>
        <p:spPr>
          <a:xfrm>
            <a:off x="609600" y="133350"/>
            <a:ext cx="7827528"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factor prices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g05_06"/>
          <p:cNvPicPr>
            <a:picLocks noChangeAspect="1" noChangeArrowheads="1"/>
          </p:cNvPicPr>
          <p:nvPr/>
        </p:nvPicPr>
        <p:blipFill>
          <a:blip r:embed="rId2"/>
          <a:srcRect/>
          <a:stretch>
            <a:fillRect/>
          </a:stretch>
        </p:blipFill>
        <p:spPr bwMode="auto">
          <a:xfrm>
            <a:off x="914400" y="1581150"/>
            <a:ext cx="3142686" cy="3200400"/>
          </a:xfrm>
          <a:prstGeom prst="rect">
            <a:avLst/>
          </a:prstGeom>
          <a:noFill/>
          <a:ln>
            <a:solidFill>
              <a:schemeClr val="tx1"/>
            </a:solidFill>
          </a:ln>
        </p:spPr>
      </p:pic>
      <p:sp>
        <p:nvSpPr>
          <p:cNvPr id="4" name="Rectangle 2"/>
          <p:cNvSpPr txBox="1">
            <a:spLocks noChangeArrowheads="1"/>
          </p:cNvSpPr>
          <p:nvPr/>
        </p:nvSpPr>
        <p:spPr>
          <a:xfrm>
            <a:off x="1066800" y="971550"/>
            <a:ext cx="2743200" cy="592137"/>
          </a:xfrm>
          <a:prstGeom prst="rect">
            <a:avLst/>
          </a:prstGeom>
        </p:spPr>
        <p:txBody>
          <a:bodyPr vert="horz" lIns="91440" tIns="45720" rIns="91440" bIns="45720" rtlCol="0" anchor="ctr">
            <a:normAutofit lnSpcReduction="10000"/>
          </a:bodyPr>
          <a:lstStyle/>
          <a:p>
            <a:pPr lvl="0" algn="ctr">
              <a:spcBef>
                <a:spcPct val="0"/>
              </a:spcBef>
            </a:pPr>
            <a:r>
              <a:rPr lang="en-US" dirty="0" smtClean="0">
                <a:latin typeface="+mj-lt"/>
                <a:ea typeface="+mj-ea"/>
                <a:cs typeface="+mj-cs"/>
              </a:rPr>
              <a:t>Fig. 5-6:  Factor Prices</a:t>
            </a:r>
          </a:p>
          <a:p>
            <a:pPr lvl="0" algn="ctr">
              <a:spcBef>
                <a:spcPct val="0"/>
              </a:spcBef>
            </a:pPr>
            <a:r>
              <a:rPr lang="en-US" dirty="0" smtClean="0">
                <a:latin typeface="+mj-lt"/>
                <a:ea typeface="+mj-ea"/>
                <a:cs typeface="+mj-cs"/>
              </a:rPr>
              <a:t>and Goods Prices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4191000" y="2127468"/>
            <a:ext cx="4876800" cy="1815882"/>
          </a:xfrm>
          <a:prstGeom prst="rect">
            <a:avLst/>
          </a:prstGeom>
          <a:noFill/>
        </p:spPr>
        <p:txBody>
          <a:bodyPr wrap="square" rtlCol="0">
            <a:spAutoFit/>
          </a:bodyPr>
          <a:lstStyle/>
          <a:p>
            <a:pPr algn="ctr"/>
            <a:r>
              <a:rPr lang="en-US" sz="2800" b="1" dirty="0" smtClean="0">
                <a:cs typeface="Times New Roman"/>
              </a:rPr>
              <a:t>In competitive markets, the price of a good depends on its cost of production, which depends on the price of factors.</a:t>
            </a:r>
          </a:p>
        </p:txBody>
      </p:sp>
      <p:sp>
        <p:nvSpPr>
          <p:cNvPr id="7" name="TextBox 6"/>
          <p:cNvSpPr txBox="1"/>
          <p:nvPr/>
        </p:nvSpPr>
        <p:spPr>
          <a:xfrm>
            <a:off x="609600" y="133350"/>
            <a:ext cx="7827528"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factor prices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g05_06"/>
          <p:cNvPicPr>
            <a:picLocks noChangeAspect="1" noChangeArrowheads="1"/>
          </p:cNvPicPr>
          <p:nvPr/>
        </p:nvPicPr>
        <p:blipFill>
          <a:blip r:embed="rId2"/>
          <a:srcRect/>
          <a:stretch>
            <a:fillRect/>
          </a:stretch>
        </p:blipFill>
        <p:spPr bwMode="auto">
          <a:xfrm>
            <a:off x="914400" y="1581150"/>
            <a:ext cx="3142686" cy="3200400"/>
          </a:xfrm>
          <a:prstGeom prst="rect">
            <a:avLst/>
          </a:prstGeom>
          <a:noFill/>
          <a:ln>
            <a:solidFill>
              <a:schemeClr val="tx1"/>
            </a:solidFill>
          </a:ln>
        </p:spPr>
      </p:pic>
      <p:sp>
        <p:nvSpPr>
          <p:cNvPr id="3" name="Rectangle 2"/>
          <p:cNvSpPr txBox="1">
            <a:spLocks noChangeArrowheads="1"/>
          </p:cNvSpPr>
          <p:nvPr/>
        </p:nvSpPr>
        <p:spPr>
          <a:xfrm>
            <a:off x="1066800" y="971550"/>
            <a:ext cx="2743200" cy="592137"/>
          </a:xfrm>
          <a:prstGeom prst="rect">
            <a:avLst/>
          </a:prstGeom>
        </p:spPr>
        <p:txBody>
          <a:bodyPr vert="horz" lIns="91440" tIns="45720" rIns="91440" bIns="45720" rtlCol="0" anchor="ctr">
            <a:normAutofit lnSpcReduction="10000"/>
          </a:bodyPr>
          <a:lstStyle/>
          <a:p>
            <a:pPr lvl="0" algn="ctr">
              <a:spcBef>
                <a:spcPct val="0"/>
              </a:spcBef>
            </a:pPr>
            <a:r>
              <a:rPr lang="en-US" dirty="0" smtClean="0">
                <a:latin typeface="+mj-lt"/>
                <a:ea typeface="+mj-ea"/>
                <a:cs typeface="+mj-cs"/>
              </a:rPr>
              <a:t>Fig. 5-6:  Factor Prices</a:t>
            </a:r>
          </a:p>
          <a:p>
            <a:pPr lvl="0" algn="ctr">
              <a:spcBef>
                <a:spcPct val="0"/>
              </a:spcBef>
            </a:pPr>
            <a:r>
              <a:rPr lang="en-US" dirty="0" smtClean="0">
                <a:latin typeface="+mj-lt"/>
                <a:ea typeface="+mj-ea"/>
                <a:cs typeface="+mj-cs"/>
              </a:rPr>
              <a:t>and Goods Prices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4267200" y="1733550"/>
            <a:ext cx="4495800" cy="2677656"/>
          </a:xfrm>
          <a:prstGeom prst="rect">
            <a:avLst/>
          </a:prstGeom>
          <a:noFill/>
        </p:spPr>
        <p:txBody>
          <a:bodyPr wrap="square" rtlCol="0">
            <a:spAutoFit/>
          </a:bodyPr>
          <a:lstStyle/>
          <a:p>
            <a:pPr algn="ctr"/>
            <a:r>
              <a:rPr lang="en-US" sz="2800" b="1" dirty="0" smtClean="0">
                <a:cs typeface="Times New Roman"/>
              </a:rPr>
              <a:t>Changes in w/r are tied</a:t>
            </a:r>
          </a:p>
          <a:p>
            <a:pPr algn="ctr"/>
            <a:r>
              <a:rPr lang="en-US" sz="2800" b="1" dirty="0" smtClean="0">
                <a:cs typeface="Times New Roman"/>
              </a:rPr>
              <a:t>to changes in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a:t>
            </a:r>
          </a:p>
          <a:p>
            <a:pPr algn="ctr"/>
            <a:r>
              <a:rPr lang="en-US" sz="2800" b="1" dirty="0" smtClean="0">
                <a:cs typeface="Times New Roman"/>
              </a:rPr>
              <a:t>change in r affects capital-intensive good more,</a:t>
            </a:r>
          </a:p>
          <a:p>
            <a:pPr algn="ctr"/>
            <a:r>
              <a:rPr lang="en-US" sz="2800" b="1" dirty="0" smtClean="0">
                <a:cs typeface="Times New Roman"/>
              </a:rPr>
              <a:t>change in w affects labor-intensive good more.</a:t>
            </a:r>
          </a:p>
        </p:txBody>
      </p:sp>
      <p:sp>
        <p:nvSpPr>
          <p:cNvPr id="6" name="TextBox 5"/>
          <p:cNvSpPr txBox="1"/>
          <p:nvPr/>
        </p:nvSpPr>
        <p:spPr>
          <a:xfrm>
            <a:off x="609600" y="133350"/>
            <a:ext cx="7827528"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factor prices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g05_06"/>
          <p:cNvPicPr>
            <a:picLocks noChangeAspect="1" noChangeArrowheads="1"/>
          </p:cNvPicPr>
          <p:nvPr/>
        </p:nvPicPr>
        <p:blipFill>
          <a:blip r:embed="rId2"/>
          <a:srcRect/>
          <a:stretch>
            <a:fillRect/>
          </a:stretch>
        </p:blipFill>
        <p:spPr bwMode="auto">
          <a:xfrm>
            <a:off x="914400" y="1581150"/>
            <a:ext cx="3142686" cy="3200400"/>
          </a:xfrm>
          <a:prstGeom prst="rect">
            <a:avLst/>
          </a:prstGeom>
          <a:noFill/>
          <a:ln>
            <a:solidFill>
              <a:schemeClr val="tx1"/>
            </a:solidFill>
          </a:ln>
        </p:spPr>
      </p:pic>
      <p:sp>
        <p:nvSpPr>
          <p:cNvPr id="3" name="Rectangle 2"/>
          <p:cNvSpPr txBox="1">
            <a:spLocks noChangeArrowheads="1"/>
          </p:cNvSpPr>
          <p:nvPr/>
        </p:nvSpPr>
        <p:spPr>
          <a:xfrm>
            <a:off x="1066800" y="971550"/>
            <a:ext cx="2743200" cy="592137"/>
          </a:xfrm>
          <a:prstGeom prst="rect">
            <a:avLst/>
          </a:prstGeom>
        </p:spPr>
        <p:txBody>
          <a:bodyPr vert="horz" lIns="91440" tIns="45720" rIns="91440" bIns="45720" rtlCol="0" anchor="ctr">
            <a:normAutofit lnSpcReduction="10000"/>
          </a:bodyPr>
          <a:lstStyle/>
          <a:p>
            <a:pPr lvl="0" algn="ctr">
              <a:spcBef>
                <a:spcPct val="0"/>
              </a:spcBef>
            </a:pPr>
            <a:r>
              <a:rPr lang="en-US" dirty="0" smtClean="0">
                <a:latin typeface="+mj-lt"/>
                <a:ea typeface="+mj-ea"/>
                <a:cs typeface="+mj-cs"/>
              </a:rPr>
              <a:t>Fig. 5-6:  Factor Prices</a:t>
            </a:r>
          </a:p>
          <a:p>
            <a:pPr lvl="0" algn="ctr">
              <a:spcBef>
                <a:spcPct val="0"/>
              </a:spcBef>
            </a:pPr>
            <a:r>
              <a:rPr lang="en-US" dirty="0" smtClean="0">
                <a:latin typeface="+mj-lt"/>
                <a:ea typeface="+mj-ea"/>
                <a:cs typeface="+mj-cs"/>
              </a:rPr>
              <a:t>and Goods Prices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4267200" y="971550"/>
            <a:ext cx="4495800" cy="3970318"/>
          </a:xfrm>
          <a:prstGeom prst="rect">
            <a:avLst/>
          </a:prstGeom>
          <a:noFill/>
        </p:spPr>
        <p:txBody>
          <a:bodyPr wrap="square" rtlCol="0">
            <a:spAutoFit/>
          </a:bodyPr>
          <a:lstStyle/>
          <a:p>
            <a:pPr algn="ctr"/>
            <a:r>
              <a:rPr lang="en-US" sz="2800" b="1" u="sng" dirty="0" err="1" smtClean="0">
                <a:cs typeface="Times New Roman"/>
              </a:rPr>
              <a:t>Stolper</a:t>
            </a:r>
            <a:r>
              <a:rPr lang="en-US" sz="2800" b="1" u="sng" dirty="0" smtClean="0">
                <a:cs typeface="Times New Roman"/>
              </a:rPr>
              <a:t>-Samuelson theorem </a:t>
            </a:r>
            <a:r>
              <a:rPr lang="en-US" sz="2800" b="1" dirty="0" smtClean="0">
                <a:cs typeface="Times New Roman"/>
              </a:rPr>
              <a:t>If the relative price of a good increases, then the real wage or rental rate of the factor used intensively in the production of that good increases, while the real wage or rental rate of the other factor decreases.</a:t>
            </a:r>
          </a:p>
        </p:txBody>
      </p:sp>
      <p:sp>
        <p:nvSpPr>
          <p:cNvPr id="6" name="TextBox 5"/>
          <p:cNvSpPr txBox="1"/>
          <p:nvPr/>
        </p:nvSpPr>
        <p:spPr>
          <a:xfrm>
            <a:off x="609600" y="133350"/>
            <a:ext cx="7827528"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factor prices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ckscher-Ohlin.jpg"/>
          <p:cNvPicPr>
            <a:picLocks noChangeAspect="1"/>
          </p:cNvPicPr>
          <p:nvPr/>
        </p:nvPicPr>
        <p:blipFill>
          <a:blip r:embed="rId2"/>
          <a:srcRect t="12687"/>
          <a:stretch>
            <a:fillRect/>
          </a:stretch>
        </p:blipFill>
        <p:spPr>
          <a:xfrm>
            <a:off x="304800" y="1504950"/>
            <a:ext cx="4011074" cy="2794384"/>
          </a:xfrm>
          <a:prstGeom prst="rect">
            <a:avLst/>
          </a:prstGeom>
          <a:ln>
            <a:solidFill>
              <a:schemeClr val="tx1"/>
            </a:solidFill>
          </a:ln>
        </p:spPr>
      </p:pic>
      <p:sp>
        <p:nvSpPr>
          <p:cNvPr id="3" name="TextBox 2"/>
          <p:cNvSpPr txBox="1"/>
          <p:nvPr/>
        </p:nvSpPr>
        <p:spPr>
          <a:xfrm>
            <a:off x="1752600" y="133350"/>
            <a:ext cx="6158737"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Model</a:t>
            </a:r>
          </a:p>
        </p:txBody>
      </p:sp>
      <p:sp>
        <p:nvSpPr>
          <p:cNvPr id="4" name="TextBox 3"/>
          <p:cNvSpPr txBox="1"/>
          <p:nvPr/>
        </p:nvSpPr>
        <p:spPr>
          <a:xfrm>
            <a:off x="4495800" y="1047750"/>
            <a:ext cx="4572000" cy="3970318"/>
          </a:xfrm>
          <a:prstGeom prst="rect">
            <a:avLst/>
          </a:prstGeom>
          <a:noFill/>
        </p:spPr>
        <p:txBody>
          <a:bodyPr wrap="square" rtlCol="0">
            <a:spAutoFit/>
          </a:bodyPr>
          <a:lstStyle/>
          <a:p>
            <a:pPr algn="ctr"/>
            <a:r>
              <a:rPr lang="en-US" sz="2800" b="1" dirty="0" smtClean="0">
                <a:cs typeface="Times New Roman"/>
              </a:rPr>
              <a:t>Trade occurs due to differences in resources.</a:t>
            </a:r>
          </a:p>
          <a:p>
            <a:pPr algn="ctr"/>
            <a:endParaRPr lang="en-US" sz="1400" b="1" dirty="0" smtClean="0">
              <a:cs typeface="Times New Roman"/>
            </a:endParaRPr>
          </a:p>
          <a:p>
            <a:pPr algn="ctr"/>
            <a:r>
              <a:rPr lang="en-US" sz="2800" b="1" dirty="0" smtClean="0">
                <a:cs typeface="Times New Roman"/>
              </a:rPr>
              <a:t>Countries have different relative abundance of</a:t>
            </a:r>
          </a:p>
          <a:p>
            <a:pPr algn="ctr"/>
            <a:r>
              <a:rPr lang="en-US" sz="2800" b="1" dirty="0" smtClean="0">
                <a:cs typeface="Times New Roman"/>
              </a:rPr>
              <a:t>factors of production.</a:t>
            </a:r>
          </a:p>
          <a:p>
            <a:pPr algn="ctr"/>
            <a:endParaRPr lang="en-US" sz="1400" b="1" dirty="0" smtClean="0">
              <a:cs typeface="Times New Roman"/>
            </a:endParaRPr>
          </a:p>
          <a:p>
            <a:pPr algn="ctr"/>
            <a:r>
              <a:rPr lang="en-US" sz="2800" b="1" dirty="0" smtClean="0">
                <a:cs typeface="Times New Roman"/>
              </a:rPr>
              <a:t>Production processes use factors of production with different relative intensity.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g05_07"/>
          <p:cNvPicPr>
            <a:picLocks noChangeAspect="1" noChangeArrowheads="1"/>
          </p:cNvPicPr>
          <p:nvPr/>
        </p:nvPicPr>
        <p:blipFill>
          <a:blip r:embed="rId2"/>
          <a:srcRect/>
          <a:stretch>
            <a:fillRect/>
          </a:stretch>
        </p:blipFill>
        <p:spPr bwMode="auto">
          <a:xfrm>
            <a:off x="217240" y="1581150"/>
            <a:ext cx="4635106" cy="2971800"/>
          </a:xfrm>
          <a:prstGeom prst="rect">
            <a:avLst/>
          </a:prstGeom>
          <a:noFill/>
          <a:ln>
            <a:solidFill>
              <a:schemeClr val="tx1"/>
            </a:solidFill>
          </a:ln>
        </p:spPr>
      </p:pic>
      <p:sp>
        <p:nvSpPr>
          <p:cNvPr id="4" name="Rectangle 2"/>
          <p:cNvSpPr txBox="1">
            <a:spLocks noChangeArrowheads="1"/>
          </p:cNvSpPr>
          <p:nvPr/>
        </p:nvSpPr>
        <p:spPr>
          <a:xfrm>
            <a:off x="1066800" y="971550"/>
            <a:ext cx="2743200" cy="592137"/>
          </a:xfrm>
          <a:prstGeom prst="rect">
            <a:avLst/>
          </a:prstGeom>
        </p:spPr>
        <p:txBody>
          <a:bodyPr vert="horz" lIns="91440" tIns="45720" rIns="91440" bIns="45720" rtlCol="0" anchor="ctr">
            <a:normAutofit lnSpcReduction="10000"/>
          </a:bodyPr>
          <a:lstStyle/>
          <a:p>
            <a:pPr lvl="0" algn="ctr">
              <a:spcBef>
                <a:spcPct val="0"/>
              </a:spcBef>
            </a:pPr>
            <a:r>
              <a:rPr lang="en-US" dirty="0" smtClean="0">
                <a:latin typeface="+mj-lt"/>
                <a:ea typeface="+mj-ea"/>
                <a:cs typeface="+mj-cs"/>
              </a:rPr>
              <a:t>Fig. 5-7:  From Goods Prices to Input Choices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609600" y="133350"/>
            <a:ext cx="7827528"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factor prices</a:t>
            </a:r>
          </a:p>
        </p:txBody>
      </p:sp>
      <p:sp>
        <p:nvSpPr>
          <p:cNvPr id="7" name="TextBox 6"/>
          <p:cNvSpPr txBox="1"/>
          <p:nvPr/>
        </p:nvSpPr>
        <p:spPr>
          <a:xfrm>
            <a:off x="4953000" y="1925181"/>
            <a:ext cx="4038600" cy="2246769"/>
          </a:xfrm>
          <a:prstGeom prst="rect">
            <a:avLst/>
          </a:prstGeom>
          <a:noFill/>
        </p:spPr>
        <p:txBody>
          <a:bodyPr wrap="square" rtlCol="0">
            <a:spAutoFit/>
          </a:bodyPr>
          <a:lstStyle/>
          <a:p>
            <a:pPr algn="ctr"/>
            <a:r>
              <a:rPr lang="en-US" sz="2800" b="1" dirty="0" smtClean="0">
                <a:cs typeface="Times New Roman"/>
              </a:rPr>
              <a:t>By rotating the graph in figure 5-6 it can be combined with the graph from figure 5-5 (both have w/r as the y-axis).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g05_07"/>
          <p:cNvPicPr>
            <a:picLocks noChangeAspect="1" noChangeArrowheads="1"/>
          </p:cNvPicPr>
          <p:nvPr/>
        </p:nvPicPr>
        <p:blipFill>
          <a:blip r:embed="rId2"/>
          <a:srcRect/>
          <a:stretch>
            <a:fillRect/>
          </a:stretch>
        </p:blipFill>
        <p:spPr bwMode="auto">
          <a:xfrm>
            <a:off x="217240" y="1581150"/>
            <a:ext cx="4635106" cy="2971800"/>
          </a:xfrm>
          <a:prstGeom prst="rect">
            <a:avLst/>
          </a:prstGeom>
          <a:noFill/>
          <a:ln>
            <a:solidFill>
              <a:schemeClr val="tx1"/>
            </a:solidFill>
          </a:ln>
        </p:spPr>
      </p:pic>
      <p:sp>
        <p:nvSpPr>
          <p:cNvPr id="3" name="Rectangle 2"/>
          <p:cNvSpPr txBox="1">
            <a:spLocks noChangeArrowheads="1"/>
          </p:cNvSpPr>
          <p:nvPr/>
        </p:nvSpPr>
        <p:spPr>
          <a:xfrm>
            <a:off x="1066800" y="971550"/>
            <a:ext cx="2743200" cy="592137"/>
          </a:xfrm>
          <a:prstGeom prst="rect">
            <a:avLst/>
          </a:prstGeom>
        </p:spPr>
        <p:txBody>
          <a:bodyPr vert="horz" lIns="91440" tIns="45720" rIns="91440" bIns="45720" rtlCol="0" anchor="ctr">
            <a:normAutofit lnSpcReduction="10000"/>
          </a:bodyPr>
          <a:lstStyle/>
          <a:p>
            <a:pPr lvl="0" algn="ctr">
              <a:spcBef>
                <a:spcPct val="0"/>
              </a:spcBef>
            </a:pPr>
            <a:r>
              <a:rPr lang="en-US" dirty="0" smtClean="0">
                <a:latin typeface="+mj-lt"/>
                <a:ea typeface="+mj-ea"/>
                <a:cs typeface="+mj-cs"/>
              </a:rPr>
              <a:t>Fig. 5-7:  From Goods Prices to Input Choices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609600" y="133350"/>
            <a:ext cx="7827528"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factor prices</a:t>
            </a:r>
          </a:p>
        </p:txBody>
      </p:sp>
      <p:sp>
        <p:nvSpPr>
          <p:cNvPr id="5" name="TextBox 4"/>
          <p:cNvSpPr txBox="1"/>
          <p:nvPr/>
        </p:nvSpPr>
        <p:spPr>
          <a:xfrm>
            <a:off x="4953000" y="1047750"/>
            <a:ext cx="4038600" cy="3970318"/>
          </a:xfrm>
          <a:prstGeom prst="rect">
            <a:avLst/>
          </a:prstGeom>
          <a:noFill/>
        </p:spPr>
        <p:txBody>
          <a:bodyPr wrap="square" rtlCol="0">
            <a:spAutoFit/>
          </a:bodyPr>
          <a:lstStyle/>
          <a:p>
            <a:pPr algn="ctr"/>
            <a:r>
              <a:rPr lang="en-US" sz="2800" b="1" dirty="0" smtClean="0">
                <a:cs typeface="Times New Roman"/>
              </a:rPr>
              <a:t>Increasing the relative price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 moves to the left on the </a:t>
            </a:r>
            <a:r>
              <a:rPr lang="en-US" sz="2800" b="1" dirty="0" smtClean="0">
                <a:solidFill>
                  <a:srgbClr val="00B050"/>
                </a:solidFill>
                <a:cs typeface="Times New Roman"/>
              </a:rPr>
              <a:t>SS</a:t>
            </a:r>
            <a:r>
              <a:rPr lang="en-US" sz="2800" b="1" dirty="0" smtClean="0">
                <a:cs typeface="Times New Roman"/>
              </a:rPr>
              <a:t> curve in the left graph, which increases w/r.  When w/r increases, move to the left on the </a:t>
            </a:r>
            <a:r>
              <a:rPr lang="en-US" sz="2800" b="1" dirty="0" smtClean="0">
                <a:solidFill>
                  <a:srgbClr val="0070C0"/>
                </a:solidFill>
                <a:cs typeface="Times New Roman"/>
              </a:rPr>
              <a:t>FF</a:t>
            </a:r>
            <a:r>
              <a:rPr lang="en-US" sz="2800" b="1" dirty="0" smtClean="0">
                <a:cs typeface="Times New Roman"/>
              </a:rPr>
              <a:t> and </a:t>
            </a:r>
            <a:r>
              <a:rPr lang="en-US" sz="2800" b="1" dirty="0" smtClean="0">
                <a:solidFill>
                  <a:srgbClr val="FF0000"/>
                </a:solidFill>
                <a:cs typeface="Times New Roman"/>
              </a:rPr>
              <a:t>CC</a:t>
            </a:r>
            <a:r>
              <a:rPr lang="en-US" sz="2800" b="1" dirty="0" smtClean="0">
                <a:cs typeface="Times New Roman"/>
              </a:rPr>
              <a:t> curves in the right graph, decreasing L/K.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g05_07"/>
          <p:cNvPicPr>
            <a:picLocks noChangeAspect="1" noChangeArrowheads="1"/>
          </p:cNvPicPr>
          <p:nvPr/>
        </p:nvPicPr>
        <p:blipFill>
          <a:blip r:embed="rId2"/>
          <a:srcRect/>
          <a:stretch>
            <a:fillRect/>
          </a:stretch>
        </p:blipFill>
        <p:spPr bwMode="auto">
          <a:xfrm>
            <a:off x="217240" y="1581150"/>
            <a:ext cx="4635106" cy="2971800"/>
          </a:xfrm>
          <a:prstGeom prst="rect">
            <a:avLst/>
          </a:prstGeom>
          <a:noFill/>
          <a:ln>
            <a:solidFill>
              <a:schemeClr val="tx1"/>
            </a:solidFill>
          </a:ln>
        </p:spPr>
      </p:pic>
      <p:sp>
        <p:nvSpPr>
          <p:cNvPr id="3" name="Rectangle 2"/>
          <p:cNvSpPr txBox="1">
            <a:spLocks noChangeArrowheads="1"/>
          </p:cNvSpPr>
          <p:nvPr/>
        </p:nvSpPr>
        <p:spPr>
          <a:xfrm>
            <a:off x="1066800" y="971550"/>
            <a:ext cx="2743200" cy="592137"/>
          </a:xfrm>
          <a:prstGeom prst="rect">
            <a:avLst/>
          </a:prstGeom>
        </p:spPr>
        <p:txBody>
          <a:bodyPr vert="horz" lIns="91440" tIns="45720" rIns="91440" bIns="45720" rtlCol="0" anchor="ctr">
            <a:normAutofit lnSpcReduction="10000"/>
          </a:bodyPr>
          <a:lstStyle/>
          <a:p>
            <a:pPr lvl="0" algn="ctr">
              <a:spcBef>
                <a:spcPct val="0"/>
              </a:spcBef>
            </a:pPr>
            <a:r>
              <a:rPr lang="en-US" dirty="0" smtClean="0">
                <a:latin typeface="+mj-lt"/>
                <a:ea typeface="+mj-ea"/>
                <a:cs typeface="+mj-cs"/>
              </a:rPr>
              <a:t>Fig. 5-7:  From Goods Prices to Input Choices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609600" y="133350"/>
            <a:ext cx="7827528"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factor prices</a:t>
            </a:r>
          </a:p>
        </p:txBody>
      </p:sp>
      <p:sp>
        <p:nvSpPr>
          <p:cNvPr id="5" name="TextBox 4"/>
          <p:cNvSpPr txBox="1"/>
          <p:nvPr/>
        </p:nvSpPr>
        <p:spPr>
          <a:xfrm>
            <a:off x="4953000" y="1925181"/>
            <a:ext cx="4038600" cy="2246769"/>
          </a:xfrm>
          <a:prstGeom prst="rect">
            <a:avLst/>
          </a:prstGeom>
          <a:noFill/>
        </p:spPr>
        <p:txBody>
          <a:bodyPr wrap="square" rtlCol="0">
            <a:spAutoFit/>
          </a:bodyPr>
          <a:lstStyle/>
          <a:p>
            <a:pPr algn="ctr"/>
            <a:r>
              <a:rPr lang="en-US" sz="2800" b="1" dirty="0" smtClean="0">
                <a:cs typeface="Times New Roman"/>
              </a:rPr>
              <a:t>Increasing the relative price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 increases w/r (the relative nominal income of workers to capital owners).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g05_07"/>
          <p:cNvPicPr>
            <a:picLocks noChangeAspect="1" noChangeArrowheads="1"/>
          </p:cNvPicPr>
          <p:nvPr/>
        </p:nvPicPr>
        <p:blipFill>
          <a:blip r:embed="rId2"/>
          <a:srcRect/>
          <a:stretch>
            <a:fillRect/>
          </a:stretch>
        </p:blipFill>
        <p:spPr bwMode="auto">
          <a:xfrm>
            <a:off x="217240" y="1581150"/>
            <a:ext cx="4635106" cy="2971800"/>
          </a:xfrm>
          <a:prstGeom prst="rect">
            <a:avLst/>
          </a:prstGeom>
          <a:noFill/>
          <a:ln>
            <a:solidFill>
              <a:schemeClr val="tx1"/>
            </a:solidFill>
          </a:ln>
        </p:spPr>
      </p:pic>
      <p:sp>
        <p:nvSpPr>
          <p:cNvPr id="3" name="Rectangle 2"/>
          <p:cNvSpPr txBox="1">
            <a:spLocks noChangeArrowheads="1"/>
          </p:cNvSpPr>
          <p:nvPr/>
        </p:nvSpPr>
        <p:spPr>
          <a:xfrm>
            <a:off x="1066800" y="971550"/>
            <a:ext cx="2743200" cy="592137"/>
          </a:xfrm>
          <a:prstGeom prst="rect">
            <a:avLst/>
          </a:prstGeom>
        </p:spPr>
        <p:txBody>
          <a:bodyPr vert="horz" lIns="91440" tIns="45720" rIns="91440" bIns="45720" rtlCol="0" anchor="ctr">
            <a:normAutofit lnSpcReduction="10000"/>
          </a:bodyPr>
          <a:lstStyle/>
          <a:p>
            <a:pPr lvl="0" algn="ctr">
              <a:spcBef>
                <a:spcPct val="0"/>
              </a:spcBef>
            </a:pPr>
            <a:r>
              <a:rPr lang="en-US" dirty="0" smtClean="0">
                <a:latin typeface="+mj-lt"/>
                <a:ea typeface="+mj-ea"/>
                <a:cs typeface="+mj-cs"/>
              </a:rPr>
              <a:t>Fig. 5-7:  From Goods Prices to Input Choices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609600" y="133350"/>
            <a:ext cx="7827528"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factor prices</a:t>
            </a:r>
          </a:p>
        </p:txBody>
      </p:sp>
      <p:sp>
        <p:nvSpPr>
          <p:cNvPr id="6" name="TextBox 5"/>
          <p:cNvSpPr txBox="1"/>
          <p:nvPr/>
        </p:nvSpPr>
        <p:spPr>
          <a:xfrm>
            <a:off x="4953000" y="1504950"/>
            <a:ext cx="4038600" cy="3108543"/>
          </a:xfrm>
          <a:prstGeom prst="rect">
            <a:avLst/>
          </a:prstGeom>
          <a:noFill/>
        </p:spPr>
        <p:txBody>
          <a:bodyPr wrap="square" rtlCol="0">
            <a:spAutoFit/>
          </a:bodyPr>
          <a:lstStyle/>
          <a:p>
            <a:pPr algn="ctr"/>
            <a:r>
              <a:rPr lang="en-US" sz="2800" b="1" dirty="0" smtClean="0">
                <a:cs typeface="Times New Roman"/>
              </a:rPr>
              <a:t>Increasing the relative price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 decreases L/K (ratio of labor to capital)</a:t>
            </a:r>
          </a:p>
          <a:p>
            <a:pPr algn="ctr"/>
            <a:r>
              <a:rPr lang="en-US" sz="2800" b="1" dirty="0" smtClean="0">
                <a:cs typeface="Times New Roman"/>
              </a:rPr>
              <a:t>in both cloth and food, which means K/L goes up</a:t>
            </a:r>
          </a:p>
          <a:p>
            <a:pPr algn="ctr"/>
            <a:r>
              <a:rPr lang="en-US" sz="2800" b="1" dirty="0" smtClean="0">
                <a:cs typeface="Times New Roman"/>
              </a:rPr>
              <a:t>(ratio of capital to labor) in both cloth and food.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g05_07"/>
          <p:cNvPicPr>
            <a:picLocks noChangeAspect="1" noChangeArrowheads="1"/>
          </p:cNvPicPr>
          <p:nvPr/>
        </p:nvPicPr>
        <p:blipFill>
          <a:blip r:embed="rId2"/>
          <a:srcRect/>
          <a:stretch>
            <a:fillRect/>
          </a:stretch>
        </p:blipFill>
        <p:spPr bwMode="auto">
          <a:xfrm>
            <a:off x="217240" y="1581150"/>
            <a:ext cx="4635106" cy="2971800"/>
          </a:xfrm>
          <a:prstGeom prst="rect">
            <a:avLst/>
          </a:prstGeom>
          <a:noFill/>
          <a:ln>
            <a:solidFill>
              <a:schemeClr val="tx1"/>
            </a:solidFill>
          </a:ln>
        </p:spPr>
      </p:pic>
      <p:sp>
        <p:nvSpPr>
          <p:cNvPr id="3" name="Rectangle 2"/>
          <p:cNvSpPr txBox="1">
            <a:spLocks noChangeArrowheads="1"/>
          </p:cNvSpPr>
          <p:nvPr/>
        </p:nvSpPr>
        <p:spPr>
          <a:xfrm>
            <a:off x="1066800" y="971550"/>
            <a:ext cx="2743200" cy="592137"/>
          </a:xfrm>
          <a:prstGeom prst="rect">
            <a:avLst/>
          </a:prstGeom>
        </p:spPr>
        <p:txBody>
          <a:bodyPr vert="horz" lIns="91440" tIns="45720" rIns="91440" bIns="45720" rtlCol="0" anchor="ctr">
            <a:normAutofit lnSpcReduction="10000"/>
          </a:bodyPr>
          <a:lstStyle/>
          <a:p>
            <a:pPr lvl="0" algn="ctr">
              <a:spcBef>
                <a:spcPct val="0"/>
              </a:spcBef>
            </a:pPr>
            <a:r>
              <a:rPr lang="en-US" dirty="0" smtClean="0">
                <a:latin typeface="+mj-lt"/>
                <a:ea typeface="+mj-ea"/>
                <a:cs typeface="+mj-cs"/>
              </a:rPr>
              <a:t>Fig. 5-7:  From Goods Prices to Input Choices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609600" y="133350"/>
            <a:ext cx="7827528"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factor prices</a:t>
            </a:r>
          </a:p>
        </p:txBody>
      </p:sp>
      <p:sp>
        <p:nvSpPr>
          <p:cNvPr id="5" name="TextBox 4"/>
          <p:cNvSpPr txBox="1"/>
          <p:nvPr/>
        </p:nvSpPr>
        <p:spPr>
          <a:xfrm>
            <a:off x="4953000" y="1581150"/>
            <a:ext cx="4038600" cy="2893100"/>
          </a:xfrm>
          <a:prstGeom prst="rect">
            <a:avLst/>
          </a:prstGeom>
          <a:noFill/>
        </p:spPr>
        <p:txBody>
          <a:bodyPr wrap="square" rtlCol="0">
            <a:spAutoFit/>
          </a:bodyPr>
          <a:lstStyle/>
          <a:p>
            <a:pPr algn="ctr"/>
            <a:r>
              <a:rPr lang="en-US" sz="2800" b="1" dirty="0" smtClean="0">
                <a:cs typeface="Times New Roman"/>
              </a:rPr>
              <a:t>More capital per unit of labor increases MPL</a:t>
            </a:r>
          </a:p>
          <a:p>
            <a:pPr algn="ctr"/>
            <a:r>
              <a:rPr lang="en-US" sz="2800" b="1" dirty="0" smtClean="0">
                <a:cs typeface="Times New Roman"/>
              </a:rPr>
              <a:t>(labor more productive).</a:t>
            </a:r>
          </a:p>
          <a:p>
            <a:pPr algn="ctr"/>
            <a:endParaRPr lang="en-US" sz="1400" b="1" dirty="0" smtClean="0">
              <a:cs typeface="Times New Roman"/>
            </a:endParaRPr>
          </a:p>
          <a:p>
            <a:pPr algn="ctr"/>
            <a:r>
              <a:rPr lang="en-US" sz="2800" b="1" dirty="0" smtClean="0">
                <a:cs typeface="Times New Roman"/>
              </a:rPr>
              <a:t>Less labor per capital decreases MPK</a:t>
            </a:r>
          </a:p>
          <a:p>
            <a:pPr algn="ctr"/>
            <a:r>
              <a:rPr lang="en-US" sz="2800" b="1" dirty="0" smtClean="0">
                <a:cs typeface="Times New Roman"/>
              </a:rPr>
              <a:t>(capital less productive).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g05_07"/>
          <p:cNvPicPr>
            <a:picLocks noChangeAspect="1" noChangeArrowheads="1"/>
          </p:cNvPicPr>
          <p:nvPr/>
        </p:nvPicPr>
        <p:blipFill>
          <a:blip r:embed="rId2"/>
          <a:srcRect/>
          <a:stretch>
            <a:fillRect/>
          </a:stretch>
        </p:blipFill>
        <p:spPr bwMode="auto">
          <a:xfrm>
            <a:off x="217240" y="1581150"/>
            <a:ext cx="4635106" cy="2971800"/>
          </a:xfrm>
          <a:prstGeom prst="rect">
            <a:avLst/>
          </a:prstGeom>
          <a:noFill/>
          <a:ln>
            <a:solidFill>
              <a:schemeClr val="tx1"/>
            </a:solidFill>
          </a:ln>
        </p:spPr>
      </p:pic>
      <p:sp>
        <p:nvSpPr>
          <p:cNvPr id="3" name="Rectangle 2"/>
          <p:cNvSpPr txBox="1">
            <a:spLocks noChangeArrowheads="1"/>
          </p:cNvSpPr>
          <p:nvPr/>
        </p:nvSpPr>
        <p:spPr>
          <a:xfrm>
            <a:off x="1066800" y="971550"/>
            <a:ext cx="2743200" cy="592137"/>
          </a:xfrm>
          <a:prstGeom prst="rect">
            <a:avLst/>
          </a:prstGeom>
        </p:spPr>
        <p:txBody>
          <a:bodyPr vert="horz" lIns="91440" tIns="45720" rIns="91440" bIns="45720" rtlCol="0" anchor="ctr">
            <a:normAutofit lnSpcReduction="10000"/>
          </a:bodyPr>
          <a:lstStyle/>
          <a:p>
            <a:pPr lvl="0" algn="ctr">
              <a:spcBef>
                <a:spcPct val="0"/>
              </a:spcBef>
            </a:pPr>
            <a:r>
              <a:rPr lang="en-US" dirty="0" smtClean="0">
                <a:latin typeface="+mj-lt"/>
                <a:ea typeface="+mj-ea"/>
                <a:cs typeface="+mj-cs"/>
              </a:rPr>
              <a:t>Fig. 5-7:  From Goods Prices to Input Choices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609600" y="133350"/>
            <a:ext cx="7827528"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factor prices</a:t>
            </a:r>
          </a:p>
        </p:txBody>
      </p:sp>
      <p:sp>
        <p:nvSpPr>
          <p:cNvPr id="5" name="TextBox 4"/>
          <p:cNvSpPr txBox="1"/>
          <p:nvPr/>
        </p:nvSpPr>
        <p:spPr>
          <a:xfrm>
            <a:off x="4953000" y="1123950"/>
            <a:ext cx="4038600" cy="3754874"/>
          </a:xfrm>
          <a:prstGeom prst="rect">
            <a:avLst/>
          </a:prstGeom>
          <a:noFill/>
        </p:spPr>
        <p:txBody>
          <a:bodyPr wrap="square" rtlCol="0">
            <a:spAutoFit/>
          </a:bodyPr>
          <a:lstStyle/>
          <a:p>
            <a:pPr algn="ctr"/>
            <a:r>
              <a:rPr lang="en-US" sz="2800" b="1" dirty="0" smtClean="0">
                <a:cs typeface="Times New Roman"/>
              </a:rPr>
              <a:t>In perfect competition</a:t>
            </a:r>
          </a:p>
          <a:p>
            <a:pPr algn="ctr"/>
            <a:r>
              <a:rPr lang="en-US" sz="2800" b="1" dirty="0" smtClean="0">
                <a:cs typeface="Times New Roman"/>
              </a:rPr>
              <a:t>factor price =</a:t>
            </a:r>
          </a:p>
          <a:p>
            <a:pPr algn="ctr"/>
            <a:r>
              <a:rPr lang="en-US" sz="2800" b="1" dirty="0" smtClean="0">
                <a:cs typeface="Times New Roman"/>
              </a:rPr>
              <a:t>factor productivity</a:t>
            </a:r>
          </a:p>
          <a:p>
            <a:pPr algn="ctr"/>
            <a:r>
              <a:rPr lang="en-US" sz="2800" b="1" dirty="0" smtClean="0">
                <a:cs typeface="Times New Roman"/>
              </a:rPr>
              <a:t>x good price.</a:t>
            </a:r>
          </a:p>
          <a:p>
            <a:pPr algn="ctr"/>
            <a:endParaRPr lang="en-US" sz="1400" b="1" dirty="0" smtClean="0">
              <a:cs typeface="Times New Roman"/>
            </a:endParaRPr>
          </a:p>
          <a:p>
            <a:pPr algn="ctr"/>
            <a:r>
              <a:rPr lang="en-US" sz="2800" b="1" dirty="0" smtClean="0">
                <a:cs typeface="Times New Roman"/>
              </a:rPr>
              <a:t>w = MPL</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C</a:t>
            </a:r>
          </a:p>
          <a:p>
            <a:pPr algn="ctr"/>
            <a:r>
              <a:rPr lang="en-US" sz="2800" b="1" dirty="0" smtClean="0">
                <a:cs typeface="Times New Roman"/>
              </a:rPr>
              <a:t>w = MPL</a:t>
            </a:r>
            <a:r>
              <a:rPr lang="en-US" sz="2800" b="1" baseline="-25000" dirty="0" smtClean="0">
                <a:cs typeface="Times New Roman"/>
              </a:rPr>
              <a:t>F</a:t>
            </a:r>
            <a:r>
              <a:rPr lang="en-US" sz="2800" b="1" dirty="0" smtClean="0">
                <a:cs typeface="Times New Roman"/>
              </a:rPr>
              <a:t>P</a:t>
            </a:r>
            <a:r>
              <a:rPr lang="en-US" sz="2800" b="1" baseline="-25000" dirty="0" smtClean="0">
                <a:cs typeface="Times New Roman"/>
              </a:rPr>
              <a:t>F</a:t>
            </a:r>
          </a:p>
          <a:p>
            <a:pPr algn="ctr"/>
            <a:r>
              <a:rPr lang="en-US" sz="2800" b="1" dirty="0" smtClean="0">
                <a:cs typeface="Times New Roman"/>
              </a:rPr>
              <a:t>r = MPK</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C</a:t>
            </a:r>
          </a:p>
          <a:p>
            <a:pPr algn="ctr"/>
            <a:r>
              <a:rPr lang="en-US" sz="2800" b="1" dirty="0" smtClean="0">
                <a:cs typeface="Times New Roman"/>
              </a:rPr>
              <a:t>r = MPK</a:t>
            </a:r>
            <a:r>
              <a:rPr lang="en-US" sz="2800" b="1" baseline="-25000" dirty="0" smtClean="0">
                <a:cs typeface="Times New Roman"/>
              </a:rPr>
              <a:t>F</a:t>
            </a:r>
            <a:r>
              <a:rPr lang="en-US" sz="2800" b="1" dirty="0" smtClean="0">
                <a:cs typeface="Times New Roman"/>
              </a:rPr>
              <a:t>P</a:t>
            </a:r>
            <a:r>
              <a:rPr lang="en-US" sz="2800" b="1" baseline="-25000" dirty="0" smtClean="0">
                <a:cs typeface="Times New Roman"/>
              </a:rPr>
              <a:t>F</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g05_07"/>
          <p:cNvPicPr>
            <a:picLocks noChangeAspect="1" noChangeArrowheads="1"/>
          </p:cNvPicPr>
          <p:nvPr/>
        </p:nvPicPr>
        <p:blipFill>
          <a:blip r:embed="rId2"/>
          <a:srcRect/>
          <a:stretch>
            <a:fillRect/>
          </a:stretch>
        </p:blipFill>
        <p:spPr bwMode="auto">
          <a:xfrm>
            <a:off x="217240" y="1581150"/>
            <a:ext cx="4635106" cy="2971800"/>
          </a:xfrm>
          <a:prstGeom prst="rect">
            <a:avLst/>
          </a:prstGeom>
          <a:noFill/>
          <a:ln>
            <a:solidFill>
              <a:schemeClr val="tx1"/>
            </a:solidFill>
          </a:ln>
        </p:spPr>
      </p:pic>
      <p:sp>
        <p:nvSpPr>
          <p:cNvPr id="3" name="Rectangle 2"/>
          <p:cNvSpPr txBox="1">
            <a:spLocks noChangeArrowheads="1"/>
          </p:cNvSpPr>
          <p:nvPr/>
        </p:nvSpPr>
        <p:spPr>
          <a:xfrm>
            <a:off x="1066800" y="971550"/>
            <a:ext cx="2743200" cy="592137"/>
          </a:xfrm>
          <a:prstGeom prst="rect">
            <a:avLst/>
          </a:prstGeom>
        </p:spPr>
        <p:txBody>
          <a:bodyPr vert="horz" lIns="91440" tIns="45720" rIns="91440" bIns="45720" rtlCol="0" anchor="ctr">
            <a:normAutofit lnSpcReduction="10000"/>
          </a:bodyPr>
          <a:lstStyle/>
          <a:p>
            <a:pPr lvl="0" algn="ctr">
              <a:spcBef>
                <a:spcPct val="0"/>
              </a:spcBef>
            </a:pPr>
            <a:r>
              <a:rPr lang="en-US" dirty="0" smtClean="0">
                <a:latin typeface="+mj-lt"/>
                <a:ea typeface="+mj-ea"/>
                <a:cs typeface="+mj-cs"/>
              </a:rPr>
              <a:t>Fig. 5-7:  From Goods Prices to Input Choices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609600" y="133350"/>
            <a:ext cx="7827528"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factor prices</a:t>
            </a:r>
          </a:p>
        </p:txBody>
      </p:sp>
      <p:sp>
        <p:nvSpPr>
          <p:cNvPr id="5" name="TextBox 4"/>
          <p:cNvSpPr txBox="1"/>
          <p:nvPr/>
        </p:nvSpPr>
        <p:spPr>
          <a:xfrm>
            <a:off x="4953000" y="1305163"/>
            <a:ext cx="4038600" cy="3323987"/>
          </a:xfrm>
          <a:prstGeom prst="rect">
            <a:avLst/>
          </a:prstGeom>
          <a:noFill/>
        </p:spPr>
        <p:txBody>
          <a:bodyPr wrap="square" rtlCol="0">
            <a:spAutoFit/>
          </a:bodyPr>
          <a:lstStyle/>
          <a:p>
            <a:pPr algn="ctr"/>
            <a:r>
              <a:rPr lang="en-US" sz="2800" b="1" dirty="0" smtClean="0">
                <a:cs typeface="Times New Roman"/>
              </a:rPr>
              <a:t>Real income of factors will equal factor productivity.</a:t>
            </a:r>
          </a:p>
          <a:p>
            <a:pPr algn="ctr"/>
            <a:endParaRPr lang="en-US" sz="1400" b="1" dirty="0" smtClean="0">
              <a:cs typeface="Times New Roman"/>
            </a:endParaRPr>
          </a:p>
          <a:p>
            <a:pPr algn="ctr"/>
            <a:r>
              <a:rPr lang="en-US" sz="2800" b="1" dirty="0" smtClean="0">
                <a:cs typeface="Times New Roman"/>
              </a:rPr>
              <a:t>w/P</a:t>
            </a:r>
            <a:r>
              <a:rPr lang="en-US" sz="2800" b="1" baseline="-25000" dirty="0" smtClean="0">
                <a:cs typeface="Times New Roman"/>
              </a:rPr>
              <a:t>C</a:t>
            </a:r>
            <a:r>
              <a:rPr lang="en-US" sz="2800" b="1" dirty="0" smtClean="0">
                <a:cs typeface="Times New Roman"/>
              </a:rPr>
              <a:t> = MPL</a:t>
            </a:r>
            <a:r>
              <a:rPr lang="en-US" sz="2800" b="1" baseline="-25000" dirty="0" smtClean="0">
                <a:cs typeface="Times New Roman"/>
              </a:rPr>
              <a:t>C</a:t>
            </a:r>
          </a:p>
          <a:p>
            <a:pPr algn="ctr"/>
            <a:r>
              <a:rPr lang="en-US" sz="2800" b="1" dirty="0" smtClean="0">
                <a:cs typeface="Times New Roman"/>
              </a:rPr>
              <a:t>w/P</a:t>
            </a:r>
            <a:r>
              <a:rPr lang="en-US" sz="2800" b="1" baseline="-25000" dirty="0" smtClean="0">
                <a:cs typeface="Times New Roman"/>
              </a:rPr>
              <a:t>F</a:t>
            </a:r>
            <a:r>
              <a:rPr lang="en-US" sz="2800" b="1" dirty="0" smtClean="0">
                <a:cs typeface="Times New Roman"/>
              </a:rPr>
              <a:t> = MPL</a:t>
            </a:r>
            <a:r>
              <a:rPr lang="en-US" sz="2800" b="1" baseline="-25000" dirty="0" smtClean="0">
                <a:cs typeface="Times New Roman"/>
              </a:rPr>
              <a:t>F</a:t>
            </a:r>
          </a:p>
          <a:p>
            <a:pPr algn="ctr"/>
            <a:r>
              <a:rPr lang="en-US" sz="2800" b="1" dirty="0" smtClean="0">
                <a:cs typeface="Times New Roman"/>
              </a:rPr>
              <a:t>r/P</a:t>
            </a:r>
            <a:r>
              <a:rPr lang="en-US" sz="2800" b="1" baseline="-25000" dirty="0" smtClean="0">
                <a:cs typeface="Times New Roman"/>
              </a:rPr>
              <a:t>C</a:t>
            </a:r>
            <a:r>
              <a:rPr lang="en-US" sz="2800" b="1" dirty="0" smtClean="0">
                <a:cs typeface="Times New Roman"/>
              </a:rPr>
              <a:t> = MPK</a:t>
            </a:r>
            <a:r>
              <a:rPr lang="en-US" sz="2800" b="1" baseline="-25000" dirty="0" smtClean="0">
                <a:cs typeface="Times New Roman"/>
              </a:rPr>
              <a:t>C</a:t>
            </a:r>
          </a:p>
          <a:p>
            <a:pPr algn="ctr"/>
            <a:r>
              <a:rPr lang="en-US" sz="2800" b="1" dirty="0" smtClean="0">
                <a:cs typeface="Times New Roman"/>
              </a:rPr>
              <a:t>r/P</a:t>
            </a:r>
            <a:r>
              <a:rPr lang="en-US" sz="2800" b="1" baseline="-25000" dirty="0" smtClean="0">
                <a:cs typeface="Times New Roman"/>
              </a:rPr>
              <a:t>F</a:t>
            </a:r>
            <a:r>
              <a:rPr lang="en-US" sz="2800" b="1" dirty="0" smtClean="0">
                <a:cs typeface="Times New Roman"/>
              </a:rPr>
              <a:t> = MPK</a:t>
            </a:r>
            <a:r>
              <a:rPr lang="en-US" sz="2800" b="1" baseline="-25000" dirty="0" smtClean="0">
                <a:cs typeface="Times New Roman"/>
              </a:rPr>
              <a:t>F</a:t>
            </a:r>
            <a:endParaRPr lang="en-US" sz="2800" b="1" dirty="0" smtClean="0">
              <a:cs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g05_07"/>
          <p:cNvPicPr>
            <a:picLocks noChangeAspect="1" noChangeArrowheads="1"/>
          </p:cNvPicPr>
          <p:nvPr/>
        </p:nvPicPr>
        <p:blipFill>
          <a:blip r:embed="rId2"/>
          <a:srcRect/>
          <a:stretch>
            <a:fillRect/>
          </a:stretch>
        </p:blipFill>
        <p:spPr bwMode="auto">
          <a:xfrm>
            <a:off x="217240" y="1581150"/>
            <a:ext cx="4635106" cy="2971800"/>
          </a:xfrm>
          <a:prstGeom prst="rect">
            <a:avLst/>
          </a:prstGeom>
          <a:noFill/>
          <a:ln>
            <a:solidFill>
              <a:schemeClr val="tx1"/>
            </a:solidFill>
          </a:ln>
        </p:spPr>
      </p:pic>
      <p:sp>
        <p:nvSpPr>
          <p:cNvPr id="3" name="Rectangle 2"/>
          <p:cNvSpPr txBox="1">
            <a:spLocks noChangeArrowheads="1"/>
          </p:cNvSpPr>
          <p:nvPr/>
        </p:nvSpPr>
        <p:spPr>
          <a:xfrm>
            <a:off x="1066800" y="971550"/>
            <a:ext cx="2743200" cy="592137"/>
          </a:xfrm>
          <a:prstGeom prst="rect">
            <a:avLst/>
          </a:prstGeom>
        </p:spPr>
        <p:txBody>
          <a:bodyPr vert="horz" lIns="91440" tIns="45720" rIns="91440" bIns="45720" rtlCol="0" anchor="ctr">
            <a:normAutofit lnSpcReduction="10000"/>
          </a:bodyPr>
          <a:lstStyle/>
          <a:p>
            <a:pPr lvl="0" algn="ctr">
              <a:spcBef>
                <a:spcPct val="0"/>
              </a:spcBef>
            </a:pPr>
            <a:r>
              <a:rPr lang="en-US" dirty="0" smtClean="0">
                <a:latin typeface="+mj-lt"/>
                <a:ea typeface="+mj-ea"/>
                <a:cs typeface="+mj-cs"/>
              </a:rPr>
              <a:t>Fig. 5-7:  From Goods Prices to Input Choices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609600" y="133350"/>
            <a:ext cx="7827528"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factor prices</a:t>
            </a:r>
          </a:p>
        </p:txBody>
      </p:sp>
      <p:sp>
        <p:nvSpPr>
          <p:cNvPr id="5" name="TextBox 4"/>
          <p:cNvSpPr txBox="1"/>
          <p:nvPr/>
        </p:nvSpPr>
        <p:spPr>
          <a:xfrm>
            <a:off x="4876800" y="819150"/>
            <a:ext cx="4267200" cy="4401205"/>
          </a:xfrm>
          <a:prstGeom prst="rect">
            <a:avLst/>
          </a:prstGeom>
          <a:noFill/>
        </p:spPr>
        <p:txBody>
          <a:bodyPr wrap="square" rtlCol="0">
            <a:spAutoFit/>
          </a:bodyPr>
          <a:lstStyle/>
          <a:p>
            <a:pPr algn="ctr"/>
            <a:r>
              <a:rPr lang="en-US" sz="2800" b="1" dirty="0" smtClean="0">
                <a:cs typeface="Times New Roman"/>
              </a:rPr>
              <a:t>We saw that increasing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 leads to increasing w/r, which decreases L/K for both goods.</a:t>
            </a:r>
          </a:p>
          <a:p>
            <a:pPr algn="ctr"/>
            <a:endParaRPr lang="en-US" sz="1400" b="1" dirty="0" smtClean="0">
              <a:cs typeface="Times New Roman"/>
            </a:endParaRPr>
          </a:p>
          <a:p>
            <a:pPr algn="ctr"/>
            <a:r>
              <a:rPr lang="en-US" sz="2800" b="1" dirty="0" smtClean="0">
                <a:cs typeface="Times New Roman"/>
              </a:rPr>
              <a:t>Decreasing L/K means MPL</a:t>
            </a:r>
            <a:r>
              <a:rPr lang="en-US" sz="2800" b="1" baseline="-25000" dirty="0" smtClean="0">
                <a:cs typeface="Times New Roman"/>
              </a:rPr>
              <a:t>C</a:t>
            </a:r>
            <a:r>
              <a:rPr lang="en-US" sz="2800" b="1" dirty="0" smtClean="0">
                <a:cs typeface="Times New Roman"/>
              </a:rPr>
              <a:t> &amp; MPL</a:t>
            </a:r>
            <a:r>
              <a:rPr lang="en-US" sz="2800" b="1" baseline="-25000" dirty="0" smtClean="0">
                <a:cs typeface="Times New Roman"/>
              </a:rPr>
              <a:t>F</a:t>
            </a:r>
            <a:r>
              <a:rPr lang="en-US" sz="2800" b="1" dirty="0" smtClean="0">
                <a:cs typeface="Times New Roman"/>
              </a:rPr>
              <a:t> increase; MPK</a:t>
            </a:r>
            <a:r>
              <a:rPr lang="en-US" sz="2800" b="1" baseline="-25000" dirty="0" smtClean="0">
                <a:cs typeface="Times New Roman"/>
              </a:rPr>
              <a:t>C</a:t>
            </a:r>
            <a:r>
              <a:rPr lang="en-US" sz="2800" b="1" dirty="0" smtClean="0">
                <a:cs typeface="Times New Roman"/>
              </a:rPr>
              <a:t> &amp; MPK</a:t>
            </a:r>
            <a:r>
              <a:rPr lang="en-US" sz="2800" b="1" baseline="-25000" dirty="0" smtClean="0">
                <a:cs typeface="Times New Roman"/>
              </a:rPr>
              <a:t>F</a:t>
            </a:r>
            <a:r>
              <a:rPr lang="en-US" sz="2800" b="1" dirty="0" smtClean="0">
                <a:cs typeface="Times New Roman"/>
              </a:rPr>
              <a:t> decrease.</a:t>
            </a:r>
          </a:p>
          <a:p>
            <a:pPr algn="ctr"/>
            <a:endParaRPr lang="en-US" sz="1400" b="1" dirty="0" smtClean="0">
              <a:cs typeface="Times New Roman"/>
            </a:endParaRPr>
          </a:p>
          <a:p>
            <a:pPr algn="ctr"/>
            <a:r>
              <a:rPr lang="en-US" sz="2800" b="1" dirty="0" smtClean="0">
                <a:cs typeface="Times New Roman"/>
              </a:rPr>
              <a:t>So w/P</a:t>
            </a:r>
            <a:r>
              <a:rPr lang="en-US" sz="2800" b="1" baseline="-25000" dirty="0" smtClean="0">
                <a:cs typeface="Times New Roman"/>
              </a:rPr>
              <a:t>C</a:t>
            </a:r>
            <a:r>
              <a:rPr lang="en-US" sz="2800" b="1" dirty="0" smtClean="0">
                <a:cs typeface="Times New Roman"/>
              </a:rPr>
              <a:t> &amp; w/P</a:t>
            </a:r>
            <a:r>
              <a:rPr lang="en-US" sz="2800" b="1" baseline="-25000" dirty="0" smtClean="0">
                <a:cs typeface="Times New Roman"/>
              </a:rPr>
              <a:t>F</a:t>
            </a:r>
            <a:r>
              <a:rPr lang="en-US" sz="2800" b="1" dirty="0" smtClean="0">
                <a:cs typeface="Times New Roman"/>
              </a:rPr>
              <a:t> increase;</a:t>
            </a:r>
          </a:p>
          <a:p>
            <a:pPr algn="ctr"/>
            <a:r>
              <a:rPr lang="en-US" sz="2800" b="1" dirty="0" smtClean="0">
                <a:cs typeface="Times New Roman"/>
              </a:rPr>
              <a:t>r/P</a:t>
            </a:r>
            <a:r>
              <a:rPr lang="en-US" sz="2800" b="1" baseline="-25000" dirty="0" smtClean="0">
                <a:cs typeface="Times New Roman"/>
              </a:rPr>
              <a:t>C</a:t>
            </a:r>
            <a:r>
              <a:rPr lang="en-US" sz="2800" b="1" dirty="0" smtClean="0">
                <a:cs typeface="Times New Roman"/>
              </a:rPr>
              <a:t> &amp; r/P</a:t>
            </a:r>
            <a:r>
              <a:rPr lang="en-US" sz="2800" b="1" baseline="-25000" dirty="0" smtClean="0">
                <a:cs typeface="Times New Roman"/>
              </a:rPr>
              <a:t>F</a:t>
            </a:r>
            <a:r>
              <a:rPr lang="en-US" sz="2800" b="1" dirty="0" smtClean="0">
                <a:cs typeface="Times New Roman"/>
              </a:rPr>
              <a:t> decrease.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g05_07"/>
          <p:cNvPicPr>
            <a:picLocks noChangeAspect="1" noChangeArrowheads="1"/>
          </p:cNvPicPr>
          <p:nvPr/>
        </p:nvPicPr>
        <p:blipFill>
          <a:blip r:embed="rId2"/>
          <a:srcRect/>
          <a:stretch>
            <a:fillRect/>
          </a:stretch>
        </p:blipFill>
        <p:spPr bwMode="auto">
          <a:xfrm>
            <a:off x="217240" y="1581150"/>
            <a:ext cx="4635106" cy="2971800"/>
          </a:xfrm>
          <a:prstGeom prst="rect">
            <a:avLst/>
          </a:prstGeom>
          <a:noFill/>
          <a:ln>
            <a:solidFill>
              <a:schemeClr val="tx1"/>
            </a:solidFill>
          </a:ln>
        </p:spPr>
      </p:pic>
      <p:sp>
        <p:nvSpPr>
          <p:cNvPr id="3" name="Rectangle 2"/>
          <p:cNvSpPr txBox="1">
            <a:spLocks noChangeArrowheads="1"/>
          </p:cNvSpPr>
          <p:nvPr/>
        </p:nvSpPr>
        <p:spPr>
          <a:xfrm>
            <a:off x="1066800" y="971550"/>
            <a:ext cx="2743200" cy="592137"/>
          </a:xfrm>
          <a:prstGeom prst="rect">
            <a:avLst/>
          </a:prstGeom>
        </p:spPr>
        <p:txBody>
          <a:bodyPr vert="horz" lIns="91440" tIns="45720" rIns="91440" bIns="45720" rtlCol="0" anchor="ctr">
            <a:normAutofit lnSpcReduction="10000"/>
          </a:bodyPr>
          <a:lstStyle/>
          <a:p>
            <a:pPr lvl="0" algn="ctr">
              <a:spcBef>
                <a:spcPct val="0"/>
              </a:spcBef>
            </a:pPr>
            <a:r>
              <a:rPr lang="en-US" dirty="0" smtClean="0">
                <a:latin typeface="+mj-lt"/>
                <a:ea typeface="+mj-ea"/>
                <a:cs typeface="+mj-cs"/>
              </a:rPr>
              <a:t>Fig. 5-7:  From Goods Prices to Input Choices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609600" y="133350"/>
            <a:ext cx="7827528"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factor prices</a:t>
            </a:r>
          </a:p>
        </p:txBody>
      </p:sp>
      <p:sp>
        <p:nvSpPr>
          <p:cNvPr id="5" name="TextBox 4"/>
          <p:cNvSpPr txBox="1"/>
          <p:nvPr/>
        </p:nvSpPr>
        <p:spPr>
          <a:xfrm>
            <a:off x="4876800" y="900589"/>
            <a:ext cx="4267200" cy="4185761"/>
          </a:xfrm>
          <a:prstGeom prst="rect">
            <a:avLst/>
          </a:prstGeom>
          <a:noFill/>
        </p:spPr>
        <p:txBody>
          <a:bodyPr wrap="square" rtlCol="0">
            <a:spAutoFit/>
          </a:bodyPr>
          <a:lstStyle/>
          <a:p>
            <a:pPr algn="ctr"/>
            <a:r>
              <a:rPr lang="en-US" sz="2800" b="1" dirty="0" smtClean="0">
                <a:cs typeface="Times New Roman"/>
              </a:rPr>
              <a:t>So increasing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 means:</a:t>
            </a:r>
          </a:p>
          <a:p>
            <a:pPr algn="ctr"/>
            <a:endParaRPr lang="en-US" sz="1400" b="1" dirty="0" smtClean="0">
              <a:cs typeface="Times New Roman"/>
            </a:endParaRPr>
          </a:p>
          <a:p>
            <a:pPr algn="ctr"/>
            <a:r>
              <a:rPr lang="en-US" sz="2800" b="1" dirty="0" smtClean="0">
                <a:cs typeface="Times New Roman"/>
              </a:rPr>
              <a:t>raise income of workers relative to capital owners,</a:t>
            </a:r>
          </a:p>
          <a:p>
            <a:pPr algn="ctr"/>
            <a:endParaRPr lang="en-US" sz="1400" b="1" dirty="0" smtClean="0">
              <a:cs typeface="Times New Roman"/>
            </a:endParaRPr>
          </a:p>
          <a:p>
            <a:pPr algn="ctr"/>
            <a:r>
              <a:rPr lang="en-US" sz="2800" b="1" dirty="0" smtClean="0">
                <a:cs typeface="Times New Roman"/>
              </a:rPr>
              <a:t>lower ratio of labor to capital in both industries,</a:t>
            </a:r>
          </a:p>
          <a:p>
            <a:pPr algn="ctr"/>
            <a:endParaRPr lang="en-US" sz="1400" b="1" dirty="0" smtClean="0">
              <a:cs typeface="Times New Roman"/>
            </a:endParaRPr>
          </a:p>
          <a:p>
            <a:pPr algn="ctr"/>
            <a:r>
              <a:rPr lang="en-US" sz="2800" b="1" dirty="0" smtClean="0">
                <a:cs typeface="Times New Roman"/>
              </a:rPr>
              <a:t>raise real income of workers and lower real income of capital owners.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g05_07"/>
          <p:cNvPicPr>
            <a:picLocks noChangeAspect="1" noChangeArrowheads="1"/>
          </p:cNvPicPr>
          <p:nvPr/>
        </p:nvPicPr>
        <p:blipFill>
          <a:blip r:embed="rId2"/>
          <a:srcRect/>
          <a:stretch>
            <a:fillRect/>
          </a:stretch>
        </p:blipFill>
        <p:spPr bwMode="auto">
          <a:xfrm>
            <a:off x="217240" y="1581150"/>
            <a:ext cx="4635106" cy="2971800"/>
          </a:xfrm>
          <a:prstGeom prst="rect">
            <a:avLst/>
          </a:prstGeom>
          <a:noFill/>
          <a:ln>
            <a:solidFill>
              <a:schemeClr val="tx1"/>
            </a:solidFill>
          </a:ln>
        </p:spPr>
      </p:pic>
      <p:sp>
        <p:nvSpPr>
          <p:cNvPr id="3" name="Rectangle 2"/>
          <p:cNvSpPr txBox="1">
            <a:spLocks noChangeArrowheads="1"/>
          </p:cNvSpPr>
          <p:nvPr/>
        </p:nvSpPr>
        <p:spPr>
          <a:xfrm>
            <a:off x="1066800" y="971550"/>
            <a:ext cx="2743200" cy="592137"/>
          </a:xfrm>
          <a:prstGeom prst="rect">
            <a:avLst/>
          </a:prstGeom>
        </p:spPr>
        <p:txBody>
          <a:bodyPr vert="horz" lIns="91440" tIns="45720" rIns="91440" bIns="45720" rtlCol="0" anchor="ctr">
            <a:normAutofit lnSpcReduction="10000"/>
          </a:bodyPr>
          <a:lstStyle/>
          <a:p>
            <a:pPr lvl="0" algn="ctr">
              <a:spcBef>
                <a:spcPct val="0"/>
              </a:spcBef>
            </a:pPr>
            <a:r>
              <a:rPr lang="en-US" dirty="0" smtClean="0">
                <a:latin typeface="+mj-lt"/>
                <a:ea typeface="+mj-ea"/>
                <a:cs typeface="+mj-cs"/>
              </a:rPr>
              <a:t>Fig. 5-7:  From Goods Prices to Input Choices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609600" y="133350"/>
            <a:ext cx="7827528"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factor prices</a:t>
            </a:r>
          </a:p>
        </p:txBody>
      </p:sp>
      <p:sp>
        <p:nvSpPr>
          <p:cNvPr id="5" name="TextBox 4"/>
          <p:cNvSpPr txBox="1"/>
          <p:nvPr/>
        </p:nvSpPr>
        <p:spPr>
          <a:xfrm>
            <a:off x="5410200" y="1444407"/>
            <a:ext cx="3124200" cy="3108543"/>
          </a:xfrm>
          <a:prstGeom prst="rect">
            <a:avLst/>
          </a:prstGeom>
          <a:noFill/>
        </p:spPr>
        <p:txBody>
          <a:bodyPr wrap="square" rtlCol="0">
            <a:spAutoFit/>
          </a:bodyPr>
          <a:lstStyle/>
          <a:p>
            <a:pPr algn="ctr"/>
            <a:r>
              <a:rPr lang="en-US" sz="2800" b="1" dirty="0" smtClean="0">
                <a:cs typeface="Times New Roman"/>
              </a:rPr>
              <a:t>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 </a:t>
            </a:r>
            <a:r>
              <a:rPr lang="en-US" sz="2800" b="1" dirty="0" smtClean="0">
                <a:latin typeface="Times New Roman"/>
                <a:cs typeface="Times New Roman"/>
              </a:rPr>
              <a:t>→</a:t>
            </a:r>
            <a:endParaRPr lang="en-US" sz="2800" b="1" dirty="0" smtClean="0">
              <a:cs typeface="Times New Roman"/>
            </a:endParaRPr>
          </a:p>
          <a:p>
            <a:pPr algn="ctr"/>
            <a:endParaRPr lang="en-US" sz="1400" b="1" dirty="0" smtClean="0">
              <a:cs typeface="Times New Roman"/>
            </a:endParaRPr>
          </a:p>
          <a:p>
            <a:pPr algn="ctr"/>
            <a:r>
              <a:rPr lang="en-US" sz="2800" b="1" dirty="0" smtClean="0">
                <a:cs typeface="Times New Roman"/>
              </a:rPr>
              <a:t>(w/r)↑,</a:t>
            </a:r>
          </a:p>
          <a:p>
            <a:pPr algn="ctr"/>
            <a:endParaRPr lang="en-US" sz="1400" b="1" dirty="0" smtClean="0">
              <a:cs typeface="Times New Roman"/>
            </a:endParaRPr>
          </a:p>
          <a:p>
            <a:pPr algn="ctr"/>
            <a:r>
              <a:rPr lang="en-US" sz="2800" b="1" dirty="0" smtClean="0">
                <a:cs typeface="Times New Roman"/>
              </a:rPr>
              <a:t>(L/K)↓, (K/L)↑,</a:t>
            </a:r>
          </a:p>
          <a:p>
            <a:pPr algn="ctr"/>
            <a:endParaRPr lang="en-US" sz="1400" b="1" dirty="0" smtClean="0">
              <a:cs typeface="Times New Roman"/>
            </a:endParaRPr>
          </a:p>
          <a:p>
            <a:pPr algn="ctr"/>
            <a:r>
              <a:rPr lang="en-US" sz="2800" b="1" dirty="0" smtClean="0">
                <a:cs typeface="Times New Roman"/>
              </a:rPr>
              <a:t>(w/P</a:t>
            </a:r>
            <a:r>
              <a:rPr lang="en-US" sz="2800" b="1" baseline="-25000" dirty="0" smtClean="0">
                <a:cs typeface="Times New Roman"/>
              </a:rPr>
              <a:t>C</a:t>
            </a:r>
            <a:r>
              <a:rPr lang="en-US" sz="2800" b="1" dirty="0" smtClean="0">
                <a:cs typeface="Times New Roman"/>
              </a:rPr>
              <a:t>)↑, (w/P</a:t>
            </a:r>
            <a:r>
              <a:rPr lang="en-US" sz="2800" b="1" baseline="-25000" dirty="0" smtClean="0">
                <a:cs typeface="Times New Roman"/>
              </a:rPr>
              <a:t>F</a:t>
            </a:r>
            <a:r>
              <a:rPr lang="en-US" sz="2800" b="1" dirty="0" smtClean="0">
                <a:cs typeface="Times New Roman"/>
              </a:rPr>
              <a:t>)↑,</a:t>
            </a:r>
          </a:p>
          <a:p>
            <a:pPr algn="ctr"/>
            <a:endParaRPr lang="en-US" sz="1400" b="1" dirty="0" smtClean="0">
              <a:cs typeface="Times New Roman"/>
            </a:endParaRPr>
          </a:p>
          <a:p>
            <a:pPr algn="ctr"/>
            <a:r>
              <a:rPr lang="en-US" sz="2800" b="1" dirty="0" smtClean="0">
                <a:cs typeface="Times New Roman"/>
              </a:rPr>
              <a:t>(r/P</a:t>
            </a:r>
            <a:r>
              <a:rPr lang="en-US" sz="2800" b="1" baseline="-25000" dirty="0" smtClean="0">
                <a:cs typeface="Times New Roman"/>
              </a:rPr>
              <a:t>C</a:t>
            </a:r>
            <a:r>
              <a:rPr lang="en-US" sz="2800" b="1" dirty="0" smtClean="0">
                <a:cs typeface="Times New Roman"/>
              </a:rPr>
              <a:t>)↓, (r/P</a:t>
            </a:r>
            <a:r>
              <a:rPr lang="en-US" sz="2800" b="1" baseline="-25000" dirty="0" smtClean="0">
                <a:cs typeface="Times New Roman"/>
              </a:rPr>
              <a:t>F</a:t>
            </a:r>
            <a:r>
              <a:rPr lang="en-US" sz="2800" b="1" dirty="0" smtClean="0">
                <a:cs typeface="Times New Roman"/>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3350"/>
            <a:ext cx="7892353"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assumptions</a:t>
            </a:r>
          </a:p>
        </p:txBody>
      </p:sp>
      <p:sp>
        <p:nvSpPr>
          <p:cNvPr id="3" name="TextBox 2"/>
          <p:cNvSpPr txBox="1">
            <a:spLocks noChangeArrowheads="1"/>
          </p:cNvSpPr>
          <p:nvPr/>
        </p:nvSpPr>
        <p:spPr bwMode="auto">
          <a:xfrm>
            <a:off x="152400" y="971550"/>
            <a:ext cx="8839200" cy="3970318"/>
          </a:xfrm>
          <a:prstGeom prst="rect">
            <a:avLst/>
          </a:prstGeom>
          <a:noFill/>
          <a:ln w="9525">
            <a:noFill/>
            <a:miter lim="800000"/>
            <a:headEnd/>
            <a:tailEnd/>
          </a:ln>
        </p:spPr>
        <p:txBody>
          <a:bodyPr wrap="square">
            <a:spAutoFit/>
          </a:bodyPr>
          <a:lstStyle/>
          <a:p>
            <a:pPr marL="514350" indent="-514350">
              <a:buFont typeface="+mj-lt"/>
              <a:buAutoNum type="arabicPeriod"/>
            </a:pPr>
            <a:r>
              <a:rPr lang="en-US" sz="2800" b="1" dirty="0" smtClean="0">
                <a:latin typeface="Calibri" pitchFamily="34" charset="0"/>
              </a:rPr>
              <a:t>2 countries: home &amp; foreign. </a:t>
            </a:r>
          </a:p>
          <a:p>
            <a:pPr marL="514350" indent="-514350">
              <a:buFont typeface="+mj-lt"/>
              <a:buAutoNum type="arabicPeriod"/>
            </a:pPr>
            <a:r>
              <a:rPr lang="en-US" sz="2800" b="1" dirty="0" smtClean="0">
                <a:latin typeface="Calibri" pitchFamily="34" charset="0"/>
              </a:rPr>
              <a:t>2 goods: cloth &amp; food.</a:t>
            </a:r>
          </a:p>
          <a:p>
            <a:pPr marL="514350" indent="-514350">
              <a:buFont typeface="+mj-lt"/>
              <a:buAutoNum type="arabicPeriod"/>
            </a:pPr>
            <a:r>
              <a:rPr lang="en-US" sz="2800" b="1" dirty="0" smtClean="0">
                <a:latin typeface="Calibri" pitchFamily="34" charset="0"/>
              </a:rPr>
              <a:t>2 factors of production: labor &amp; capital.</a:t>
            </a:r>
          </a:p>
          <a:p>
            <a:pPr marL="514350" indent="-514350">
              <a:buFont typeface="+mj-lt"/>
              <a:buAutoNum type="arabicPeriod"/>
            </a:pPr>
            <a:r>
              <a:rPr lang="en-US" sz="2800" b="1" dirty="0" smtClean="0">
                <a:latin typeface="Calibri" pitchFamily="34" charset="0"/>
              </a:rPr>
              <a:t>Mix of labor and capital used varies across goods.</a:t>
            </a:r>
          </a:p>
          <a:p>
            <a:pPr marL="514350" indent="-514350">
              <a:buFont typeface="+mj-lt"/>
              <a:buAutoNum type="arabicPeriod"/>
            </a:pPr>
            <a:r>
              <a:rPr lang="en-US" sz="2800" b="1" dirty="0" smtClean="0">
                <a:latin typeface="Calibri" pitchFamily="34" charset="0"/>
              </a:rPr>
              <a:t>Supply of labor and capital:</a:t>
            </a:r>
          </a:p>
          <a:p>
            <a:pPr marL="971550" lvl="1" indent="-514350">
              <a:buFont typeface="Arial" pitchFamily="34" charset="0"/>
              <a:buChar char="•"/>
            </a:pPr>
            <a:r>
              <a:rPr lang="en-US" sz="2800" b="1" dirty="0" smtClean="0">
                <a:latin typeface="Calibri" pitchFamily="34" charset="0"/>
              </a:rPr>
              <a:t>constant in each country</a:t>
            </a:r>
          </a:p>
          <a:p>
            <a:pPr marL="971550" lvl="1" indent="-514350">
              <a:buFont typeface="Arial" pitchFamily="34" charset="0"/>
              <a:buChar char="•"/>
            </a:pPr>
            <a:r>
              <a:rPr lang="en-US" sz="2800" b="1" dirty="0" smtClean="0">
                <a:latin typeface="Calibri" pitchFamily="34" charset="0"/>
              </a:rPr>
              <a:t>varies across countries</a:t>
            </a:r>
          </a:p>
          <a:p>
            <a:pPr marL="514350" indent="-514350">
              <a:buFont typeface="+mj-lt"/>
              <a:buAutoNum type="arabicPeriod"/>
            </a:pPr>
            <a:r>
              <a:rPr lang="en-US" sz="2800" b="1" dirty="0" smtClean="0">
                <a:latin typeface="Calibri" pitchFamily="34" charset="0"/>
              </a:rPr>
              <a:t>Both labor and capital are mobile factors (long run).</a:t>
            </a:r>
          </a:p>
          <a:p>
            <a:pPr marL="971550" lvl="1" indent="-514350">
              <a:buFont typeface="Arial" pitchFamily="34" charset="0"/>
              <a:buChar char="•"/>
            </a:pPr>
            <a:r>
              <a:rPr lang="en-US" sz="2800" b="1" dirty="0" smtClean="0">
                <a:latin typeface="Calibri" pitchFamily="34" charset="0"/>
              </a:rPr>
              <a:t>equalize returns (wage &amp; rental rate) across sectors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276" y="133350"/>
            <a:ext cx="712092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resources</a:t>
            </a:r>
          </a:p>
        </p:txBody>
      </p:sp>
      <p:pic>
        <p:nvPicPr>
          <p:cNvPr id="3" name="Picture 6" descr="fig05_08"/>
          <p:cNvPicPr>
            <a:picLocks noChangeAspect="1" noChangeArrowheads="1"/>
          </p:cNvPicPr>
          <p:nvPr/>
        </p:nvPicPr>
        <p:blipFill>
          <a:blip r:embed="rId2"/>
          <a:srcRect/>
          <a:stretch>
            <a:fillRect/>
          </a:stretch>
        </p:blipFill>
        <p:spPr bwMode="auto">
          <a:xfrm>
            <a:off x="381000" y="1581150"/>
            <a:ext cx="2992071" cy="3200400"/>
          </a:xfrm>
          <a:prstGeom prst="rect">
            <a:avLst/>
          </a:prstGeom>
          <a:noFill/>
          <a:ln>
            <a:solidFill>
              <a:schemeClr val="tx1"/>
            </a:solidFill>
          </a:ln>
        </p:spPr>
      </p:pic>
      <p:sp>
        <p:nvSpPr>
          <p:cNvPr id="5" name="Rectangle 2"/>
          <p:cNvSpPr txBox="1">
            <a:spLocks noChangeArrowheads="1"/>
          </p:cNvSpPr>
          <p:nvPr/>
        </p:nvSpPr>
        <p:spPr>
          <a:xfrm>
            <a:off x="457200" y="971550"/>
            <a:ext cx="2743200" cy="592137"/>
          </a:xfrm>
          <a:prstGeom prst="rect">
            <a:avLst/>
          </a:prstGeom>
        </p:spPr>
        <p:txBody>
          <a:bodyPr vert="horz" lIns="91440" tIns="45720" rIns="91440" bIns="45720" rtlCol="0" anchor="ctr">
            <a:normAutofit lnSpcReduction="10000"/>
          </a:bodyPr>
          <a:lstStyle/>
          <a:p>
            <a:pPr lvl="0" algn="ctr">
              <a:spcBef>
                <a:spcPct val="0"/>
              </a:spcBef>
            </a:pPr>
            <a:r>
              <a:rPr lang="en-US" dirty="0" smtClean="0">
                <a:latin typeface="+mj-lt"/>
                <a:ea typeface="+mj-ea"/>
                <a:cs typeface="+mj-cs"/>
              </a:rPr>
              <a:t>Fig. 5-8:  Resources and Production Possibilities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3962400" y="1242120"/>
            <a:ext cx="4800600" cy="3539430"/>
          </a:xfrm>
          <a:prstGeom prst="rect">
            <a:avLst/>
          </a:prstGeom>
          <a:noFill/>
        </p:spPr>
        <p:txBody>
          <a:bodyPr wrap="square" rtlCol="0">
            <a:spAutoFit/>
          </a:bodyPr>
          <a:lstStyle/>
          <a:p>
            <a:pPr algn="ctr"/>
            <a:r>
              <a:rPr lang="en-US" sz="2800" b="1" u="sng" dirty="0" err="1" smtClean="0">
                <a:cs typeface="Times New Roman"/>
              </a:rPr>
              <a:t>Rybczynski</a:t>
            </a:r>
            <a:r>
              <a:rPr lang="en-US" sz="2800" b="1" u="sng" dirty="0" smtClean="0">
                <a:cs typeface="Times New Roman"/>
              </a:rPr>
              <a:t> theorem</a:t>
            </a:r>
          </a:p>
          <a:p>
            <a:pPr algn="ctr"/>
            <a:r>
              <a:rPr lang="en-US" sz="2800" b="1" dirty="0" smtClean="0">
                <a:cs typeface="Times New Roman"/>
              </a:rPr>
              <a:t>If you hold output prices constant as the amount of a factor of production increases, then the supply of the good that uses this factor intensively increases and the supply of the other good decreases.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276" y="133350"/>
            <a:ext cx="712092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resources</a:t>
            </a:r>
          </a:p>
        </p:txBody>
      </p:sp>
      <p:sp>
        <p:nvSpPr>
          <p:cNvPr id="5" name="TextBox 4"/>
          <p:cNvSpPr txBox="1"/>
          <p:nvPr/>
        </p:nvSpPr>
        <p:spPr>
          <a:xfrm>
            <a:off x="3581400" y="1276350"/>
            <a:ext cx="5410200" cy="3539430"/>
          </a:xfrm>
          <a:prstGeom prst="rect">
            <a:avLst/>
          </a:prstGeom>
          <a:noFill/>
        </p:spPr>
        <p:txBody>
          <a:bodyPr wrap="square" rtlCol="0">
            <a:spAutoFit/>
          </a:bodyPr>
          <a:lstStyle/>
          <a:p>
            <a:pPr algn="ctr"/>
            <a:r>
              <a:rPr lang="en-US" sz="2800" b="1" dirty="0" smtClean="0">
                <a:cs typeface="Times New Roman"/>
              </a:rPr>
              <a:t>Assume L grows, L/K increases.</a:t>
            </a:r>
          </a:p>
          <a:p>
            <a:pPr algn="ctr"/>
            <a:endParaRPr lang="en-US" sz="1400" b="1" dirty="0" smtClean="0">
              <a:cs typeface="Times New Roman"/>
            </a:endParaRPr>
          </a:p>
          <a:p>
            <a:pPr algn="ctr"/>
            <a:r>
              <a:rPr lang="en-US" sz="2800" b="1" dirty="0" smtClean="0">
                <a:cs typeface="Times New Roman"/>
              </a:rPr>
              <a:t>PPF expands, biased towards cloth.</a:t>
            </a:r>
          </a:p>
          <a:p>
            <a:pPr algn="ctr"/>
            <a:r>
              <a:rPr lang="en-US" sz="2800" b="1" dirty="0" smtClean="0">
                <a:cs typeface="Times New Roman"/>
              </a:rPr>
              <a:t>(increase in L/K rises max cloth more than max food because</a:t>
            </a:r>
          </a:p>
          <a:p>
            <a:pPr algn="ctr"/>
            <a:r>
              <a:rPr lang="en-US" sz="2800" b="1" dirty="0" smtClean="0">
                <a:cs typeface="Times New Roman"/>
              </a:rPr>
              <a:t>cloth is more labor-intensive)</a:t>
            </a:r>
          </a:p>
          <a:p>
            <a:pPr algn="ctr"/>
            <a:endParaRPr lang="en-US" sz="1400" b="1" dirty="0" smtClean="0">
              <a:cs typeface="Times New Roman"/>
            </a:endParaRPr>
          </a:p>
          <a:p>
            <a:pPr algn="ctr"/>
            <a:r>
              <a:rPr lang="en-US" sz="2800" b="1" dirty="0" smtClean="0">
                <a:cs typeface="Times New Roman"/>
              </a:rPr>
              <a:t>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 stays constant, so L/K used in both sectors remains constant.</a:t>
            </a:r>
          </a:p>
        </p:txBody>
      </p:sp>
      <p:pic>
        <p:nvPicPr>
          <p:cNvPr id="6" name="Picture 6" descr="fig05_08"/>
          <p:cNvPicPr>
            <a:picLocks noChangeAspect="1" noChangeArrowheads="1"/>
          </p:cNvPicPr>
          <p:nvPr/>
        </p:nvPicPr>
        <p:blipFill>
          <a:blip r:embed="rId2"/>
          <a:srcRect/>
          <a:stretch>
            <a:fillRect/>
          </a:stretch>
        </p:blipFill>
        <p:spPr bwMode="auto">
          <a:xfrm>
            <a:off x="381000" y="1581150"/>
            <a:ext cx="2992071" cy="3200400"/>
          </a:xfrm>
          <a:prstGeom prst="rect">
            <a:avLst/>
          </a:prstGeom>
          <a:noFill/>
          <a:ln>
            <a:solidFill>
              <a:schemeClr val="tx1"/>
            </a:solidFill>
          </a:ln>
        </p:spPr>
      </p:pic>
      <p:sp>
        <p:nvSpPr>
          <p:cNvPr id="7" name="Rectangle 2"/>
          <p:cNvSpPr txBox="1">
            <a:spLocks noChangeArrowheads="1"/>
          </p:cNvSpPr>
          <p:nvPr/>
        </p:nvSpPr>
        <p:spPr>
          <a:xfrm>
            <a:off x="457200" y="971550"/>
            <a:ext cx="2743200" cy="592137"/>
          </a:xfrm>
          <a:prstGeom prst="rect">
            <a:avLst/>
          </a:prstGeom>
        </p:spPr>
        <p:txBody>
          <a:bodyPr vert="horz" lIns="91440" tIns="45720" rIns="91440" bIns="45720" rtlCol="0" anchor="ctr">
            <a:normAutofit lnSpcReduction="10000"/>
          </a:bodyPr>
          <a:lstStyle/>
          <a:p>
            <a:pPr lvl="0" algn="ctr">
              <a:spcBef>
                <a:spcPct val="0"/>
              </a:spcBef>
            </a:pPr>
            <a:r>
              <a:rPr lang="en-US" dirty="0" smtClean="0">
                <a:latin typeface="+mj-lt"/>
                <a:ea typeface="+mj-ea"/>
                <a:cs typeface="+mj-cs"/>
              </a:rPr>
              <a:t>Fig. 5-8:  Resources and Production Possibilities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276" y="133350"/>
            <a:ext cx="712092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resources</a:t>
            </a:r>
          </a:p>
        </p:txBody>
      </p:sp>
      <p:sp>
        <p:nvSpPr>
          <p:cNvPr id="3" name="TextBox 2"/>
          <p:cNvSpPr txBox="1"/>
          <p:nvPr/>
        </p:nvSpPr>
        <p:spPr>
          <a:xfrm>
            <a:off x="3581400" y="1570494"/>
            <a:ext cx="5334000" cy="2677656"/>
          </a:xfrm>
          <a:prstGeom prst="rect">
            <a:avLst/>
          </a:prstGeom>
          <a:noFill/>
        </p:spPr>
        <p:txBody>
          <a:bodyPr wrap="square" rtlCol="0">
            <a:spAutoFit/>
          </a:bodyPr>
          <a:lstStyle/>
          <a:p>
            <a:pPr algn="ctr"/>
            <a:r>
              <a:rPr lang="en-US" sz="2800" b="1" dirty="0" smtClean="0">
                <a:cs typeface="Times New Roman"/>
              </a:rPr>
              <a:t>To employ the additional workers, the economy expands production of the relatively labor-intensive good cloth and contracts production of the relatively capital-intensive good food.</a:t>
            </a:r>
          </a:p>
        </p:txBody>
      </p:sp>
      <p:pic>
        <p:nvPicPr>
          <p:cNvPr id="4" name="Picture 6" descr="fig05_08"/>
          <p:cNvPicPr>
            <a:picLocks noChangeAspect="1" noChangeArrowheads="1"/>
          </p:cNvPicPr>
          <p:nvPr/>
        </p:nvPicPr>
        <p:blipFill>
          <a:blip r:embed="rId2"/>
          <a:srcRect/>
          <a:stretch>
            <a:fillRect/>
          </a:stretch>
        </p:blipFill>
        <p:spPr bwMode="auto">
          <a:xfrm>
            <a:off x="381000" y="1581150"/>
            <a:ext cx="2992071" cy="3200400"/>
          </a:xfrm>
          <a:prstGeom prst="rect">
            <a:avLst/>
          </a:prstGeom>
          <a:noFill/>
          <a:ln>
            <a:solidFill>
              <a:schemeClr val="tx1"/>
            </a:solidFill>
          </a:ln>
        </p:spPr>
      </p:pic>
      <p:sp>
        <p:nvSpPr>
          <p:cNvPr id="5" name="Rectangle 2"/>
          <p:cNvSpPr txBox="1">
            <a:spLocks noChangeArrowheads="1"/>
          </p:cNvSpPr>
          <p:nvPr/>
        </p:nvSpPr>
        <p:spPr>
          <a:xfrm>
            <a:off x="457200" y="971550"/>
            <a:ext cx="2743200" cy="592137"/>
          </a:xfrm>
          <a:prstGeom prst="rect">
            <a:avLst/>
          </a:prstGeom>
        </p:spPr>
        <p:txBody>
          <a:bodyPr vert="horz" lIns="91440" tIns="45720" rIns="91440" bIns="45720" rtlCol="0" anchor="ctr">
            <a:normAutofit lnSpcReduction="10000"/>
          </a:bodyPr>
          <a:lstStyle/>
          <a:p>
            <a:pPr lvl="0" algn="ctr">
              <a:spcBef>
                <a:spcPct val="0"/>
              </a:spcBef>
            </a:pPr>
            <a:r>
              <a:rPr lang="en-US" dirty="0" smtClean="0">
                <a:latin typeface="+mj-lt"/>
                <a:ea typeface="+mj-ea"/>
                <a:cs typeface="+mj-cs"/>
              </a:rPr>
              <a:t>Fig. 5-8:  Resources and Production Possibilities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276" y="133350"/>
            <a:ext cx="712092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resources</a:t>
            </a:r>
          </a:p>
        </p:txBody>
      </p:sp>
      <p:sp>
        <p:nvSpPr>
          <p:cNvPr id="3" name="TextBox 2"/>
          <p:cNvSpPr txBox="1"/>
          <p:nvPr/>
        </p:nvSpPr>
        <p:spPr>
          <a:xfrm>
            <a:off x="3581400" y="1428750"/>
            <a:ext cx="4800600" cy="3323987"/>
          </a:xfrm>
          <a:prstGeom prst="rect">
            <a:avLst/>
          </a:prstGeom>
          <a:noFill/>
        </p:spPr>
        <p:txBody>
          <a:bodyPr wrap="square" rtlCol="0">
            <a:spAutoFit/>
          </a:bodyPr>
          <a:lstStyle/>
          <a:p>
            <a:pPr algn="ctr"/>
            <a:r>
              <a:rPr lang="en-US" sz="2800" b="1" dirty="0" smtClean="0">
                <a:cs typeface="Times New Roman"/>
              </a:rPr>
              <a:t>Each shift of a unit of capital from food to cloth employs more units of labor because cloth is more labor intensive.</a:t>
            </a:r>
          </a:p>
          <a:p>
            <a:pPr algn="ctr"/>
            <a:endParaRPr lang="en-US" sz="1400" b="1" dirty="0" smtClean="0">
              <a:cs typeface="Times New Roman"/>
            </a:endParaRPr>
          </a:p>
          <a:p>
            <a:pPr algn="ctr"/>
            <a:r>
              <a:rPr lang="en-US" sz="2800" b="1" dirty="0" smtClean="0">
                <a:cs typeface="Times New Roman"/>
              </a:rPr>
              <a:t>This soaks up excess labor</a:t>
            </a:r>
          </a:p>
          <a:p>
            <a:pPr algn="ctr"/>
            <a:r>
              <a:rPr lang="en-US" sz="2800" b="1" dirty="0" smtClean="0">
                <a:cs typeface="Times New Roman"/>
              </a:rPr>
              <a:t>until all resources are fully employed.</a:t>
            </a:r>
          </a:p>
        </p:txBody>
      </p:sp>
      <p:pic>
        <p:nvPicPr>
          <p:cNvPr id="4" name="Picture 6" descr="fig05_08"/>
          <p:cNvPicPr>
            <a:picLocks noChangeAspect="1" noChangeArrowheads="1"/>
          </p:cNvPicPr>
          <p:nvPr/>
        </p:nvPicPr>
        <p:blipFill>
          <a:blip r:embed="rId2"/>
          <a:srcRect/>
          <a:stretch>
            <a:fillRect/>
          </a:stretch>
        </p:blipFill>
        <p:spPr bwMode="auto">
          <a:xfrm>
            <a:off x="381000" y="1581150"/>
            <a:ext cx="2992071" cy="3200400"/>
          </a:xfrm>
          <a:prstGeom prst="rect">
            <a:avLst/>
          </a:prstGeom>
          <a:noFill/>
          <a:ln>
            <a:solidFill>
              <a:schemeClr val="tx1"/>
            </a:solidFill>
          </a:ln>
        </p:spPr>
      </p:pic>
      <p:sp>
        <p:nvSpPr>
          <p:cNvPr id="5" name="Rectangle 2"/>
          <p:cNvSpPr txBox="1">
            <a:spLocks noChangeArrowheads="1"/>
          </p:cNvSpPr>
          <p:nvPr/>
        </p:nvSpPr>
        <p:spPr>
          <a:xfrm>
            <a:off x="457200" y="971550"/>
            <a:ext cx="2743200" cy="592137"/>
          </a:xfrm>
          <a:prstGeom prst="rect">
            <a:avLst/>
          </a:prstGeom>
        </p:spPr>
        <p:txBody>
          <a:bodyPr vert="horz" lIns="91440" tIns="45720" rIns="91440" bIns="45720" rtlCol="0" anchor="ctr">
            <a:normAutofit lnSpcReduction="10000"/>
          </a:bodyPr>
          <a:lstStyle/>
          <a:p>
            <a:pPr lvl="0" algn="ctr">
              <a:spcBef>
                <a:spcPct val="0"/>
              </a:spcBef>
            </a:pPr>
            <a:r>
              <a:rPr lang="en-US" dirty="0" smtClean="0">
                <a:latin typeface="+mj-lt"/>
                <a:ea typeface="+mj-ea"/>
                <a:cs typeface="+mj-cs"/>
              </a:rPr>
              <a:t>Fig. 5-8:  Resources and Production Possibilities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276" y="133350"/>
            <a:ext cx="712092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resources</a:t>
            </a:r>
          </a:p>
        </p:txBody>
      </p:sp>
      <p:sp>
        <p:nvSpPr>
          <p:cNvPr id="3" name="TextBox 2"/>
          <p:cNvSpPr txBox="1"/>
          <p:nvPr/>
        </p:nvSpPr>
        <p:spPr>
          <a:xfrm>
            <a:off x="3581400" y="2343150"/>
            <a:ext cx="5029200" cy="1384995"/>
          </a:xfrm>
          <a:prstGeom prst="rect">
            <a:avLst/>
          </a:prstGeom>
          <a:noFill/>
        </p:spPr>
        <p:txBody>
          <a:bodyPr wrap="square" rtlCol="0">
            <a:spAutoFit/>
          </a:bodyPr>
          <a:lstStyle/>
          <a:p>
            <a:pPr algn="ctr"/>
            <a:r>
              <a:rPr lang="en-US" sz="2800" b="1" dirty="0" smtClean="0">
                <a:cs typeface="Times New Roman"/>
              </a:rPr>
              <a:t>An economy with a high ratio of labor to capital produces a high output of cloth relative to food.</a:t>
            </a:r>
          </a:p>
        </p:txBody>
      </p:sp>
      <p:pic>
        <p:nvPicPr>
          <p:cNvPr id="4" name="Picture 6" descr="fig05_08"/>
          <p:cNvPicPr>
            <a:picLocks noChangeAspect="1" noChangeArrowheads="1"/>
          </p:cNvPicPr>
          <p:nvPr/>
        </p:nvPicPr>
        <p:blipFill>
          <a:blip r:embed="rId2"/>
          <a:srcRect/>
          <a:stretch>
            <a:fillRect/>
          </a:stretch>
        </p:blipFill>
        <p:spPr bwMode="auto">
          <a:xfrm>
            <a:off x="381000" y="1581150"/>
            <a:ext cx="2992071" cy="3200400"/>
          </a:xfrm>
          <a:prstGeom prst="rect">
            <a:avLst/>
          </a:prstGeom>
          <a:noFill/>
          <a:ln>
            <a:solidFill>
              <a:schemeClr val="tx1"/>
            </a:solidFill>
          </a:ln>
        </p:spPr>
      </p:pic>
      <p:sp>
        <p:nvSpPr>
          <p:cNvPr id="5" name="Rectangle 2"/>
          <p:cNvSpPr txBox="1">
            <a:spLocks noChangeArrowheads="1"/>
          </p:cNvSpPr>
          <p:nvPr/>
        </p:nvSpPr>
        <p:spPr>
          <a:xfrm>
            <a:off x="457200" y="971550"/>
            <a:ext cx="2743200" cy="592137"/>
          </a:xfrm>
          <a:prstGeom prst="rect">
            <a:avLst/>
          </a:prstGeom>
        </p:spPr>
        <p:txBody>
          <a:bodyPr vert="horz" lIns="91440" tIns="45720" rIns="91440" bIns="45720" rtlCol="0" anchor="ctr">
            <a:normAutofit lnSpcReduction="10000"/>
          </a:bodyPr>
          <a:lstStyle/>
          <a:p>
            <a:pPr lvl="0" algn="ctr">
              <a:spcBef>
                <a:spcPct val="0"/>
              </a:spcBef>
            </a:pPr>
            <a:r>
              <a:rPr lang="en-US" dirty="0" smtClean="0">
                <a:latin typeface="+mj-lt"/>
                <a:ea typeface="+mj-ea"/>
                <a:cs typeface="+mj-cs"/>
              </a:rPr>
              <a:t>Fig. 5-8:  Resources and Production Possibilities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67200" y="1799094"/>
            <a:ext cx="4343400" cy="2677656"/>
          </a:xfrm>
          <a:prstGeom prst="rect">
            <a:avLst/>
          </a:prstGeom>
          <a:noFill/>
        </p:spPr>
        <p:txBody>
          <a:bodyPr wrap="square" rtlCol="0">
            <a:spAutoFit/>
          </a:bodyPr>
          <a:lstStyle/>
          <a:p>
            <a:pPr algn="ctr"/>
            <a:r>
              <a:rPr lang="en-US" sz="2800" b="1" dirty="0" smtClean="0">
                <a:cs typeface="Times New Roman"/>
              </a:rPr>
              <a:t>L/K &gt; L*/K*</a:t>
            </a:r>
          </a:p>
          <a:p>
            <a:pPr algn="ctr"/>
            <a:endParaRPr lang="en-US" sz="1400" b="1" dirty="0" smtClean="0">
              <a:cs typeface="Times New Roman"/>
            </a:endParaRPr>
          </a:p>
          <a:p>
            <a:pPr algn="ctr"/>
            <a:r>
              <a:rPr lang="en-US" sz="2800" b="1" dirty="0" smtClean="0">
                <a:cs typeface="Times New Roman"/>
              </a:rPr>
              <a:t>Home is relatively</a:t>
            </a:r>
          </a:p>
          <a:p>
            <a:pPr algn="ctr"/>
            <a:r>
              <a:rPr lang="en-US" sz="2800" b="1" dirty="0" smtClean="0">
                <a:cs typeface="Times New Roman"/>
              </a:rPr>
              <a:t>abundant in labor</a:t>
            </a:r>
          </a:p>
          <a:p>
            <a:pPr algn="ctr"/>
            <a:r>
              <a:rPr lang="en-US" sz="1400" b="1" dirty="0" smtClean="0">
                <a:cs typeface="Times New Roman"/>
              </a:rPr>
              <a:t> </a:t>
            </a:r>
          </a:p>
          <a:p>
            <a:pPr algn="ctr"/>
            <a:r>
              <a:rPr lang="en-US" sz="2800" b="1" dirty="0" smtClean="0">
                <a:cs typeface="Times New Roman"/>
              </a:rPr>
              <a:t>Foreign is relatively abundant in capital</a:t>
            </a:r>
          </a:p>
        </p:txBody>
      </p:sp>
      <p:pic>
        <p:nvPicPr>
          <p:cNvPr id="6" name="Picture 6" descr="fig05_09"/>
          <p:cNvPicPr>
            <a:picLocks noChangeAspect="1" noChangeArrowheads="1"/>
          </p:cNvPicPr>
          <p:nvPr/>
        </p:nvPicPr>
        <p:blipFill>
          <a:blip r:embed="rId2"/>
          <a:srcRect/>
          <a:stretch>
            <a:fillRect/>
          </a:stretch>
        </p:blipFill>
        <p:spPr bwMode="auto">
          <a:xfrm>
            <a:off x="376634" y="1581150"/>
            <a:ext cx="3128566" cy="3200400"/>
          </a:xfrm>
          <a:prstGeom prst="rect">
            <a:avLst/>
          </a:prstGeom>
          <a:noFill/>
          <a:ln>
            <a:solidFill>
              <a:schemeClr val="tx1"/>
            </a:solidFill>
          </a:ln>
        </p:spPr>
      </p:pic>
      <p:sp>
        <p:nvSpPr>
          <p:cNvPr id="7" name="Rectangle 2"/>
          <p:cNvSpPr txBox="1">
            <a:spLocks noChangeArrowheads="1"/>
          </p:cNvSpPr>
          <p:nvPr/>
        </p:nvSpPr>
        <p:spPr>
          <a:xfrm>
            <a:off x="381000" y="971550"/>
            <a:ext cx="3124200" cy="592137"/>
          </a:xfrm>
          <a:prstGeom prst="rect">
            <a:avLst/>
          </a:prstGeom>
        </p:spPr>
        <p:txBody>
          <a:bodyPr vert="horz" lIns="91440" tIns="45720" rIns="91440" bIns="45720" rtlCol="0" anchor="ctr">
            <a:normAutofit lnSpcReduction="10000"/>
          </a:bodyPr>
          <a:lstStyle/>
          <a:p>
            <a:pPr lvl="0" algn="ctr">
              <a:spcBef>
                <a:spcPct val="0"/>
              </a:spcBef>
            </a:pPr>
            <a:r>
              <a:rPr lang="en-US" dirty="0" smtClean="0">
                <a:latin typeface="+mj-lt"/>
                <a:ea typeface="+mj-ea"/>
                <a:cs typeface="+mj-cs"/>
              </a:rPr>
              <a:t>Fig. 5-9:  Trade Leads to a Convergence of Relative Prices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8" name="TextBox 7"/>
          <p:cNvSpPr txBox="1"/>
          <p:nvPr/>
        </p:nvSpPr>
        <p:spPr>
          <a:xfrm>
            <a:off x="1663202" y="133350"/>
            <a:ext cx="6032998"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trade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67200" y="1809750"/>
            <a:ext cx="4343400" cy="2677656"/>
          </a:xfrm>
          <a:prstGeom prst="rect">
            <a:avLst/>
          </a:prstGeom>
          <a:noFill/>
        </p:spPr>
        <p:txBody>
          <a:bodyPr wrap="square" rtlCol="0">
            <a:spAutoFit/>
          </a:bodyPr>
          <a:lstStyle/>
          <a:p>
            <a:pPr algn="ctr"/>
            <a:r>
              <a:rPr lang="en-US" sz="2800" b="1" dirty="0" smtClean="0">
                <a:cs typeface="Times New Roman"/>
              </a:rPr>
              <a:t>L/K &gt; L*/K*</a:t>
            </a:r>
          </a:p>
          <a:p>
            <a:pPr algn="ctr"/>
            <a:endParaRPr lang="en-US" sz="1400" b="1" dirty="0" smtClean="0">
              <a:cs typeface="Times New Roman"/>
            </a:endParaRPr>
          </a:p>
          <a:p>
            <a:pPr algn="ctr"/>
            <a:r>
              <a:rPr lang="en-US" sz="2800" b="1" dirty="0" smtClean="0">
                <a:cs typeface="Times New Roman"/>
              </a:rPr>
              <a:t>Home is relatively</a:t>
            </a:r>
          </a:p>
          <a:p>
            <a:pPr algn="ctr"/>
            <a:r>
              <a:rPr lang="en-US" sz="2800" b="1" dirty="0" smtClean="0">
                <a:cs typeface="Times New Roman"/>
              </a:rPr>
              <a:t>scarce in capital</a:t>
            </a:r>
          </a:p>
          <a:p>
            <a:pPr algn="ctr"/>
            <a:endParaRPr lang="en-US" sz="1400" b="1" dirty="0" smtClean="0">
              <a:cs typeface="Times New Roman"/>
            </a:endParaRPr>
          </a:p>
          <a:p>
            <a:pPr algn="ctr"/>
            <a:r>
              <a:rPr lang="en-US" sz="2800" b="1" dirty="0" smtClean="0">
                <a:cs typeface="Times New Roman"/>
              </a:rPr>
              <a:t>Foreign is relatively</a:t>
            </a:r>
          </a:p>
          <a:p>
            <a:pPr algn="ctr"/>
            <a:r>
              <a:rPr lang="en-US" sz="2800" b="1" dirty="0" smtClean="0">
                <a:cs typeface="Times New Roman"/>
              </a:rPr>
              <a:t>scarce in labor</a:t>
            </a:r>
          </a:p>
        </p:txBody>
      </p:sp>
      <p:pic>
        <p:nvPicPr>
          <p:cNvPr id="6" name="Picture 6" descr="fig05_09"/>
          <p:cNvPicPr>
            <a:picLocks noChangeAspect="1" noChangeArrowheads="1"/>
          </p:cNvPicPr>
          <p:nvPr/>
        </p:nvPicPr>
        <p:blipFill>
          <a:blip r:embed="rId2"/>
          <a:srcRect/>
          <a:stretch>
            <a:fillRect/>
          </a:stretch>
        </p:blipFill>
        <p:spPr bwMode="auto">
          <a:xfrm>
            <a:off x="376634" y="1581150"/>
            <a:ext cx="3128566" cy="3200400"/>
          </a:xfrm>
          <a:prstGeom prst="rect">
            <a:avLst/>
          </a:prstGeom>
          <a:noFill/>
          <a:ln>
            <a:solidFill>
              <a:schemeClr val="tx1"/>
            </a:solidFill>
          </a:ln>
        </p:spPr>
      </p:pic>
      <p:sp>
        <p:nvSpPr>
          <p:cNvPr id="7" name="Rectangle 2"/>
          <p:cNvSpPr txBox="1">
            <a:spLocks noChangeArrowheads="1"/>
          </p:cNvSpPr>
          <p:nvPr/>
        </p:nvSpPr>
        <p:spPr>
          <a:xfrm>
            <a:off x="381000" y="971550"/>
            <a:ext cx="3124200" cy="592137"/>
          </a:xfrm>
          <a:prstGeom prst="rect">
            <a:avLst/>
          </a:prstGeom>
        </p:spPr>
        <p:txBody>
          <a:bodyPr vert="horz" lIns="91440" tIns="45720" rIns="91440" bIns="45720" rtlCol="0" anchor="ctr">
            <a:normAutofit lnSpcReduction="10000"/>
          </a:bodyPr>
          <a:lstStyle/>
          <a:p>
            <a:pPr lvl="0" algn="ctr">
              <a:spcBef>
                <a:spcPct val="0"/>
              </a:spcBef>
            </a:pPr>
            <a:r>
              <a:rPr lang="en-US" dirty="0" smtClean="0">
                <a:latin typeface="+mj-lt"/>
                <a:ea typeface="+mj-ea"/>
                <a:cs typeface="+mj-cs"/>
              </a:rPr>
              <a:t>Fig. 5-9:  Trade Leads to a Convergence of Relative Prices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8" name="TextBox 7"/>
          <p:cNvSpPr txBox="1"/>
          <p:nvPr/>
        </p:nvSpPr>
        <p:spPr>
          <a:xfrm>
            <a:off x="1663202" y="133350"/>
            <a:ext cx="6032998"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trade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05200" y="1318320"/>
            <a:ext cx="5486400" cy="3539430"/>
          </a:xfrm>
          <a:prstGeom prst="rect">
            <a:avLst/>
          </a:prstGeom>
          <a:noFill/>
        </p:spPr>
        <p:txBody>
          <a:bodyPr wrap="square" rtlCol="0">
            <a:spAutoFit/>
          </a:bodyPr>
          <a:lstStyle/>
          <a:p>
            <a:pPr algn="ctr"/>
            <a:r>
              <a:rPr lang="en-US" sz="2800" b="1" dirty="0" smtClean="0">
                <a:cs typeface="Times New Roman"/>
              </a:rPr>
              <a:t>L/K &gt; L*/K*</a:t>
            </a:r>
          </a:p>
          <a:p>
            <a:pPr algn="ctr"/>
            <a:endParaRPr lang="en-US" sz="1400" b="1" dirty="0" smtClean="0">
              <a:cs typeface="Times New Roman"/>
            </a:endParaRPr>
          </a:p>
          <a:p>
            <a:pPr algn="ctr"/>
            <a:r>
              <a:rPr lang="en-US" sz="2800" b="1" dirty="0" smtClean="0">
                <a:cs typeface="Times New Roman"/>
              </a:rPr>
              <a:t>Home will be relatively efficient at producing cloth because cloth is relatively labor intensive.</a:t>
            </a:r>
          </a:p>
          <a:p>
            <a:pPr algn="ctr"/>
            <a:endParaRPr lang="en-US" sz="1400" b="1" dirty="0" smtClean="0">
              <a:cs typeface="Times New Roman"/>
            </a:endParaRPr>
          </a:p>
          <a:p>
            <a:pPr algn="ctr"/>
            <a:r>
              <a:rPr lang="en-US" sz="2800" b="1" dirty="0" smtClean="0">
                <a:cs typeface="Times New Roman"/>
              </a:rPr>
              <a:t>Foreign will be relatively efficient at producing food because food is relatively capital intensive.</a:t>
            </a:r>
          </a:p>
        </p:txBody>
      </p:sp>
      <p:pic>
        <p:nvPicPr>
          <p:cNvPr id="6" name="Picture 6" descr="fig05_09"/>
          <p:cNvPicPr>
            <a:picLocks noChangeAspect="1" noChangeArrowheads="1"/>
          </p:cNvPicPr>
          <p:nvPr/>
        </p:nvPicPr>
        <p:blipFill>
          <a:blip r:embed="rId2"/>
          <a:srcRect/>
          <a:stretch>
            <a:fillRect/>
          </a:stretch>
        </p:blipFill>
        <p:spPr bwMode="auto">
          <a:xfrm>
            <a:off x="376634" y="1581150"/>
            <a:ext cx="3128566" cy="3200400"/>
          </a:xfrm>
          <a:prstGeom prst="rect">
            <a:avLst/>
          </a:prstGeom>
          <a:noFill/>
          <a:ln>
            <a:solidFill>
              <a:schemeClr val="tx1"/>
            </a:solidFill>
          </a:ln>
        </p:spPr>
      </p:pic>
      <p:sp>
        <p:nvSpPr>
          <p:cNvPr id="7" name="Rectangle 2"/>
          <p:cNvSpPr txBox="1">
            <a:spLocks noChangeArrowheads="1"/>
          </p:cNvSpPr>
          <p:nvPr/>
        </p:nvSpPr>
        <p:spPr>
          <a:xfrm>
            <a:off x="381000" y="971550"/>
            <a:ext cx="3124200" cy="592137"/>
          </a:xfrm>
          <a:prstGeom prst="rect">
            <a:avLst/>
          </a:prstGeom>
        </p:spPr>
        <p:txBody>
          <a:bodyPr vert="horz" lIns="91440" tIns="45720" rIns="91440" bIns="45720" rtlCol="0" anchor="ctr">
            <a:normAutofit lnSpcReduction="10000"/>
          </a:bodyPr>
          <a:lstStyle/>
          <a:p>
            <a:pPr lvl="0" algn="ctr">
              <a:spcBef>
                <a:spcPct val="0"/>
              </a:spcBef>
            </a:pPr>
            <a:r>
              <a:rPr lang="en-US" dirty="0" smtClean="0">
                <a:latin typeface="+mj-lt"/>
                <a:ea typeface="+mj-ea"/>
                <a:cs typeface="+mj-cs"/>
              </a:rPr>
              <a:t>Fig. 5-9:  Trade Leads to a Convergence of Relative Prices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8" name="TextBox 7"/>
          <p:cNvSpPr txBox="1"/>
          <p:nvPr/>
        </p:nvSpPr>
        <p:spPr>
          <a:xfrm>
            <a:off x="1663202" y="133350"/>
            <a:ext cx="6032998"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trade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g05_09"/>
          <p:cNvPicPr>
            <a:picLocks noChangeAspect="1" noChangeArrowheads="1"/>
          </p:cNvPicPr>
          <p:nvPr/>
        </p:nvPicPr>
        <p:blipFill>
          <a:blip r:embed="rId2"/>
          <a:srcRect/>
          <a:stretch>
            <a:fillRect/>
          </a:stretch>
        </p:blipFill>
        <p:spPr bwMode="auto">
          <a:xfrm>
            <a:off x="376634" y="1581150"/>
            <a:ext cx="3128566" cy="3200400"/>
          </a:xfrm>
          <a:prstGeom prst="rect">
            <a:avLst/>
          </a:prstGeom>
          <a:noFill/>
          <a:ln>
            <a:solidFill>
              <a:schemeClr val="tx1"/>
            </a:solidFill>
          </a:ln>
        </p:spPr>
      </p:pic>
      <p:sp>
        <p:nvSpPr>
          <p:cNvPr id="4" name="Rectangle 2"/>
          <p:cNvSpPr txBox="1">
            <a:spLocks noChangeArrowheads="1"/>
          </p:cNvSpPr>
          <p:nvPr/>
        </p:nvSpPr>
        <p:spPr>
          <a:xfrm>
            <a:off x="381000" y="971550"/>
            <a:ext cx="3124200" cy="592137"/>
          </a:xfrm>
          <a:prstGeom prst="rect">
            <a:avLst/>
          </a:prstGeom>
        </p:spPr>
        <p:txBody>
          <a:bodyPr vert="horz" lIns="91440" tIns="45720" rIns="91440" bIns="45720" rtlCol="0" anchor="ctr">
            <a:normAutofit lnSpcReduction="10000"/>
          </a:bodyPr>
          <a:lstStyle/>
          <a:p>
            <a:pPr lvl="0" algn="ctr">
              <a:spcBef>
                <a:spcPct val="0"/>
              </a:spcBef>
            </a:pPr>
            <a:r>
              <a:rPr lang="en-US" dirty="0" smtClean="0">
                <a:latin typeface="+mj-lt"/>
                <a:ea typeface="+mj-ea"/>
                <a:cs typeface="+mj-cs"/>
              </a:rPr>
              <a:t>Fig. 5-9:  Trade Leads to a Convergence of Relative Prices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1663202" y="133350"/>
            <a:ext cx="6032998"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trade</a:t>
            </a:r>
          </a:p>
        </p:txBody>
      </p:sp>
      <p:sp>
        <p:nvSpPr>
          <p:cNvPr id="6" name="TextBox 5"/>
          <p:cNvSpPr txBox="1"/>
          <p:nvPr/>
        </p:nvSpPr>
        <p:spPr>
          <a:xfrm>
            <a:off x="3657600" y="1123950"/>
            <a:ext cx="5334000" cy="3754874"/>
          </a:xfrm>
          <a:prstGeom prst="rect">
            <a:avLst/>
          </a:prstGeom>
          <a:noFill/>
        </p:spPr>
        <p:txBody>
          <a:bodyPr wrap="square" rtlCol="0">
            <a:spAutoFit/>
          </a:bodyPr>
          <a:lstStyle/>
          <a:p>
            <a:pPr algn="ctr"/>
            <a:r>
              <a:rPr lang="en-US" sz="2800" b="1" dirty="0" smtClean="0">
                <a:cs typeface="Times New Roman"/>
              </a:rPr>
              <a:t>Countries are assumed to have</a:t>
            </a:r>
          </a:p>
          <a:p>
            <a:pPr algn="ctr"/>
            <a:r>
              <a:rPr lang="en-US" sz="2800" b="1" dirty="0" smtClean="0">
                <a:cs typeface="Times New Roman"/>
              </a:rPr>
              <a:t>the same tastes and therefore identical relative demands.</a:t>
            </a:r>
          </a:p>
          <a:p>
            <a:pPr algn="ctr"/>
            <a:endParaRPr lang="en-US" sz="1400" b="1" dirty="0" smtClean="0">
              <a:cs typeface="Times New Roman"/>
            </a:endParaRPr>
          </a:p>
          <a:p>
            <a:pPr algn="ctr"/>
            <a:r>
              <a:rPr lang="en-US" sz="2800" b="1" dirty="0" smtClean="0">
                <a:cs typeface="Times New Roman"/>
              </a:rPr>
              <a:t>Countries are assumed to have the same technology and therefore a given mix of capital and labor yields the same output of cloth and food in the two countries.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g05_09"/>
          <p:cNvPicPr>
            <a:picLocks noChangeAspect="1" noChangeArrowheads="1"/>
          </p:cNvPicPr>
          <p:nvPr/>
        </p:nvPicPr>
        <p:blipFill>
          <a:blip r:embed="rId2"/>
          <a:srcRect/>
          <a:stretch>
            <a:fillRect/>
          </a:stretch>
        </p:blipFill>
        <p:spPr bwMode="auto">
          <a:xfrm>
            <a:off x="376634" y="1581150"/>
            <a:ext cx="3128566" cy="3200400"/>
          </a:xfrm>
          <a:prstGeom prst="rect">
            <a:avLst/>
          </a:prstGeom>
          <a:noFill/>
          <a:ln>
            <a:solidFill>
              <a:schemeClr val="tx1"/>
            </a:solidFill>
          </a:ln>
        </p:spPr>
      </p:pic>
      <p:sp>
        <p:nvSpPr>
          <p:cNvPr id="3" name="Rectangle 2"/>
          <p:cNvSpPr txBox="1">
            <a:spLocks noChangeArrowheads="1"/>
          </p:cNvSpPr>
          <p:nvPr/>
        </p:nvSpPr>
        <p:spPr>
          <a:xfrm>
            <a:off x="381000" y="971550"/>
            <a:ext cx="3124200" cy="592137"/>
          </a:xfrm>
          <a:prstGeom prst="rect">
            <a:avLst/>
          </a:prstGeom>
        </p:spPr>
        <p:txBody>
          <a:bodyPr vert="horz" lIns="91440" tIns="45720" rIns="91440" bIns="45720" rtlCol="0" anchor="ctr">
            <a:normAutofit lnSpcReduction="10000"/>
          </a:bodyPr>
          <a:lstStyle/>
          <a:p>
            <a:pPr lvl="0" algn="ctr">
              <a:spcBef>
                <a:spcPct val="0"/>
              </a:spcBef>
            </a:pPr>
            <a:r>
              <a:rPr lang="en-US" dirty="0" smtClean="0">
                <a:latin typeface="+mj-lt"/>
                <a:ea typeface="+mj-ea"/>
                <a:cs typeface="+mj-cs"/>
              </a:rPr>
              <a:t>Fig. 5-9:  Trade Leads to a Convergence of Relative Prices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1663202" y="133350"/>
            <a:ext cx="6032998"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trade</a:t>
            </a:r>
          </a:p>
        </p:txBody>
      </p:sp>
      <p:sp>
        <p:nvSpPr>
          <p:cNvPr id="5" name="TextBox 4"/>
          <p:cNvSpPr txBox="1"/>
          <p:nvPr/>
        </p:nvSpPr>
        <p:spPr>
          <a:xfrm>
            <a:off x="3581400" y="1457563"/>
            <a:ext cx="5410200" cy="3323987"/>
          </a:xfrm>
          <a:prstGeom prst="rect">
            <a:avLst/>
          </a:prstGeom>
          <a:noFill/>
        </p:spPr>
        <p:txBody>
          <a:bodyPr wrap="square" rtlCol="0">
            <a:spAutoFit/>
          </a:bodyPr>
          <a:lstStyle/>
          <a:p>
            <a:pPr algn="ctr"/>
            <a:r>
              <a:rPr lang="en-US" sz="2800" b="1" dirty="0" smtClean="0">
                <a:cs typeface="Times New Roman"/>
              </a:rPr>
              <a:t>Each economy has a comparative advantage in producing the good that relatively intensively uses the factors of production in which the country is relatively well endowed.</a:t>
            </a:r>
          </a:p>
          <a:p>
            <a:pPr algn="ctr"/>
            <a:endParaRPr lang="en-US" sz="1400" b="1" dirty="0" smtClean="0">
              <a:cs typeface="Times New Roman"/>
            </a:endParaRPr>
          </a:p>
          <a:p>
            <a:pPr algn="ctr"/>
            <a:r>
              <a:rPr lang="en-US" sz="2800" b="1" dirty="0" smtClean="0">
                <a:cs typeface="Times New Roman"/>
              </a:rPr>
              <a:t>Home is labor abundant.</a:t>
            </a:r>
          </a:p>
          <a:p>
            <a:pPr algn="ctr"/>
            <a:r>
              <a:rPr lang="en-US" sz="2800" b="1" dirty="0" smtClean="0">
                <a:cs typeface="Times New Roman"/>
              </a:rPr>
              <a:t>Foreign is capital abundant.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g05_01"/>
          <p:cNvPicPr>
            <a:picLocks noChangeAspect="1" noChangeArrowheads="1"/>
          </p:cNvPicPr>
          <p:nvPr/>
        </p:nvPicPr>
        <p:blipFill>
          <a:blip r:embed="rId2"/>
          <a:srcRect/>
          <a:stretch>
            <a:fillRect/>
          </a:stretch>
        </p:blipFill>
        <p:spPr bwMode="auto">
          <a:xfrm>
            <a:off x="304800" y="1563687"/>
            <a:ext cx="4286322" cy="3200400"/>
          </a:xfrm>
          <a:prstGeom prst="rect">
            <a:avLst/>
          </a:prstGeom>
          <a:noFill/>
          <a:ln>
            <a:solidFill>
              <a:schemeClr val="tx1"/>
            </a:solidFill>
          </a:ln>
        </p:spPr>
      </p:pic>
      <p:sp>
        <p:nvSpPr>
          <p:cNvPr id="3" name="TextBox 2"/>
          <p:cNvSpPr txBox="1"/>
          <p:nvPr/>
        </p:nvSpPr>
        <p:spPr>
          <a:xfrm>
            <a:off x="820866" y="133350"/>
            <a:ext cx="748493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production</a:t>
            </a:r>
          </a:p>
        </p:txBody>
      </p:sp>
      <p:sp>
        <p:nvSpPr>
          <p:cNvPr id="5" name="Rectangle 2"/>
          <p:cNvSpPr txBox="1">
            <a:spLocks noChangeArrowheads="1"/>
          </p:cNvSpPr>
          <p:nvPr/>
        </p:nvSpPr>
        <p:spPr>
          <a:xfrm>
            <a:off x="304800" y="971550"/>
            <a:ext cx="4343400" cy="592137"/>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Fig. 5-1:  The Production Possibility Frontier Without Factor Substitution</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4724400" y="1581150"/>
            <a:ext cx="4343400" cy="3108543"/>
          </a:xfrm>
          <a:prstGeom prst="rect">
            <a:avLst/>
          </a:prstGeom>
          <a:noFill/>
        </p:spPr>
        <p:txBody>
          <a:bodyPr wrap="square" rtlCol="0">
            <a:spAutoFit/>
          </a:bodyPr>
          <a:lstStyle/>
          <a:p>
            <a:pPr algn="ctr"/>
            <a:r>
              <a:rPr lang="en-US" sz="2800" b="1" u="sng" dirty="0" smtClean="0">
                <a:cs typeface="Times New Roman"/>
              </a:rPr>
              <a:t>with more than 1 factor</a:t>
            </a:r>
          </a:p>
          <a:p>
            <a:pPr>
              <a:buFont typeface="Arial" pitchFamily="34" charset="0"/>
              <a:buChar char="•"/>
            </a:pPr>
            <a:r>
              <a:rPr lang="en-US" sz="2800" b="1" dirty="0" smtClean="0">
                <a:cs typeface="Times New Roman"/>
              </a:rPr>
              <a:t> OC no longer constant</a:t>
            </a:r>
          </a:p>
          <a:p>
            <a:pPr>
              <a:buFont typeface="Arial" pitchFamily="34" charset="0"/>
              <a:buChar char="•"/>
            </a:pPr>
            <a:r>
              <a:rPr lang="en-US" sz="2800" b="1" dirty="0" smtClean="0">
                <a:cs typeface="Times New Roman"/>
              </a:rPr>
              <a:t> PPF no longer straight line</a:t>
            </a:r>
          </a:p>
          <a:p>
            <a:pPr algn="ctr"/>
            <a:endParaRPr lang="en-US" sz="1400" b="1" dirty="0" smtClean="0">
              <a:cs typeface="Times New Roman"/>
            </a:endParaRPr>
          </a:p>
          <a:p>
            <a:pPr algn="ctr"/>
            <a:r>
              <a:rPr lang="en-US" sz="2800" b="1" dirty="0" smtClean="0">
                <a:cs typeface="Times New Roman"/>
              </a:rPr>
              <a:t>Why?</a:t>
            </a:r>
          </a:p>
          <a:p>
            <a:pPr algn="ctr"/>
            <a:endParaRPr lang="en-US" sz="1400" b="1" dirty="0" smtClean="0">
              <a:cs typeface="Times New Roman"/>
            </a:endParaRPr>
          </a:p>
          <a:p>
            <a:pPr algn="ctr"/>
            <a:r>
              <a:rPr lang="en-US" sz="2800" b="1" dirty="0" smtClean="0">
                <a:cs typeface="Times New Roman"/>
              </a:rPr>
              <a:t>PPF subject to 2 constraints:</a:t>
            </a:r>
          </a:p>
          <a:p>
            <a:pPr algn="ctr"/>
            <a:r>
              <a:rPr lang="en-US" sz="2800" b="1" dirty="0" smtClean="0">
                <a:cs typeface="Times New Roman"/>
              </a:rPr>
              <a:t>capital and labor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g05_09"/>
          <p:cNvPicPr>
            <a:picLocks noChangeAspect="1" noChangeArrowheads="1"/>
          </p:cNvPicPr>
          <p:nvPr/>
        </p:nvPicPr>
        <p:blipFill>
          <a:blip r:embed="rId2"/>
          <a:srcRect/>
          <a:stretch>
            <a:fillRect/>
          </a:stretch>
        </p:blipFill>
        <p:spPr bwMode="auto">
          <a:xfrm>
            <a:off x="376634" y="1581150"/>
            <a:ext cx="3128566" cy="3200400"/>
          </a:xfrm>
          <a:prstGeom prst="rect">
            <a:avLst/>
          </a:prstGeom>
          <a:noFill/>
          <a:ln>
            <a:solidFill>
              <a:schemeClr val="tx1"/>
            </a:solidFill>
          </a:ln>
        </p:spPr>
      </p:pic>
      <p:sp>
        <p:nvSpPr>
          <p:cNvPr id="3" name="Rectangle 2"/>
          <p:cNvSpPr txBox="1">
            <a:spLocks noChangeArrowheads="1"/>
          </p:cNvSpPr>
          <p:nvPr/>
        </p:nvSpPr>
        <p:spPr>
          <a:xfrm>
            <a:off x="381000" y="971550"/>
            <a:ext cx="3124200" cy="592137"/>
          </a:xfrm>
          <a:prstGeom prst="rect">
            <a:avLst/>
          </a:prstGeom>
        </p:spPr>
        <p:txBody>
          <a:bodyPr vert="horz" lIns="91440" tIns="45720" rIns="91440" bIns="45720" rtlCol="0" anchor="ctr">
            <a:normAutofit lnSpcReduction="10000"/>
          </a:bodyPr>
          <a:lstStyle/>
          <a:p>
            <a:pPr lvl="0" algn="ctr">
              <a:spcBef>
                <a:spcPct val="0"/>
              </a:spcBef>
            </a:pPr>
            <a:r>
              <a:rPr lang="en-US" dirty="0" smtClean="0">
                <a:latin typeface="+mj-lt"/>
                <a:ea typeface="+mj-ea"/>
                <a:cs typeface="+mj-cs"/>
              </a:rPr>
              <a:t>Fig. 5-9:  Trade Leads to a Convergence of Relative Prices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1663202" y="133350"/>
            <a:ext cx="6032998"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trade</a:t>
            </a:r>
          </a:p>
        </p:txBody>
      </p:sp>
      <p:sp>
        <p:nvSpPr>
          <p:cNvPr id="5" name="TextBox 4"/>
          <p:cNvSpPr txBox="1"/>
          <p:nvPr/>
        </p:nvSpPr>
        <p:spPr>
          <a:xfrm>
            <a:off x="3581400" y="1862137"/>
            <a:ext cx="5410200" cy="2462213"/>
          </a:xfrm>
          <a:prstGeom prst="rect">
            <a:avLst/>
          </a:prstGeom>
          <a:noFill/>
        </p:spPr>
        <p:txBody>
          <a:bodyPr wrap="square" rtlCol="0">
            <a:spAutoFit/>
          </a:bodyPr>
          <a:lstStyle/>
          <a:p>
            <a:pPr algn="ctr"/>
            <a:r>
              <a:rPr lang="en-US" sz="2800" b="1" dirty="0" smtClean="0">
                <a:cs typeface="Times New Roman"/>
              </a:rPr>
              <a:t>Since cloth is relatively labor intensive, at each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 Home’s Q</a:t>
            </a:r>
            <a:r>
              <a:rPr lang="en-US" sz="2800" b="1" baseline="-25000" dirty="0" smtClean="0">
                <a:cs typeface="Times New Roman"/>
              </a:rPr>
              <a:t>C</a:t>
            </a:r>
            <a:r>
              <a:rPr lang="en-US" sz="2800" b="1" dirty="0" smtClean="0">
                <a:cs typeface="Times New Roman"/>
              </a:rPr>
              <a:t>/Q</a:t>
            </a:r>
            <a:r>
              <a:rPr lang="en-US" sz="2800" b="1" baseline="-25000" dirty="0" smtClean="0">
                <a:cs typeface="Times New Roman"/>
              </a:rPr>
              <a:t>F</a:t>
            </a:r>
            <a:r>
              <a:rPr lang="en-US" sz="2800" b="1" dirty="0" smtClean="0">
                <a:cs typeface="Times New Roman"/>
              </a:rPr>
              <a:t> will be higher than Foreign.</a:t>
            </a:r>
          </a:p>
          <a:p>
            <a:pPr algn="ctr"/>
            <a:endParaRPr lang="en-US" sz="1400" b="1" dirty="0" smtClean="0">
              <a:cs typeface="Times New Roman"/>
            </a:endParaRPr>
          </a:p>
          <a:p>
            <a:pPr algn="ctr"/>
            <a:r>
              <a:rPr lang="en-US" sz="2800" b="1" dirty="0" smtClean="0">
                <a:cs typeface="Times New Roman"/>
              </a:rPr>
              <a:t>Home’s relative supply curve</a:t>
            </a:r>
          </a:p>
          <a:p>
            <a:pPr algn="ctr"/>
            <a:r>
              <a:rPr lang="en-US" sz="2800" b="1" dirty="0" smtClean="0">
                <a:cs typeface="Times New Roman"/>
              </a:rPr>
              <a:t>lies to the right of </a:t>
            </a:r>
            <a:r>
              <a:rPr lang="en-US" sz="2800" b="1" dirty="0" err="1" smtClean="0">
                <a:cs typeface="Times New Roman"/>
              </a:rPr>
              <a:t>Foreign’s</a:t>
            </a:r>
            <a:r>
              <a:rPr lang="en-US" sz="2800" b="1" dirty="0" smtClean="0">
                <a:cs typeface="Times New Roman"/>
              </a:rPr>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g05_09"/>
          <p:cNvPicPr>
            <a:picLocks noChangeAspect="1" noChangeArrowheads="1"/>
          </p:cNvPicPr>
          <p:nvPr/>
        </p:nvPicPr>
        <p:blipFill>
          <a:blip r:embed="rId2"/>
          <a:srcRect/>
          <a:stretch>
            <a:fillRect/>
          </a:stretch>
        </p:blipFill>
        <p:spPr bwMode="auto">
          <a:xfrm>
            <a:off x="376634" y="1581150"/>
            <a:ext cx="3128566" cy="3200400"/>
          </a:xfrm>
          <a:prstGeom prst="rect">
            <a:avLst/>
          </a:prstGeom>
          <a:noFill/>
          <a:ln>
            <a:solidFill>
              <a:schemeClr val="tx1"/>
            </a:solidFill>
          </a:ln>
        </p:spPr>
      </p:pic>
      <p:sp>
        <p:nvSpPr>
          <p:cNvPr id="3" name="Rectangle 2"/>
          <p:cNvSpPr txBox="1">
            <a:spLocks noChangeArrowheads="1"/>
          </p:cNvSpPr>
          <p:nvPr/>
        </p:nvSpPr>
        <p:spPr>
          <a:xfrm>
            <a:off x="381000" y="971550"/>
            <a:ext cx="3124200" cy="592137"/>
          </a:xfrm>
          <a:prstGeom prst="rect">
            <a:avLst/>
          </a:prstGeom>
        </p:spPr>
        <p:txBody>
          <a:bodyPr vert="horz" lIns="91440" tIns="45720" rIns="91440" bIns="45720" rtlCol="0" anchor="ctr">
            <a:normAutofit lnSpcReduction="10000"/>
          </a:bodyPr>
          <a:lstStyle/>
          <a:p>
            <a:pPr lvl="0" algn="ctr">
              <a:spcBef>
                <a:spcPct val="0"/>
              </a:spcBef>
            </a:pPr>
            <a:r>
              <a:rPr lang="en-US" dirty="0" smtClean="0">
                <a:latin typeface="+mj-lt"/>
                <a:ea typeface="+mj-ea"/>
                <a:cs typeface="+mj-cs"/>
              </a:rPr>
              <a:t>Fig. 5-9:  Trade Leads to a Convergence of Relative Prices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1663202" y="133350"/>
            <a:ext cx="6032998"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trade</a:t>
            </a:r>
          </a:p>
        </p:txBody>
      </p:sp>
      <p:sp>
        <p:nvSpPr>
          <p:cNvPr id="5" name="TextBox 4"/>
          <p:cNvSpPr txBox="1"/>
          <p:nvPr/>
        </p:nvSpPr>
        <p:spPr>
          <a:xfrm>
            <a:off x="3581400" y="1457563"/>
            <a:ext cx="5410200" cy="3323987"/>
          </a:xfrm>
          <a:prstGeom prst="rect">
            <a:avLst/>
          </a:prstGeom>
          <a:noFill/>
        </p:spPr>
        <p:txBody>
          <a:bodyPr wrap="square" rtlCol="0">
            <a:spAutoFit/>
          </a:bodyPr>
          <a:lstStyle/>
          <a:p>
            <a:pPr algn="ctr"/>
            <a:r>
              <a:rPr lang="en-US" sz="2800" b="1" dirty="0" smtClean="0">
                <a:cs typeface="Times New Roman"/>
              </a:rPr>
              <a:t>The </a:t>
            </a:r>
            <a:r>
              <a:rPr lang="en-US" sz="2800" b="1" dirty="0" err="1" smtClean="0">
                <a:cs typeface="Times New Roman"/>
              </a:rPr>
              <a:t>Heckscher</a:t>
            </a:r>
            <a:r>
              <a:rPr lang="en-US" sz="2800" b="1" dirty="0" smtClean="0">
                <a:cs typeface="Times New Roman"/>
              </a:rPr>
              <a:t>-Ohlin model predicts a convergence of</a:t>
            </a:r>
          </a:p>
          <a:p>
            <a:pPr algn="ctr"/>
            <a:r>
              <a:rPr lang="en-US" sz="2800" b="1" dirty="0" smtClean="0">
                <a:cs typeface="Times New Roman"/>
              </a:rPr>
              <a:t>relative prices with trade.</a:t>
            </a:r>
          </a:p>
          <a:p>
            <a:pPr algn="ctr"/>
            <a:endParaRPr lang="en-US" sz="1400" b="1" dirty="0" smtClean="0">
              <a:cs typeface="Times New Roman"/>
            </a:endParaRPr>
          </a:p>
          <a:p>
            <a:pPr algn="ctr"/>
            <a:r>
              <a:rPr lang="en-US" sz="2800" b="1" dirty="0" smtClean="0">
                <a:cs typeface="Times New Roman"/>
              </a:rPr>
              <a:t>With trade,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 rises in the relatively labor abundant (home) country and falls in the relatively labor scarce (foreign) country.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g05_09"/>
          <p:cNvPicPr>
            <a:picLocks noChangeAspect="1" noChangeArrowheads="1"/>
          </p:cNvPicPr>
          <p:nvPr/>
        </p:nvPicPr>
        <p:blipFill>
          <a:blip r:embed="rId2"/>
          <a:srcRect/>
          <a:stretch>
            <a:fillRect/>
          </a:stretch>
        </p:blipFill>
        <p:spPr bwMode="auto">
          <a:xfrm>
            <a:off x="376634" y="1581150"/>
            <a:ext cx="3128566" cy="3200400"/>
          </a:xfrm>
          <a:prstGeom prst="rect">
            <a:avLst/>
          </a:prstGeom>
          <a:noFill/>
          <a:ln>
            <a:solidFill>
              <a:schemeClr val="tx1"/>
            </a:solidFill>
          </a:ln>
        </p:spPr>
      </p:pic>
      <p:sp>
        <p:nvSpPr>
          <p:cNvPr id="3" name="Rectangle 2"/>
          <p:cNvSpPr txBox="1">
            <a:spLocks noChangeArrowheads="1"/>
          </p:cNvSpPr>
          <p:nvPr/>
        </p:nvSpPr>
        <p:spPr>
          <a:xfrm>
            <a:off x="381000" y="971550"/>
            <a:ext cx="3124200" cy="592137"/>
          </a:xfrm>
          <a:prstGeom prst="rect">
            <a:avLst/>
          </a:prstGeom>
        </p:spPr>
        <p:txBody>
          <a:bodyPr vert="horz" lIns="91440" tIns="45720" rIns="91440" bIns="45720" rtlCol="0" anchor="ctr">
            <a:normAutofit lnSpcReduction="10000"/>
          </a:bodyPr>
          <a:lstStyle/>
          <a:p>
            <a:pPr lvl="0" algn="ctr">
              <a:spcBef>
                <a:spcPct val="0"/>
              </a:spcBef>
            </a:pPr>
            <a:r>
              <a:rPr lang="en-US" dirty="0" smtClean="0">
                <a:latin typeface="+mj-lt"/>
                <a:ea typeface="+mj-ea"/>
                <a:cs typeface="+mj-cs"/>
              </a:rPr>
              <a:t>Fig. 5-9:  Trade Leads to a Convergence of Relative Prices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1663202" y="133350"/>
            <a:ext cx="6032998"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trade</a:t>
            </a:r>
          </a:p>
        </p:txBody>
      </p:sp>
      <p:sp>
        <p:nvSpPr>
          <p:cNvPr id="5" name="TextBox 4"/>
          <p:cNvSpPr txBox="1"/>
          <p:nvPr/>
        </p:nvSpPr>
        <p:spPr>
          <a:xfrm>
            <a:off x="3581400" y="1581150"/>
            <a:ext cx="5410200" cy="2893100"/>
          </a:xfrm>
          <a:prstGeom prst="rect">
            <a:avLst/>
          </a:prstGeom>
          <a:noFill/>
        </p:spPr>
        <p:txBody>
          <a:bodyPr wrap="square" rtlCol="0">
            <a:spAutoFit/>
          </a:bodyPr>
          <a:lstStyle/>
          <a:p>
            <a:pPr algn="ctr"/>
            <a:r>
              <a:rPr lang="en-US" sz="2800" b="1" dirty="0" smtClean="0">
                <a:cs typeface="Times New Roman"/>
              </a:rPr>
              <a:t>Home: the rise in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 leads to a rise in the relative production</a:t>
            </a:r>
          </a:p>
          <a:p>
            <a:pPr algn="ctr"/>
            <a:r>
              <a:rPr lang="en-US" sz="2800" b="1" dirty="0" smtClean="0">
                <a:cs typeface="Times New Roman"/>
              </a:rPr>
              <a:t>of cloth and a fall in relative consumption of cloth.</a:t>
            </a:r>
          </a:p>
          <a:p>
            <a:pPr algn="ctr"/>
            <a:endParaRPr lang="en-US" sz="1400" b="1" dirty="0" smtClean="0">
              <a:cs typeface="Times New Roman"/>
            </a:endParaRPr>
          </a:p>
          <a:p>
            <a:pPr algn="ctr"/>
            <a:r>
              <a:rPr lang="en-US" sz="2800" b="1" dirty="0" smtClean="0">
                <a:cs typeface="Times New Roman"/>
              </a:rPr>
              <a:t>Home becomes an exporter of cloth and an importer of food.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g05_09"/>
          <p:cNvPicPr>
            <a:picLocks noChangeAspect="1" noChangeArrowheads="1"/>
          </p:cNvPicPr>
          <p:nvPr/>
        </p:nvPicPr>
        <p:blipFill>
          <a:blip r:embed="rId2"/>
          <a:srcRect/>
          <a:stretch>
            <a:fillRect/>
          </a:stretch>
        </p:blipFill>
        <p:spPr bwMode="auto">
          <a:xfrm>
            <a:off x="376634" y="1581150"/>
            <a:ext cx="3128566" cy="3200400"/>
          </a:xfrm>
          <a:prstGeom prst="rect">
            <a:avLst/>
          </a:prstGeom>
          <a:noFill/>
          <a:ln>
            <a:solidFill>
              <a:schemeClr val="tx1"/>
            </a:solidFill>
          </a:ln>
        </p:spPr>
      </p:pic>
      <p:sp>
        <p:nvSpPr>
          <p:cNvPr id="3" name="Rectangle 2"/>
          <p:cNvSpPr txBox="1">
            <a:spLocks noChangeArrowheads="1"/>
          </p:cNvSpPr>
          <p:nvPr/>
        </p:nvSpPr>
        <p:spPr>
          <a:xfrm>
            <a:off x="381000" y="971550"/>
            <a:ext cx="3124200" cy="592137"/>
          </a:xfrm>
          <a:prstGeom prst="rect">
            <a:avLst/>
          </a:prstGeom>
        </p:spPr>
        <p:txBody>
          <a:bodyPr vert="horz" lIns="91440" tIns="45720" rIns="91440" bIns="45720" rtlCol="0" anchor="ctr">
            <a:normAutofit lnSpcReduction="10000"/>
          </a:bodyPr>
          <a:lstStyle/>
          <a:p>
            <a:pPr lvl="0" algn="ctr">
              <a:spcBef>
                <a:spcPct val="0"/>
              </a:spcBef>
            </a:pPr>
            <a:r>
              <a:rPr lang="en-US" dirty="0" smtClean="0">
                <a:latin typeface="+mj-lt"/>
                <a:ea typeface="+mj-ea"/>
                <a:cs typeface="+mj-cs"/>
              </a:rPr>
              <a:t>Fig. 5-9:  Trade Leads to a Convergence of Relative Prices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1663202" y="133350"/>
            <a:ext cx="6032998"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trade</a:t>
            </a:r>
          </a:p>
        </p:txBody>
      </p:sp>
      <p:sp>
        <p:nvSpPr>
          <p:cNvPr id="5" name="TextBox 4"/>
          <p:cNvSpPr txBox="1"/>
          <p:nvPr/>
        </p:nvSpPr>
        <p:spPr>
          <a:xfrm>
            <a:off x="3581400" y="1581150"/>
            <a:ext cx="5410200" cy="2893100"/>
          </a:xfrm>
          <a:prstGeom prst="rect">
            <a:avLst/>
          </a:prstGeom>
          <a:noFill/>
        </p:spPr>
        <p:txBody>
          <a:bodyPr wrap="square" rtlCol="0">
            <a:spAutoFit/>
          </a:bodyPr>
          <a:lstStyle/>
          <a:p>
            <a:pPr algn="ctr"/>
            <a:r>
              <a:rPr lang="en-US" sz="2800" b="1" dirty="0" smtClean="0">
                <a:cs typeface="Times New Roman"/>
              </a:rPr>
              <a:t>Foreign: the fall in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 leads to a fall in the relative production</a:t>
            </a:r>
          </a:p>
          <a:p>
            <a:pPr algn="ctr"/>
            <a:r>
              <a:rPr lang="en-US" sz="2800" b="1" dirty="0" smtClean="0">
                <a:cs typeface="Times New Roman"/>
              </a:rPr>
              <a:t>of cloth and a rise in relative consumption of cloth.</a:t>
            </a:r>
          </a:p>
          <a:p>
            <a:pPr algn="ctr"/>
            <a:endParaRPr lang="en-US" sz="1400" b="1" dirty="0" smtClean="0">
              <a:cs typeface="Times New Roman"/>
            </a:endParaRPr>
          </a:p>
          <a:p>
            <a:pPr algn="ctr"/>
            <a:r>
              <a:rPr lang="en-US" sz="2800" b="1" dirty="0" smtClean="0">
                <a:cs typeface="Times New Roman"/>
              </a:rPr>
              <a:t>Foreign becomes an exporter of food and an importer of cloth.</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g05_09"/>
          <p:cNvPicPr>
            <a:picLocks noChangeAspect="1" noChangeArrowheads="1"/>
          </p:cNvPicPr>
          <p:nvPr/>
        </p:nvPicPr>
        <p:blipFill>
          <a:blip r:embed="rId2"/>
          <a:srcRect/>
          <a:stretch>
            <a:fillRect/>
          </a:stretch>
        </p:blipFill>
        <p:spPr bwMode="auto">
          <a:xfrm>
            <a:off x="376634" y="1581150"/>
            <a:ext cx="3128566" cy="3200400"/>
          </a:xfrm>
          <a:prstGeom prst="rect">
            <a:avLst/>
          </a:prstGeom>
          <a:noFill/>
          <a:ln>
            <a:solidFill>
              <a:schemeClr val="tx1"/>
            </a:solidFill>
          </a:ln>
        </p:spPr>
      </p:pic>
      <p:sp>
        <p:nvSpPr>
          <p:cNvPr id="3" name="Rectangle 2"/>
          <p:cNvSpPr txBox="1">
            <a:spLocks noChangeArrowheads="1"/>
          </p:cNvSpPr>
          <p:nvPr/>
        </p:nvSpPr>
        <p:spPr>
          <a:xfrm>
            <a:off x="381000" y="971550"/>
            <a:ext cx="3124200" cy="592137"/>
          </a:xfrm>
          <a:prstGeom prst="rect">
            <a:avLst/>
          </a:prstGeom>
        </p:spPr>
        <p:txBody>
          <a:bodyPr vert="horz" lIns="91440" tIns="45720" rIns="91440" bIns="45720" rtlCol="0" anchor="ctr">
            <a:normAutofit lnSpcReduction="10000"/>
          </a:bodyPr>
          <a:lstStyle/>
          <a:p>
            <a:pPr lvl="0" algn="ctr">
              <a:spcBef>
                <a:spcPct val="0"/>
              </a:spcBef>
            </a:pPr>
            <a:r>
              <a:rPr lang="en-US" dirty="0" smtClean="0">
                <a:latin typeface="+mj-lt"/>
                <a:ea typeface="+mj-ea"/>
                <a:cs typeface="+mj-cs"/>
              </a:rPr>
              <a:t>Fig. 5-9:  Trade Leads to a Convergence of Relative Prices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1663202" y="133350"/>
            <a:ext cx="6032998"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trade</a:t>
            </a:r>
          </a:p>
        </p:txBody>
      </p:sp>
      <p:sp>
        <p:nvSpPr>
          <p:cNvPr id="5" name="TextBox 4"/>
          <p:cNvSpPr txBox="1"/>
          <p:nvPr/>
        </p:nvSpPr>
        <p:spPr>
          <a:xfrm>
            <a:off x="3581400" y="819150"/>
            <a:ext cx="5410200" cy="4401205"/>
          </a:xfrm>
          <a:prstGeom prst="rect">
            <a:avLst/>
          </a:prstGeom>
          <a:noFill/>
        </p:spPr>
        <p:txBody>
          <a:bodyPr wrap="square" rtlCol="0">
            <a:spAutoFit/>
          </a:bodyPr>
          <a:lstStyle/>
          <a:p>
            <a:pPr algn="ctr"/>
            <a:r>
              <a:rPr lang="en-US" sz="2800" b="1" u="sng" dirty="0" err="1" smtClean="0">
                <a:cs typeface="Times New Roman"/>
              </a:rPr>
              <a:t>Heckscher</a:t>
            </a:r>
            <a:r>
              <a:rPr lang="en-US" sz="2800" b="1" u="sng" dirty="0" smtClean="0">
                <a:cs typeface="Times New Roman"/>
              </a:rPr>
              <a:t>-Ohlin theorem</a:t>
            </a:r>
          </a:p>
          <a:p>
            <a:pPr algn="ctr"/>
            <a:r>
              <a:rPr lang="en-US" sz="2800" b="1" dirty="0" smtClean="0">
                <a:cs typeface="Times New Roman"/>
              </a:rPr>
              <a:t>An economy has a comparative advantage in producing, and thus will export, goods that are relatively intensive in using its relatively abundant factors of production and will import goods that are relatively intensive in using its relatively scarce factors of production.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33350"/>
            <a:ext cx="8623387"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factor converge</a:t>
            </a:r>
          </a:p>
        </p:txBody>
      </p:sp>
      <p:sp>
        <p:nvSpPr>
          <p:cNvPr id="5" name="TextBox 4"/>
          <p:cNvSpPr txBox="1"/>
          <p:nvPr/>
        </p:nvSpPr>
        <p:spPr>
          <a:xfrm>
            <a:off x="3276600" y="1123950"/>
            <a:ext cx="5410200" cy="3754874"/>
          </a:xfrm>
          <a:prstGeom prst="rect">
            <a:avLst/>
          </a:prstGeom>
          <a:noFill/>
        </p:spPr>
        <p:txBody>
          <a:bodyPr wrap="square" rtlCol="0">
            <a:spAutoFit/>
          </a:bodyPr>
          <a:lstStyle/>
          <a:p>
            <a:pPr algn="ctr"/>
            <a:r>
              <a:rPr lang="en-US" sz="2800" b="1" dirty="0" smtClean="0">
                <a:cs typeface="Times New Roman"/>
              </a:rPr>
              <a:t>Unlike the </a:t>
            </a:r>
            <a:r>
              <a:rPr lang="en-US" sz="2800" b="1" dirty="0" err="1" smtClean="0">
                <a:cs typeface="Times New Roman"/>
              </a:rPr>
              <a:t>Ricardian</a:t>
            </a:r>
            <a:r>
              <a:rPr lang="en-US" sz="2800" b="1" dirty="0" smtClean="0">
                <a:cs typeface="Times New Roman"/>
              </a:rPr>
              <a:t> model, the </a:t>
            </a:r>
            <a:r>
              <a:rPr lang="en-US" sz="2800" b="1" dirty="0" err="1" smtClean="0">
                <a:cs typeface="Times New Roman"/>
              </a:rPr>
              <a:t>Heckscher</a:t>
            </a:r>
            <a:r>
              <a:rPr lang="en-US" sz="2800" b="1" dirty="0" smtClean="0">
                <a:cs typeface="Times New Roman"/>
              </a:rPr>
              <a:t>-Ohlin model predicts that factor prices will be equalized among countries that trade.</a:t>
            </a:r>
          </a:p>
          <a:p>
            <a:pPr algn="ctr"/>
            <a:endParaRPr lang="en-US" sz="1400" b="1" dirty="0" smtClean="0">
              <a:cs typeface="Times New Roman"/>
            </a:endParaRPr>
          </a:p>
          <a:p>
            <a:pPr algn="ctr"/>
            <a:r>
              <a:rPr lang="en-US" sz="2800" b="1" dirty="0" smtClean="0">
                <a:cs typeface="Times New Roman"/>
              </a:rPr>
              <a:t>Free trade equalizes relative output prices; the model links output prices to factor prices; thus factor prices are also equalized.</a:t>
            </a:r>
          </a:p>
        </p:txBody>
      </p:sp>
      <p:pic>
        <p:nvPicPr>
          <p:cNvPr id="6" name="Picture 5" descr="prediction.png"/>
          <p:cNvPicPr>
            <a:picLocks noChangeAspect="1"/>
          </p:cNvPicPr>
          <p:nvPr/>
        </p:nvPicPr>
        <p:blipFill>
          <a:blip r:embed="rId2"/>
          <a:stretch>
            <a:fillRect/>
          </a:stretch>
        </p:blipFill>
        <p:spPr>
          <a:xfrm>
            <a:off x="0" y="1357311"/>
            <a:ext cx="2899186" cy="32004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33350"/>
            <a:ext cx="8623387"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factor converge</a:t>
            </a:r>
          </a:p>
        </p:txBody>
      </p:sp>
      <p:sp>
        <p:nvSpPr>
          <p:cNvPr id="4" name="TextBox 3"/>
          <p:cNvSpPr txBox="1"/>
          <p:nvPr/>
        </p:nvSpPr>
        <p:spPr>
          <a:xfrm>
            <a:off x="4800600" y="1368207"/>
            <a:ext cx="3962400" cy="3108543"/>
          </a:xfrm>
          <a:prstGeom prst="rect">
            <a:avLst/>
          </a:prstGeom>
          <a:noFill/>
        </p:spPr>
        <p:txBody>
          <a:bodyPr wrap="square" rtlCol="0">
            <a:spAutoFit/>
          </a:bodyPr>
          <a:lstStyle/>
          <a:p>
            <a:pPr algn="ctr"/>
            <a:r>
              <a:rPr lang="en-US" sz="2800" b="1" dirty="0" smtClean="0">
                <a:cs typeface="Times New Roman"/>
              </a:rPr>
              <a:t>In the real world, factor prices are not equal across countries.</a:t>
            </a:r>
          </a:p>
          <a:p>
            <a:pPr algn="ctr"/>
            <a:endParaRPr lang="en-US" sz="1400" b="1" dirty="0" smtClean="0">
              <a:cs typeface="Times New Roman"/>
            </a:endParaRPr>
          </a:p>
          <a:p>
            <a:pPr algn="ctr"/>
            <a:r>
              <a:rPr lang="en-US" sz="2800" b="1" dirty="0" smtClean="0">
                <a:cs typeface="Times New Roman"/>
              </a:rPr>
              <a:t>Why not?</a:t>
            </a:r>
          </a:p>
          <a:p>
            <a:pPr algn="ctr"/>
            <a:endParaRPr lang="en-US" sz="1400" b="1" dirty="0">
              <a:cs typeface="Times New Roman"/>
            </a:endParaRPr>
          </a:p>
          <a:p>
            <a:pPr algn="ctr"/>
            <a:r>
              <a:rPr lang="en-US" sz="2800" b="1" dirty="0">
                <a:cs typeface="Times New Roman"/>
              </a:rPr>
              <a:t>Some model assumptions are wrong</a:t>
            </a:r>
            <a:r>
              <a:rPr lang="en-US" sz="2800" b="1" dirty="0" smtClean="0">
                <a:cs typeface="Times New Roman"/>
              </a:rPr>
              <a:t>.</a:t>
            </a:r>
            <a:endParaRPr lang="en-US" sz="2800" b="1" dirty="0">
              <a:cs typeface="Times New Roman"/>
            </a:endParaRPr>
          </a:p>
        </p:txBody>
      </p:sp>
      <p:pic>
        <p:nvPicPr>
          <p:cNvPr id="7" name="Picture 6" descr="tbl05_01"/>
          <p:cNvPicPr>
            <a:picLocks noChangeAspect="1" noChangeArrowheads="1"/>
          </p:cNvPicPr>
          <p:nvPr/>
        </p:nvPicPr>
        <p:blipFill>
          <a:blip r:embed="rId2"/>
          <a:srcRect/>
          <a:stretch>
            <a:fillRect/>
          </a:stretch>
        </p:blipFill>
        <p:spPr bwMode="auto">
          <a:xfrm>
            <a:off x="228600" y="1809750"/>
            <a:ext cx="4425051" cy="2286000"/>
          </a:xfrm>
          <a:prstGeom prst="rect">
            <a:avLst/>
          </a:prstGeom>
          <a:noFill/>
          <a:ln>
            <a:solidFill>
              <a:schemeClr val="tx1"/>
            </a:solid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33350"/>
            <a:ext cx="8623387"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factor converge</a:t>
            </a:r>
          </a:p>
        </p:txBody>
      </p:sp>
      <p:sp>
        <p:nvSpPr>
          <p:cNvPr id="3" name="TextBox 2"/>
          <p:cNvSpPr txBox="1"/>
          <p:nvPr/>
        </p:nvSpPr>
        <p:spPr>
          <a:xfrm>
            <a:off x="2899186" y="895350"/>
            <a:ext cx="6244814" cy="3970318"/>
          </a:xfrm>
          <a:prstGeom prst="rect">
            <a:avLst/>
          </a:prstGeom>
          <a:noFill/>
        </p:spPr>
        <p:txBody>
          <a:bodyPr wrap="square" rtlCol="0">
            <a:spAutoFit/>
          </a:bodyPr>
          <a:lstStyle/>
          <a:p>
            <a:r>
              <a:rPr lang="en-US" sz="2800" b="1" u="sng" dirty="0" smtClean="0">
                <a:cs typeface="Times New Roman"/>
              </a:rPr>
              <a:t>Assumptions… realities</a:t>
            </a:r>
            <a:endParaRPr lang="en-US" sz="1400" b="1" u="sng" dirty="0" smtClean="0">
              <a:cs typeface="Times New Roman"/>
            </a:endParaRPr>
          </a:p>
          <a:p>
            <a:pPr>
              <a:buFont typeface="Arial" pitchFamily="34" charset="0"/>
              <a:buChar char="•"/>
            </a:pPr>
            <a:r>
              <a:rPr lang="en-US" sz="2800" b="1" dirty="0" smtClean="0">
                <a:cs typeface="Times New Roman"/>
              </a:rPr>
              <a:t> countries produce the same goods</a:t>
            </a:r>
          </a:p>
          <a:p>
            <a:pPr marL="914400" lvl="1" indent="-457200">
              <a:buFont typeface="Courier New" pitchFamily="49" charset="0"/>
              <a:buChar char="o"/>
            </a:pPr>
            <a:r>
              <a:rPr lang="en-US" sz="2800" b="1" dirty="0" smtClean="0">
                <a:cs typeface="Times New Roman"/>
              </a:rPr>
              <a:t> may specialize (different goods)</a:t>
            </a:r>
          </a:p>
          <a:p>
            <a:pPr>
              <a:buFont typeface="Arial" pitchFamily="34" charset="0"/>
              <a:buChar char="•"/>
            </a:pPr>
            <a:r>
              <a:rPr lang="en-US" sz="2800" b="1" dirty="0" smtClean="0">
                <a:cs typeface="Times New Roman"/>
              </a:rPr>
              <a:t> countries have same technologies</a:t>
            </a:r>
          </a:p>
          <a:p>
            <a:pPr marL="914400" lvl="1" indent="-457200">
              <a:buFont typeface="Courier New" pitchFamily="49" charset="0"/>
              <a:buChar char="o"/>
            </a:pPr>
            <a:r>
              <a:rPr lang="en-US" sz="2800" b="1" dirty="0">
                <a:cs typeface="Times New Roman"/>
              </a:rPr>
              <a:t> </a:t>
            </a:r>
            <a:r>
              <a:rPr lang="en-US" sz="2800" b="1" dirty="0" smtClean="0">
                <a:cs typeface="Times New Roman"/>
              </a:rPr>
              <a:t>may have different technology</a:t>
            </a:r>
          </a:p>
          <a:p>
            <a:pPr>
              <a:buFont typeface="Arial" pitchFamily="34" charset="0"/>
              <a:buChar char="•"/>
            </a:pPr>
            <a:r>
              <a:rPr lang="en-US" sz="2800" b="1" dirty="0" smtClean="0">
                <a:cs typeface="Times New Roman"/>
              </a:rPr>
              <a:t> price equalization in goods due to trade</a:t>
            </a:r>
          </a:p>
          <a:p>
            <a:pPr marL="914400" lvl="1" indent="-457200">
              <a:buFont typeface="Courier New" pitchFamily="49" charset="0"/>
              <a:buChar char="o"/>
            </a:pPr>
            <a:r>
              <a:rPr lang="en-US" sz="2800" b="1" dirty="0" smtClean="0">
                <a:cs typeface="Times New Roman"/>
              </a:rPr>
              <a:t> trade barriers &amp; transport costs</a:t>
            </a:r>
          </a:p>
          <a:p>
            <a:pPr>
              <a:buFont typeface="Arial" pitchFamily="34" charset="0"/>
              <a:buChar char="•"/>
            </a:pPr>
            <a:r>
              <a:rPr lang="en-US" sz="2800" b="1" dirty="0" smtClean="0">
                <a:cs typeface="Times New Roman"/>
              </a:rPr>
              <a:t> factors instantly move among sectors</a:t>
            </a:r>
          </a:p>
          <a:p>
            <a:pPr marL="914400" lvl="1" indent="-457200">
              <a:buFont typeface="Courier New" pitchFamily="49" charset="0"/>
              <a:buChar char="o"/>
            </a:pPr>
            <a:r>
              <a:rPr lang="en-US" sz="2800" b="1" dirty="0" smtClean="0">
                <a:cs typeface="Times New Roman"/>
              </a:rPr>
              <a:t> short run factor stickiness</a:t>
            </a:r>
          </a:p>
        </p:txBody>
      </p:sp>
      <p:pic>
        <p:nvPicPr>
          <p:cNvPr id="5" name="Picture 4" descr="prediction.png"/>
          <p:cNvPicPr>
            <a:picLocks noChangeAspect="1"/>
          </p:cNvPicPr>
          <p:nvPr/>
        </p:nvPicPr>
        <p:blipFill>
          <a:blip r:embed="rId2"/>
          <a:stretch>
            <a:fillRect/>
          </a:stretch>
        </p:blipFill>
        <p:spPr>
          <a:xfrm>
            <a:off x="0" y="1357311"/>
            <a:ext cx="2899186" cy="32004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1047750"/>
            <a:ext cx="5486400" cy="3754874"/>
          </a:xfrm>
          <a:prstGeom prst="rect">
            <a:avLst/>
          </a:prstGeom>
          <a:noFill/>
        </p:spPr>
        <p:txBody>
          <a:bodyPr wrap="square" rtlCol="0">
            <a:spAutoFit/>
          </a:bodyPr>
          <a:lstStyle/>
          <a:p>
            <a:pPr algn="ctr"/>
            <a:r>
              <a:rPr lang="en-US" sz="2800" b="1" i="1" dirty="0">
                <a:effectLst>
                  <a:outerShdw blurRad="38100" dist="38100" dir="2700000" algn="tl">
                    <a:srgbClr val="000000">
                      <a:alpha val="43137"/>
                    </a:srgbClr>
                  </a:outerShdw>
                </a:effectLst>
              </a:rPr>
              <a:t>Leontief paradox </a:t>
            </a:r>
            <a:r>
              <a:rPr lang="en-US" sz="2800" b="1" dirty="0" smtClean="0"/>
              <a:t>–</a:t>
            </a:r>
          </a:p>
          <a:p>
            <a:pPr algn="ctr"/>
            <a:r>
              <a:rPr lang="en-US" sz="2800" b="1" dirty="0"/>
              <a:t>U.S. exports were less capital-intensive than U.S. imports, even though the U.S. is the most capital-abundant country in the </a:t>
            </a:r>
            <a:r>
              <a:rPr lang="en-US" sz="2800" b="1" dirty="0" smtClean="0"/>
              <a:t>world</a:t>
            </a:r>
          </a:p>
          <a:p>
            <a:pPr algn="ctr"/>
            <a:endParaRPr lang="en-US" sz="1400" b="1" dirty="0"/>
          </a:p>
          <a:p>
            <a:pPr algn="ctr"/>
            <a:r>
              <a:rPr lang="en-US" sz="2800" b="1" dirty="0" smtClean="0"/>
              <a:t>This holds internationally: trade often doesn’t run in the direction predicted by </a:t>
            </a:r>
            <a:r>
              <a:rPr lang="en-US" sz="2800" b="1" dirty="0" err="1" smtClean="0"/>
              <a:t>Heckscher</a:t>
            </a:r>
            <a:r>
              <a:rPr lang="en-US" sz="2800" b="1" dirty="0" smtClean="0"/>
              <a:t>-Ohlin.</a:t>
            </a:r>
          </a:p>
        </p:txBody>
      </p:sp>
      <p:sp>
        <p:nvSpPr>
          <p:cNvPr id="4" name="TextBox 3"/>
          <p:cNvSpPr txBox="1"/>
          <p:nvPr/>
        </p:nvSpPr>
        <p:spPr>
          <a:xfrm>
            <a:off x="371664" y="133350"/>
            <a:ext cx="8391336"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empirical tests</a:t>
            </a:r>
          </a:p>
        </p:txBody>
      </p:sp>
      <p:pic>
        <p:nvPicPr>
          <p:cNvPr id="5" name="Picture 6" descr="tbl05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1037733"/>
            <a:ext cx="3657600" cy="1381617"/>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6" name="Picture 6" descr="tbl05_0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 y="2610185"/>
            <a:ext cx="3657600" cy="2323765"/>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79357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664" y="133350"/>
            <a:ext cx="8391336"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empirical tests</a:t>
            </a:r>
          </a:p>
        </p:txBody>
      </p:sp>
      <p:sp>
        <p:nvSpPr>
          <p:cNvPr id="3" name="TextBox 2"/>
          <p:cNvSpPr txBox="1"/>
          <p:nvPr/>
        </p:nvSpPr>
        <p:spPr>
          <a:xfrm>
            <a:off x="3733800" y="819150"/>
            <a:ext cx="5486400" cy="4401205"/>
          </a:xfrm>
          <a:prstGeom prst="rect">
            <a:avLst/>
          </a:prstGeom>
          <a:noFill/>
        </p:spPr>
        <p:txBody>
          <a:bodyPr wrap="square" rtlCol="0">
            <a:spAutoFit/>
          </a:bodyPr>
          <a:lstStyle/>
          <a:p>
            <a:pPr algn="ctr"/>
            <a:r>
              <a:rPr lang="en-US" sz="2800" b="1" dirty="0" smtClean="0"/>
              <a:t>The model also predicts a larger volume of trade than is found.</a:t>
            </a:r>
          </a:p>
          <a:p>
            <a:pPr algn="ctr"/>
            <a:endParaRPr lang="en-US" sz="1400" b="1" dirty="0"/>
          </a:p>
          <a:p>
            <a:pPr algn="ctr"/>
            <a:r>
              <a:rPr lang="en-US" sz="2800" b="1" dirty="0" smtClean="0"/>
              <a:t>These problems probably stem from the assumption of common technology, which is unrealistic.</a:t>
            </a:r>
          </a:p>
          <a:p>
            <a:pPr algn="ctr"/>
            <a:endParaRPr lang="en-US" sz="1400" b="1" dirty="0"/>
          </a:p>
          <a:p>
            <a:pPr algn="ctr"/>
            <a:r>
              <a:rPr lang="en-US" sz="2800" b="1" dirty="0" smtClean="0"/>
              <a:t>Patterns </a:t>
            </a:r>
            <a:r>
              <a:rPr lang="en-US" sz="2800" b="1" dirty="0"/>
              <a:t>of exports between developed (high income) and developing (</a:t>
            </a:r>
            <a:r>
              <a:rPr lang="en-US" sz="2800" b="1" dirty="0" smtClean="0"/>
              <a:t>low </a:t>
            </a:r>
            <a:r>
              <a:rPr lang="en-US" sz="2800" b="1" dirty="0"/>
              <a:t>income) countries </a:t>
            </a:r>
            <a:r>
              <a:rPr lang="en-US" sz="2800" b="1" dirty="0" smtClean="0"/>
              <a:t>fit the theory quite well.</a:t>
            </a:r>
          </a:p>
        </p:txBody>
      </p:sp>
      <p:pic>
        <p:nvPicPr>
          <p:cNvPr id="4" name="Picture 6" descr="fig05_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2938337"/>
            <a:ext cx="3429000" cy="2071813"/>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5" name="Picture 6" descr="tbl05_0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0" y="971550"/>
            <a:ext cx="3429000" cy="1263845"/>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6" name="Rectangle 2"/>
          <p:cNvSpPr txBox="1">
            <a:spLocks noChangeArrowheads="1"/>
          </p:cNvSpPr>
          <p:nvPr/>
        </p:nvSpPr>
        <p:spPr>
          <a:xfrm>
            <a:off x="228600" y="2266950"/>
            <a:ext cx="3505200" cy="762000"/>
          </a:xfrm>
          <a:prstGeom prst="rect">
            <a:avLst/>
          </a:prstGeom>
        </p:spPr>
        <p:txBody>
          <a:bodyPr vert="horz" lIns="91440" tIns="45720" rIns="91440" bIns="45720" rtlCol="0" anchor="ctr">
            <a:normAutofit/>
          </a:bodyPr>
          <a:lstStyle/>
          <a:p>
            <a:pPr lvl="0" algn="ctr">
              <a:spcBef>
                <a:spcPct val="0"/>
              </a:spcBef>
            </a:pPr>
            <a:r>
              <a:rPr lang="en-US" dirty="0">
                <a:latin typeface="+mj-lt"/>
                <a:ea typeface="+mj-ea"/>
                <a:cs typeface="+mj-cs"/>
              </a:rPr>
              <a:t>Fig. 5-12:  Skill Intensity </a:t>
            </a:r>
            <a:r>
              <a:rPr lang="en-US" dirty="0" smtClean="0">
                <a:latin typeface="+mj-lt"/>
                <a:ea typeface="+mj-ea"/>
                <a:cs typeface="+mj-cs"/>
              </a:rPr>
              <a:t>and the Pattern </a:t>
            </a:r>
            <a:r>
              <a:rPr lang="en-US" dirty="0">
                <a:latin typeface="+mj-lt"/>
                <a:ea typeface="+mj-ea"/>
                <a:cs typeface="+mj-cs"/>
              </a:rPr>
              <a:t>of </a:t>
            </a:r>
            <a:r>
              <a:rPr lang="en-US" dirty="0" smtClean="0">
                <a:latin typeface="+mj-lt"/>
                <a:ea typeface="+mj-ea"/>
                <a:cs typeface="+mj-cs"/>
              </a:rPr>
              <a:t>Imports </a:t>
            </a:r>
            <a:r>
              <a:rPr lang="en-US" dirty="0">
                <a:latin typeface="+mj-lt"/>
                <a:ea typeface="+mj-ea"/>
                <a:cs typeface="+mj-cs"/>
              </a:rPr>
              <a:t>from </a:t>
            </a:r>
            <a:r>
              <a:rPr lang="en-US" dirty="0" smtClean="0">
                <a:latin typeface="+mj-lt"/>
                <a:ea typeface="+mj-ea"/>
                <a:cs typeface="+mj-cs"/>
              </a:rPr>
              <a:t>2 Countries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1844781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1276350"/>
            <a:ext cx="5562600" cy="1384995"/>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unit capital requirement </a:t>
            </a:r>
            <a:r>
              <a:rPr lang="en-US" sz="2800" b="1" dirty="0" smtClean="0"/>
              <a:t>–</a:t>
            </a:r>
          </a:p>
          <a:p>
            <a:pPr algn="ctr"/>
            <a:r>
              <a:rPr lang="en-US" sz="2800" b="1" dirty="0" smtClean="0"/>
              <a:t>number of units of capital required to produce a unit of product</a:t>
            </a:r>
          </a:p>
        </p:txBody>
      </p:sp>
      <p:sp>
        <p:nvSpPr>
          <p:cNvPr id="4" name="TextBox 3"/>
          <p:cNvSpPr txBox="1"/>
          <p:nvPr/>
        </p:nvSpPr>
        <p:spPr>
          <a:xfrm>
            <a:off x="1066800" y="133350"/>
            <a:ext cx="7175490" cy="830997"/>
          </a:xfrm>
          <a:prstGeom prst="rect">
            <a:avLst/>
          </a:prstGeom>
          <a:noFill/>
        </p:spPr>
        <p:txBody>
          <a:bodyPr wrap="none">
            <a:spAutoFit/>
          </a:bodyPr>
          <a:lstStyle/>
          <a:p>
            <a:pPr algn="ctr" fontAlgn="auto">
              <a:spcBef>
                <a:spcPts val="0"/>
              </a:spcBef>
              <a:spcAft>
                <a:spcPts val="0"/>
              </a:spcAft>
              <a:defRPr/>
            </a:pPr>
            <a:r>
              <a:rPr lang="en-US" sz="4800" b="1" u="sng" dirty="0" err="1" smtClean="0">
                <a:solidFill>
                  <a:srgbClr val="002060"/>
                </a:solidFill>
                <a:effectLst>
                  <a:outerShdw blurRad="38100" dist="38100" dir="2700000" algn="tl">
                    <a:srgbClr val="000000">
                      <a:alpha val="43137"/>
                    </a:srgbClr>
                  </a:outerShdw>
                </a:effectLst>
                <a:latin typeface="+mn-lt"/>
              </a:rPr>
              <a:t>Ricardian</a:t>
            </a:r>
            <a:r>
              <a:rPr lang="en-US" sz="4800" b="1" u="sng" dirty="0" smtClean="0">
                <a:solidFill>
                  <a:srgbClr val="002060"/>
                </a:solidFill>
                <a:effectLst>
                  <a:outerShdw blurRad="38100" dist="38100" dir="2700000" algn="tl">
                    <a:srgbClr val="000000">
                      <a:alpha val="43137"/>
                    </a:srgbClr>
                  </a:outerShdw>
                </a:effectLst>
                <a:latin typeface="+mn-lt"/>
              </a:rPr>
              <a:t> Model: unit labor</a:t>
            </a:r>
            <a:endParaRPr lang="en-US" sz="4800" b="1" u="sng" dirty="0">
              <a:solidFill>
                <a:srgbClr val="002060"/>
              </a:solidFill>
              <a:effectLst>
                <a:outerShdw blurRad="38100" dist="38100" dir="2700000" algn="tl">
                  <a:srgbClr val="000000">
                    <a:alpha val="43137"/>
                  </a:srgbClr>
                </a:outerShdw>
              </a:effectLst>
              <a:latin typeface="+mn-lt"/>
            </a:endParaRPr>
          </a:p>
        </p:txBody>
      </p:sp>
      <p:sp>
        <p:nvSpPr>
          <p:cNvPr id="5" name="TextBox 4"/>
          <p:cNvSpPr txBox="1"/>
          <p:nvPr/>
        </p:nvSpPr>
        <p:spPr>
          <a:xfrm>
            <a:off x="1905000" y="3028950"/>
            <a:ext cx="6019800" cy="1815882"/>
          </a:xfrm>
          <a:prstGeom prst="rect">
            <a:avLst/>
          </a:prstGeom>
          <a:noFill/>
        </p:spPr>
        <p:txBody>
          <a:bodyPr wrap="square" rtlCol="0">
            <a:spAutoFit/>
          </a:bodyPr>
          <a:lstStyle/>
          <a:p>
            <a:r>
              <a:rPr lang="en-US" sz="2800" b="1" dirty="0" err="1" smtClean="0"/>
              <a:t>a</a:t>
            </a:r>
            <a:r>
              <a:rPr lang="en-US" sz="2800" b="1" baseline="-25000" dirty="0" err="1" smtClean="0"/>
              <a:t>KC</a:t>
            </a:r>
            <a:r>
              <a:rPr lang="en-US" sz="2800" b="1" dirty="0" smtClean="0"/>
              <a:t> </a:t>
            </a:r>
            <a:r>
              <a:rPr lang="en-US" sz="2800" b="1" dirty="0" smtClean="0">
                <a:latin typeface="Times New Roman"/>
                <a:cs typeface="Times New Roman"/>
              </a:rPr>
              <a:t>≡</a:t>
            </a:r>
            <a:r>
              <a:rPr lang="en-US" sz="2800" b="1" dirty="0" smtClean="0">
                <a:cs typeface="Times New Roman"/>
              </a:rPr>
              <a:t> unit capital requirement for cloth</a:t>
            </a:r>
          </a:p>
          <a:p>
            <a:r>
              <a:rPr lang="en-US" sz="2800" b="1" dirty="0" err="1" smtClean="0"/>
              <a:t>a</a:t>
            </a:r>
            <a:r>
              <a:rPr lang="en-US" sz="2800" b="1" baseline="-25000" dirty="0" err="1" smtClean="0"/>
              <a:t>KF</a:t>
            </a:r>
            <a:r>
              <a:rPr lang="en-US" sz="2800" b="1" dirty="0" smtClean="0"/>
              <a:t> </a:t>
            </a:r>
            <a:r>
              <a:rPr lang="en-US" sz="2800" b="1" dirty="0" smtClean="0">
                <a:latin typeface="Times New Roman"/>
                <a:cs typeface="Times New Roman"/>
              </a:rPr>
              <a:t>≡</a:t>
            </a:r>
            <a:r>
              <a:rPr lang="en-US" sz="2800" b="1" dirty="0" smtClean="0">
                <a:cs typeface="Times New Roman"/>
              </a:rPr>
              <a:t> unit capital requirement for food</a:t>
            </a:r>
          </a:p>
          <a:p>
            <a:r>
              <a:rPr lang="en-US" sz="2800" b="1" dirty="0" err="1" smtClean="0"/>
              <a:t>a</a:t>
            </a:r>
            <a:r>
              <a:rPr lang="en-US" sz="2800" b="1" baseline="-25000" dirty="0" err="1" smtClean="0"/>
              <a:t>LC</a:t>
            </a:r>
            <a:r>
              <a:rPr lang="en-US" sz="2800" b="1" dirty="0" smtClean="0"/>
              <a:t> </a:t>
            </a:r>
            <a:r>
              <a:rPr lang="en-US" sz="2800" b="1" dirty="0" smtClean="0">
                <a:latin typeface="Times New Roman"/>
                <a:cs typeface="Times New Roman"/>
              </a:rPr>
              <a:t>≡</a:t>
            </a:r>
            <a:r>
              <a:rPr lang="en-US" sz="2800" b="1" dirty="0" smtClean="0">
                <a:cs typeface="Times New Roman"/>
              </a:rPr>
              <a:t> unit labor requirement for cloth</a:t>
            </a:r>
          </a:p>
          <a:p>
            <a:r>
              <a:rPr lang="en-US" sz="2800" b="1" dirty="0" err="1" smtClean="0"/>
              <a:t>a</a:t>
            </a:r>
            <a:r>
              <a:rPr lang="en-US" sz="2800" b="1" baseline="-25000" dirty="0" err="1" smtClean="0"/>
              <a:t>LF</a:t>
            </a:r>
            <a:r>
              <a:rPr lang="en-US" sz="2800" b="1" dirty="0" smtClean="0"/>
              <a:t> </a:t>
            </a:r>
            <a:r>
              <a:rPr lang="en-US" sz="2800" b="1" dirty="0" smtClean="0">
                <a:latin typeface="Times New Roman"/>
                <a:cs typeface="Times New Roman"/>
              </a:rPr>
              <a:t>≡</a:t>
            </a:r>
            <a:r>
              <a:rPr lang="en-US" sz="2800" b="1" dirty="0" smtClean="0">
                <a:cs typeface="Times New Roman"/>
              </a:rPr>
              <a:t> unit labor requirement for food</a:t>
            </a:r>
          </a:p>
        </p:txBody>
      </p:sp>
      <p:pic>
        <p:nvPicPr>
          <p:cNvPr id="6" name="Picture 5" descr="factory.png"/>
          <p:cNvPicPr>
            <a:picLocks noChangeAspect="1"/>
          </p:cNvPicPr>
          <p:nvPr/>
        </p:nvPicPr>
        <p:blipFill>
          <a:blip r:embed="rId2"/>
          <a:stretch>
            <a:fillRect/>
          </a:stretch>
        </p:blipFill>
        <p:spPr>
          <a:xfrm>
            <a:off x="813288" y="1047750"/>
            <a:ext cx="2387112" cy="18288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664" y="133350"/>
            <a:ext cx="8391336"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empirical tests</a:t>
            </a:r>
          </a:p>
        </p:txBody>
      </p:sp>
      <p:sp>
        <p:nvSpPr>
          <p:cNvPr id="3" name="TextBox 2"/>
          <p:cNvSpPr txBox="1"/>
          <p:nvPr/>
        </p:nvSpPr>
        <p:spPr>
          <a:xfrm>
            <a:off x="0" y="3777555"/>
            <a:ext cx="9220200" cy="1384995"/>
          </a:xfrm>
          <a:prstGeom prst="rect">
            <a:avLst/>
          </a:prstGeom>
          <a:noFill/>
        </p:spPr>
        <p:txBody>
          <a:bodyPr wrap="square" rtlCol="0">
            <a:spAutoFit/>
          </a:bodyPr>
          <a:lstStyle/>
          <a:p>
            <a:pPr algn="ctr"/>
            <a:r>
              <a:rPr lang="en-US" sz="2800" b="1" dirty="0"/>
              <a:t>As Japan and the four Asian “miracle” countries became more skill-abundant, U.S. imports </a:t>
            </a:r>
            <a:r>
              <a:rPr lang="en-US" sz="2800" b="1" dirty="0" smtClean="0"/>
              <a:t>shifted </a:t>
            </a:r>
            <a:r>
              <a:rPr lang="en-US" sz="2800" b="1" dirty="0"/>
              <a:t>from less skill-intensive industries toward more skill-intensive industries.</a:t>
            </a:r>
            <a:endParaRPr lang="en-US" sz="2800" b="1" dirty="0" smtClean="0"/>
          </a:p>
        </p:txBody>
      </p:sp>
      <p:pic>
        <p:nvPicPr>
          <p:cNvPr id="7" name="Picture 6" descr="fig05_13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1504950"/>
            <a:ext cx="3436723" cy="22860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8" name="Picture 6" descr="fig05_13B"/>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71600" y="1504950"/>
            <a:ext cx="3410400" cy="22860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9" name="Rectangle 2"/>
          <p:cNvSpPr txBox="1">
            <a:spLocks noChangeArrowheads="1"/>
          </p:cNvSpPr>
          <p:nvPr/>
        </p:nvSpPr>
        <p:spPr>
          <a:xfrm>
            <a:off x="914400" y="819150"/>
            <a:ext cx="3505200" cy="762000"/>
          </a:xfrm>
          <a:prstGeom prst="rect">
            <a:avLst/>
          </a:prstGeom>
        </p:spPr>
        <p:txBody>
          <a:bodyPr vert="horz" lIns="91440" tIns="45720" rIns="91440" bIns="45720" rtlCol="0" anchor="ctr">
            <a:normAutofit/>
          </a:bodyPr>
          <a:lstStyle/>
          <a:p>
            <a:pPr lvl="0" algn="ctr">
              <a:spcBef>
                <a:spcPct val="0"/>
              </a:spcBef>
            </a:pPr>
            <a:r>
              <a:rPr lang="en-US" dirty="0">
                <a:latin typeface="+mj-lt"/>
                <a:ea typeface="+mj-ea"/>
                <a:cs typeface="+mj-cs"/>
              </a:rPr>
              <a:t>Fig. 5-13:  Changing </a:t>
            </a:r>
            <a:r>
              <a:rPr lang="en-US" dirty="0" smtClean="0">
                <a:latin typeface="+mj-lt"/>
                <a:ea typeface="+mj-ea"/>
                <a:cs typeface="+mj-cs"/>
              </a:rPr>
              <a:t>Patterns</a:t>
            </a:r>
          </a:p>
          <a:p>
            <a:pPr lvl="0" algn="ctr">
              <a:spcBef>
                <a:spcPct val="0"/>
              </a:spcBef>
            </a:pPr>
            <a:r>
              <a:rPr lang="en-US" dirty="0" smtClean="0">
                <a:latin typeface="+mj-lt"/>
                <a:ea typeface="+mj-ea"/>
                <a:cs typeface="+mj-cs"/>
              </a:rPr>
              <a:t>of </a:t>
            </a:r>
            <a:r>
              <a:rPr lang="en-US" dirty="0">
                <a:latin typeface="+mj-lt"/>
                <a:ea typeface="+mj-ea"/>
                <a:cs typeface="+mj-cs"/>
              </a:rPr>
              <a:t>Comparative Advantage</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Rectangle 2"/>
          <p:cNvSpPr txBox="1">
            <a:spLocks noChangeArrowheads="1"/>
          </p:cNvSpPr>
          <p:nvPr/>
        </p:nvSpPr>
        <p:spPr>
          <a:xfrm>
            <a:off x="4953000" y="819150"/>
            <a:ext cx="3505200" cy="762000"/>
          </a:xfrm>
          <a:prstGeom prst="rect">
            <a:avLst/>
          </a:prstGeom>
        </p:spPr>
        <p:txBody>
          <a:bodyPr vert="horz" lIns="91440" tIns="45720" rIns="91440" bIns="45720" rtlCol="0" anchor="ctr">
            <a:normAutofit/>
          </a:bodyPr>
          <a:lstStyle/>
          <a:p>
            <a:pPr lvl="0" algn="ctr">
              <a:spcBef>
                <a:spcPct val="0"/>
              </a:spcBef>
            </a:pPr>
            <a:r>
              <a:rPr lang="en-US" dirty="0">
                <a:latin typeface="+mj-lt"/>
                <a:ea typeface="+mj-ea"/>
                <a:cs typeface="+mj-cs"/>
              </a:rPr>
              <a:t>Fig. 5-13:  Changing </a:t>
            </a:r>
            <a:r>
              <a:rPr lang="en-US" dirty="0" smtClean="0">
                <a:latin typeface="+mj-lt"/>
                <a:ea typeface="+mj-ea"/>
                <a:cs typeface="+mj-cs"/>
              </a:rPr>
              <a:t>Patterns</a:t>
            </a:r>
          </a:p>
          <a:p>
            <a:pPr lvl="0" algn="ctr">
              <a:spcBef>
                <a:spcPct val="0"/>
              </a:spcBef>
            </a:pPr>
            <a:r>
              <a:rPr lang="en-US" dirty="0" smtClean="0">
                <a:latin typeface="+mj-lt"/>
                <a:ea typeface="+mj-ea"/>
                <a:cs typeface="+mj-cs"/>
              </a:rPr>
              <a:t>of </a:t>
            </a:r>
            <a:r>
              <a:rPr lang="en-US" dirty="0">
                <a:latin typeface="+mj-lt"/>
                <a:ea typeface="+mj-ea"/>
                <a:cs typeface="+mj-cs"/>
              </a:rPr>
              <a:t>Comparative Advantage</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541908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g05_01"/>
          <p:cNvPicPr>
            <a:picLocks noChangeAspect="1" noChangeArrowheads="1"/>
          </p:cNvPicPr>
          <p:nvPr/>
        </p:nvPicPr>
        <p:blipFill>
          <a:blip r:embed="rId2"/>
          <a:srcRect/>
          <a:stretch>
            <a:fillRect/>
          </a:stretch>
        </p:blipFill>
        <p:spPr bwMode="auto">
          <a:xfrm>
            <a:off x="304800" y="1563687"/>
            <a:ext cx="4286322" cy="3200400"/>
          </a:xfrm>
          <a:prstGeom prst="rect">
            <a:avLst/>
          </a:prstGeom>
          <a:noFill/>
          <a:ln>
            <a:solidFill>
              <a:schemeClr val="tx1"/>
            </a:solidFill>
          </a:ln>
        </p:spPr>
      </p:pic>
      <p:sp>
        <p:nvSpPr>
          <p:cNvPr id="3" name="TextBox 2"/>
          <p:cNvSpPr txBox="1"/>
          <p:nvPr/>
        </p:nvSpPr>
        <p:spPr>
          <a:xfrm>
            <a:off x="820866" y="133350"/>
            <a:ext cx="748493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production</a:t>
            </a:r>
          </a:p>
        </p:txBody>
      </p:sp>
      <p:sp>
        <p:nvSpPr>
          <p:cNvPr id="4" name="Rectangle 2"/>
          <p:cNvSpPr txBox="1">
            <a:spLocks noChangeArrowheads="1"/>
          </p:cNvSpPr>
          <p:nvPr/>
        </p:nvSpPr>
        <p:spPr>
          <a:xfrm>
            <a:off x="304800" y="971550"/>
            <a:ext cx="4343400" cy="592137"/>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Fig. 5-1:  The Production Possibility Frontier Without Factor Substitution</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4724400" y="1566029"/>
            <a:ext cx="4343400" cy="3139321"/>
          </a:xfrm>
          <a:prstGeom prst="rect">
            <a:avLst/>
          </a:prstGeom>
          <a:noFill/>
        </p:spPr>
        <p:txBody>
          <a:bodyPr wrap="square" rtlCol="0">
            <a:spAutoFit/>
          </a:bodyPr>
          <a:lstStyle/>
          <a:p>
            <a:pPr algn="ctr"/>
            <a:r>
              <a:rPr lang="en-US" sz="3600" b="1" dirty="0" err="1" smtClean="0">
                <a:solidFill>
                  <a:srgbClr val="0070C0"/>
                </a:solidFill>
                <a:cs typeface="Times New Roman"/>
              </a:rPr>
              <a:t>a</a:t>
            </a:r>
            <a:r>
              <a:rPr lang="en-US" sz="3600" b="1" baseline="-25000" dirty="0" err="1" smtClean="0">
                <a:solidFill>
                  <a:srgbClr val="0070C0"/>
                </a:solidFill>
                <a:cs typeface="Times New Roman"/>
              </a:rPr>
              <a:t>KC</a:t>
            </a:r>
            <a:r>
              <a:rPr lang="en-US" sz="3600" b="1" dirty="0" err="1" smtClean="0">
                <a:solidFill>
                  <a:srgbClr val="0070C0"/>
                </a:solidFill>
                <a:cs typeface="Times New Roman"/>
              </a:rPr>
              <a:t>Q</a:t>
            </a:r>
            <a:r>
              <a:rPr lang="en-US" sz="3600" b="1" baseline="-25000" dirty="0" err="1" smtClean="0">
                <a:solidFill>
                  <a:srgbClr val="0070C0"/>
                </a:solidFill>
                <a:cs typeface="Times New Roman"/>
              </a:rPr>
              <a:t>C</a:t>
            </a:r>
            <a:r>
              <a:rPr lang="en-US" sz="3600" b="1" dirty="0" smtClean="0">
                <a:solidFill>
                  <a:srgbClr val="0070C0"/>
                </a:solidFill>
                <a:cs typeface="Times New Roman"/>
              </a:rPr>
              <a:t> + </a:t>
            </a:r>
            <a:r>
              <a:rPr lang="en-US" sz="3600" b="1" dirty="0" err="1" smtClean="0">
                <a:solidFill>
                  <a:srgbClr val="0070C0"/>
                </a:solidFill>
                <a:cs typeface="Times New Roman"/>
              </a:rPr>
              <a:t>a</a:t>
            </a:r>
            <a:r>
              <a:rPr lang="en-US" sz="3600" b="1" baseline="-25000" dirty="0" err="1" smtClean="0">
                <a:solidFill>
                  <a:srgbClr val="0070C0"/>
                </a:solidFill>
                <a:cs typeface="Times New Roman"/>
              </a:rPr>
              <a:t>KF</a:t>
            </a:r>
            <a:r>
              <a:rPr lang="en-US" sz="3600" b="1" dirty="0" err="1" smtClean="0">
                <a:solidFill>
                  <a:srgbClr val="0070C0"/>
                </a:solidFill>
                <a:cs typeface="Times New Roman"/>
              </a:rPr>
              <a:t>Q</a:t>
            </a:r>
            <a:r>
              <a:rPr lang="en-US" sz="3600" b="1" baseline="-25000" dirty="0" err="1" smtClean="0">
                <a:solidFill>
                  <a:srgbClr val="0070C0"/>
                </a:solidFill>
                <a:cs typeface="Times New Roman"/>
              </a:rPr>
              <a:t>F</a:t>
            </a:r>
            <a:r>
              <a:rPr lang="en-US" sz="3600" b="1" dirty="0" smtClean="0">
                <a:solidFill>
                  <a:srgbClr val="0070C0"/>
                </a:solidFill>
                <a:cs typeface="Times New Roman"/>
              </a:rPr>
              <a:t> ≤ K</a:t>
            </a:r>
          </a:p>
          <a:p>
            <a:pPr algn="ctr"/>
            <a:r>
              <a:rPr lang="en-US" sz="3600" b="1" dirty="0" err="1" smtClean="0">
                <a:solidFill>
                  <a:srgbClr val="0070C0"/>
                </a:solidFill>
                <a:cs typeface="Times New Roman"/>
              </a:rPr>
              <a:t>a</a:t>
            </a:r>
            <a:r>
              <a:rPr lang="en-US" sz="3600" b="1" baseline="-25000" dirty="0" err="1" smtClean="0">
                <a:solidFill>
                  <a:srgbClr val="0070C0"/>
                </a:solidFill>
                <a:cs typeface="Times New Roman"/>
              </a:rPr>
              <a:t>LC</a:t>
            </a:r>
            <a:r>
              <a:rPr lang="en-US" sz="3600" b="1" dirty="0" err="1" smtClean="0">
                <a:solidFill>
                  <a:srgbClr val="0070C0"/>
                </a:solidFill>
                <a:cs typeface="Times New Roman"/>
              </a:rPr>
              <a:t>Q</a:t>
            </a:r>
            <a:r>
              <a:rPr lang="en-US" sz="3600" b="1" baseline="-25000" dirty="0" err="1" smtClean="0">
                <a:solidFill>
                  <a:srgbClr val="0070C0"/>
                </a:solidFill>
                <a:cs typeface="Times New Roman"/>
              </a:rPr>
              <a:t>C</a:t>
            </a:r>
            <a:r>
              <a:rPr lang="en-US" sz="3600" b="1" dirty="0" smtClean="0">
                <a:solidFill>
                  <a:srgbClr val="0070C0"/>
                </a:solidFill>
                <a:cs typeface="Times New Roman"/>
              </a:rPr>
              <a:t> + </a:t>
            </a:r>
            <a:r>
              <a:rPr lang="en-US" sz="3600" b="1" dirty="0" err="1" smtClean="0">
                <a:solidFill>
                  <a:srgbClr val="0070C0"/>
                </a:solidFill>
                <a:cs typeface="Times New Roman"/>
              </a:rPr>
              <a:t>a</a:t>
            </a:r>
            <a:r>
              <a:rPr lang="en-US" sz="3600" b="1" baseline="-25000" dirty="0" err="1" smtClean="0">
                <a:solidFill>
                  <a:srgbClr val="0070C0"/>
                </a:solidFill>
                <a:cs typeface="Times New Roman"/>
              </a:rPr>
              <a:t>LF</a:t>
            </a:r>
            <a:r>
              <a:rPr lang="en-US" sz="3600" b="1" dirty="0" err="1" smtClean="0">
                <a:solidFill>
                  <a:srgbClr val="0070C0"/>
                </a:solidFill>
                <a:cs typeface="Times New Roman"/>
              </a:rPr>
              <a:t>Q</a:t>
            </a:r>
            <a:r>
              <a:rPr lang="en-US" sz="3600" b="1" baseline="-25000" dirty="0" err="1" smtClean="0">
                <a:solidFill>
                  <a:srgbClr val="0070C0"/>
                </a:solidFill>
                <a:cs typeface="Times New Roman"/>
              </a:rPr>
              <a:t>F</a:t>
            </a:r>
            <a:r>
              <a:rPr lang="en-US" sz="3600" b="1" dirty="0" smtClean="0">
                <a:solidFill>
                  <a:srgbClr val="0070C0"/>
                </a:solidFill>
                <a:cs typeface="Times New Roman"/>
              </a:rPr>
              <a:t> ≤ L</a:t>
            </a:r>
          </a:p>
          <a:p>
            <a:pPr algn="ctr"/>
            <a:endParaRPr lang="en-US" sz="1400" b="1" dirty="0" smtClean="0">
              <a:cs typeface="Times New Roman"/>
            </a:endParaRPr>
          </a:p>
          <a:p>
            <a:r>
              <a:rPr lang="en-US" sz="2800" b="1" dirty="0" smtClean="0">
                <a:cs typeface="Times New Roman"/>
              </a:rPr>
              <a:t>Q</a:t>
            </a:r>
            <a:r>
              <a:rPr lang="en-US" sz="2800" b="1" baseline="-25000" dirty="0" smtClean="0">
                <a:cs typeface="Times New Roman"/>
              </a:rPr>
              <a:t>C</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output of cloth</a:t>
            </a:r>
          </a:p>
          <a:p>
            <a:r>
              <a:rPr lang="en-US" sz="2800" b="1" dirty="0" smtClean="0">
                <a:cs typeface="Times New Roman"/>
              </a:rPr>
              <a:t>Q</a:t>
            </a:r>
            <a:r>
              <a:rPr lang="en-US" sz="2800" b="1" baseline="-25000" dirty="0" smtClean="0">
                <a:cs typeface="Times New Roman"/>
              </a:rPr>
              <a:t>F</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output of food</a:t>
            </a:r>
          </a:p>
          <a:p>
            <a:r>
              <a:rPr lang="en-US" sz="2800" b="1" dirty="0" smtClean="0">
                <a:cs typeface="Times New Roman"/>
              </a:rPr>
              <a:t>K </a:t>
            </a:r>
            <a:r>
              <a:rPr lang="en-US" sz="2800" b="1" dirty="0" smtClean="0">
                <a:latin typeface="Times New Roman"/>
                <a:cs typeface="Times New Roman"/>
              </a:rPr>
              <a:t>≡</a:t>
            </a:r>
            <a:r>
              <a:rPr lang="en-US" sz="2800" b="1" dirty="0" smtClean="0">
                <a:cs typeface="Times New Roman"/>
              </a:rPr>
              <a:t> capital stock</a:t>
            </a:r>
          </a:p>
          <a:p>
            <a:r>
              <a:rPr lang="en-US" sz="2800" b="1" dirty="0" smtClean="0">
                <a:cs typeface="Times New Roman"/>
              </a:rPr>
              <a:t>L </a:t>
            </a:r>
            <a:r>
              <a:rPr lang="en-US" sz="2800" b="1" dirty="0" smtClean="0">
                <a:latin typeface="Times New Roman"/>
                <a:cs typeface="Times New Roman"/>
              </a:rPr>
              <a:t>≡</a:t>
            </a:r>
            <a:r>
              <a:rPr lang="en-US" sz="2800" b="1" dirty="0" smtClean="0">
                <a:cs typeface="Times New Roman"/>
              </a:rPr>
              <a:t> labor stock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g05_01"/>
          <p:cNvPicPr>
            <a:picLocks noChangeAspect="1" noChangeArrowheads="1"/>
          </p:cNvPicPr>
          <p:nvPr/>
        </p:nvPicPr>
        <p:blipFill>
          <a:blip r:embed="rId2"/>
          <a:srcRect/>
          <a:stretch>
            <a:fillRect/>
          </a:stretch>
        </p:blipFill>
        <p:spPr bwMode="auto">
          <a:xfrm>
            <a:off x="304800" y="1563687"/>
            <a:ext cx="4286322" cy="3200400"/>
          </a:xfrm>
          <a:prstGeom prst="rect">
            <a:avLst/>
          </a:prstGeom>
          <a:noFill/>
          <a:ln>
            <a:solidFill>
              <a:schemeClr val="tx1"/>
            </a:solidFill>
          </a:ln>
        </p:spPr>
      </p:pic>
      <p:sp>
        <p:nvSpPr>
          <p:cNvPr id="3" name="TextBox 2"/>
          <p:cNvSpPr txBox="1"/>
          <p:nvPr/>
        </p:nvSpPr>
        <p:spPr>
          <a:xfrm>
            <a:off x="820866" y="133350"/>
            <a:ext cx="748493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production</a:t>
            </a:r>
          </a:p>
        </p:txBody>
      </p:sp>
      <p:sp>
        <p:nvSpPr>
          <p:cNvPr id="4" name="Rectangle 2"/>
          <p:cNvSpPr txBox="1">
            <a:spLocks noChangeArrowheads="1"/>
          </p:cNvSpPr>
          <p:nvPr/>
        </p:nvSpPr>
        <p:spPr>
          <a:xfrm>
            <a:off x="304800" y="971550"/>
            <a:ext cx="4343400" cy="592137"/>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Fig. 5-1:  The Production Possibility Frontier Without Factor Substitution</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4648200" y="1581150"/>
            <a:ext cx="4419600" cy="2893100"/>
          </a:xfrm>
          <a:prstGeom prst="rect">
            <a:avLst/>
          </a:prstGeom>
          <a:noFill/>
        </p:spPr>
        <p:txBody>
          <a:bodyPr wrap="square" rtlCol="0">
            <a:spAutoFit/>
          </a:bodyPr>
          <a:lstStyle/>
          <a:p>
            <a:pPr algn="ctr"/>
            <a:r>
              <a:rPr lang="en-US" sz="2800" b="1" dirty="0" smtClean="0">
                <a:cs typeface="Times New Roman"/>
              </a:rPr>
              <a:t>The production possibilities frontier is subject to both constraints (capital &amp; labor).</a:t>
            </a:r>
          </a:p>
          <a:p>
            <a:pPr algn="ctr"/>
            <a:endParaRPr lang="en-US" sz="1400" b="1" dirty="0" smtClean="0">
              <a:cs typeface="Times New Roman"/>
            </a:endParaRPr>
          </a:p>
          <a:p>
            <a:pPr algn="ctr"/>
            <a:r>
              <a:rPr lang="en-US" sz="2800" b="1" dirty="0" smtClean="0">
                <a:cs typeface="Times New Roman"/>
              </a:rPr>
              <a:t>Without factor substitution, the PPF is the interior of the two factor constraints.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g05_01"/>
          <p:cNvPicPr>
            <a:picLocks noChangeAspect="1" noChangeArrowheads="1"/>
          </p:cNvPicPr>
          <p:nvPr/>
        </p:nvPicPr>
        <p:blipFill>
          <a:blip r:embed="rId2"/>
          <a:srcRect/>
          <a:stretch>
            <a:fillRect/>
          </a:stretch>
        </p:blipFill>
        <p:spPr bwMode="auto">
          <a:xfrm>
            <a:off x="304800" y="1563687"/>
            <a:ext cx="4286322" cy="3200400"/>
          </a:xfrm>
          <a:prstGeom prst="rect">
            <a:avLst/>
          </a:prstGeom>
          <a:noFill/>
          <a:ln>
            <a:solidFill>
              <a:schemeClr val="tx1"/>
            </a:solidFill>
          </a:ln>
        </p:spPr>
      </p:pic>
      <p:sp>
        <p:nvSpPr>
          <p:cNvPr id="3" name="TextBox 2"/>
          <p:cNvSpPr txBox="1"/>
          <p:nvPr/>
        </p:nvSpPr>
        <p:spPr>
          <a:xfrm>
            <a:off x="820866" y="133350"/>
            <a:ext cx="748493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production</a:t>
            </a:r>
          </a:p>
        </p:txBody>
      </p:sp>
      <p:sp>
        <p:nvSpPr>
          <p:cNvPr id="4" name="Rectangle 2"/>
          <p:cNvSpPr txBox="1">
            <a:spLocks noChangeArrowheads="1"/>
          </p:cNvSpPr>
          <p:nvPr/>
        </p:nvSpPr>
        <p:spPr>
          <a:xfrm>
            <a:off x="304800" y="971550"/>
            <a:ext cx="4343400" cy="592137"/>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Fig. 5-1:  The Production Possibility Frontier Without Factor Substitution</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4648200" y="1276350"/>
            <a:ext cx="4495800" cy="3539430"/>
          </a:xfrm>
          <a:prstGeom prst="rect">
            <a:avLst/>
          </a:prstGeom>
          <a:noFill/>
        </p:spPr>
        <p:txBody>
          <a:bodyPr wrap="square" rtlCol="0">
            <a:spAutoFit/>
          </a:bodyPr>
          <a:lstStyle/>
          <a:p>
            <a:pPr algn="ctr"/>
            <a:r>
              <a:rPr lang="en-US" sz="2800" b="1" dirty="0" smtClean="0">
                <a:cs typeface="Times New Roman"/>
              </a:rPr>
              <a:t>Max food (point 1) fully uses capital with excess labor.</a:t>
            </a:r>
          </a:p>
          <a:p>
            <a:pPr algn="ctr"/>
            <a:endParaRPr lang="en-US" sz="1400" b="1" dirty="0" smtClean="0">
              <a:cs typeface="Times New Roman"/>
            </a:endParaRPr>
          </a:p>
          <a:p>
            <a:pPr algn="ctr"/>
            <a:r>
              <a:rPr lang="en-US" sz="2800" b="1" dirty="0" smtClean="0">
                <a:cs typeface="Times New Roman"/>
              </a:rPr>
              <a:t>Max cloth (point 2) fully uses labor with excess capital.</a:t>
            </a:r>
          </a:p>
          <a:p>
            <a:pPr algn="ctr"/>
            <a:endParaRPr lang="en-US" sz="1400" b="1" dirty="0" smtClean="0">
              <a:cs typeface="Times New Roman"/>
            </a:endParaRPr>
          </a:p>
          <a:p>
            <a:pPr algn="ctr"/>
            <a:r>
              <a:rPr lang="en-US" sz="2800" b="1" dirty="0" smtClean="0">
                <a:cs typeface="Times New Roman"/>
              </a:rPr>
              <a:t>Intersection of labor and capital constraints (point 3) fully uses capital and labor.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g05_01"/>
          <p:cNvPicPr>
            <a:picLocks noChangeAspect="1" noChangeArrowheads="1"/>
          </p:cNvPicPr>
          <p:nvPr/>
        </p:nvPicPr>
        <p:blipFill>
          <a:blip r:embed="rId2"/>
          <a:srcRect/>
          <a:stretch>
            <a:fillRect/>
          </a:stretch>
        </p:blipFill>
        <p:spPr bwMode="auto">
          <a:xfrm>
            <a:off x="304800" y="1563687"/>
            <a:ext cx="4286322" cy="3200400"/>
          </a:xfrm>
          <a:prstGeom prst="rect">
            <a:avLst/>
          </a:prstGeom>
          <a:noFill/>
          <a:ln>
            <a:solidFill>
              <a:schemeClr val="tx1"/>
            </a:solidFill>
          </a:ln>
        </p:spPr>
      </p:pic>
      <p:sp>
        <p:nvSpPr>
          <p:cNvPr id="3" name="TextBox 2"/>
          <p:cNvSpPr txBox="1"/>
          <p:nvPr/>
        </p:nvSpPr>
        <p:spPr>
          <a:xfrm>
            <a:off x="820866" y="133350"/>
            <a:ext cx="748493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Heckscher</a:t>
            </a:r>
            <a:r>
              <a:rPr lang="en-US" sz="4800" b="1" u="sng" dirty="0" smtClean="0">
                <a:solidFill>
                  <a:srgbClr val="002060"/>
                </a:solidFill>
                <a:effectLst>
                  <a:outerShdw blurRad="38100" dist="38100" dir="2700000" algn="tl">
                    <a:srgbClr val="000000">
                      <a:alpha val="43137"/>
                    </a:srgbClr>
                  </a:outerShdw>
                </a:effectLst>
              </a:rPr>
              <a:t>-Ohlin: production</a:t>
            </a:r>
          </a:p>
        </p:txBody>
      </p:sp>
      <p:sp>
        <p:nvSpPr>
          <p:cNvPr id="4" name="Rectangle 2"/>
          <p:cNvSpPr txBox="1">
            <a:spLocks noChangeArrowheads="1"/>
          </p:cNvSpPr>
          <p:nvPr/>
        </p:nvSpPr>
        <p:spPr>
          <a:xfrm>
            <a:off x="304800" y="971550"/>
            <a:ext cx="4343400" cy="592137"/>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Fig. 5-1:  The Production Possibility Frontier Without Factor Substitution</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4572000" y="1039832"/>
            <a:ext cx="4495800" cy="3970318"/>
          </a:xfrm>
          <a:prstGeom prst="rect">
            <a:avLst/>
          </a:prstGeom>
          <a:noFill/>
        </p:spPr>
        <p:txBody>
          <a:bodyPr wrap="square" rtlCol="0">
            <a:spAutoFit/>
          </a:bodyPr>
          <a:lstStyle/>
          <a:p>
            <a:pPr algn="ctr"/>
            <a:r>
              <a:rPr lang="en-US" sz="2800" b="1" dirty="0" smtClean="0">
                <a:cs typeface="Times New Roman"/>
              </a:rPr>
              <a:t>This example has 2 opportunity costs:</a:t>
            </a:r>
          </a:p>
          <a:p>
            <a:pPr algn="ctr"/>
            <a:endParaRPr lang="en-US" sz="1400" b="1" dirty="0" smtClean="0">
              <a:cs typeface="Times New Roman"/>
            </a:endParaRPr>
          </a:p>
          <a:p>
            <a:pPr algn="ctr"/>
            <a:r>
              <a:rPr lang="en-US" sz="2800" b="1" dirty="0" smtClean="0">
                <a:cs typeface="Times New Roman"/>
              </a:rPr>
              <a:t>low OC (2/3) when the PPF</a:t>
            </a:r>
          </a:p>
          <a:p>
            <a:pPr algn="ctr"/>
            <a:r>
              <a:rPr lang="en-US" sz="2800" b="1" dirty="0" smtClean="0">
                <a:cs typeface="Times New Roman"/>
              </a:rPr>
              <a:t>is on the capital constraint with low cloth / high food</a:t>
            </a:r>
          </a:p>
          <a:p>
            <a:pPr algn="ctr"/>
            <a:endParaRPr lang="en-US" sz="1400" b="1" dirty="0" smtClean="0">
              <a:cs typeface="Times New Roman"/>
            </a:endParaRPr>
          </a:p>
          <a:p>
            <a:pPr algn="ctr"/>
            <a:r>
              <a:rPr lang="en-US" sz="2800" b="1" dirty="0" smtClean="0">
                <a:cs typeface="Times New Roman"/>
              </a:rPr>
              <a:t>high OC (2) when the PPF</a:t>
            </a:r>
          </a:p>
          <a:p>
            <a:pPr algn="ctr"/>
            <a:r>
              <a:rPr lang="en-US" sz="2800" b="1" dirty="0" smtClean="0">
                <a:cs typeface="Times New Roman"/>
              </a:rPr>
              <a:t>is on the labor constraint</a:t>
            </a:r>
          </a:p>
          <a:p>
            <a:pPr algn="ctr"/>
            <a:r>
              <a:rPr lang="en-US" sz="2800" b="1" dirty="0" smtClean="0">
                <a:cs typeface="Times New Roman"/>
              </a:rPr>
              <a:t>with high cloth / low food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3664</TotalTime>
  <Words>2296</Words>
  <Application>Microsoft Office PowerPoint</Application>
  <PresentationFormat>On-screen Show (16:9)</PresentationFormat>
  <Paragraphs>341</Paragraphs>
  <Slides>50</Slides>
  <Notes>1</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Chuck Moulton</dc:creator>
  <cp:lastModifiedBy>Chuck Moulton</cp:lastModifiedBy>
  <cp:revision>297</cp:revision>
  <dcterms:created xsi:type="dcterms:W3CDTF">2010-08-30T19:56:42Z</dcterms:created>
  <dcterms:modified xsi:type="dcterms:W3CDTF">2012-01-25T19:41:24Z</dcterms:modified>
</cp:coreProperties>
</file>