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278" r:id="rId2"/>
    <p:sldId id="393" r:id="rId3"/>
    <p:sldId id="395" r:id="rId4"/>
    <p:sldId id="397" r:id="rId5"/>
    <p:sldId id="398" r:id="rId6"/>
    <p:sldId id="399" r:id="rId7"/>
    <p:sldId id="409" r:id="rId8"/>
    <p:sldId id="408" r:id="rId9"/>
    <p:sldId id="402" r:id="rId10"/>
    <p:sldId id="403" r:id="rId11"/>
    <p:sldId id="404" r:id="rId12"/>
    <p:sldId id="405" r:id="rId13"/>
    <p:sldId id="406" r:id="rId14"/>
    <p:sldId id="407" r:id="rId15"/>
    <p:sldId id="410" r:id="rId16"/>
    <p:sldId id="411" r:id="rId17"/>
    <p:sldId id="412" r:id="rId18"/>
    <p:sldId id="413" r:id="rId19"/>
    <p:sldId id="414" r:id="rId20"/>
    <p:sldId id="415" r:id="rId21"/>
    <p:sldId id="416" r:id="rId22"/>
    <p:sldId id="417" r:id="rId23"/>
    <p:sldId id="418" r:id="rId24"/>
    <p:sldId id="419" r:id="rId25"/>
    <p:sldId id="420" r:id="rId26"/>
    <p:sldId id="421" r:id="rId27"/>
    <p:sldId id="422" r:id="rId28"/>
    <p:sldId id="423" r:id="rId29"/>
    <p:sldId id="425" r:id="rId30"/>
    <p:sldId id="463" r:id="rId31"/>
    <p:sldId id="464" r:id="rId32"/>
    <p:sldId id="426" r:id="rId33"/>
    <p:sldId id="427" r:id="rId34"/>
    <p:sldId id="428" r:id="rId35"/>
    <p:sldId id="429" r:id="rId36"/>
    <p:sldId id="430" r:id="rId37"/>
    <p:sldId id="431" r:id="rId38"/>
    <p:sldId id="465" r:id="rId39"/>
    <p:sldId id="467" r:id="rId40"/>
    <p:sldId id="468" r:id="rId41"/>
    <p:sldId id="469" r:id="rId42"/>
    <p:sldId id="470" r:id="rId43"/>
    <p:sldId id="474" r:id="rId44"/>
    <p:sldId id="475" r:id="rId45"/>
    <p:sldId id="476" r:id="rId46"/>
    <p:sldId id="477" r:id="rId47"/>
    <p:sldId id="478" r:id="rId48"/>
    <p:sldId id="466" r:id="rId49"/>
    <p:sldId id="471" r:id="rId50"/>
    <p:sldId id="472" r:id="rId51"/>
    <p:sldId id="435" r:id="rId52"/>
    <p:sldId id="437" r:id="rId53"/>
    <p:sldId id="438" r:id="rId54"/>
    <p:sldId id="441" r:id="rId55"/>
    <p:sldId id="442" r:id="rId56"/>
    <p:sldId id="443" r:id="rId57"/>
    <p:sldId id="444" r:id="rId58"/>
    <p:sldId id="445" r:id="rId59"/>
    <p:sldId id="446" r:id="rId60"/>
    <p:sldId id="447" r:id="rId61"/>
    <p:sldId id="451" r:id="rId62"/>
    <p:sldId id="452" r:id="rId63"/>
    <p:sldId id="453" r:id="rId64"/>
    <p:sldId id="448" r:id="rId65"/>
    <p:sldId id="449" r:id="rId66"/>
    <p:sldId id="450" r:id="rId67"/>
    <p:sldId id="454" r:id="rId68"/>
    <p:sldId id="455" r:id="rId69"/>
    <p:sldId id="456" r:id="rId70"/>
    <p:sldId id="458" r:id="rId71"/>
    <p:sldId id="459" r:id="rId72"/>
    <p:sldId id="460" r:id="rId73"/>
    <p:sldId id="461" r:id="rId74"/>
    <p:sldId id="462" r:id="rId7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399" autoAdjust="0"/>
    <p:restoredTop sz="94660"/>
  </p:normalViewPr>
  <p:slideViewPr>
    <p:cSldViewPr>
      <p:cViewPr varScale="1">
        <p:scale>
          <a:sx n="89" d="100"/>
          <a:sy n="89" d="100"/>
        </p:scale>
        <p:origin x="-108" y="-912"/>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01845F-B90F-4F36-8937-E1360A5CDBF5}" type="datetimeFigureOut">
              <a:rPr lang="en-US" smtClean="0"/>
              <a:pPr/>
              <a:t>1/22/2012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DBF16D-4C82-4230-BC75-02574760AC2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DBF16D-4C82-4230-BC75-02574760AC21}" type="slidenum">
              <a:rPr lang="en-US" smtClean="0"/>
              <a:pPr/>
              <a:t>38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1/22/2012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1/22/2012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1/22/2012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1/22/2012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AA170D-0BDD-4638-9A1B-2043113D8863}" type="datetimeFigureOut">
              <a:rPr lang="en-US" smtClean="0"/>
              <a:pPr/>
              <a:t>1/22/2012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AA170D-0BDD-4638-9A1B-2043113D8863}" type="datetimeFigureOut">
              <a:rPr lang="en-US" smtClean="0"/>
              <a:pPr/>
              <a:t>1/22/2012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AA170D-0BDD-4638-9A1B-2043113D8863}" type="datetimeFigureOut">
              <a:rPr lang="en-US" smtClean="0"/>
              <a:pPr/>
              <a:t>1/22/2012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AA170D-0BDD-4638-9A1B-2043113D8863}" type="datetimeFigureOut">
              <a:rPr lang="en-US" smtClean="0"/>
              <a:pPr/>
              <a:t>1/22/2012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AA170D-0BDD-4638-9A1B-2043113D8863}" type="datetimeFigureOut">
              <a:rPr lang="en-US" smtClean="0"/>
              <a:pPr/>
              <a:t>1/22/2012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A170D-0BDD-4638-9A1B-2043113D8863}" type="datetimeFigureOut">
              <a:rPr lang="en-US" smtClean="0"/>
              <a:pPr/>
              <a:t>1/22/2012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A170D-0BDD-4638-9A1B-2043113D8863}" type="datetimeFigureOut">
              <a:rPr lang="en-US" smtClean="0"/>
              <a:pPr/>
              <a:t>1/22/2012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8AA170D-0BDD-4638-9A1B-2043113D8863}" type="datetimeFigureOut">
              <a:rPr lang="en-US" smtClean="0"/>
              <a:pPr/>
              <a:t>1/22/2012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D8766CD-751F-4563-94E6-E8FE1AE84C8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5000" y="971550"/>
            <a:ext cx="5393721" cy="830997"/>
          </a:xfrm>
          <a:prstGeom prst="rect">
            <a:avLst/>
          </a:prstGeom>
          <a:noFill/>
        </p:spPr>
        <p:txBody>
          <a:bodyPr wrap="none" rtlCol="0">
            <a:spAutoFit/>
          </a:bodyPr>
          <a:lstStyle/>
          <a:p>
            <a:pPr algn="ctr"/>
            <a:r>
              <a:rPr lang="en-US" sz="4800" b="1" dirty="0" smtClean="0">
                <a:solidFill>
                  <a:srgbClr val="0070C0"/>
                </a:solidFill>
                <a:effectLst>
                  <a:outerShdw blurRad="38100" dist="38100" dir="2700000" algn="tl">
                    <a:srgbClr val="000000">
                      <a:alpha val="43137"/>
                    </a:srgbClr>
                  </a:outerShdw>
                </a:effectLst>
              </a:rPr>
              <a:t>Unit 1: Trade Theory</a:t>
            </a:r>
            <a:endParaRPr lang="en-US" sz="4800" b="1" dirty="0">
              <a:solidFill>
                <a:srgbClr val="0070C0"/>
              </a:solidFill>
              <a:effectLst>
                <a:outerShdw blurRad="38100" dist="38100" dir="2700000" algn="tl">
                  <a:srgbClr val="000000">
                    <a:alpha val="43137"/>
                  </a:srgbClr>
                </a:outerShdw>
              </a:effectLst>
            </a:endParaRPr>
          </a:p>
        </p:txBody>
      </p:sp>
      <p:sp>
        <p:nvSpPr>
          <p:cNvPr id="4" name="TextBox 3"/>
          <p:cNvSpPr txBox="1"/>
          <p:nvPr/>
        </p:nvSpPr>
        <p:spPr>
          <a:xfrm>
            <a:off x="2362200" y="2438221"/>
            <a:ext cx="4467569" cy="1200329"/>
          </a:xfrm>
          <a:prstGeom prst="rect">
            <a:avLst/>
          </a:prstGeom>
          <a:noFill/>
        </p:spPr>
        <p:txBody>
          <a:bodyPr wrap="none" rtlCol="0">
            <a:spAutoFit/>
          </a:bodyPr>
          <a:lstStyle/>
          <a:p>
            <a:pPr algn="ctr"/>
            <a:r>
              <a:rPr lang="en-US" sz="3600" b="1" dirty="0" smtClean="0">
                <a:effectLst>
                  <a:outerShdw blurRad="38100" dist="38100" dir="2700000" algn="tl">
                    <a:srgbClr val="000000">
                      <a:alpha val="43137"/>
                    </a:srgbClr>
                  </a:outerShdw>
                </a:effectLst>
              </a:rPr>
              <a:t>Specific Factors Model</a:t>
            </a:r>
          </a:p>
          <a:p>
            <a:pPr algn="ctr"/>
            <a:r>
              <a:rPr lang="en-US" sz="3600" b="1" dirty="0" smtClean="0">
                <a:effectLst>
                  <a:outerShdw blurRad="38100" dist="38100" dir="2700000" algn="tl">
                    <a:srgbClr val="000000">
                      <a:alpha val="43137"/>
                    </a:srgbClr>
                  </a:outerShdw>
                </a:effectLst>
              </a:rPr>
              <a:t>2/1/2012</a:t>
            </a:r>
            <a:endParaRPr lang="en-US" sz="3600" b="1" dirty="0" smtClean="0">
              <a:effectLst>
                <a:outerShdw blurRad="38100" dist="38100" dir="2700000" algn="tl">
                  <a:srgbClr val="000000">
                    <a:alpha val="43137"/>
                  </a:srgbClr>
                </a:outerShdw>
              </a:effectLst>
            </a:endParaRPr>
          </a:p>
        </p:txBody>
      </p:sp>
      <p:pic>
        <p:nvPicPr>
          <p:cNvPr id="8" name="Picture 7" descr="theory-of-relativity.jpg"/>
          <p:cNvPicPr>
            <a:picLocks noChangeAspect="1"/>
          </p:cNvPicPr>
          <p:nvPr/>
        </p:nvPicPr>
        <p:blipFill>
          <a:blip r:embed="rId2"/>
          <a:stretch>
            <a:fillRect/>
          </a:stretch>
        </p:blipFill>
        <p:spPr>
          <a:xfrm>
            <a:off x="228600" y="819150"/>
            <a:ext cx="1600200" cy="1204151"/>
          </a:xfrm>
          <a:prstGeom prst="rect">
            <a:avLst/>
          </a:prstGeom>
          <a:ln>
            <a:solidFill>
              <a:schemeClr val="tx1"/>
            </a:solidFill>
          </a:ln>
        </p:spPr>
      </p:pic>
      <p:pic>
        <p:nvPicPr>
          <p:cNvPr id="9" name="Picture 8" descr="theory-of-relativity.jpg"/>
          <p:cNvPicPr>
            <a:picLocks noChangeAspect="1"/>
          </p:cNvPicPr>
          <p:nvPr/>
        </p:nvPicPr>
        <p:blipFill>
          <a:blip r:embed="rId2"/>
          <a:stretch>
            <a:fillRect/>
          </a:stretch>
        </p:blipFill>
        <p:spPr>
          <a:xfrm>
            <a:off x="7391400" y="834199"/>
            <a:ext cx="1600200" cy="1204151"/>
          </a:xfrm>
          <a:prstGeom prst="rect">
            <a:avLst/>
          </a:prstGeom>
          <a:ln>
            <a:solidFill>
              <a:schemeClr val="tx1"/>
            </a:solid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48200" y="971550"/>
            <a:ext cx="3810000" cy="4124206"/>
          </a:xfrm>
          <a:prstGeom prst="rect">
            <a:avLst/>
          </a:prstGeom>
          <a:noFill/>
        </p:spPr>
        <p:txBody>
          <a:bodyPr wrap="square" rtlCol="0">
            <a:spAutoFit/>
          </a:bodyPr>
          <a:lstStyle/>
          <a:p>
            <a:r>
              <a:rPr lang="en-US" sz="4000" b="1" dirty="0" smtClean="0">
                <a:solidFill>
                  <a:srgbClr val="0070C0"/>
                </a:solidFill>
                <a:cs typeface="Times New Roman"/>
              </a:rPr>
              <a:t>Q</a:t>
            </a:r>
            <a:r>
              <a:rPr lang="en-US" sz="4000" b="1" baseline="-25000" dirty="0" smtClean="0">
                <a:solidFill>
                  <a:srgbClr val="0070C0"/>
                </a:solidFill>
                <a:cs typeface="Times New Roman"/>
              </a:rPr>
              <a:t>C</a:t>
            </a:r>
            <a:r>
              <a:rPr lang="en-US" sz="4000" b="1" dirty="0" smtClean="0">
                <a:solidFill>
                  <a:srgbClr val="0070C0"/>
                </a:solidFill>
                <a:cs typeface="Times New Roman"/>
              </a:rPr>
              <a:t> = Q</a:t>
            </a:r>
            <a:r>
              <a:rPr lang="en-US" sz="4000" b="1" baseline="-25000" dirty="0" smtClean="0">
                <a:solidFill>
                  <a:srgbClr val="0070C0"/>
                </a:solidFill>
                <a:cs typeface="Times New Roman"/>
              </a:rPr>
              <a:t>C</a:t>
            </a:r>
            <a:r>
              <a:rPr lang="en-US" sz="4000" b="1" dirty="0" smtClean="0">
                <a:solidFill>
                  <a:srgbClr val="0070C0"/>
                </a:solidFill>
                <a:cs typeface="Times New Roman"/>
              </a:rPr>
              <a:t>(K, L</a:t>
            </a:r>
            <a:r>
              <a:rPr lang="en-US" sz="4000" b="1" baseline="-25000" dirty="0" smtClean="0">
                <a:solidFill>
                  <a:srgbClr val="0070C0"/>
                </a:solidFill>
                <a:cs typeface="Times New Roman"/>
              </a:rPr>
              <a:t>C</a:t>
            </a:r>
            <a:r>
              <a:rPr lang="en-US" sz="4000" b="1" dirty="0" smtClean="0">
                <a:solidFill>
                  <a:srgbClr val="0070C0"/>
                </a:solidFill>
                <a:cs typeface="Times New Roman"/>
              </a:rPr>
              <a:t>)</a:t>
            </a:r>
          </a:p>
          <a:p>
            <a:r>
              <a:rPr lang="en-US" sz="4000" b="1" dirty="0" smtClean="0">
                <a:solidFill>
                  <a:srgbClr val="0070C0"/>
                </a:solidFill>
                <a:cs typeface="Times New Roman"/>
              </a:rPr>
              <a:t>Q</a:t>
            </a:r>
            <a:r>
              <a:rPr lang="en-US" sz="4000" b="1" baseline="-25000" dirty="0" smtClean="0">
                <a:solidFill>
                  <a:srgbClr val="0070C0"/>
                </a:solidFill>
                <a:cs typeface="Times New Roman"/>
              </a:rPr>
              <a:t>F</a:t>
            </a:r>
            <a:r>
              <a:rPr lang="en-US" sz="4000" b="1" dirty="0" smtClean="0">
                <a:solidFill>
                  <a:srgbClr val="0070C0"/>
                </a:solidFill>
                <a:cs typeface="Times New Roman"/>
              </a:rPr>
              <a:t> = Q</a:t>
            </a:r>
            <a:r>
              <a:rPr lang="en-US" sz="4000" b="1" baseline="-25000" dirty="0" smtClean="0">
                <a:solidFill>
                  <a:srgbClr val="0070C0"/>
                </a:solidFill>
                <a:cs typeface="Times New Roman"/>
              </a:rPr>
              <a:t>F</a:t>
            </a:r>
            <a:r>
              <a:rPr lang="en-US" sz="4000" b="1" dirty="0" smtClean="0">
                <a:solidFill>
                  <a:srgbClr val="0070C0"/>
                </a:solidFill>
                <a:cs typeface="Times New Roman"/>
              </a:rPr>
              <a:t>(T, L</a:t>
            </a:r>
            <a:r>
              <a:rPr lang="en-US" sz="4000" b="1" baseline="-25000" dirty="0" smtClean="0">
                <a:solidFill>
                  <a:srgbClr val="0070C0"/>
                </a:solidFill>
                <a:cs typeface="Times New Roman"/>
              </a:rPr>
              <a:t>C</a:t>
            </a:r>
            <a:r>
              <a:rPr lang="en-US" sz="4000" b="1" dirty="0" smtClean="0">
                <a:solidFill>
                  <a:srgbClr val="0070C0"/>
                </a:solidFill>
                <a:cs typeface="Times New Roman"/>
              </a:rPr>
              <a:t>)</a:t>
            </a:r>
          </a:p>
          <a:p>
            <a:endParaRPr lang="en-US" sz="1400" b="1" dirty="0" smtClean="0">
              <a:cs typeface="Times New Roman"/>
            </a:endParaRPr>
          </a:p>
          <a:p>
            <a:r>
              <a:rPr lang="en-US" sz="2800" b="1" dirty="0" smtClean="0">
                <a:cs typeface="Times New Roman"/>
              </a:rPr>
              <a:t>Q</a:t>
            </a:r>
            <a:r>
              <a:rPr lang="en-US" sz="2800" b="1" baseline="-25000" dirty="0" smtClean="0">
                <a:cs typeface="Times New Roman"/>
              </a:rPr>
              <a:t>C</a:t>
            </a:r>
            <a:r>
              <a:rPr lang="en-US" sz="2800" b="1" dirty="0" smtClean="0">
                <a:cs typeface="Times New Roman"/>
              </a:rPr>
              <a:t> </a:t>
            </a:r>
            <a:r>
              <a:rPr lang="en-US" sz="2800" b="1" dirty="0" smtClean="0">
                <a:latin typeface="Times New Roman"/>
                <a:cs typeface="Times New Roman"/>
              </a:rPr>
              <a:t>≡</a:t>
            </a:r>
            <a:r>
              <a:rPr lang="en-US" sz="2800" b="1" dirty="0" smtClean="0">
                <a:cs typeface="Times New Roman"/>
              </a:rPr>
              <a:t> output of cloth</a:t>
            </a:r>
          </a:p>
          <a:p>
            <a:r>
              <a:rPr lang="en-US" sz="2800" b="1" dirty="0" smtClean="0">
                <a:cs typeface="Times New Roman"/>
              </a:rPr>
              <a:t>Q</a:t>
            </a:r>
            <a:r>
              <a:rPr lang="en-US" sz="2800" b="1" baseline="-25000" dirty="0" smtClean="0">
                <a:cs typeface="Times New Roman"/>
              </a:rPr>
              <a:t>F</a:t>
            </a:r>
            <a:r>
              <a:rPr lang="en-US" sz="2800" b="1" dirty="0" smtClean="0">
                <a:cs typeface="Times New Roman"/>
              </a:rPr>
              <a:t> </a:t>
            </a:r>
            <a:r>
              <a:rPr lang="en-US" sz="2800" b="1" dirty="0" smtClean="0">
                <a:latin typeface="Times New Roman"/>
                <a:cs typeface="Times New Roman"/>
              </a:rPr>
              <a:t>≡</a:t>
            </a:r>
            <a:r>
              <a:rPr lang="en-US" sz="2800" b="1" dirty="0" smtClean="0">
                <a:cs typeface="Times New Roman"/>
              </a:rPr>
              <a:t> output of food</a:t>
            </a:r>
          </a:p>
          <a:p>
            <a:r>
              <a:rPr lang="en-US" sz="2800" b="1" dirty="0" smtClean="0">
                <a:cs typeface="Times New Roman"/>
              </a:rPr>
              <a:t>L</a:t>
            </a:r>
            <a:r>
              <a:rPr lang="en-US" sz="2800" b="1" baseline="-25000" dirty="0" smtClean="0">
                <a:cs typeface="Times New Roman"/>
              </a:rPr>
              <a:t>C</a:t>
            </a:r>
            <a:r>
              <a:rPr lang="en-US" sz="2800" b="1" dirty="0" smtClean="0">
                <a:cs typeface="Times New Roman"/>
              </a:rPr>
              <a:t> </a:t>
            </a:r>
            <a:r>
              <a:rPr lang="en-US" sz="2800" b="1" dirty="0" smtClean="0">
                <a:latin typeface="Times New Roman"/>
                <a:cs typeface="Times New Roman"/>
              </a:rPr>
              <a:t>≡</a:t>
            </a:r>
            <a:r>
              <a:rPr lang="en-US" sz="2800" b="1" dirty="0" smtClean="0">
                <a:cs typeface="Times New Roman"/>
              </a:rPr>
              <a:t> labor force in cloth</a:t>
            </a:r>
          </a:p>
          <a:p>
            <a:r>
              <a:rPr lang="en-US" sz="2800" b="1" dirty="0" smtClean="0">
                <a:cs typeface="Times New Roman"/>
              </a:rPr>
              <a:t>L</a:t>
            </a:r>
            <a:r>
              <a:rPr lang="en-US" sz="2800" b="1" baseline="-25000" dirty="0" smtClean="0">
                <a:cs typeface="Times New Roman"/>
              </a:rPr>
              <a:t>F</a:t>
            </a:r>
            <a:r>
              <a:rPr lang="en-US" sz="2800" b="1" dirty="0" smtClean="0">
                <a:cs typeface="Times New Roman"/>
              </a:rPr>
              <a:t> </a:t>
            </a:r>
            <a:r>
              <a:rPr lang="en-US" sz="2800" b="1" dirty="0" smtClean="0">
                <a:latin typeface="Times New Roman"/>
                <a:cs typeface="Times New Roman"/>
              </a:rPr>
              <a:t>≡</a:t>
            </a:r>
            <a:r>
              <a:rPr lang="en-US" sz="2800" b="1" dirty="0" smtClean="0">
                <a:cs typeface="Times New Roman"/>
              </a:rPr>
              <a:t> labor force in food</a:t>
            </a:r>
          </a:p>
          <a:p>
            <a:r>
              <a:rPr lang="en-US" sz="2800" b="1" dirty="0" smtClean="0">
                <a:cs typeface="Times New Roman"/>
              </a:rPr>
              <a:t>K </a:t>
            </a:r>
            <a:r>
              <a:rPr lang="en-US" sz="2800" b="1" dirty="0" smtClean="0">
                <a:latin typeface="Times New Roman"/>
                <a:cs typeface="Times New Roman"/>
              </a:rPr>
              <a:t>≡</a:t>
            </a:r>
            <a:r>
              <a:rPr lang="en-US" sz="2800" b="1" dirty="0" smtClean="0">
                <a:cs typeface="Times New Roman"/>
              </a:rPr>
              <a:t> capital stock</a:t>
            </a:r>
          </a:p>
          <a:p>
            <a:r>
              <a:rPr lang="en-US" sz="2800" b="1" dirty="0" smtClean="0">
                <a:cs typeface="Times New Roman"/>
              </a:rPr>
              <a:t>T </a:t>
            </a:r>
            <a:r>
              <a:rPr lang="en-US" sz="2800" b="1" dirty="0" smtClean="0">
                <a:latin typeface="Times New Roman"/>
                <a:cs typeface="Times New Roman"/>
              </a:rPr>
              <a:t>≡</a:t>
            </a:r>
            <a:r>
              <a:rPr lang="en-US" sz="2800" b="1" dirty="0" smtClean="0">
                <a:cs typeface="Times New Roman"/>
              </a:rPr>
              <a:t> supply of land</a:t>
            </a:r>
          </a:p>
        </p:txBody>
      </p:sp>
      <p:sp>
        <p:nvSpPr>
          <p:cNvPr id="3" name="TextBox 2"/>
          <p:cNvSpPr txBox="1"/>
          <p:nvPr/>
        </p:nvSpPr>
        <p:spPr>
          <a:xfrm>
            <a:off x="1165986" y="133350"/>
            <a:ext cx="721601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Specific Factors: production</a:t>
            </a:r>
          </a:p>
        </p:txBody>
      </p:sp>
      <p:pic>
        <p:nvPicPr>
          <p:cNvPr id="4" name="Picture 24" descr="fig04_01"/>
          <p:cNvPicPr>
            <a:picLocks noChangeAspect="1" noChangeArrowheads="1"/>
          </p:cNvPicPr>
          <p:nvPr/>
        </p:nvPicPr>
        <p:blipFill>
          <a:blip r:embed="rId2"/>
          <a:srcRect/>
          <a:stretch>
            <a:fillRect/>
          </a:stretch>
        </p:blipFill>
        <p:spPr bwMode="auto">
          <a:xfrm>
            <a:off x="452498" y="1600200"/>
            <a:ext cx="3433702" cy="3200400"/>
          </a:xfrm>
          <a:prstGeom prst="rect">
            <a:avLst/>
          </a:prstGeom>
          <a:noFill/>
          <a:ln>
            <a:solidFill>
              <a:schemeClr val="tx1"/>
            </a:solidFill>
          </a:ln>
        </p:spPr>
      </p:pic>
      <p:sp>
        <p:nvSpPr>
          <p:cNvPr id="5" name="Rectangle 19"/>
          <p:cNvSpPr txBox="1">
            <a:spLocks noChangeArrowheads="1"/>
          </p:cNvSpPr>
          <p:nvPr/>
        </p:nvSpPr>
        <p:spPr>
          <a:xfrm>
            <a:off x="990600" y="989013"/>
            <a:ext cx="2514600" cy="592137"/>
          </a:xfrm>
          <a:prstGeom prst="rect">
            <a:avLst/>
          </a:prstGeom>
          <a:noFill/>
          <a:ln/>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smtClean="0">
                <a:ln>
                  <a:noFill/>
                </a:ln>
                <a:solidFill>
                  <a:schemeClr val="tx1"/>
                </a:solidFill>
                <a:effectLst/>
                <a:uLnTx/>
                <a:uFillTx/>
                <a:latin typeface="+mj-lt"/>
                <a:ea typeface="+mj-ea"/>
                <a:cs typeface="+mj-cs"/>
              </a:rPr>
              <a:t>Fig. 4-1: The Production Function for Cloth</a:t>
            </a:r>
            <a:endParaRPr kumimoji="0" lang="en-US" b="0" i="0" u="none" strike="noStrike" kern="1200" cap="none" spc="0" normalizeH="0" baseline="0" noProof="0">
              <a:ln>
                <a:noFill/>
              </a:ln>
              <a:solidFill>
                <a:srgbClr val="336699"/>
              </a:solidFill>
              <a:effectLst/>
              <a:uLnTx/>
              <a:uFillTx/>
              <a:latin typeface="+mj-lt"/>
              <a:ea typeface="+mj-ea"/>
              <a:cs typeface="+mj-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62400" y="1200150"/>
            <a:ext cx="5105400" cy="3724096"/>
          </a:xfrm>
          <a:prstGeom prst="rect">
            <a:avLst/>
          </a:prstGeom>
          <a:noFill/>
        </p:spPr>
        <p:txBody>
          <a:bodyPr wrap="square" rtlCol="0">
            <a:spAutoFit/>
          </a:bodyPr>
          <a:lstStyle/>
          <a:p>
            <a:pPr algn="ctr"/>
            <a:r>
              <a:rPr lang="en-US" sz="4000" b="1" dirty="0" smtClean="0">
                <a:solidFill>
                  <a:srgbClr val="0070C0"/>
                </a:solidFill>
                <a:cs typeface="Times New Roman"/>
              </a:rPr>
              <a:t>Q</a:t>
            </a:r>
            <a:r>
              <a:rPr lang="en-US" sz="4000" b="1" baseline="-25000" dirty="0" smtClean="0">
                <a:solidFill>
                  <a:srgbClr val="0070C0"/>
                </a:solidFill>
                <a:cs typeface="Times New Roman"/>
              </a:rPr>
              <a:t>C</a:t>
            </a:r>
            <a:r>
              <a:rPr lang="en-US" sz="4000" b="1" dirty="0" smtClean="0">
                <a:solidFill>
                  <a:srgbClr val="0070C0"/>
                </a:solidFill>
                <a:cs typeface="Times New Roman"/>
              </a:rPr>
              <a:t> = Q</a:t>
            </a:r>
            <a:r>
              <a:rPr lang="en-US" sz="4000" b="1" baseline="-25000" dirty="0" smtClean="0">
                <a:solidFill>
                  <a:srgbClr val="0070C0"/>
                </a:solidFill>
                <a:cs typeface="Times New Roman"/>
              </a:rPr>
              <a:t>C</a:t>
            </a:r>
            <a:r>
              <a:rPr lang="en-US" sz="4000" b="1" dirty="0" smtClean="0">
                <a:solidFill>
                  <a:srgbClr val="0070C0"/>
                </a:solidFill>
                <a:cs typeface="Times New Roman"/>
              </a:rPr>
              <a:t>(K, L</a:t>
            </a:r>
            <a:r>
              <a:rPr lang="en-US" sz="4000" b="1" baseline="-25000" dirty="0" smtClean="0">
                <a:solidFill>
                  <a:srgbClr val="0070C0"/>
                </a:solidFill>
                <a:cs typeface="Times New Roman"/>
              </a:rPr>
              <a:t>C</a:t>
            </a:r>
            <a:r>
              <a:rPr lang="en-US" sz="4000" b="1" dirty="0" smtClean="0">
                <a:solidFill>
                  <a:srgbClr val="0070C0"/>
                </a:solidFill>
                <a:cs typeface="Times New Roman"/>
              </a:rPr>
              <a:t>)</a:t>
            </a:r>
          </a:p>
          <a:p>
            <a:pPr algn="ctr"/>
            <a:endParaRPr lang="en-US" sz="1400" b="1" dirty="0" smtClean="0">
              <a:cs typeface="Times New Roman"/>
            </a:endParaRPr>
          </a:p>
          <a:p>
            <a:pPr algn="ctr"/>
            <a:r>
              <a:rPr lang="en-US" sz="2800" b="1" dirty="0" smtClean="0">
                <a:cs typeface="Times New Roman"/>
              </a:rPr>
              <a:t>The production function for cloth gives the quantity of cloth that can be produced given any input of capital and labor.</a:t>
            </a:r>
          </a:p>
          <a:p>
            <a:pPr algn="ctr"/>
            <a:endParaRPr lang="en-US" sz="1400" b="1" dirty="0" smtClean="0">
              <a:cs typeface="Times New Roman"/>
            </a:endParaRPr>
          </a:p>
          <a:p>
            <a:pPr algn="ctr"/>
            <a:r>
              <a:rPr lang="en-US" sz="2800" b="1" dirty="0" smtClean="0">
                <a:cs typeface="Times New Roman"/>
              </a:rPr>
              <a:t>Capital is a specific factor.</a:t>
            </a:r>
          </a:p>
          <a:p>
            <a:pPr algn="ctr"/>
            <a:r>
              <a:rPr lang="en-US" sz="2800" b="1" dirty="0" smtClean="0">
                <a:cs typeface="Times New Roman"/>
              </a:rPr>
              <a:t>Labor is a mobile factor.</a:t>
            </a:r>
          </a:p>
        </p:txBody>
      </p:sp>
      <p:sp>
        <p:nvSpPr>
          <p:cNvPr id="3" name="TextBox 2"/>
          <p:cNvSpPr txBox="1"/>
          <p:nvPr/>
        </p:nvSpPr>
        <p:spPr>
          <a:xfrm>
            <a:off x="1165986" y="133350"/>
            <a:ext cx="721601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Specific Factors: production</a:t>
            </a:r>
          </a:p>
        </p:txBody>
      </p:sp>
      <p:pic>
        <p:nvPicPr>
          <p:cNvPr id="4" name="Picture 24" descr="fig04_01"/>
          <p:cNvPicPr>
            <a:picLocks noChangeAspect="1" noChangeArrowheads="1"/>
          </p:cNvPicPr>
          <p:nvPr/>
        </p:nvPicPr>
        <p:blipFill>
          <a:blip r:embed="rId2"/>
          <a:srcRect/>
          <a:stretch>
            <a:fillRect/>
          </a:stretch>
        </p:blipFill>
        <p:spPr bwMode="auto">
          <a:xfrm>
            <a:off x="452498" y="1600200"/>
            <a:ext cx="3433702" cy="3200400"/>
          </a:xfrm>
          <a:prstGeom prst="rect">
            <a:avLst/>
          </a:prstGeom>
          <a:noFill/>
          <a:ln>
            <a:solidFill>
              <a:schemeClr val="tx1"/>
            </a:solidFill>
          </a:ln>
        </p:spPr>
      </p:pic>
      <p:sp>
        <p:nvSpPr>
          <p:cNvPr id="5" name="Rectangle 19"/>
          <p:cNvSpPr txBox="1">
            <a:spLocks noChangeArrowheads="1"/>
          </p:cNvSpPr>
          <p:nvPr/>
        </p:nvSpPr>
        <p:spPr>
          <a:xfrm>
            <a:off x="990600" y="989013"/>
            <a:ext cx="2514600" cy="592137"/>
          </a:xfrm>
          <a:prstGeom prst="rect">
            <a:avLst/>
          </a:prstGeom>
          <a:noFill/>
          <a:ln/>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smtClean="0">
                <a:ln>
                  <a:noFill/>
                </a:ln>
                <a:solidFill>
                  <a:schemeClr val="tx1"/>
                </a:solidFill>
                <a:effectLst/>
                <a:uLnTx/>
                <a:uFillTx/>
                <a:latin typeface="+mj-lt"/>
                <a:ea typeface="+mj-ea"/>
                <a:cs typeface="+mj-cs"/>
              </a:rPr>
              <a:t>Fig. 4-1: The Production Function for Cloth</a:t>
            </a:r>
            <a:endParaRPr kumimoji="0" lang="en-US" b="0" i="0" u="none" strike="noStrike" kern="1200" cap="none" spc="0" normalizeH="0" baseline="0" noProof="0">
              <a:ln>
                <a:noFill/>
              </a:ln>
              <a:solidFill>
                <a:srgbClr val="336699"/>
              </a:solidFill>
              <a:effectLst/>
              <a:uLnTx/>
              <a:uFillTx/>
              <a:latin typeface="+mj-lt"/>
              <a:ea typeface="+mj-ea"/>
              <a:cs typeface="+mj-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62400" y="1200150"/>
            <a:ext cx="5105400" cy="3724096"/>
          </a:xfrm>
          <a:prstGeom prst="rect">
            <a:avLst/>
          </a:prstGeom>
          <a:noFill/>
        </p:spPr>
        <p:txBody>
          <a:bodyPr wrap="square" rtlCol="0">
            <a:spAutoFit/>
          </a:bodyPr>
          <a:lstStyle/>
          <a:p>
            <a:pPr algn="ctr"/>
            <a:r>
              <a:rPr lang="en-US" sz="4000" b="1" dirty="0" smtClean="0">
                <a:solidFill>
                  <a:srgbClr val="0070C0"/>
                </a:solidFill>
                <a:cs typeface="Times New Roman"/>
              </a:rPr>
              <a:t>Q</a:t>
            </a:r>
            <a:r>
              <a:rPr lang="en-US" sz="4000" b="1" baseline="-25000" dirty="0" smtClean="0">
                <a:solidFill>
                  <a:srgbClr val="0070C0"/>
                </a:solidFill>
                <a:cs typeface="Times New Roman"/>
              </a:rPr>
              <a:t>F</a:t>
            </a:r>
            <a:r>
              <a:rPr lang="en-US" sz="4000" b="1" dirty="0" smtClean="0">
                <a:solidFill>
                  <a:srgbClr val="0070C0"/>
                </a:solidFill>
                <a:cs typeface="Times New Roman"/>
              </a:rPr>
              <a:t> = Q</a:t>
            </a:r>
            <a:r>
              <a:rPr lang="en-US" sz="4000" b="1" baseline="-25000" dirty="0" smtClean="0">
                <a:solidFill>
                  <a:srgbClr val="0070C0"/>
                </a:solidFill>
                <a:cs typeface="Times New Roman"/>
              </a:rPr>
              <a:t>F</a:t>
            </a:r>
            <a:r>
              <a:rPr lang="en-US" sz="4000" b="1" dirty="0" smtClean="0">
                <a:solidFill>
                  <a:srgbClr val="0070C0"/>
                </a:solidFill>
                <a:cs typeface="Times New Roman"/>
              </a:rPr>
              <a:t>(T, L</a:t>
            </a:r>
            <a:r>
              <a:rPr lang="en-US" sz="4000" b="1" baseline="-25000" dirty="0" smtClean="0">
                <a:solidFill>
                  <a:srgbClr val="0070C0"/>
                </a:solidFill>
                <a:cs typeface="Times New Roman"/>
              </a:rPr>
              <a:t>F</a:t>
            </a:r>
            <a:r>
              <a:rPr lang="en-US" sz="4000" b="1" dirty="0" smtClean="0">
                <a:solidFill>
                  <a:srgbClr val="0070C0"/>
                </a:solidFill>
                <a:cs typeface="Times New Roman"/>
              </a:rPr>
              <a:t>)</a:t>
            </a:r>
          </a:p>
          <a:p>
            <a:pPr algn="ctr"/>
            <a:endParaRPr lang="en-US" sz="1400" b="1" dirty="0" smtClean="0">
              <a:cs typeface="Times New Roman"/>
            </a:endParaRPr>
          </a:p>
          <a:p>
            <a:pPr algn="ctr"/>
            <a:r>
              <a:rPr lang="en-US" sz="2800" b="1" dirty="0" smtClean="0">
                <a:cs typeface="Times New Roman"/>
              </a:rPr>
              <a:t>The production function for food gives the quantity of food that can be produced given any input of land and labor.</a:t>
            </a:r>
          </a:p>
          <a:p>
            <a:pPr algn="ctr"/>
            <a:endParaRPr lang="en-US" sz="1400" b="1" dirty="0" smtClean="0">
              <a:cs typeface="Times New Roman"/>
            </a:endParaRPr>
          </a:p>
          <a:p>
            <a:pPr algn="ctr"/>
            <a:r>
              <a:rPr lang="en-US" sz="2800" b="1" dirty="0" smtClean="0">
                <a:cs typeface="Times New Roman"/>
              </a:rPr>
              <a:t>Land is a specific factor.</a:t>
            </a:r>
          </a:p>
          <a:p>
            <a:pPr algn="ctr"/>
            <a:r>
              <a:rPr lang="en-US" sz="2800" b="1" dirty="0" smtClean="0">
                <a:cs typeface="Times New Roman"/>
              </a:rPr>
              <a:t>Labor is a mobile factor.</a:t>
            </a:r>
          </a:p>
        </p:txBody>
      </p:sp>
      <p:sp>
        <p:nvSpPr>
          <p:cNvPr id="3" name="TextBox 2"/>
          <p:cNvSpPr txBox="1"/>
          <p:nvPr/>
        </p:nvSpPr>
        <p:spPr>
          <a:xfrm>
            <a:off x="1165986" y="133350"/>
            <a:ext cx="721601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Specific Factors: production</a:t>
            </a:r>
          </a:p>
        </p:txBody>
      </p:sp>
      <p:pic>
        <p:nvPicPr>
          <p:cNvPr id="4" name="Picture 24" descr="fig04_01"/>
          <p:cNvPicPr>
            <a:picLocks noChangeAspect="1" noChangeArrowheads="1"/>
          </p:cNvPicPr>
          <p:nvPr/>
        </p:nvPicPr>
        <p:blipFill>
          <a:blip r:embed="rId2"/>
          <a:srcRect/>
          <a:stretch>
            <a:fillRect/>
          </a:stretch>
        </p:blipFill>
        <p:spPr bwMode="auto">
          <a:xfrm>
            <a:off x="452498" y="1600200"/>
            <a:ext cx="3433702" cy="3200400"/>
          </a:xfrm>
          <a:prstGeom prst="rect">
            <a:avLst/>
          </a:prstGeom>
          <a:noFill/>
          <a:ln>
            <a:solidFill>
              <a:schemeClr val="tx1"/>
            </a:solidFill>
          </a:ln>
        </p:spPr>
      </p:pic>
      <p:sp>
        <p:nvSpPr>
          <p:cNvPr id="5" name="Rectangle 19"/>
          <p:cNvSpPr txBox="1">
            <a:spLocks noChangeArrowheads="1"/>
          </p:cNvSpPr>
          <p:nvPr/>
        </p:nvSpPr>
        <p:spPr>
          <a:xfrm>
            <a:off x="990600" y="989013"/>
            <a:ext cx="2514600" cy="592137"/>
          </a:xfrm>
          <a:prstGeom prst="rect">
            <a:avLst/>
          </a:prstGeom>
          <a:noFill/>
          <a:ln/>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smtClean="0">
                <a:ln>
                  <a:noFill/>
                </a:ln>
                <a:solidFill>
                  <a:schemeClr val="tx1"/>
                </a:solidFill>
                <a:effectLst/>
                <a:uLnTx/>
                <a:uFillTx/>
                <a:latin typeface="+mj-lt"/>
                <a:ea typeface="+mj-ea"/>
                <a:cs typeface="+mj-cs"/>
              </a:rPr>
              <a:t>Fig. 4-1: The Production Function for Cloth</a:t>
            </a:r>
            <a:endParaRPr kumimoji="0" lang="en-US" b="0" i="0" u="none" strike="noStrike" kern="1200" cap="none" spc="0" normalizeH="0" baseline="0" noProof="0">
              <a:ln>
                <a:noFill/>
              </a:ln>
              <a:solidFill>
                <a:srgbClr val="336699"/>
              </a:solidFill>
              <a:effectLst/>
              <a:uLnTx/>
              <a:uFillTx/>
              <a:latin typeface="+mj-lt"/>
              <a:ea typeface="+mj-ea"/>
              <a:cs typeface="+mj-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62400" y="1733550"/>
            <a:ext cx="5105400" cy="2893100"/>
          </a:xfrm>
          <a:prstGeom prst="rect">
            <a:avLst/>
          </a:prstGeom>
          <a:noFill/>
        </p:spPr>
        <p:txBody>
          <a:bodyPr wrap="square" rtlCol="0">
            <a:spAutoFit/>
          </a:bodyPr>
          <a:lstStyle/>
          <a:p>
            <a:pPr algn="ctr"/>
            <a:r>
              <a:rPr lang="en-US" sz="2800" b="1" dirty="0" smtClean="0">
                <a:cs typeface="Times New Roman"/>
              </a:rPr>
              <a:t>When labor moves from food</a:t>
            </a:r>
          </a:p>
          <a:p>
            <a:pPr algn="ctr"/>
            <a:r>
              <a:rPr lang="en-US" sz="2800" b="1" dirty="0" smtClean="0">
                <a:cs typeface="Times New Roman"/>
              </a:rPr>
              <a:t>to cloth, output of food falls while output of cloth rises.</a:t>
            </a:r>
          </a:p>
          <a:p>
            <a:pPr algn="ctr"/>
            <a:endParaRPr lang="en-US" sz="1400" b="1" dirty="0" smtClean="0">
              <a:cs typeface="Times New Roman"/>
            </a:endParaRPr>
          </a:p>
          <a:p>
            <a:pPr algn="ctr"/>
            <a:r>
              <a:rPr lang="en-US" sz="2800" b="1" dirty="0" smtClean="0">
                <a:cs typeface="Times New Roman"/>
              </a:rPr>
              <a:t>The shape of the production function reflects the law of diminishing marginal returns.</a:t>
            </a:r>
          </a:p>
        </p:txBody>
      </p:sp>
      <p:sp>
        <p:nvSpPr>
          <p:cNvPr id="3" name="TextBox 2"/>
          <p:cNvSpPr txBox="1"/>
          <p:nvPr/>
        </p:nvSpPr>
        <p:spPr>
          <a:xfrm>
            <a:off x="1165986" y="133350"/>
            <a:ext cx="721601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Specific Factors: production</a:t>
            </a:r>
          </a:p>
        </p:txBody>
      </p:sp>
      <p:pic>
        <p:nvPicPr>
          <p:cNvPr id="4" name="Picture 24" descr="fig04_01"/>
          <p:cNvPicPr>
            <a:picLocks noChangeAspect="1" noChangeArrowheads="1"/>
          </p:cNvPicPr>
          <p:nvPr/>
        </p:nvPicPr>
        <p:blipFill>
          <a:blip r:embed="rId2"/>
          <a:srcRect/>
          <a:stretch>
            <a:fillRect/>
          </a:stretch>
        </p:blipFill>
        <p:spPr bwMode="auto">
          <a:xfrm>
            <a:off x="452498" y="1600200"/>
            <a:ext cx="3433702" cy="3200400"/>
          </a:xfrm>
          <a:prstGeom prst="rect">
            <a:avLst/>
          </a:prstGeom>
          <a:noFill/>
          <a:ln>
            <a:solidFill>
              <a:schemeClr val="tx1"/>
            </a:solidFill>
          </a:ln>
        </p:spPr>
      </p:pic>
      <p:sp>
        <p:nvSpPr>
          <p:cNvPr id="5" name="Rectangle 19"/>
          <p:cNvSpPr txBox="1">
            <a:spLocks noChangeArrowheads="1"/>
          </p:cNvSpPr>
          <p:nvPr/>
        </p:nvSpPr>
        <p:spPr>
          <a:xfrm>
            <a:off x="990600" y="989013"/>
            <a:ext cx="2514600" cy="592137"/>
          </a:xfrm>
          <a:prstGeom prst="rect">
            <a:avLst/>
          </a:prstGeom>
          <a:noFill/>
          <a:ln/>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smtClean="0">
                <a:ln>
                  <a:noFill/>
                </a:ln>
                <a:solidFill>
                  <a:schemeClr val="tx1"/>
                </a:solidFill>
                <a:effectLst/>
                <a:uLnTx/>
                <a:uFillTx/>
                <a:latin typeface="+mj-lt"/>
                <a:ea typeface="+mj-ea"/>
                <a:cs typeface="+mj-cs"/>
              </a:rPr>
              <a:t>Fig. 4-1: The Production Function for Cloth</a:t>
            </a:r>
            <a:endParaRPr kumimoji="0" lang="en-US" b="0" i="0" u="none" strike="noStrike" kern="1200" cap="none" spc="0" normalizeH="0" baseline="0" noProof="0">
              <a:ln>
                <a:noFill/>
              </a:ln>
              <a:solidFill>
                <a:srgbClr val="336699"/>
              </a:solidFill>
              <a:effectLst/>
              <a:uLnTx/>
              <a:uFillTx/>
              <a:latin typeface="+mj-lt"/>
              <a:ea typeface="+mj-ea"/>
              <a:cs typeface="+mj-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2915781"/>
            <a:ext cx="6096000" cy="2246769"/>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diminishing marginal returns </a:t>
            </a:r>
            <a:r>
              <a:rPr lang="en-US" sz="2800" b="1" dirty="0" smtClean="0"/>
              <a:t>–</a:t>
            </a:r>
          </a:p>
          <a:p>
            <a:pPr algn="ctr"/>
            <a:r>
              <a:rPr lang="en-US" sz="2800" b="1" dirty="0" smtClean="0"/>
              <a:t>decrease in marginal (per unit) output as the amount of a single factor of production is increased while other factors of production stay constant</a:t>
            </a:r>
          </a:p>
        </p:txBody>
      </p:sp>
      <p:pic>
        <p:nvPicPr>
          <p:cNvPr id="3" name="Picture 2" descr="dilbert.gif"/>
          <p:cNvPicPr>
            <a:picLocks noChangeAspect="1"/>
          </p:cNvPicPr>
          <p:nvPr/>
        </p:nvPicPr>
        <p:blipFill>
          <a:blip r:embed="rId2"/>
          <a:stretch>
            <a:fillRect/>
          </a:stretch>
        </p:blipFill>
        <p:spPr>
          <a:xfrm>
            <a:off x="1524000" y="971550"/>
            <a:ext cx="6096000" cy="1895475"/>
          </a:xfrm>
          <a:prstGeom prst="rect">
            <a:avLst/>
          </a:prstGeom>
          <a:ln>
            <a:solidFill>
              <a:schemeClr val="tx1"/>
            </a:solidFill>
          </a:ln>
        </p:spPr>
      </p:pic>
      <p:sp>
        <p:nvSpPr>
          <p:cNvPr id="4" name="TextBox 3"/>
          <p:cNvSpPr txBox="1"/>
          <p:nvPr/>
        </p:nvSpPr>
        <p:spPr>
          <a:xfrm>
            <a:off x="1165986" y="133350"/>
            <a:ext cx="721601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Specific Factors: production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62400" y="1736050"/>
            <a:ext cx="5105400" cy="2893100"/>
          </a:xfrm>
          <a:prstGeom prst="rect">
            <a:avLst/>
          </a:prstGeom>
          <a:noFill/>
        </p:spPr>
        <p:txBody>
          <a:bodyPr wrap="square" rtlCol="0">
            <a:spAutoFit/>
          </a:bodyPr>
          <a:lstStyle/>
          <a:p>
            <a:pPr algn="ctr"/>
            <a:r>
              <a:rPr lang="en-US" sz="2800" b="1" dirty="0" smtClean="0">
                <a:cs typeface="Times New Roman"/>
              </a:rPr>
              <a:t>Adding one worker (without increasing the amount of capital) means that each worker has less capital with which to work.</a:t>
            </a:r>
          </a:p>
          <a:p>
            <a:pPr algn="ctr"/>
            <a:endParaRPr lang="en-US" sz="1400" b="1" dirty="0" smtClean="0">
              <a:cs typeface="Times New Roman"/>
            </a:endParaRPr>
          </a:p>
          <a:p>
            <a:pPr algn="ctr"/>
            <a:r>
              <a:rPr lang="en-US" sz="2800" b="1" dirty="0" smtClean="0">
                <a:cs typeface="Times New Roman"/>
              </a:rPr>
              <a:t>Therefore, each unit of labor adds less output than the last.</a:t>
            </a:r>
          </a:p>
        </p:txBody>
      </p:sp>
      <p:sp>
        <p:nvSpPr>
          <p:cNvPr id="3" name="TextBox 2"/>
          <p:cNvSpPr txBox="1"/>
          <p:nvPr/>
        </p:nvSpPr>
        <p:spPr>
          <a:xfrm>
            <a:off x="1165986" y="133350"/>
            <a:ext cx="721601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Specific Factors: production</a:t>
            </a:r>
          </a:p>
        </p:txBody>
      </p:sp>
      <p:pic>
        <p:nvPicPr>
          <p:cNvPr id="4" name="Picture 24" descr="fig04_01"/>
          <p:cNvPicPr>
            <a:picLocks noChangeAspect="1" noChangeArrowheads="1"/>
          </p:cNvPicPr>
          <p:nvPr/>
        </p:nvPicPr>
        <p:blipFill>
          <a:blip r:embed="rId2"/>
          <a:srcRect/>
          <a:stretch>
            <a:fillRect/>
          </a:stretch>
        </p:blipFill>
        <p:spPr bwMode="auto">
          <a:xfrm>
            <a:off x="452498" y="1600200"/>
            <a:ext cx="3433702" cy="3200400"/>
          </a:xfrm>
          <a:prstGeom prst="rect">
            <a:avLst/>
          </a:prstGeom>
          <a:noFill/>
          <a:ln>
            <a:solidFill>
              <a:schemeClr val="tx1"/>
            </a:solidFill>
          </a:ln>
        </p:spPr>
      </p:pic>
      <p:sp>
        <p:nvSpPr>
          <p:cNvPr id="5" name="Rectangle 19"/>
          <p:cNvSpPr txBox="1">
            <a:spLocks noChangeArrowheads="1"/>
          </p:cNvSpPr>
          <p:nvPr/>
        </p:nvSpPr>
        <p:spPr>
          <a:xfrm>
            <a:off x="990600" y="989013"/>
            <a:ext cx="2514600" cy="592137"/>
          </a:xfrm>
          <a:prstGeom prst="rect">
            <a:avLst/>
          </a:prstGeom>
          <a:noFill/>
          <a:ln/>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smtClean="0">
                <a:ln>
                  <a:noFill/>
                </a:ln>
                <a:solidFill>
                  <a:schemeClr val="tx1"/>
                </a:solidFill>
                <a:effectLst/>
                <a:uLnTx/>
                <a:uFillTx/>
                <a:latin typeface="+mj-lt"/>
                <a:ea typeface="+mj-ea"/>
                <a:cs typeface="+mj-cs"/>
              </a:rPr>
              <a:t>Fig. 4-1: The Production Function for Cloth</a:t>
            </a:r>
            <a:endParaRPr kumimoji="0" lang="en-US" b="0" i="0" u="none" strike="noStrike" kern="1200" cap="none" spc="0" normalizeH="0" baseline="0" noProof="0">
              <a:ln>
                <a:noFill/>
              </a:ln>
              <a:solidFill>
                <a:srgbClr val="336699"/>
              </a:solidFill>
              <a:effectLst/>
              <a:uLnTx/>
              <a:uFillTx/>
              <a:latin typeface="+mj-lt"/>
              <a:ea typeface="+mj-ea"/>
              <a:cs typeface="+mj-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62400" y="819150"/>
            <a:ext cx="5105400" cy="4401205"/>
          </a:xfrm>
          <a:prstGeom prst="rect">
            <a:avLst/>
          </a:prstGeom>
          <a:noFill/>
        </p:spPr>
        <p:txBody>
          <a:bodyPr wrap="square" rtlCol="0">
            <a:spAutoFit/>
          </a:bodyPr>
          <a:lstStyle/>
          <a:p>
            <a:pPr algn="ctr"/>
            <a:r>
              <a:rPr lang="en-US" sz="2800" b="1" dirty="0" smtClean="0">
                <a:cs typeface="Times New Roman"/>
              </a:rPr>
              <a:t>The marginal product of labor is the first partial derivative for labor of the production function.</a:t>
            </a:r>
          </a:p>
          <a:p>
            <a:pPr algn="ctr"/>
            <a:endParaRPr lang="en-US" sz="1400" b="1" dirty="0" smtClean="0">
              <a:cs typeface="Times New Roman"/>
            </a:endParaRPr>
          </a:p>
          <a:p>
            <a:pPr algn="ctr"/>
            <a:r>
              <a:rPr lang="en-US" sz="2800" b="1" dirty="0" smtClean="0">
                <a:cs typeface="Times New Roman"/>
              </a:rPr>
              <a:t>Here we see MPL</a:t>
            </a:r>
            <a:r>
              <a:rPr lang="en-US" sz="2800" b="1" baseline="-25000" dirty="0" smtClean="0">
                <a:cs typeface="Times New Roman"/>
              </a:rPr>
              <a:t>C</a:t>
            </a:r>
            <a:r>
              <a:rPr lang="en-US" sz="2800" b="1" dirty="0" smtClean="0">
                <a:cs typeface="Times New Roman"/>
              </a:rPr>
              <a:t> is downward sloping because of diminishing marginal returns to labor.</a:t>
            </a:r>
          </a:p>
          <a:p>
            <a:pPr algn="ctr"/>
            <a:endParaRPr lang="en-US" sz="1400" b="1" dirty="0" smtClean="0">
              <a:cs typeface="Times New Roman"/>
            </a:endParaRPr>
          </a:p>
          <a:p>
            <a:r>
              <a:rPr lang="en-US" sz="2800" b="1" dirty="0" smtClean="0">
                <a:cs typeface="Times New Roman"/>
              </a:rPr>
              <a:t>MPL </a:t>
            </a:r>
            <a:r>
              <a:rPr lang="en-US" sz="2800" b="1" dirty="0" smtClean="0">
                <a:latin typeface="Times New Roman"/>
                <a:cs typeface="Times New Roman"/>
              </a:rPr>
              <a:t>≡</a:t>
            </a:r>
            <a:r>
              <a:rPr lang="en-US" sz="2800" b="1" dirty="0" smtClean="0">
                <a:cs typeface="Times New Roman"/>
              </a:rPr>
              <a:t> marginal product of labor MPL</a:t>
            </a:r>
            <a:r>
              <a:rPr lang="en-US" sz="2800" b="1" baseline="-25000" dirty="0" smtClean="0">
                <a:cs typeface="Times New Roman"/>
              </a:rPr>
              <a:t>C</a:t>
            </a:r>
            <a:r>
              <a:rPr lang="en-US" sz="2800" b="1" dirty="0" smtClean="0">
                <a:cs typeface="Times New Roman"/>
              </a:rPr>
              <a:t> </a:t>
            </a:r>
            <a:r>
              <a:rPr lang="en-US" sz="2800" b="1" dirty="0" smtClean="0">
                <a:latin typeface="Times New Roman"/>
                <a:cs typeface="Times New Roman"/>
              </a:rPr>
              <a:t>≡</a:t>
            </a:r>
            <a:r>
              <a:rPr lang="en-US" sz="2800" b="1" dirty="0" smtClean="0">
                <a:cs typeface="Times New Roman"/>
              </a:rPr>
              <a:t> MPL for cloth</a:t>
            </a:r>
          </a:p>
          <a:p>
            <a:r>
              <a:rPr lang="en-US" sz="2800" b="1" dirty="0" smtClean="0">
                <a:cs typeface="Times New Roman"/>
              </a:rPr>
              <a:t>MPL</a:t>
            </a:r>
            <a:r>
              <a:rPr lang="en-US" sz="2800" b="1" baseline="-25000" dirty="0" smtClean="0">
                <a:cs typeface="Times New Roman"/>
              </a:rPr>
              <a:t>F</a:t>
            </a:r>
            <a:r>
              <a:rPr lang="en-US" sz="2800" b="1" dirty="0" smtClean="0">
                <a:cs typeface="Times New Roman"/>
              </a:rPr>
              <a:t> </a:t>
            </a:r>
            <a:r>
              <a:rPr lang="en-US" sz="2800" b="1" dirty="0" smtClean="0">
                <a:latin typeface="Times New Roman"/>
                <a:cs typeface="Times New Roman"/>
              </a:rPr>
              <a:t>≡</a:t>
            </a:r>
            <a:r>
              <a:rPr lang="en-US" sz="2800" b="1" dirty="0" smtClean="0">
                <a:cs typeface="Times New Roman"/>
              </a:rPr>
              <a:t> MPL for food</a:t>
            </a:r>
          </a:p>
        </p:txBody>
      </p:sp>
      <p:sp>
        <p:nvSpPr>
          <p:cNvPr id="4" name="TextBox 3"/>
          <p:cNvSpPr txBox="1"/>
          <p:nvPr/>
        </p:nvSpPr>
        <p:spPr>
          <a:xfrm>
            <a:off x="1165986" y="133350"/>
            <a:ext cx="721601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Specific Factors: production</a:t>
            </a:r>
          </a:p>
        </p:txBody>
      </p:sp>
      <p:sp>
        <p:nvSpPr>
          <p:cNvPr id="6" name="Rectangle 19"/>
          <p:cNvSpPr txBox="1">
            <a:spLocks noChangeArrowheads="1"/>
          </p:cNvSpPr>
          <p:nvPr/>
        </p:nvSpPr>
        <p:spPr>
          <a:xfrm>
            <a:off x="990600" y="989013"/>
            <a:ext cx="2514600" cy="592137"/>
          </a:xfrm>
          <a:prstGeom prst="rect">
            <a:avLst/>
          </a:prstGeom>
          <a:noFill/>
          <a:ln/>
        </p:spPr>
        <p:txBody>
          <a:bodyPr anchor="ctr"/>
          <a:lstStyle/>
          <a:p>
            <a:pPr lvl="0" algn="ctr">
              <a:spcBef>
                <a:spcPct val="0"/>
              </a:spcBef>
            </a:pPr>
            <a:r>
              <a:rPr lang="en-US" dirty="0" smtClean="0">
                <a:latin typeface="+mj-lt"/>
                <a:ea typeface="+mj-ea"/>
                <a:cs typeface="+mj-cs"/>
              </a:rPr>
              <a:t>Fig. 4-2: The Marginal Product of Labor</a:t>
            </a:r>
            <a:endParaRPr kumimoji="0" lang="en-US" b="0" i="0" u="none" strike="noStrike" kern="1200" cap="none" spc="0" normalizeH="0" baseline="0" noProof="0" dirty="0">
              <a:ln>
                <a:noFill/>
              </a:ln>
              <a:solidFill>
                <a:srgbClr val="336699"/>
              </a:solidFill>
              <a:effectLst/>
              <a:uLnTx/>
              <a:uFillTx/>
              <a:latin typeface="+mj-lt"/>
              <a:ea typeface="+mj-ea"/>
              <a:cs typeface="+mj-cs"/>
            </a:endParaRPr>
          </a:p>
        </p:txBody>
      </p:sp>
      <p:pic>
        <p:nvPicPr>
          <p:cNvPr id="7" name="Picture 5" descr="fig04_02"/>
          <p:cNvPicPr>
            <a:picLocks noChangeAspect="1" noChangeArrowheads="1"/>
          </p:cNvPicPr>
          <p:nvPr/>
        </p:nvPicPr>
        <p:blipFill>
          <a:blip r:embed="rId2"/>
          <a:srcRect/>
          <a:stretch>
            <a:fillRect/>
          </a:stretch>
        </p:blipFill>
        <p:spPr bwMode="auto">
          <a:xfrm>
            <a:off x="585372" y="1581150"/>
            <a:ext cx="3224628" cy="3200400"/>
          </a:xfrm>
          <a:prstGeom prst="rect">
            <a:avLst/>
          </a:prstGeom>
          <a:noFill/>
          <a:ln>
            <a:solidFill>
              <a:schemeClr val="tx1"/>
            </a:solid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fig04_03"/>
          <p:cNvPicPr>
            <a:picLocks noChangeAspect="1" noChangeArrowheads="1"/>
          </p:cNvPicPr>
          <p:nvPr/>
        </p:nvPicPr>
        <p:blipFill>
          <a:blip r:embed="rId2"/>
          <a:srcRect/>
          <a:stretch>
            <a:fillRect/>
          </a:stretch>
        </p:blipFill>
        <p:spPr bwMode="auto">
          <a:xfrm>
            <a:off x="211624" y="1733550"/>
            <a:ext cx="4131776" cy="3200400"/>
          </a:xfrm>
          <a:prstGeom prst="rect">
            <a:avLst/>
          </a:prstGeom>
          <a:noFill/>
          <a:ln>
            <a:solidFill>
              <a:schemeClr val="tx1"/>
            </a:solidFill>
          </a:ln>
        </p:spPr>
      </p:pic>
      <p:sp>
        <p:nvSpPr>
          <p:cNvPr id="3" name="TextBox 2"/>
          <p:cNvSpPr txBox="1"/>
          <p:nvPr/>
        </p:nvSpPr>
        <p:spPr>
          <a:xfrm>
            <a:off x="1165986" y="133350"/>
            <a:ext cx="721601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Specific Factors: production</a:t>
            </a:r>
          </a:p>
        </p:txBody>
      </p:sp>
      <p:sp>
        <p:nvSpPr>
          <p:cNvPr id="4" name="Rectangle 2"/>
          <p:cNvSpPr txBox="1">
            <a:spLocks noChangeArrowheads="1"/>
          </p:cNvSpPr>
          <p:nvPr/>
        </p:nvSpPr>
        <p:spPr>
          <a:xfrm>
            <a:off x="304800" y="1065213"/>
            <a:ext cx="3733800" cy="668337"/>
          </a:xfrm>
          <a:prstGeom prst="rect">
            <a:avLst/>
          </a:prstGeom>
        </p:spPr>
        <p:txBody>
          <a:bodyPr anchor="t"/>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smtClean="0">
                <a:ln>
                  <a:noFill/>
                </a:ln>
                <a:solidFill>
                  <a:schemeClr val="tx1"/>
                </a:solidFill>
                <a:effectLst/>
                <a:uLnTx/>
                <a:uFillTx/>
                <a:latin typeface="+mj-lt"/>
                <a:ea typeface="+mj-ea"/>
                <a:cs typeface="+mj-cs"/>
              </a:rPr>
              <a:t>Fig. 4-3: The Production Possibility Frontier in the Specific Factors Model</a:t>
            </a:r>
            <a:endParaRPr kumimoji="0" lang="en-US" b="0" i="0" u="none" strike="noStrike" kern="1200" cap="none" spc="0" normalizeH="0" baseline="0" noProof="0" dirty="0">
              <a:ln>
                <a:noFill/>
              </a:ln>
              <a:solidFill>
                <a:srgbClr val="336699"/>
              </a:solidFill>
              <a:effectLst/>
              <a:uLnTx/>
              <a:uFillTx/>
              <a:latin typeface="+mj-lt"/>
              <a:ea typeface="+mj-ea"/>
              <a:cs typeface="+mj-cs"/>
            </a:endParaRPr>
          </a:p>
        </p:txBody>
      </p:sp>
      <p:sp>
        <p:nvSpPr>
          <p:cNvPr id="5" name="TextBox 4"/>
          <p:cNvSpPr txBox="1"/>
          <p:nvPr/>
        </p:nvSpPr>
        <p:spPr>
          <a:xfrm>
            <a:off x="4419600" y="976789"/>
            <a:ext cx="4648200" cy="4185761"/>
          </a:xfrm>
          <a:prstGeom prst="rect">
            <a:avLst/>
          </a:prstGeom>
          <a:noFill/>
        </p:spPr>
        <p:txBody>
          <a:bodyPr wrap="square" rtlCol="0">
            <a:spAutoFit/>
          </a:bodyPr>
          <a:lstStyle/>
          <a:p>
            <a:pPr algn="ctr"/>
            <a:r>
              <a:rPr lang="en-US" sz="2800" b="1" dirty="0" smtClean="0">
                <a:cs typeface="Times New Roman"/>
              </a:rPr>
              <a:t>Here we see the production possibilities frontier (PPF) derived using a 4 quadrant diagram.  This shows how diminishing marginal returns to labor leads to a curved PPF.</a:t>
            </a:r>
          </a:p>
          <a:p>
            <a:pPr algn="ctr"/>
            <a:endParaRPr lang="en-US" sz="1400" b="1" dirty="0" smtClean="0">
              <a:cs typeface="Times New Roman"/>
            </a:endParaRPr>
          </a:p>
          <a:p>
            <a:pPr algn="ctr"/>
            <a:r>
              <a:rPr lang="en-US" sz="2800" b="1" dirty="0" smtClean="0">
                <a:cs typeface="Times New Roman"/>
              </a:rPr>
              <a:t>Follow the dotted lines from points on the allocation of labor line to the PPF.</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fig04_03"/>
          <p:cNvPicPr>
            <a:picLocks noChangeAspect="1" noChangeArrowheads="1"/>
          </p:cNvPicPr>
          <p:nvPr/>
        </p:nvPicPr>
        <p:blipFill>
          <a:blip r:embed="rId2"/>
          <a:srcRect/>
          <a:stretch>
            <a:fillRect/>
          </a:stretch>
        </p:blipFill>
        <p:spPr bwMode="auto">
          <a:xfrm>
            <a:off x="211624" y="1733550"/>
            <a:ext cx="4131776" cy="3200400"/>
          </a:xfrm>
          <a:prstGeom prst="rect">
            <a:avLst/>
          </a:prstGeom>
          <a:noFill/>
          <a:ln>
            <a:solidFill>
              <a:schemeClr val="tx1"/>
            </a:solidFill>
          </a:ln>
        </p:spPr>
      </p:pic>
      <p:sp>
        <p:nvSpPr>
          <p:cNvPr id="3" name="TextBox 2"/>
          <p:cNvSpPr txBox="1"/>
          <p:nvPr/>
        </p:nvSpPr>
        <p:spPr>
          <a:xfrm>
            <a:off x="1165986" y="133350"/>
            <a:ext cx="721601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Specific Factors: production</a:t>
            </a:r>
          </a:p>
        </p:txBody>
      </p:sp>
      <p:sp>
        <p:nvSpPr>
          <p:cNvPr id="4" name="Rectangle 2"/>
          <p:cNvSpPr txBox="1">
            <a:spLocks noChangeArrowheads="1"/>
          </p:cNvSpPr>
          <p:nvPr/>
        </p:nvSpPr>
        <p:spPr>
          <a:xfrm>
            <a:off x="304800" y="1065213"/>
            <a:ext cx="3733800" cy="668337"/>
          </a:xfrm>
          <a:prstGeom prst="rect">
            <a:avLst/>
          </a:prstGeom>
        </p:spPr>
        <p:txBody>
          <a:bodyPr anchor="t"/>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smtClean="0">
                <a:ln>
                  <a:noFill/>
                </a:ln>
                <a:solidFill>
                  <a:schemeClr val="tx1"/>
                </a:solidFill>
                <a:effectLst/>
                <a:uLnTx/>
                <a:uFillTx/>
                <a:latin typeface="+mj-lt"/>
                <a:ea typeface="+mj-ea"/>
                <a:cs typeface="+mj-cs"/>
              </a:rPr>
              <a:t>Fig. 4-3: The Production Possibility Frontier in the Specific Factors Model</a:t>
            </a:r>
            <a:endParaRPr kumimoji="0" lang="en-US" b="0" i="0" u="none" strike="noStrike" kern="1200" cap="none" spc="0" normalizeH="0" baseline="0" noProof="0" dirty="0">
              <a:ln>
                <a:noFill/>
              </a:ln>
              <a:solidFill>
                <a:srgbClr val="336699"/>
              </a:solidFill>
              <a:effectLst/>
              <a:uLnTx/>
              <a:uFillTx/>
              <a:latin typeface="+mj-lt"/>
              <a:ea typeface="+mj-ea"/>
              <a:cs typeface="+mj-cs"/>
            </a:endParaRPr>
          </a:p>
        </p:txBody>
      </p:sp>
      <p:sp>
        <p:nvSpPr>
          <p:cNvPr id="5" name="TextBox 4"/>
          <p:cNvSpPr txBox="1"/>
          <p:nvPr/>
        </p:nvSpPr>
        <p:spPr>
          <a:xfrm>
            <a:off x="4419600" y="1039832"/>
            <a:ext cx="4724400" cy="3970318"/>
          </a:xfrm>
          <a:prstGeom prst="rect">
            <a:avLst/>
          </a:prstGeom>
          <a:noFill/>
        </p:spPr>
        <p:txBody>
          <a:bodyPr wrap="square" rtlCol="0">
            <a:spAutoFit/>
          </a:bodyPr>
          <a:lstStyle/>
          <a:p>
            <a:pPr>
              <a:buFont typeface="Arial" pitchFamily="34" charset="0"/>
              <a:buChar char="•"/>
            </a:pPr>
            <a:r>
              <a:rPr lang="en-US" sz="2800" b="1" dirty="0" smtClean="0">
                <a:cs typeface="Times New Roman"/>
              </a:rPr>
              <a:t> lower left quadrant:</a:t>
            </a:r>
          </a:p>
          <a:p>
            <a:pPr lvl="1">
              <a:buFont typeface="Courier New" pitchFamily="49" charset="0"/>
              <a:buChar char="o"/>
            </a:pPr>
            <a:r>
              <a:rPr lang="en-US" sz="2800" b="1" dirty="0" smtClean="0">
                <a:cs typeface="Times New Roman"/>
              </a:rPr>
              <a:t> allocation of labor</a:t>
            </a:r>
          </a:p>
          <a:p>
            <a:pPr lvl="1">
              <a:buFont typeface="Courier New" pitchFamily="49" charset="0"/>
              <a:buChar char="o"/>
            </a:pPr>
            <a:r>
              <a:rPr lang="en-US" sz="2800" b="1" dirty="0" smtClean="0">
                <a:cs typeface="Times New Roman"/>
              </a:rPr>
              <a:t> </a:t>
            </a:r>
            <a:r>
              <a:rPr lang="en-US" sz="2800" b="1" dirty="0" smtClean="0">
                <a:solidFill>
                  <a:srgbClr val="0070C0"/>
                </a:solidFill>
                <a:cs typeface="Times New Roman"/>
              </a:rPr>
              <a:t>L</a:t>
            </a:r>
            <a:r>
              <a:rPr lang="en-US" sz="2800" b="1" baseline="-25000" dirty="0" smtClean="0">
                <a:solidFill>
                  <a:srgbClr val="0070C0"/>
                </a:solidFill>
                <a:cs typeface="Times New Roman"/>
              </a:rPr>
              <a:t>C</a:t>
            </a:r>
            <a:r>
              <a:rPr lang="en-US" sz="2800" b="1" dirty="0" smtClean="0">
                <a:solidFill>
                  <a:srgbClr val="0070C0"/>
                </a:solidFill>
                <a:cs typeface="Times New Roman"/>
              </a:rPr>
              <a:t> + L</a:t>
            </a:r>
            <a:r>
              <a:rPr lang="en-US" sz="2800" b="1" baseline="-25000" dirty="0" smtClean="0">
                <a:solidFill>
                  <a:srgbClr val="0070C0"/>
                </a:solidFill>
                <a:cs typeface="Times New Roman"/>
              </a:rPr>
              <a:t>F</a:t>
            </a:r>
            <a:r>
              <a:rPr lang="en-US" sz="2800" b="1" dirty="0" smtClean="0">
                <a:solidFill>
                  <a:srgbClr val="0070C0"/>
                </a:solidFill>
                <a:cs typeface="Times New Roman"/>
              </a:rPr>
              <a:t> = L</a:t>
            </a:r>
          </a:p>
          <a:p>
            <a:pPr>
              <a:buFont typeface="Arial" pitchFamily="34" charset="0"/>
              <a:buChar char="•"/>
            </a:pPr>
            <a:r>
              <a:rPr lang="en-US" sz="2800" b="1" dirty="0" smtClean="0">
                <a:cs typeface="Times New Roman"/>
              </a:rPr>
              <a:t> lower right quadrant:</a:t>
            </a:r>
          </a:p>
          <a:p>
            <a:pPr lvl="1">
              <a:buFont typeface="Courier New" pitchFamily="49" charset="0"/>
              <a:buChar char="o"/>
            </a:pPr>
            <a:r>
              <a:rPr lang="en-US" sz="2800" b="1" dirty="0" smtClean="0">
                <a:cs typeface="Times New Roman"/>
              </a:rPr>
              <a:t> cloth production function</a:t>
            </a:r>
          </a:p>
          <a:p>
            <a:pPr>
              <a:buFont typeface="Arial" pitchFamily="34" charset="0"/>
              <a:buChar char="•"/>
            </a:pPr>
            <a:r>
              <a:rPr lang="en-US" sz="2800" b="1" dirty="0" smtClean="0">
                <a:cs typeface="Times New Roman"/>
              </a:rPr>
              <a:t> upper left quadrant:</a:t>
            </a:r>
          </a:p>
          <a:p>
            <a:pPr lvl="1">
              <a:buFont typeface="Courier New" pitchFamily="49" charset="0"/>
              <a:buChar char="o"/>
            </a:pPr>
            <a:r>
              <a:rPr lang="en-US" sz="2800" b="1" dirty="0" smtClean="0">
                <a:cs typeface="Times New Roman"/>
              </a:rPr>
              <a:t> food production function</a:t>
            </a:r>
          </a:p>
          <a:p>
            <a:pPr>
              <a:buFont typeface="Arial" pitchFamily="34" charset="0"/>
              <a:buChar char="•"/>
            </a:pPr>
            <a:r>
              <a:rPr lang="en-US" sz="2800" b="1" dirty="0" smtClean="0">
                <a:cs typeface="Times New Roman"/>
              </a:rPr>
              <a:t> upper right quadrant:</a:t>
            </a:r>
          </a:p>
          <a:p>
            <a:pPr lvl="1">
              <a:buFont typeface="Courier New" pitchFamily="49" charset="0"/>
              <a:buChar char="o"/>
            </a:pPr>
            <a:r>
              <a:rPr lang="en-US" sz="2800" b="1" dirty="0" smtClean="0">
                <a:cs typeface="Times New Roman"/>
              </a:rPr>
              <a:t> PPF for cloth and food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fig04_03"/>
          <p:cNvPicPr>
            <a:picLocks noChangeAspect="1" noChangeArrowheads="1"/>
          </p:cNvPicPr>
          <p:nvPr/>
        </p:nvPicPr>
        <p:blipFill>
          <a:blip r:embed="rId2"/>
          <a:srcRect/>
          <a:stretch>
            <a:fillRect/>
          </a:stretch>
        </p:blipFill>
        <p:spPr bwMode="auto">
          <a:xfrm>
            <a:off x="211624" y="1733550"/>
            <a:ext cx="4131776" cy="3200400"/>
          </a:xfrm>
          <a:prstGeom prst="rect">
            <a:avLst/>
          </a:prstGeom>
          <a:noFill/>
          <a:ln>
            <a:solidFill>
              <a:schemeClr val="tx1"/>
            </a:solidFill>
          </a:ln>
        </p:spPr>
      </p:pic>
      <p:sp>
        <p:nvSpPr>
          <p:cNvPr id="3" name="TextBox 2"/>
          <p:cNvSpPr txBox="1"/>
          <p:nvPr/>
        </p:nvSpPr>
        <p:spPr>
          <a:xfrm>
            <a:off x="1165986" y="133350"/>
            <a:ext cx="721601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Specific Factors: production</a:t>
            </a:r>
          </a:p>
        </p:txBody>
      </p:sp>
      <p:sp>
        <p:nvSpPr>
          <p:cNvPr id="4" name="Rectangle 2"/>
          <p:cNvSpPr txBox="1">
            <a:spLocks noChangeArrowheads="1"/>
          </p:cNvSpPr>
          <p:nvPr/>
        </p:nvSpPr>
        <p:spPr>
          <a:xfrm>
            <a:off x="304800" y="1065213"/>
            <a:ext cx="3733800" cy="668337"/>
          </a:xfrm>
          <a:prstGeom prst="rect">
            <a:avLst/>
          </a:prstGeom>
        </p:spPr>
        <p:txBody>
          <a:bodyPr anchor="t"/>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smtClean="0">
                <a:ln>
                  <a:noFill/>
                </a:ln>
                <a:solidFill>
                  <a:schemeClr val="tx1"/>
                </a:solidFill>
                <a:effectLst/>
                <a:uLnTx/>
                <a:uFillTx/>
                <a:latin typeface="+mj-lt"/>
                <a:ea typeface="+mj-ea"/>
                <a:cs typeface="+mj-cs"/>
              </a:rPr>
              <a:t>Fig. 4-3: The Production Possibility Frontier in the Specific Factors Model</a:t>
            </a:r>
            <a:endParaRPr kumimoji="0" lang="en-US" b="0" i="0" u="none" strike="noStrike" kern="1200" cap="none" spc="0" normalizeH="0" baseline="0" noProof="0" dirty="0">
              <a:ln>
                <a:noFill/>
              </a:ln>
              <a:solidFill>
                <a:srgbClr val="336699"/>
              </a:solidFill>
              <a:effectLst/>
              <a:uLnTx/>
              <a:uFillTx/>
              <a:latin typeface="+mj-lt"/>
              <a:ea typeface="+mj-ea"/>
              <a:cs typeface="+mj-cs"/>
            </a:endParaRPr>
          </a:p>
        </p:txBody>
      </p:sp>
      <p:sp>
        <p:nvSpPr>
          <p:cNvPr id="5" name="TextBox 4"/>
          <p:cNvSpPr txBox="1"/>
          <p:nvPr/>
        </p:nvSpPr>
        <p:spPr>
          <a:xfrm>
            <a:off x="4419600" y="976789"/>
            <a:ext cx="4648200" cy="4185761"/>
          </a:xfrm>
          <a:prstGeom prst="rect">
            <a:avLst/>
          </a:prstGeom>
          <a:noFill/>
        </p:spPr>
        <p:txBody>
          <a:bodyPr wrap="square" rtlCol="0">
            <a:spAutoFit/>
          </a:bodyPr>
          <a:lstStyle/>
          <a:p>
            <a:pPr algn="ctr"/>
            <a:r>
              <a:rPr lang="en-US" sz="2800" b="1" dirty="0" smtClean="0">
                <a:cs typeface="Times New Roman"/>
              </a:rPr>
              <a:t>The slope of the PPF is the opportunity cost of cloth in terms of food: MPL</a:t>
            </a:r>
            <a:r>
              <a:rPr lang="en-US" sz="2800" b="1" baseline="-25000" dirty="0" smtClean="0">
                <a:cs typeface="Times New Roman"/>
              </a:rPr>
              <a:t>F</a:t>
            </a:r>
            <a:r>
              <a:rPr lang="en-US" sz="2800" b="1" dirty="0" smtClean="0">
                <a:cs typeface="Times New Roman"/>
              </a:rPr>
              <a:t>/MPL</a:t>
            </a:r>
            <a:r>
              <a:rPr lang="en-US" sz="2800" b="1" baseline="-25000" dirty="0" smtClean="0">
                <a:cs typeface="Times New Roman"/>
              </a:rPr>
              <a:t>C</a:t>
            </a:r>
            <a:r>
              <a:rPr lang="en-US" sz="2800" b="1" dirty="0" smtClean="0">
                <a:cs typeface="Times New Roman"/>
              </a:rPr>
              <a:t>.</a:t>
            </a:r>
          </a:p>
          <a:p>
            <a:pPr algn="ctr"/>
            <a:endParaRPr lang="en-US" sz="1400" b="1" dirty="0" smtClean="0">
              <a:cs typeface="Times New Roman"/>
            </a:endParaRPr>
          </a:p>
          <a:p>
            <a:pPr>
              <a:buFont typeface="Arial" pitchFamily="34" charset="0"/>
              <a:buChar char="•"/>
            </a:pPr>
            <a:r>
              <a:rPr lang="en-US" sz="2800" b="1" dirty="0" smtClean="0">
                <a:cs typeface="Times New Roman"/>
              </a:rPr>
              <a:t> 1 more unit of cloth requires</a:t>
            </a:r>
          </a:p>
          <a:p>
            <a:r>
              <a:rPr lang="en-US" sz="2800" b="1" dirty="0" smtClean="0">
                <a:cs typeface="Times New Roman"/>
              </a:rPr>
              <a:t>   1/MPL</a:t>
            </a:r>
            <a:r>
              <a:rPr lang="en-US" sz="2800" b="1" baseline="-25000" dirty="0" smtClean="0">
                <a:cs typeface="Times New Roman"/>
              </a:rPr>
              <a:t>C</a:t>
            </a:r>
            <a:r>
              <a:rPr lang="en-US" sz="2800" b="1" dirty="0" smtClean="0">
                <a:cs typeface="Times New Roman"/>
              </a:rPr>
              <a:t> more units of labor.</a:t>
            </a:r>
          </a:p>
          <a:p>
            <a:pPr>
              <a:buFont typeface="Arial" pitchFamily="34" charset="0"/>
              <a:buChar char="•"/>
            </a:pPr>
            <a:r>
              <a:rPr lang="en-US" sz="2800" b="1" dirty="0" smtClean="0">
                <a:cs typeface="Times New Roman"/>
              </a:rPr>
              <a:t> 1 more unit of labor requires</a:t>
            </a:r>
          </a:p>
          <a:p>
            <a:r>
              <a:rPr lang="en-US" sz="2800" b="1" dirty="0" smtClean="0">
                <a:cs typeface="Times New Roman"/>
              </a:rPr>
              <a:t>   MPL</a:t>
            </a:r>
            <a:r>
              <a:rPr lang="en-US" sz="2800" b="1" baseline="-25000" dirty="0" smtClean="0">
                <a:cs typeface="Times New Roman"/>
              </a:rPr>
              <a:t>F</a:t>
            </a:r>
            <a:r>
              <a:rPr lang="en-US" sz="2800" b="1" dirty="0" smtClean="0">
                <a:cs typeface="Times New Roman"/>
              </a:rPr>
              <a:t> less units of food.</a:t>
            </a:r>
          </a:p>
          <a:p>
            <a:pPr>
              <a:buFont typeface="Arial" pitchFamily="34" charset="0"/>
              <a:buChar char="•"/>
            </a:pPr>
            <a:r>
              <a:rPr lang="en-US" sz="2800" b="1" dirty="0" smtClean="0">
                <a:cs typeface="Times New Roman"/>
              </a:rPr>
              <a:t> So the OC of cloth in food is</a:t>
            </a:r>
          </a:p>
          <a:p>
            <a:r>
              <a:rPr lang="en-US" sz="2800" b="1" dirty="0" smtClean="0">
                <a:cs typeface="Times New Roman"/>
              </a:rPr>
              <a:t>   MPL</a:t>
            </a:r>
            <a:r>
              <a:rPr lang="en-US" sz="2800" b="1" baseline="-25000" dirty="0" smtClean="0">
                <a:cs typeface="Times New Roman"/>
              </a:rPr>
              <a:t>F</a:t>
            </a:r>
            <a:r>
              <a:rPr lang="en-US" sz="2800" b="1" dirty="0" smtClean="0">
                <a:cs typeface="Times New Roman"/>
              </a:rPr>
              <a:t>/MPL</a:t>
            </a:r>
            <a:r>
              <a:rPr lang="en-US" sz="2800" b="1" baseline="-25000" dirty="0" smtClean="0">
                <a:cs typeface="Times New Roman"/>
              </a:rPr>
              <a:t>C </a:t>
            </a:r>
            <a:r>
              <a:rPr lang="en-US" sz="2800" b="1" dirty="0" smtClean="0">
                <a:cs typeface="Times New Roman"/>
              </a:rPr>
              <a:t> units of food.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1788" y="133350"/>
            <a:ext cx="297421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Definitions</a:t>
            </a:r>
          </a:p>
        </p:txBody>
      </p:sp>
      <p:sp>
        <p:nvSpPr>
          <p:cNvPr id="3" name="TextBox 2"/>
          <p:cNvSpPr txBox="1"/>
          <p:nvPr/>
        </p:nvSpPr>
        <p:spPr>
          <a:xfrm>
            <a:off x="3657600" y="1352550"/>
            <a:ext cx="5334000" cy="3108543"/>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specific factor </a:t>
            </a:r>
            <a:r>
              <a:rPr lang="en-US" sz="2800" b="1" dirty="0" smtClean="0"/>
              <a:t>–</a:t>
            </a:r>
          </a:p>
          <a:p>
            <a:pPr algn="ctr"/>
            <a:r>
              <a:rPr lang="en-US" sz="2800" b="1" dirty="0" smtClean="0"/>
              <a:t>factor that can only be used in the production of a particular good</a:t>
            </a:r>
          </a:p>
          <a:p>
            <a:pPr algn="ctr"/>
            <a:endParaRPr lang="en-US" sz="1400" b="1" dirty="0" smtClean="0"/>
          </a:p>
          <a:p>
            <a:pPr algn="ctr"/>
            <a:endParaRPr lang="en-US" sz="1400" b="1" dirty="0" smtClean="0"/>
          </a:p>
          <a:p>
            <a:pPr algn="ctr"/>
            <a:r>
              <a:rPr lang="en-US" sz="2800" b="1" i="1" dirty="0" smtClean="0">
                <a:effectLst>
                  <a:outerShdw blurRad="38100" dist="38100" dir="2700000" algn="tl">
                    <a:srgbClr val="000000">
                      <a:alpha val="43137"/>
                    </a:srgbClr>
                  </a:outerShdw>
                </a:effectLst>
              </a:rPr>
              <a:t>mobile factor </a:t>
            </a:r>
            <a:r>
              <a:rPr lang="en-US" sz="2800" b="1" dirty="0" smtClean="0"/>
              <a:t>–</a:t>
            </a:r>
          </a:p>
          <a:p>
            <a:pPr algn="ctr"/>
            <a:r>
              <a:rPr lang="en-US" sz="2800" b="1" dirty="0" smtClean="0"/>
              <a:t>factor that can move</a:t>
            </a:r>
          </a:p>
          <a:p>
            <a:pPr algn="ctr"/>
            <a:r>
              <a:rPr lang="en-US" sz="2800" b="1" dirty="0" smtClean="0"/>
              <a:t>between sectors</a:t>
            </a:r>
          </a:p>
        </p:txBody>
      </p:sp>
      <p:pic>
        <p:nvPicPr>
          <p:cNvPr id="4" name="Picture 3" descr="mobile.png"/>
          <p:cNvPicPr>
            <a:picLocks noChangeAspect="1"/>
          </p:cNvPicPr>
          <p:nvPr/>
        </p:nvPicPr>
        <p:blipFill>
          <a:blip r:embed="rId2"/>
          <a:stretch>
            <a:fillRect/>
          </a:stretch>
        </p:blipFill>
        <p:spPr>
          <a:xfrm>
            <a:off x="381000" y="3028950"/>
            <a:ext cx="3333750" cy="1628775"/>
          </a:xfrm>
          <a:prstGeom prst="rect">
            <a:avLst/>
          </a:prstGeom>
        </p:spPr>
      </p:pic>
      <p:pic>
        <p:nvPicPr>
          <p:cNvPr id="6" name="Picture 5" descr="gullivers-travels.jpg"/>
          <p:cNvPicPr>
            <a:picLocks noChangeAspect="1"/>
          </p:cNvPicPr>
          <p:nvPr/>
        </p:nvPicPr>
        <p:blipFill>
          <a:blip r:embed="rId3"/>
          <a:stretch>
            <a:fillRect/>
          </a:stretch>
        </p:blipFill>
        <p:spPr>
          <a:xfrm>
            <a:off x="304800" y="1076325"/>
            <a:ext cx="3333750" cy="1876425"/>
          </a:xfrm>
          <a:prstGeom prst="rect">
            <a:avLst/>
          </a:prstGeom>
          <a:ln>
            <a:solidFill>
              <a:schemeClr val="tx1"/>
            </a:solid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fig04_03"/>
          <p:cNvPicPr>
            <a:picLocks noChangeAspect="1" noChangeArrowheads="1"/>
          </p:cNvPicPr>
          <p:nvPr/>
        </p:nvPicPr>
        <p:blipFill>
          <a:blip r:embed="rId2"/>
          <a:srcRect/>
          <a:stretch>
            <a:fillRect/>
          </a:stretch>
        </p:blipFill>
        <p:spPr bwMode="auto">
          <a:xfrm>
            <a:off x="211624" y="1733550"/>
            <a:ext cx="4131776" cy="3200400"/>
          </a:xfrm>
          <a:prstGeom prst="rect">
            <a:avLst/>
          </a:prstGeom>
          <a:noFill/>
          <a:ln>
            <a:solidFill>
              <a:schemeClr val="tx1"/>
            </a:solidFill>
          </a:ln>
        </p:spPr>
      </p:pic>
      <p:sp>
        <p:nvSpPr>
          <p:cNvPr id="3" name="TextBox 2"/>
          <p:cNvSpPr txBox="1"/>
          <p:nvPr/>
        </p:nvSpPr>
        <p:spPr>
          <a:xfrm>
            <a:off x="1165986" y="133350"/>
            <a:ext cx="721601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Specific Factors: production</a:t>
            </a:r>
          </a:p>
        </p:txBody>
      </p:sp>
      <p:sp>
        <p:nvSpPr>
          <p:cNvPr id="4" name="Rectangle 2"/>
          <p:cNvSpPr txBox="1">
            <a:spLocks noChangeArrowheads="1"/>
          </p:cNvSpPr>
          <p:nvPr/>
        </p:nvSpPr>
        <p:spPr>
          <a:xfrm>
            <a:off x="304800" y="1065213"/>
            <a:ext cx="3733800" cy="668337"/>
          </a:xfrm>
          <a:prstGeom prst="rect">
            <a:avLst/>
          </a:prstGeom>
        </p:spPr>
        <p:txBody>
          <a:bodyPr anchor="t"/>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smtClean="0">
                <a:ln>
                  <a:noFill/>
                </a:ln>
                <a:solidFill>
                  <a:schemeClr val="tx1"/>
                </a:solidFill>
                <a:effectLst/>
                <a:uLnTx/>
                <a:uFillTx/>
                <a:latin typeface="+mj-lt"/>
                <a:ea typeface="+mj-ea"/>
                <a:cs typeface="+mj-cs"/>
              </a:rPr>
              <a:t>Fig. 4-3: The Production Possibility Frontier in the Specific Factors Model</a:t>
            </a:r>
            <a:endParaRPr kumimoji="0" lang="en-US" b="0" i="0" u="none" strike="noStrike" kern="1200" cap="none" spc="0" normalizeH="0" baseline="0" noProof="0" dirty="0">
              <a:ln>
                <a:noFill/>
              </a:ln>
              <a:solidFill>
                <a:srgbClr val="336699"/>
              </a:solidFill>
              <a:effectLst/>
              <a:uLnTx/>
              <a:uFillTx/>
              <a:latin typeface="+mj-lt"/>
              <a:ea typeface="+mj-ea"/>
              <a:cs typeface="+mj-cs"/>
            </a:endParaRPr>
          </a:p>
        </p:txBody>
      </p:sp>
      <p:sp>
        <p:nvSpPr>
          <p:cNvPr id="5" name="TextBox 4"/>
          <p:cNvSpPr txBox="1"/>
          <p:nvPr/>
        </p:nvSpPr>
        <p:spPr>
          <a:xfrm>
            <a:off x="4419600" y="976789"/>
            <a:ext cx="4648200" cy="4185761"/>
          </a:xfrm>
          <a:prstGeom prst="rect">
            <a:avLst/>
          </a:prstGeom>
          <a:noFill/>
        </p:spPr>
        <p:txBody>
          <a:bodyPr wrap="square" rtlCol="0">
            <a:spAutoFit/>
          </a:bodyPr>
          <a:lstStyle/>
          <a:p>
            <a:pPr algn="ctr"/>
            <a:r>
              <a:rPr lang="en-US" sz="2800" b="1" dirty="0" smtClean="0">
                <a:cs typeface="Times New Roman"/>
              </a:rPr>
              <a:t>To produce less food and more cloth, employ less workers in food and more in cloth.  Due to diminishing marginal returns to labor, this causes MPL</a:t>
            </a:r>
            <a:r>
              <a:rPr lang="en-US" sz="2800" b="1" baseline="-25000" dirty="0" smtClean="0">
                <a:cs typeface="Times New Roman"/>
              </a:rPr>
              <a:t>F</a:t>
            </a:r>
            <a:r>
              <a:rPr lang="en-US" sz="2800" b="1" dirty="0" smtClean="0">
                <a:cs typeface="Times New Roman"/>
              </a:rPr>
              <a:t> to rise and MPL</a:t>
            </a:r>
            <a:r>
              <a:rPr lang="en-US" sz="2800" b="1" baseline="-25000" dirty="0" smtClean="0">
                <a:cs typeface="Times New Roman"/>
              </a:rPr>
              <a:t>C</a:t>
            </a:r>
            <a:r>
              <a:rPr lang="en-US" sz="2800" b="1" dirty="0" smtClean="0">
                <a:cs typeface="Times New Roman"/>
              </a:rPr>
              <a:t> to fall (MPL</a:t>
            </a:r>
            <a:r>
              <a:rPr lang="en-US" sz="2800" b="1" baseline="-25000" dirty="0" smtClean="0">
                <a:cs typeface="Times New Roman"/>
              </a:rPr>
              <a:t>F</a:t>
            </a:r>
            <a:r>
              <a:rPr lang="en-US" sz="2800" b="1" dirty="0" smtClean="0">
                <a:cs typeface="Times New Roman"/>
              </a:rPr>
              <a:t>/MPL</a:t>
            </a:r>
            <a:r>
              <a:rPr lang="en-US" sz="2800" b="1" baseline="-25000" dirty="0" smtClean="0">
                <a:cs typeface="Times New Roman"/>
              </a:rPr>
              <a:t>C</a:t>
            </a:r>
            <a:r>
              <a:rPr lang="en-US" sz="2800" b="1" dirty="0" smtClean="0">
                <a:cs typeface="Times New Roman"/>
              </a:rPr>
              <a:t> rises).</a:t>
            </a:r>
          </a:p>
          <a:p>
            <a:pPr algn="ctr"/>
            <a:endParaRPr lang="en-US" sz="1400" b="1" dirty="0" smtClean="0">
              <a:cs typeface="Times New Roman"/>
            </a:endParaRPr>
          </a:p>
          <a:p>
            <a:pPr algn="ctr"/>
            <a:r>
              <a:rPr lang="en-US" sz="2800" b="1" dirty="0" smtClean="0">
                <a:cs typeface="Times New Roman"/>
              </a:rPr>
              <a:t>Thus the slope of the PPF is steeper with more cloth.</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635" y="133350"/>
            <a:ext cx="777456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Specific Factors: prices/wages</a:t>
            </a:r>
          </a:p>
        </p:txBody>
      </p:sp>
      <p:pic>
        <p:nvPicPr>
          <p:cNvPr id="3" name="Picture 5" descr="fig04_04"/>
          <p:cNvPicPr>
            <a:picLocks noChangeAspect="1" noChangeArrowheads="1"/>
          </p:cNvPicPr>
          <p:nvPr/>
        </p:nvPicPr>
        <p:blipFill>
          <a:blip r:embed="rId2"/>
          <a:srcRect/>
          <a:stretch>
            <a:fillRect/>
          </a:stretch>
        </p:blipFill>
        <p:spPr bwMode="auto">
          <a:xfrm>
            <a:off x="643074" y="1733550"/>
            <a:ext cx="3243126" cy="3200400"/>
          </a:xfrm>
          <a:prstGeom prst="rect">
            <a:avLst/>
          </a:prstGeom>
          <a:noFill/>
          <a:ln>
            <a:solidFill>
              <a:schemeClr val="tx1"/>
            </a:solidFill>
          </a:ln>
        </p:spPr>
      </p:pic>
      <p:sp>
        <p:nvSpPr>
          <p:cNvPr id="5" name="Rectangle 2"/>
          <p:cNvSpPr txBox="1">
            <a:spLocks noChangeArrowheads="1"/>
          </p:cNvSpPr>
          <p:nvPr/>
        </p:nvSpPr>
        <p:spPr>
          <a:xfrm>
            <a:off x="685800" y="1276350"/>
            <a:ext cx="3200400" cy="439737"/>
          </a:xfrm>
          <a:prstGeom prst="rect">
            <a:avLst/>
          </a:prstGeom>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smtClean="0">
                <a:ln>
                  <a:noFill/>
                </a:ln>
                <a:solidFill>
                  <a:schemeClr val="tx1"/>
                </a:solidFill>
                <a:effectLst/>
                <a:uLnTx/>
                <a:uFillTx/>
                <a:latin typeface="+mj-lt"/>
                <a:ea typeface="+mj-ea"/>
                <a:cs typeface="+mj-cs"/>
              </a:rPr>
              <a:t>Fig. 4-4: The Allocation of Labor</a:t>
            </a:r>
            <a:endParaRPr kumimoji="0" lang="en-US" b="0" i="0" u="none" strike="noStrike" kern="1200" cap="none" spc="0" normalizeH="0" baseline="0" noProof="0" dirty="0">
              <a:ln>
                <a:noFill/>
              </a:ln>
              <a:solidFill>
                <a:srgbClr val="336699"/>
              </a:solidFill>
              <a:effectLst/>
              <a:uLnTx/>
              <a:uFillTx/>
              <a:latin typeface="+mj-lt"/>
              <a:ea typeface="+mj-ea"/>
              <a:cs typeface="+mj-cs"/>
            </a:endParaRPr>
          </a:p>
        </p:txBody>
      </p:sp>
      <p:sp>
        <p:nvSpPr>
          <p:cNvPr id="6" name="TextBox 5"/>
          <p:cNvSpPr txBox="1"/>
          <p:nvPr/>
        </p:nvSpPr>
        <p:spPr>
          <a:xfrm>
            <a:off x="4114800" y="971550"/>
            <a:ext cx="5029200" cy="4124206"/>
          </a:xfrm>
          <a:prstGeom prst="rect">
            <a:avLst/>
          </a:prstGeom>
          <a:noFill/>
        </p:spPr>
        <p:txBody>
          <a:bodyPr wrap="square" rtlCol="0">
            <a:spAutoFit/>
          </a:bodyPr>
          <a:lstStyle/>
          <a:p>
            <a:pPr algn="ctr"/>
            <a:r>
              <a:rPr lang="en-US" sz="4000" b="1" dirty="0" smtClean="0">
                <a:solidFill>
                  <a:srgbClr val="0070C0"/>
                </a:solidFill>
                <a:cs typeface="Times New Roman"/>
              </a:rPr>
              <a:t>MPL</a:t>
            </a:r>
            <a:r>
              <a:rPr lang="en-US" sz="4000" b="1" baseline="-25000" dirty="0" smtClean="0">
                <a:solidFill>
                  <a:srgbClr val="0070C0"/>
                </a:solidFill>
                <a:cs typeface="Times New Roman"/>
              </a:rPr>
              <a:t>C</a:t>
            </a:r>
            <a:r>
              <a:rPr lang="en-US" sz="4000" b="1" dirty="0" smtClean="0">
                <a:solidFill>
                  <a:srgbClr val="0070C0"/>
                </a:solidFill>
                <a:cs typeface="Times New Roman"/>
              </a:rPr>
              <a:t>P</a:t>
            </a:r>
            <a:r>
              <a:rPr lang="en-US" sz="4000" b="1" baseline="-25000" dirty="0" smtClean="0">
                <a:solidFill>
                  <a:srgbClr val="0070C0"/>
                </a:solidFill>
                <a:cs typeface="Times New Roman"/>
              </a:rPr>
              <a:t>C</a:t>
            </a:r>
            <a:r>
              <a:rPr lang="en-US" sz="4000" b="1" dirty="0" smtClean="0">
                <a:solidFill>
                  <a:srgbClr val="0070C0"/>
                </a:solidFill>
                <a:cs typeface="Times New Roman"/>
              </a:rPr>
              <a:t> = w</a:t>
            </a:r>
          </a:p>
          <a:p>
            <a:pPr algn="ctr"/>
            <a:r>
              <a:rPr lang="en-US" sz="4000" b="1" dirty="0" smtClean="0">
                <a:solidFill>
                  <a:srgbClr val="0070C0"/>
                </a:solidFill>
                <a:cs typeface="Times New Roman"/>
              </a:rPr>
              <a:t>MPL</a:t>
            </a:r>
            <a:r>
              <a:rPr lang="en-US" sz="4000" b="1" baseline="-25000" dirty="0" smtClean="0">
                <a:solidFill>
                  <a:srgbClr val="0070C0"/>
                </a:solidFill>
                <a:cs typeface="Times New Roman"/>
              </a:rPr>
              <a:t>F</a:t>
            </a:r>
            <a:r>
              <a:rPr lang="en-US" sz="4000" b="1" dirty="0" smtClean="0">
                <a:solidFill>
                  <a:srgbClr val="0070C0"/>
                </a:solidFill>
                <a:cs typeface="Times New Roman"/>
              </a:rPr>
              <a:t>P</a:t>
            </a:r>
            <a:r>
              <a:rPr lang="en-US" sz="4000" b="1" baseline="-25000" dirty="0" smtClean="0">
                <a:solidFill>
                  <a:srgbClr val="0070C0"/>
                </a:solidFill>
                <a:cs typeface="Times New Roman"/>
              </a:rPr>
              <a:t>F</a:t>
            </a:r>
            <a:r>
              <a:rPr lang="en-US" sz="4000" b="1" dirty="0" smtClean="0">
                <a:solidFill>
                  <a:srgbClr val="0070C0"/>
                </a:solidFill>
                <a:cs typeface="Times New Roman"/>
              </a:rPr>
              <a:t> = w</a:t>
            </a:r>
          </a:p>
          <a:p>
            <a:endParaRPr lang="en-US" sz="1400" b="1" dirty="0" smtClean="0">
              <a:cs typeface="Times New Roman"/>
            </a:endParaRPr>
          </a:p>
          <a:p>
            <a:r>
              <a:rPr lang="en-US" sz="2800" b="1" dirty="0" smtClean="0">
                <a:cs typeface="Times New Roman"/>
              </a:rPr>
              <a:t>MPL </a:t>
            </a:r>
            <a:r>
              <a:rPr lang="en-US" sz="2800" b="1" dirty="0" smtClean="0">
                <a:latin typeface="Times New Roman"/>
                <a:cs typeface="Times New Roman"/>
              </a:rPr>
              <a:t>≡</a:t>
            </a:r>
            <a:r>
              <a:rPr lang="en-US" sz="2800" b="1" dirty="0" smtClean="0">
                <a:cs typeface="Times New Roman"/>
              </a:rPr>
              <a:t> marginal product of labor</a:t>
            </a:r>
          </a:p>
          <a:p>
            <a:r>
              <a:rPr lang="en-US" sz="2800" b="1" dirty="0" smtClean="0">
                <a:cs typeface="Times New Roman"/>
              </a:rPr>
              <a:t>MPL</a:t>
            </a:r>
            <a:r>
              <a:rPr lang="en-US" sz="2800" b="1" baseline="-25000" dirty="0" smtClean="0">
                <a:cs typeface="Times New Roman"/>
              </a:rPr>
              <a:t>C</a:t>
            </a:r>
            <a:r>
              <a:rPr lang="en-US" sz="2800" b="1" dirty="0" smtClean="0">
                <a:cs typeface="Times New Roman"/>
              </a:rPr>
              <a:t> </a:t>
            </a:r>
            <a:r>
              <a:rPr lang="en-US" sz="2800" b="1" dirty="0" smtClean="0">
                <a:latin typeface="Times New Roman"/>
                <a:cs typeface="Times New Roman"/>
              </a:rPr>
              <a:t>≡</a:t>
            </a:r>
            <a:r>
              <a:rPr lang="en-US" sz="2800" b="1" dirty="0" smtClean="0">
                <a:cs typeface="Times New Roman"/>
              </a:rPr>
              <a:t> MPL for cloth</a:t>
            </a:r>
          </a:p>
          <a:p>
            <a:r>
              <a:rPr lang="en-US" sz="2800" b="1" dirty="0" smtClean="0">
                <a:cs typeface="Times New Roman"/>
              </a:rPr>
              <a:t>MPL</a:t>
            </a:r>
            <a:r>
              <a:rPr lang="en-US" sz="2800" b="1" baseline="-25000" dirty="0" smtClean="0">
                <a:cs typeface="Times New Roman"/>
              </a:rPr>
              <a:t>F</a:t>
            </a:r>
            <a:r>
              <a:rPr lang="en-US" sz="2800" b="1" dirty="0" smtClean="0">
                <a:cs typeface="Times New Roman"/>
              </a:rPr>
              <a:t> </a:t>
            </a:r>
            <a:r>
              <a:rPr lang="en-US" sz="2800" b="1" dirty="0" smtClean="0">
                <a:latin typeface="Times New Roman"/>
                <a:cs typeface="Times New Roman"/>
              </a:rPr>
              <a:t>≡</a:t>
            </a:r>
            <a:r>
              <a:rPr lang="en-US" sz="2800" b="1" dirty="0" smtClean="0">
                <a:cs typeface="Times New Roman"/>
              </a:rPr>
              <a:t> MPL for food</a:t>
            </a:r>
          </a:p>
          <a:p>
            <a:r>
              <a:rPr lang="en-US" sz="2800" b="1" dirty="0" smtClean="0">
                <a:cs typeface="Times New Roman"/>
              </a:rPr>
              <a:t>P</a:t>
            </a:r>
            <a:r>
              <a:rPr lang="en-US" sz="2800" b="1" baseline="-25000" dirty="0" smtClean="0">
                <a:cs typeface="Times New Roman"/>
              </a:rPr>
              <a:t>C</a:t>
            </a:r>
            <a:r>
              <a:rPr lang="en-US" sz="2800" b="1" dirty="0" smtClean="0">
                <a:cs typeface="Times New Roman"/>
              </a:rPr>
              <a:t> </a:t>
            </a:r>
            <a:r>
              <a:rPr lang="en-US" sz="2800" b="1" dirty="0" smtClean="0">
                <a:latin typeface="Times New Roman"/>
                <a:cs typeface="Times New Roman"/>
              </a:rPr>
              <a:t>≡</a:t>
            </a:r>
            <a:r>
              <a:rPr lang="en-US" sz="2800" b="1" dirty="0" smtClean="0">
                <a:cs typeface="Times New Roman"/>
              </a:rPr>
              <a:t> price of cloth</a:t>
            </a:r>
          </a:p>
          <a:p>
            <a:r>
              <a:rPr lang="en-US" sz="2800" b="1" dirty="0" smtClean="0">
                <a:cs typeface="Times New Roman"/>
              </a:rPr>
              <a:t>P</a:t>
            </a:r>
            <a:r>
              <a:rPr lang="en-US" sz="2800" b="1" baseline="-25000" dirty="0" smtClean="0">
                <a:cs typeface="Times New Roman"/>
              </a:rPr>
              <a:t>F</a:t>
            </a:r>
            <a:r>
              <a:rPr lang="en-US" sz="2800" b="1" dirty="0" smtClean="0">
                <a:cs typeface="Times New Roman"/>
              </a:rPr>
              <a:t> </a:t>
            </a:r>
            <a:r>
              <a:rPr lang="en-US" sz="2800" b="1" dirty="0" smtClean="0">
                <a:latin typeface="Times New Roman"/>
                <a:cs typeface="Times New Roman"/>
              </a:rPr>
              <a:t>≡</a:t>
            </a:r>
            <a:r>
              <a:rPr lang="en-US" sz="2800" b="1" dirty="0" smtClean="0">
                <a:cs typeface="Times New Roman"/>
              </a:rPr>
              <a:t> price of food</a:t>
            </a:r>
          </a:p>
          <a:p>
            <a:r>
              <a:rPr lang="en-US" sz="2800" b="1" dirty="0" smtClean="0">
                <a:cs typeface="Times New Roman"/>
              </a:rPr>
              <a:t>w </a:t>
            </a:r>
            <a:r>
              <a:rPr lang="en-US" sz="2800" b="1" dirty="0" smtClean="0">
                <a:latin typeface="Times New Roman"/>
                <a:cs typeface="Times New Roman"/>
              </a:rPr>
              <a:t>≡</a:t>
            </a:r>
            <a:r>
              <a:rPr lang="en-US" sz="2800" b="1" dirty="0" smtClean="0">
                <a:cs typeface="Times New Roman"/>
              </a:rPr>
              <a:t> wage rate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635" y="133350"/>
            <a:ext cx="777456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Specific Factors: prices/wages</a:t>
            </a:r>
          </a:p>
        </p:txBody>
      </p:sp>
      <p:pic>
        <p:nvPicPr>
          <p:cNvPr id="3" name="Picture 5" descr="fig04_04"/>
          <p:cNvPicPr>
            <a:picLocks noChangeAspect="1" noChangeArrowheads="1"/>
          </p:cNvPicPr>
          <p:nvPr/>
        </p:nvPicPr>
        <p:blipFill>
          <a:blip r:embed="rId2"/>
          <a:srcRect/>
          <a:stretch>
            <a:fillRect/>
          </a:stretch>
        </p:blipFill>
        <p:spPr bwMode="auto">
          <a:xfrm>
            <a:off x="643074" y="1733550"/>
            <a:ext cx="3243126" cy="3200400"/>
          </a:xfrm>
          <a:prstGeom prst="rect">
            <a:avLst/>
          </a:prstGeom>
          <a:noFill/>
          <a:ln>
            <a:solidFill>
              <a:schemeClr val="tx1"/>
            </a:solidFill>
          </a:ln>
        </p:spPr>
      </p:pic>
      <p:sp>
        <p:nvSpPr>
          <p:cNvPr id="4" name="Rectangle 2"/>
          <p:cNvSpPr txBox="1">
            <a:spLocks noChangeArrowheads="1"/>
          </p:cNvSpPr>
          <p:nvPr/>
        </p:nvSpPr>
        <p:spPr>
          <a:xfrm>
            <a:off x="685800" y="1276350"/>
            <a:ext cx="3200400" cy="439737"/>
          </a:xfrm>
          <a:prstGeom prst="rect">
            <a:avLst/>
          </a:prstGeom>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smtClean="0">
                <a:ln>
                  <a:noFill/>
                </a:ln>
                <a:solidFill>
                  <a:schemeClr val="tx1"/>
                </a:solidFill>
                <a:effectLst/>
                <a:uLnTx/>
                <a:uFillTx/>
                <a:latin typeface="+mj-lt"/>
                <a:ea typeface="+mj-ea"/>
                <a:cs typeface="+mj-cs"/>
              </a:rPr>
              <a:t>Fig. 4-4: The Allocation of Labor</a:t>
            </a:r>
            <a:endParaRPr kumimoji="0" lang="en-US" b="0" i="0" u="none" strike="noStrike" kern="1200" cap="none" spc="0" normalizeH="0" baseline="0" noProof="0" dirty="0">
              <a:ln>
                <a:noFill/>
              </a:ln>
              <a:solidFill>
                <a:srgbClr val="336699"/>
              </a:solidFill>
              <a:effectLst/>
              <a:uLnTx/>
              <a:uFillTx/>
              <a:latin typeface="+mj-lt"/>
              <a:ea typeface="+mj-ea"/>
              <a:cs typeface="+mj-cs"/>
            </a:endParaRPr>
          </a:p>
        </p:txBody>
      </p:sp>
      <p:sp>
        <p:nvSpPr>
          <p:cNvPr id="5" name="TextBox 4"/>
          <p:cNvSpPr txBox="1"/>
          <p:nvPr/>
        </p:nvSpPr>
        <p:spPr>
          <a:xfrm>
            <a:off x="4114800" y="971550"/>
            <a:ext cx="5029200" cy="4124206"/>
          </a:xfrm>
          <a:prstGeom prst="rect">
            <a:avLst/>
          </a:prstGeom>
          <a:noFill/>
        </p:spPr>
        <p:txBody>
          <a:bodyPr wrap="square" rtlCol="0">
            <a:spAutoFit/>
          </a:bodyPr>
          <a:lstStyle/>
          <a:p>
            <a:pPr algn="ctr"/>
            <a:r>
              <a:rPr lang="en-US" sz="4000" b="1" dirty="0" smtClean="0">
                <a:solidFill>
                  <a:srgbClr val="0070C0"/>
                </a:solidFill>
                <a:cs typeface="Times New Roman"/>
              </a:rPr>
              <a:t>MPL</a:t>
            </a:r>
            <a:r>
              <a:rPr lang="en-US" sz="4000" b="1" baseline="-25000" dirty="0" smtClean="0">
                <a:solidFill>
                  <a:srgbClr val="0070C0"/>
                </a:solidFill>
                <a:cs typeface="Times New Roman"/>
              </a:rPr>
              <a:t>C</a:t>
            </a:r>
            <a:r>
              <a:rPr lang="en-US" sz="4000" b="1" dirty="0" smtClean="0">
                <a:solidFill>
                  <a:srgbClr val="0070C0"/>
                </a:solidFill>
                <a:cs typeface="Times New Roman"/>
              </a:rPr>
              <a:t>P</a:t>
            </a:r>
            <a:r>
              <a:rPr lang="en-US" sz="4000" b="1" baseline="-25000" dirty="0" smtClean="0">
                <a:solidFill>
                  <a:srgbClr val="0070C0"/>
                </a:solidFill>
                <a:cs typeface="Times New Roman"/>
              </a:rPr>
              <a:t>C</a:t>
            </a:r>
            <a:r>
              <a:rPr lang="en-US" sz="4000" b="1" dirty="0" smtClean="0">
                <a:solidFill>
                  <a:srgbClr val="0070C0"/>
                </a:solidFill>
                <a:cs typeface="Times New Roman"/>
              </a:rPr>
              <a:t> = w</a:t>
            </a:r>
          </a:p>
          <a:p>
            <a:pPr algn="ctr"/>
            <a:r>
              <a:rPr lang="en-US" sz="4000" b="1" dirty="0" smtClean="0">
                <a:solidFill>
                  <a:srgbClr val="0070C0"/>
                </a:solidFill>
                <a:cs typeface="Times New Roman"/>
              </a:rPr>
              <a:t>MPL</a:t>
            </a:r>
            <a:r>
              <a:rPr lang="en-US" sz="4000" b="1" baseline="-25000" dirty="0" smtClean="0">
                <a:solidFill>
                  <a:srgbClr val="0070C0"/>
                </a:solidFill>
                <a:cs typeface="Times New Roman"/>
              </a:rPr>
              <a:t>F</a:t>
            </a:r>
            <a:r>
              <a:rPr lang="en-US" sz="4000" b="1" dirty="0" smtClean="0">
                <a:solidFill>
                  <a:srgbClr val="0070C0"/>
                </a:solidFill>
                <a:cs typeface="Times New Roman"/>
              </a:rPr>
              <a:t>P</a:t>
            </a:r>
            <a:r>
              <a:rPr lang="en-US" sz="4000" b="1" baseline="-25000" dirty="0" smtClean="0">
                <a:solidFill>
                  <a:srgbClr val="0070C0"/>
                </a:solidFill>
                <a:cs typeface="Times New Roman"/>
              </a:rPr>
              <a:t>F</a:t>
            </a:r>
            <a:r>
              <a:rPr lang="en-US" sz="4000" b="1" dirty="0" smtClean="0">
                <a:solidFill>
                  <a:srgbClr val="0070C0"/>
                </a:solidFill>
                <a:cs typeface="Times New Roman"/>
              </a:rPr>
              <a:t> = w</a:t>
            </a:r>
          </a:p>
          <a:p>
            <a:pPr algn="ctr"/>
            <a:endParaRPr lang="en-US" sz="1400" b="1" dirty="0" smtClean="0">
              <a:cs typeface="Times New Roman"/>
            </a:endParaRPr>
          </a:p>
          <a:p>
            <a:pPr algn="ctr"/>
            <a:r>
              <a:rPr lang="en-US" sz="2800" b="1" dirty="0" smtClean="0">
                <a:cs typeface="Times New Roman"/>
              </a:rPr>
              <a:t>Employers maximize profits by demanding labor up to the point where the value produced by an additional hour equals the marginal cost of employing a worker for that hour.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635" y="133350"/>
            <a:ext cx="777456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Specific Factors: prices/wages</a:t>
            </a:r>
          </a:p>
        </p:txBody>
      </p:sp>
      <p:pic>
        <p:nvPicPr>
          <p:cNvPr id="3" name="Picture 5" descr="fig04_04"/>
          <p:cNvPicPr>
            <a:picLocks noChangeAspect="1" noChangeArrowheads="1"/>
          </p:cNvPicPr>
          <p:nvPr/>
        </p:nvPicPr>
        <p:blipFill>
          <a:blip r:embed="rId2"/>
          <a:srcRect/>
          <a:stretch>
            <a:fillRect/>
          </a:stretch>
        </p:blipFill>
        <p:spPr bwMode="auto">
          <a:xfrm>
            <a:off x="643074" y="1733550"/>
            <a:ext cx="3243126" cy="3200400"/>
          </a:xfrm>
          <a:prstGeom prst="rect">
            <a:avLst/>
          </a:prstGeom>
          <a:noFill/>
          <a:ln>
            <a:solidFill>
              <a:schemeClr val="tx1"/>
            </a:solidFill>
          </a:ln>
        </p:spPr>
      </p:pic>
      <p:sp>
        <p:nvSpPr>
          <p:cNvPr id="4" name="Rectangle 2"/>
          <p:cNvSpPr txBox="1">
            <a:spLocks noChangeArrowheads="1"/>
          </p:cNvSpPr>
          <p:nvPr/>
        </p:nvSpPr>
        <p:spPr>
          <a:xfrm>
            <a:off x="685800" y="1276350"/>
            <a:ext cx="3200400" cy="439737"/>
          </a:xfrm>
          <a:prstGeom prst="rect">
            <a:avLst/>
          </a:prstGeom>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smtClean="0">
                <a:ln>
                  <a:noFill/>
                </a:ln>
                <a:solidFill>
                  <a:schemeClr val="tx1"/>
                </a:solidFill>
                <a:effectLst/>
                <a:uLnTx/>
                <a:uFillTx/>
                <a:latin typeface="+mj-lt"/>
                <a:ea typeface="+mj-ea"/>
                <a:cs typeface="+mj-cs"/>
              </a:rPr>
              <a:t>Fig. 4-4: The Allocation of Labor</a:t>
            </a:r>
            <a:endParaRPr kumimoji="0" lang="en-US" b="0" i="0" u="none" strike="noStrike" kern="1200" cap="none" spc="0" normalizeH="0" baseline="0" noProof="0" dirty="0">
              <a:ln>
                <a:noFill/>
              </a:ln>
              <a:solidFill>
                <a:srgbClr val="336699"/>
              </a:solidFill>
              <a:effectLst/>
              <a:uLnTx/>
              <a:uFillTx/>
              <a:latin typeface="+mj-lt"/>
              <a:ea typeface="+mj-ea"/>
              <a:cs typeface="+mj-cs"/>
            </a:endParaRPr>
          </a:p>
        </p:txBody>
      </p:sp>
      <p:sp>
        <p:nvSpPr>
          <p:cNvPr id="5" name="TextBox 4"/>
          <p:cNvSpPr txBox="1"/>
          <p:nvPr/>
        </p:nvSpPr>
        <p:spPr>
          <a:xfrm>
            <a:off x="4114800" y="971550"/>
            <a:ext cx="5029200" cy="3908762"/>
          </a:xfrm>
          <a:prstGeom prst="rect">
            <a:avLst/>
          </a:prstGeom>
          <a:noFill/>
        </p:spPr>
        <p:txBody>
          <a:bodyPr wrap="square" rtlCol="0">
            <a:spAutoFit/>
          </a:bodyPr>
          <a:lstStyle/>
          <a:p>
            <a:pPr algn="ctr"/>
            <a:r>
              <a:rPr lang="en-US" sz="4000" b="1" dirty="0" smtClean="0">
                <a:solidFill>
                  <a:srgbClr val="0070C0"/>
                </a:solidFill>
                <a:cs typeface="Times New Roman"/>
              </a:rPr>
              <a:t>MPL</a:t>
            </a:r>
            <a:r>
              <a:rPr lang="en-US" sz="4000" b="1" baseline="-25000" dirty="0" smtClean="0">
                <a:solidFill>
                  <a:srgbClr val="0070C0"/>
                </a:solidFill>
                <a:cs typeface="Times New Roman"/>
              </a:rPr>
              <a:t>C</a:t>
            </a:r>
            <a:r>
              <a:rPr lang="en-US" sz="4000" b="1" dirty="0" smtClean="0">
                <a:solidFill>
                  <a:srgbClr val="0070C0"/>
                </a:solidFill>
                <a:cs typeface="Times New Roman"/>
              </a:rPr>
              <a:t>P</a:t>
            </a:r>
            <a:r>
              <a:rPr lang="en-US" sz="4000" b="1" baseline="-25000" dirty="0" smtClean="0">
                <a:solidFill>
                  <a:srgbClr val="0070C0"/>
                </a:solidFill>
                <a:cs typeface="Times New Roman"/>
              </a:rPr>
              <a:t>C</a:t>
            </a:r>
            <a:r>
              <a:rPr lang="en-US" sz="4000" b="1" dirty="0" smtClean="0">
                <a:solidFill>
                  <a:srgbClr val="0070C0"/>
                </a:solidFill>
                <a:cs typeface="Times New Roman"/>
              </a:rPr>
              <a:t> = w</a:t>
            </a:r>
          </a:p>
          <a:p>
            <a:pPr algn="ctr"/>
            <a:r>
              <a:rPr lang="en-US" sz="4000" b="1" dirty="0" smtClean="0">
                <a:solidFill>
                  <a:srgbClr val="0070C0"/>
                </a:solidFill>
                <a:cs typeface="Times New Roman"/>
              </a:rPr>
              <a:t>MPL</a:t>
            </a:r>
            <a:r>
              <a:rPr lang="en-US" sz="4000" b="1" baseline="-25000" dirty="0" smtClean="0">
                <a:solidFill>
                  <a:srgbClr val="0070C0"/>
                </a:solidFill>
                <a:cs typeface="Times New Roman"/>
              </a:rPr>
              <a:t>F</a:t>
            </a:r>
            <a:r>
              <a:rPr lang="en-US" sz="4000" b="1" dirty="0" smtClean="0">
                <a:solidFill>
                  <a:srgbClr val="0070C0"/>
                </a:solidFill>
                <a:cs typeface="Times New Roman"/>
              </a:rPr>
              <a:t>P</a:t>
            </a:r>
            <a:r>
              <a:rPr lang="en-US" sz="4000" b="1" baseline="-25000" dirty="0" smtClean="0">
                <a:solidFill>
                  <a:srgbClr val="0070C0"/>
                </a:solidFill>
                <a:cs typeface="Times New Roman"/>
              </a:rPr>
              <a:t>F</a:t>
            </a:r>
            <a:r>
              <a:rPr lang="en-US" sz="4000" b="1" dirty="0" smtClean="0">
                <a:solidFill>
                  <a:srgbClr val="0070C0"/>
                </a:solidFill>
                <a:cs typeface="Times New Roman"/>
              </a:rPr>
              <a:t> = w</a:t>
            </a:r>
          </a:p>
          <a:p>
            <a:pPr algn="ctr"/>
            <a:endParaRPr lang="en-US" sz="1400" b="1" dirty="0" smtClean="0">
              <a:cs typeface="Times New Roman"/>
            </a:endParaRPr>
          </a:p>
          <a:p>
            <a:pPr algn="ctr"/>
            <a:r>
              <a:rPr lang="en-US" sz="2800" b="1" dirty="0" smtClean="0">
                <a:cs typeface="Times New Roman"/>
              </a:rPr>
              <a:t>The wage equals the value of the marginal product of labor in manufacturing and food sectors.</a:t>
            </a:r>
          </a:p>
          <a:p>
            <a:pPr algn="ctr"/>
            <a:endParaRPr lang="en-US" sz="1400" b="1" dirty="0" smtClean="0">
              <a:cs typeface="Times New Roman"/>
            </a:endParaRPr>
          </a:p>
          <a:p>
            <a:pPr algn="ctr"/>
            <a:r>
              <a:rPr lang="en-US" sz="2800" b="1" dirty="0" smtClean="0">
                <a:cs typeface="Times New Roman"/>
              </a:rPr>
              <a:t>Figure 4-4 shows the demand for labor in the two sectors.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635" y="133350"/>
            <a:ext cx="777456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Specific Factors: prices/wages</a:t>
            </a:r>
          </a:p>
        </p:txBody>
      </p:sp>
      <p:pic>
        <p:nvPicPr>
          <p:cNvPr id="3" name="Picture 5" descr="fig04_04"/>
          <p:cNvPicPr>
            <a:picLocks noChangeAspect="1" noChangeArrowheads="1"/>
          </p:cNvPicPr>
          <p:nvPr/>
        </p:nvPicPr>
        <p:blipFill>
          <a:blip r:embed="rId2"/>
          <a:srcRect/>
          <a:stretch>
            <a:fillRect/>
          </a:stretch>
        </p:blipFill>
        <p:spPr bwMode="auto">
          <a:xfrm>
            <a:off x="643074" y="1733550"/>
            <a:ext cx="3243126" cy="3200400"/>
          </a:xfrm>
          <a:prstGeom prst="rect">
            <a:avLst/>
          </a:prstGeom>
          <a:noFill/>
          <a:ln>
            <a:solidFill>
              <a:schemeClr val="tx1"/>
            </a:solidFill>
          </a:ln>
        </p:spPr>
      </p:pic>
      <p:sp>
        <p:nvSpPr>
          <p:cNvPr id="4" name="Rectangle 2"/>
          <p:cNvSpPr txBox="1">
            <a:spLocks noChangeArrowheads="1"/>
          </p:cNvSpPr>
          <p:nvPr/>
        </p:nvSpPr>
        <p:spPr>
          <a:xfrm>
            <a:off x="685800" y="1276350"/>
            <a:ext cx="3200400" cy="439737"/>
          </a:xfrm>
          <a:prstGeom prst="rect">
            <a:avLst/>
          </a:prstGeom>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smtClean="0">
                <a:ln>
                  <a:noFill/>
                </a:ln>
                <a:solidFill>
                  <a:schemeClr val="tx1"/>
                </a:solidFill>
                <a:effectLst/>
                <a:uLnTx/>
                <a:uFillTx/>
                <a:latin typeface="+mj-lt"/>
                <a:ea typeface="+mj-ea"/>
                <a:cs typeface="+mj-cs"/>
              </a:rPr>
              <a:t>Fig. 4-4: The Allocation of Labor</a:t>
            </a:r>
            <a:endParaRPr kumimoji="0" lang="en-US" b="0" i="0" u="none" strike="noStrike" kern="1200" cap="none" spc="0" normalizeH="0" baseline="0" noProof="0" dirty="0">
              <a:ln>
                <a:noFill/>
              </a:ln>
              <a:solidFill>
                <a:srgbClr val="336699"/>
              </a:solidFill>
              <a:effectLst/>
              <a:uLnTx/>
              <a:uFillTx/>
              <a:latin typeface="+mj-lt"/>
              <a:ea typeface="+mj-ea"/>
              <a:cs typeface="+mj-cs"/>
            </a:endParaRPr>
          </a:p>
        </p:txBody>
      </p:sp>
      <p:sp>
        <p:nvSpPr>
          <p:cNvPr id="5" name="TextBox 4"/>
          <p:cNvSpPr txBox="1"/>
          <p:nvPr/>
        </p:nvSpPr>
        <p:spPr>
          <a:xfrm>
            <a:off x="4038600" y="1242120"/>
            <a:ext cx="5029200" cy="3539430"/>
          </a:xfrm>
          <a:prstGeom prst="rect">
            <a:avLst/>
          </a:prstGeom>
          <a:noFill/>
        </p:spPr>
        <p:txBody>
          <a:bodyPr wrap="square" rtlCol="0">
            <a:spAutoFit/>
          </a:bodyPr>
          <a:lstStyle/>
          <a:p>
            <a:pPr algn="ctr"/>
            <a:r>
              <a:rPr lang="en-US" sz="2800" b="1" dirty="0" smtClean="0">
                <a:cs typeface="Times New Roman"/>
              </a:rPr>
              <a:t>Demand for labor in the</a:t>
            </a:r>
          </a:p>
          <a:p>
            <a:pPr algn="ctr"/>
            <a:r>
              <a:rPr lang="en-US" sz="2800" b="1" dirty="0" smtClean="0">
                <a:cs typeface="Times New Roman"/>
              </a:rPr>
              <a:t>cloth sector is MPL</a:t>
            </a:r>
            <a:r>
              <a:rPr lang="en-US" sz="2800" b="1" baseline="-25000" dirty="0" smtClean="0">
                <a:cs typeface="Times New Roman"/>
              </a:rPr>
              <a:t>C</a:t>
            </a:r>
            <a:r>
              <a:rPr lang="en-US" sz="2800" b="1" dirty="0" smtClean="0">
                <a:cs typeface="Times New Roman"/>
              </a:rPr>
              <a:t>P</a:t>
            </a:r>
            <a:r>
              <a:rPr lang="en-US" sz="2800" b="1" baseline="-25000" dirty="0" smtClean="0">
                <a:cs typeface="Times New Roman"/>
              </a:rPr>
              <a:t>C</a:t>
            </a:r>
            <a:r>
              <a:rPr lang="en-US" sz="2800" b="1" dirty="0" smtClean="0">
                <a:cs typeface="Times New Roman"/>
              </a:rPr>
              <a:t>.</a:t>
            </a:r>
          </a:p>
          <a:p>
            <a:pPr algn="ctr"/>
            <a:r>
              <a:rPr lang="en-US" sz="2800" b="1" dirty="0" smtClean="0">
                <a:cs typeface="Times New Roman"/>
              </a:rPr>
              <a:t>(measured left to right)</a:t>
            </a:r>
          </a:p>
          <a:p>
            <a:pPr algn="ctr"/>
            <a:endParaRPr lang="en-US" sz="1400" b="1" dirty="0" smtClean="0">
              <a:cs typeface="Times New Roman"/>
            </a:endParaRPr>
          </a:p>
          <a:p>
            <a:pPr algn="ctr"/>
            <a:r>
              <a:rPr lang="en-US" sz="2800" b="1" dirty="0" smtClean="0">
                <a:cs typeface="Times New Roman"/>
              </a:rPr>
              <a:t>Demand for labor in the</a:t>
            </a:r>
          </a:p>
          <a:p>
            <a:pPr algn="ctr"/>
            <a:r>
              <a:rPr lang="en-US" sz="2800" b="1" dirty="0" smtClean="0">
                <a:cs typeface="Times New Roman"/>
              </a:rPr>
              <a:t>food sector is MPL</a:t>
            </a:r>
            <a:r>
              <a:rPr lang="en-US" sz="2800" b="1" baseline="-25000" dirty="0" smtClean="0">
                <a:cs typeface="Times New Roman"/>
              </a:rPr>
              <a:t>F</a:t>
            </a:r>
            <a:r>
              <a:rPr lang="en-US" sz="2800" b="1" dirty="0" smtClean="0">
                <a:cs typeface="Times New Roman"/>
              </a:rPr>
              <a:t>P</a:t>
            </a:r>
            <a:r>
              <a:rPr lang="en-US" sz="2800" b="1" baseline="-25000" dirty="0" smtClean="0">
                <a:cs typeface="Times New Roman"/>
              </a:rPr>
              <a:t>F</a:t>
            </a:r>
            <a:r>
              <a:rPr lang="en-US" sz="2800" b="1" dirty="0" smtClean="0">
                <a:cs typeface="Times New Roman"/>
              </a:rPr>
              <a:t>.</a:t>
            </a:r>
          </a:p>
          <a:p>
            <a:pPr algn="ctr"/>
            <a:r>
              <a:rPr lang="en-US" sz="2800" b="1" dirty="0" smtClean="0">
                <a:cs typeface="Times New Roman"/>
              </a:rPr>
              <a:t>(measured right to left)</a:t>
            </a:r>
          </a:p>
          <a:p>
            <a:pPr algn="ctr"/>
            <a:endParaRPr lang="en-US" sz="1400" b="1" dirty="0" smtClean="0">
              <a:cs typeface="Times New Roman"/>
            </a:endParaRPr>
          </a:p>
          <a:p>
            <a:pPr algn="ctr"/>
            <a:r>
              <a:rPr lang="en-US" sz="2800" b="1" dirty="0" smtClean="0">
                <a:cs typeface="Times New Roman"/>
              </a:rPr>
              <a:t>Horizontal axis is total L supply.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635" y="133350"/>
            <a:ext cx="777456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Specific Factors: prices/wages</a:t>
            </a:r>
          </a:p>
        </p:txBody>
      </p:sp>
      <p:pic>
        <p:nvPicPr>
          <p:cNvPr id="3" name="Picture 5" descr="fig04_04"/>
          <p:cNvPicPr>
            <a:picLocks noChangeAspect="1" noChangeArrowheads="1"/>
          </p:cNvPicPr>
          <p:nvPr/>
        </p:nvPicPr>
        <p:blipFill>
          <a:blip r:embed="rId2"/>
          <a:srcRect/>
          <a:stretch>
            <a:fillRect/>
          </a:stretch>
        </p:blipFill>
        <p:spPr bwMode="auto">
          <a:xfrm>
            <a:off x="643074" y="1733550"/>
            <a:ext cx="3243126" cy="3200400"/>
          </a:xfrm>
          <a:prstGeom prst="rect">
            <a:avLst/>
          </a:prstGeom>
          <a:noFill/>
          <a:ln>
            <a:solidFill>
              <a:schemeClr val="tx1"/>
            </a:solidFill>
          </a:ln>
        </p:spPr>
      </p:pic>
      <p:sp>
        <p:nvSpPr>
          <p:cNvPr id="4" name="Rectangle 2"/>
          <p:cNvSpPr txBox="1">
            <a:spLocks noChangeArrowheads="1"/>
          </p:cNvSpPr>
          <p:nvPr/>
        </p:nvSpPr>
        <p:spPr>
          <a:xfrm>
            <a:off x="685800" y="1276350"/>
            <a:ext cx="3200400" cy="439737"/>
          </a:xfrm>
          <a:prstGeom prst="rect">
            <a:avLst/>
          </a:prstGeom>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smtClean="0">
                <a:ln>
                  <a:noFill/>
                </a:ln>
                <a:solidFill>
                  <a:schemeClr val="tx1"/>
                </a:solidFill>
                <a:effectLst/>
                <a:uLnTx/>
                <a:uFillTx/>
                <a:latin typeface="+mj-lt"/>
                <a:ea typeface="+mj-ea"/>
                <a:cs typeface="+mj-cs"/>
              </a:rPr>
              <a:t>Fig. 4-4: The Allocation of Labor</a:t>
            </a:r>
            <a:endParaRPr kumimoji="0" lang="en-US" b="0" i="0" u="none" strike="noStrike" kern="1200" cap="none" spc="0" normalizeH="0" baseline="0" noProof="0" dirty="0">
              <a:ln>
                <a:noFill/>
              </a:ln>
              <a:solidFill>
                <a:srgbClr val="336699"/>
              </a:solidFill>
              <a:effectLst/>
              <a:uLnTx/>
              <a:uFillTx/>
              <a:latin typeface="+mj-lt"/>
              <a:ea typeface="+mj-ea"/>
              <a:cs typeface="+mj-cs"/>
            </a:endParaRPr>
          </a:p>
        </p:txBody>
      </p:sp>
      <p:sp>
        <p:nvSpPr>
          <p:cNvPr id="5" name="TextBox 4"/>
          <p:cNvSpPr txBox="1"/>
          <p:nvPr/>
        </p:nvSpPr>
        <p:spPr>
          <a:xfrm>
            <a:off x="4038600" y="971550"/>
            <a:ext cx="5029200" cy="4185761"/>
          </a:xfrm>
          <a:prstGeom prst="rect">
            <a:avLst/>
          </a:prstGeom>
          <a:noFill/>
        </p:spPr>
        <p:txBody>
          <a:bodyPr wrap="square" rtlCol="0">
            <a:spAutoFit/>
          </a:bodyPr>
          <a:lstStyle/>
          <a:p>
            <a:pPr algn="ctr"/>
            <a:r>
              <a:rPr lang="en-US" sz="2800" b="1" dirty="0" smtClean="0">
                <a:cs typeface="Times New Roman"/>
              </a:rPr>
              <a:t>The cloth and food labor demand curves intersect at w and the allocation of labor between sectors.</a:t>
            </a:r>
          </a:p>
          <a:p>
            <a:pPr algn="ctr"/>
            <a:endParaRPr lang="en-US" sz="1400" b="1" dirty="0" smtClean="0">
              <a:cs typeface="Times New Roman"/>
            </a:endParaRPr>
          </a:p>
          <a:p>
            <a:pPr algn="ctr"/>
            <a:r>
              <a:rPr lang="en-US" sz="2800" b="1" dirty="0" smtClean="0">
                <a:cs typeface="Times New Roman"/>
              </a:rPr>
              <a:t>The two sectors must pay the same wage because labor can move between sectors, so workers paid a lower wage would shift to the other sector.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fig04_05"/>
          <p:cNvPicPr>
            <a:picLocks noChangeAspect="1" noChangeArrowheads="1"/>
          </p:cNvPicPr>
          <p:nvPr/>
        </p:nvPicPr>
        <p:blipFill>
          <a:blip r:embed="rId2"/>
          <a:srcRect/>
          <a:stretch>
            <a:fillRect/>
          </a:stretch>
        </p:blipFill>
        <p:spPr bwMode="auto">
          <a:xfrm>
            <a:off x="676587" y="1733550"/>
            <a:ext cx="3209613" cy="3200400"/>
          </a:xfrm>
          <a:prstGeom prst="rect">
            <a:avLst/>
          </a:prstGeom>
          <a:noFill/>
          <a:ln>
            <a:solidFill>
              <a:schemeClr val="tx1"/>
            </a:solidFill>
          </a:ln>
        </p:spPr>
      </p:pic>
      <p:sp>
        <p:nvSpPr>
          <p:cNvPr id="3" name="TextBox 2"/>
          <p:cNvSpPr txBox="1"/>
          <p:nvPr/>
        </p:nvSpPr>
        <p:spPr>
          <a:xfrm>
            <a:off x="683635" y="133350"/>
            <a:ext cx="777456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Specific Factors: prices/wages</a:t>
            </a:r>
          </a:p>
        </p:txBody>
      </p:sp>
      <p:sp>
        <p:nvSpPr>
          <p:cNvPr id="5" name="Rectangle 2"/>
          <p:cNvSpPr txBox="1">
            <a:spLocks noChangeArrowheads="1"/>
          </p:cNvSpPr>
          <p:nvPr/>
        </p:nvSpPr>
        <p:spPr>
          <a:xfrm>
            <a:off x="685800" y="1200150"/>
            <a:ext cx="3200400" cy="515937"/>
          </a:xfrm>
          <a:prstGeom prst="rect">
            <a:avLst/>
          </a:prstGeom>
        </p:spPr>
        <p:txBody>
          <a:bodyPr anchor="ctr"/>
          <a:lstStyle/>
          <a:p>
            <a:pPr lvl="0" algn="ctr">
              <a:spcBef>
                <a:spcPct val="0"/>
              </a:spcBef>
            </a:pPr>
            <a:r>
              <a:rPr lang="en-US" dirty="0" smtClean="0">
                <a:latin typeface="+mj-lt"/>
                <a:ea typeface="+mj-ea"/>
                <a:cs typeface="+mj-cs"/>
              </a:rPr>
              <a:t>Fig. 4-5: Production in the Specific Factors Model</a:t>
            </a:r>
            <a:endParaRPr kumimoji="0" lang="en-US" b="0" i="0" u="none" strike="noStrike" kern="1200" cap="none" spc="0" normalizeH="0" baseline="0" noProof="0" dirty="0">
              <a:ln>
                <a:noFill/>
              </a:ln>
              <a:solidFill>
                <a:srgbClr val="336699"/>
              </a:solidFill>
              <a:effectLst/>
              <a:uLnTx/>
              <a:uFillTx/>
              <a:latin typeface="+mj-lt"/>
              <a:ea typeface="+mj-ea"/>
              <a:cs typeface="+mj-cs"/>
            </a:endParaRPr>
          </a:p>
        </p:txBody>
      </p:sp>
      <p:sp>
        <p:nvSpPr>
          <p:cNvPr id="6" name="TextBox 5"/>
          <p:cNvSpPr txBox="1"/>
          <p:nvPr/>
        </p:nvSpPr>
        <p:spPr>
          <a:xfrm>
            <a:off x="4038600" y="971550"/>
            <a:ext cx="5029200" cy="4185761"/>
          </a:xfrm>
          <a:prstGeom prst="rect">
            <a:avLst/>
          </a:prstGeom>
          <a:noFill/>
        </p:spPr>
        <p:txBody>
          <a:bodyPr wrap="square" rtlCol="0">
            <a:spAutoFit/>
          </a:bodyPr>
          <a:lstStyle/>
          <a:p>
            <a:r>
              <a:rPr lang="en-US" sz="2800" b="1" dirty="0" smtClean="0">
                <a:cs typeface="Times New Roman"/>
              </a:rPr>
              <a:t>MPL</a:t>
            </a:r>
            <a:r>
              <a:rPr lang="en-US" sz="2800" b="1" baseline="-25000" dirty="0" smtClean="0">
                <a:cs typeface="Times New Roman"/>
              </a:rPr>
              <a:t>C</a:t>
            </a:r>
            <a:r>
              <a:rPr lang="en-US" sz="2800" b="1" dirty="0" smtClean="0">
                <a:cs typeface="Times New Roman"/>
              </a:rPr>
              <a:t>P</a:t>
            </a:r>
            <a:r>
              <a:rPr lang="en-US" sz="2800" b="1" baseline="-25000" dirty="0" smtClean="0">
                <a:cs typeface="Times New Roman"/>
              </a:rPr>
              <a:t>C</a:t>
            </a:r>
            <a:r>
              <a:rPr lang="en-US" sz="2800" b="1" dirty="0" smtClean="0">
                <a:cs typeface="Times New Roman"/>
              </a:rPr>
              <a:t> = w, MPL</a:t>
            </a:r>
            <a:r>
              <a:rPr lang="en-US" sz="2800" b="1" baseline="-25000" dirty="0" smtClean="0">
                <a:cs typeface="Times New Roman"/>
              </a:rPr>
              <a:t>F</a:t>
            </a:r>
            <a:r>
              <a:rPr lang="en-US" sz="2800" b="1" dirty="0" smtClean="0">
                <a:cs typeface="Times New Roman"/>
              </a:rPr>
              <a:t>P</a:t>
            </a:r>
            <a:r>
              <a:rPr lang="en-US" sz="2800" b="1" baseline="-25000" dirty="0" smtClean="0">
                <a:cs typeface="Times New Roman"/>
              </a:rPr>
              <a:t>F</a:t>
            </a:r>
            <a:r>
              <a:rPr lang="en-US" sz="2800" b="1" dirty="0" smtClean="0">
                <a:cs typeface="Times New Roman"/>
              </a:rPr>
              <a:t> = w</a:t>
            </a:r>
          </a:p>
          <a:p>
            <a:r>
              <a:rPr lang="en-US" sz="2800" b="1" dirty="0" smtClean="0">
                <a:cs typeface="Times New Roman"/>
              </a:rPr>
              <a:t>MPL</a:t>
            </a:r>
            <a:r>
              <a:rPr lang="en-US" sz="2800" b="1" baseline="-25000" dirty="0" smtClean="0">
                <a:cs typeface="Times New Roman"/>
              </a:rPr>
              <a:t>C</a:t>
            </a:r>
            <a:r>
              <a:rPr lang="en-US" sz="2800" b="1" dirty="0" smtClean="0">
                <a:cs typeface="Times New Roman"/>
              </a:rPr>
              <a:t>P</a:t>
            </a:r>
            <a:r>
              <a:rPr lang="en-US" sz="2800" b="1" baseline="-25000" dirty="0" smtClean="0">
                <a:cs typeface="Times New Roman"/>
              </a:rPr>
              <a:t>C</a:t>
            </a:r>
            <a:r>
              <a:rPr lang="en-US" sz="2800" b="1" dirty="0" smtClean="0">
                <a:cs typeface="Times New Roman"/>
              </a:rPr>
              <a:t> = MPL</a:t>
            </a:r>
            <a:r>
              <a:rPr lang="en-US" sz="2800" b="1" baseline="-25000" dirty="0" smtClean="0">
                <a:cs typeface="Times New Roman"/>
              </a:rPr>
              <a:t>F</a:t>
            </a:r>
            <a:r>
              <a:rPr lang="en-US" sz="2800" b="1" dirty="0" smtClean="0">
                <a:cs typeface="Times New Roman"/>
              </a:rPr>
              <a:t>P</a:t>
            </a:r>
            <a:r>
              <a:rPr lang="en-US" sz="2800" b="1" baseline="-25000" dirty="0" smtClean="0">
                <a:cs typeface="Times New Roman"/>
              </a:rPr>
              <a:t>F</a:t>
            </a:r>
            <a:endParaRPr lang="en-US" sz="2800" b="1" dirty="0" smtClean="0">
              <a:cs typeface="Times New Roman"/>
            </a:endParaRPr>
          </a:p>
          <a:p>
            <a:r>
              <a:rPr lang="en-US" sz="2800" b="1" dirty="0" smtClean="0">
                <a:cs typeface="Times New Roman"/>
              </a:rPr>
              <a:t>P</a:t>
            </a:r>
            <a:r>
              <a:rPr lang="en-US" sz="2800" b="1" baseline="-25000" dirty="0" smtClean="0">
                <a:cs typeface="Times New Roman"/>
              </a:rPr>
              <a:t>C</a:t>
            </a:r>
            <a:r>
              <a:rPr lang="en-US" sz="2800" b="1" dirty="0" smtClean="0">
                <a:cs typeface="Times New Roman"/>
              </a:rPr>
              <a:t>/P</a:t>
            </a:r>
            <a:r>
              <a:rPr lang="en-US" sz="2800" b="1" baseline="-25000" dirty="0" smtClean="0">
                <a:cs typeface="Times New Roman"/>
              </a:rPr>
              <a:t>F</a:t>
            </a:r>
            <a:r>
              <a:rPr lang="en-US" sz="2800" b="1" dirty="0" smtClean="0">
                <a:cs typeface="Times New Roman"/>
              </a:rPr>
              <a:t> = MPL</a:t>
            </a:r>
            <a:r>
              <a:rPr lang="en-US" sz="2800" b="1" baseline="-25000" dirty="0" smtClean="0">
                <a:cs typeface="Times New Roman"/>
              </a:rPr>
              <a:t>F</a:t>
            </a:r>
            <a:r>
              <a:rPr lang="en-US" sz="2800" b="1" dirty="0" smtClean="0">
                <a:cs typeface="Times New Roman"/>
              </a:rPr>
              <a:t>/MPL</a:t>
            </a:r>
            <a:r>
              <a:rPr lang="en-US" sz="2800" b="1" baseline="-25000" dirty="0" smtClean="0">
                <a:cs typeface="Times New Roman"/>
              </a:rPr>
              <a:t>C</a:t>
            </a:r>
            <a:endParaRPr lang="en-US" sz="2800" b="1" dirty="0" smtClean="0">
              <a:cs typeface="Times New Roman"/>
            </a:endParaRPr>
          </a:p>
          <a:p>
            <a:r>
              <a:rPr lang="en-US" sz="2800" b="1" dirty="0" smtClean="0">
                <a:cs typeface="Times New Roman"/>
              </a:rPr>
              <a:t>-P</a:t>
            </a:r>
            <a:r>
              <a:rPr lang="en-US" sz="2800" b="1" baseline="-25000" dirty="0" smtClean="0">
                <a:cs typeface="Times New Roman"/>
              </a:rPr>
              <a:t>C</a:t>
            </a:r>
            <a:r>
              <a:rPr lang="en-US" sz="2800" b="1" dirty="0" smtClean="0">
                <a:cs typeface="Times New Roman"/>
              </a:rPr>
              <a:t>/P</a:t>
            </a:r>
            <a:r>
              <a:rPr lang="en-US" sz="2800" b="1" baseline="-25000" dirty="0" smtClean="0">
                <a:cs typeface="Times New Roman"/>
              </a:rPr>
              <a:t>F</a:t>
            </a:r>
            <a:r>
              <a:rPr lang="en-US" sz="2800" b="1" dirty="0" smtClean="0">
                <a:cs typeface="Times New Roman"/>
              </a:rPr>
              <a:t> = -MPL</a:t>
            </a:r>
            <a:r>
              <a:rPr lang="en-US" sz="2800" b="1" baseline="-25000" dirty="0" smtClean="0">
                <a:cs typeface="Times New Roman"/>
              </a:rPr>
              <a:t>F</a:t>
            </a:r>
            <a:r>
              <a:rPr lang="en-US" sz="2800" b="1" dirty="0" smtClean="0">
                <a:cs typeface="Times New Roman"/>
              </a:rPr>
              <a:t>/MPL</a:t>
            </a:r>
            <a:r>
              <a:rPr lang="en-US" sz="2800" b="1" baseline="-25000" dirty="0" smtClean="0">
                <a:cs typeface="Times New Roman"/>
              </a:rPr>
              <a:t>C</a:t>
            </a:r>
            <a:endParaRPr lang="en-US" sz="2800" b="1" dirty="0" smtClean="0">
              <a:cs typeface="Times New Roman"/>
            </a:endParaRPr>
          </a:p>
          <a:p>
            <a:endParaRPr lang="en-US" sz="1400" b="1" dirty="0" smtClean="0">
              <a:cs typeface="Times New Roman"/>
            </a:endParaRPr>
          </a:p>
          <a:p>
            <a:pPr algn="ctr"/>
            <a:r>
              <a:rPr lang="en-US" sz="2800" b="1" dirty="0" smtClean="0">
                <a:cs typeface="Times New Roman"/>
              </a:rPr>
              <a:t>At the production point, the production possibility frontier must be tangent to a line whose slope is minus the price of cloth divided by that of food.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33350"/>
            <a:ext cx="751333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Specific Factors: income dist.</a:t>
            </a:r>
          </a:p>
        </p:txBody>
      </p:sp>
      <p:pic>
        <p:nvPicPr>
          <p:cNvPr id="3" name="Picture 2" descr="cloth.png"/>
          <p:cNvPicPr>
            <a:picLocks noChangeAspect="1"/>
          </p:cNvPicPr>
          <p:nvPr/>
        </p:nvPicPr>
        <p:blipFill>
          <a:blip r:embed="rId2"/>
          <a:stretch>
            <a:fillRect/>
          </a:stretch>
        </p:blipFill>
        <p:spPr>
          <a:xfrm>
            <a:off x="990600" y="895350"/>
            <a:ext cx="1948503" cy="2057400"/>
          </a:xfrm>
          <a:prstGeom prst="rect">
            <a:avLst/>
          </a:prstGeom>
        </p:spPr>
      </p:pic>
      <p:pic>
        <p:nvPicPr>
          <p:cNvPr id="4" name="Picture 3" descr="food.png"/>
          <p:cNvPicPr>
            <a:picLocks noChangeAspect="1"/>
          </p:cNvPicPr>
          <p:nvPr/>
        </p:nvPicPr>
        <p:blipFill>
          <a:blip r:embed="rId3"/>
          <a:stretch>
            <a:fillRect/>
          </a:stretch>
        </p:blipFill>
        <p:spPr>
          <a:xfrm>
            <a:off x="990601" y="2876550"/>
            <a:ext cx="2371725" cy="2057400"/>
          </a:xfrm>
          <a:prstGeom prst="rect">
            <a:avLst/>
          </a:prstGeom>
        </p:spPr>
      </p:pic>
      <p:sp>
        <p:nvSpPr>
          <p:cNvPr id="5" name="TextBox 4"/>
          <p:cNvSpPr txBox="1"/>
          <p:nvPr/>
        </p:nvSpPr>
        <p:spPr>
          <a:xfrm>
            <a:off x="3810000" y="1276350"/>
            <a:ext cx="5029200" cy="3323987"/>
          </a:xfrm>
          <a:prstGeom prst="rect">
            <a:avLst/>
          </a:prstGeom>
          <a:noFill/>
        </p:spPr>
        <p:txBody>
          <a:bodyPr wrap="square" rtlCol="0">
            <a:spAutoFit/>
          </a:bodyPr>
          <a:lstStyle/>
          <a:p>
            <a:pPr algn="ctr"/>
            <a:r>
              <a:rPr lang="en-US" sz="2800" b="1" dirty="0" smtClean="0">
                <a:cs typeface="Times New Roman"/>
              </a:rPr>
              <a:t>What happens to the allocation of labor and the distribution of income when the prices of food and cloth change?</a:t>
            </a:r>
          </a:p>
          <a:p>
            <a:pPr algn="ctr"/>
            <a:endParaRPr lang="en-US" sz="1400" b="1" dirty="0" smtClean="0">
              <a:cs typeface="Times New Roman"/>
            </a:endParaRPr>
          </a:p>
          <a:p>
            <a:r>
              <a:rPr lang="en-US" sz="2800" b="1" u="sng" dirty="0" smtClean="0">
                <a:cs typeface="Times New Roman"/>
              </a:rPr>
              <a:t>2 cases</a:t>
            </a:r>
            <a:endParaRPr lang="en-US" sz="2800" b="1" dirty="0" smtClean="0">
              <a:cs typeface="Times New Roman"/>
            </a:endParaRPr>
          </a:p>
          <a:p>
            <a:pPr>
              <a:buFont typeface="Arial" pitchFamily="34" charset="0"/>
              <a:buChar char="•"/>
            </a:pPr>
            <a:r>
              <a:rPr lang="en-US" sz="2800" b="1" dirty="0" smtClean="0">
                <a:cs typeface="Times New Roman"/>
              </a:rPr>
              <a:t> equal (proportional) change</a:t>
            </a:r>
          </a:p>
          <a:p>
            <a:pPr>
              <a:buFont typeface="Arial" pitchFamily="34" charset="0"/>
              <a:buChar char="•"/>
            </a:pPr>
            <a:r>
              <a:rPr lang="en-US" sz="2800" b="1" dirty="0" smtClean="0">
                <a:cs typeface="Times New Roman"/>
              </a:rPr>
              <a:t> change in relative prices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33350"/>
            <a:ext cx="751333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Specific Factors: income dist.</a:t>
            </a:r>
          </a:p>
        </p:txBody>
      </p:sp>
      <p:pic>
        <p:nvPicPr>
          <p:cNvPr id="3" name="Picture 5" descr="fig04_06"/>
          <p:cNvPicPr>
            <a:picLocks noChangeAspect="1" noChangeArrowheads="1"/>
          </p:cNvPicPr>
          <p:nvPr/>
        </p:nvPicPr>
        <p:blipFill>
          <a:blip r:embed="rId2"/>
          <a:srcRect/>
          <a:stretch>
            <a:fillRect/>
          </a:stretch>
        </p:blipFill>
        <p:spPr bwMode="auto">
          <a:xfrm>
            <a:off x="608491" y="1733550"/>
            <a:ext cx="3353909" cy="3200400"/>
          </a:xfrm>
          <a:prstGeom prst="rect">
            <a:avLst/>
          </a:prstGeom>
          <a:noFill/>
          <a:ln>
            <a:solidFill>
              <a:schemeClr val="tx1"/>
            </a:solidFill>
          </a:ln>
        </p:spPr>
      </p:pic>
      <p:sp>
        <p:nvSpPr>
          <p:cNvPr id="5" name="Rectangle 2"/>
          <p:cNvSpPr txBox="1">
            <a:spLocks noChangeArrowheads="1"/>
          </p:cNvSpPr>
          <p:nvPr/>
        </p:nvSpPr>
        <p:spPr>
          <a:xfrm>
            <a:off x="304800" y="1047750"/>
            <a:ext cx="3886200" cy="685800"/>
          </a:xfrm>
          <a:prstGeom prst="rect">
            <a:avLst/>
          </a:prstGeom>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smtClean="0">
                <a:ln>
                  <a:noFill/>
                </a:ln>
                <a:solidFill>
                  <a:schemeClr val="tx1"/>
                </a:solidFill>
                <a:effectLst/>
                <a:uLnTx/>
                <a:uFillTx/>
                <a:latin typeface="+mj-lt"/>
                <a:ea typeface="+mj-ea"/>
                <a:cs typeface="+mj-cs"/>
              </a:rPr>
              <a:t>Fig. 4-6: An Equal-Proportional Increase in the Prices of Cloth and Food</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extBox 5"/>
          <p:cNvSpPr txBox="1"/>
          <p:nvPr/>
        </p:nvSpPr>
        <p:spPr>
          <a:xfrm>
            <a:off x="4114800" y="1736050"/>
            <a:ext cx="4876800" cy="2893100"/>
          </a:xfrm>
          <a:prstGeom prst="rect">
            <a:avLst/>
          </a:prstGeom>
          <a:noFill/>
        </p:spPr>
        <p:txBody>
          <a:bodyPr wrap="square" rtlCol="0">
            <a:spAutoFit/>
          </a:bodyPr>
          <a:lstStyle/>
          <a:p>
            <a:pPr algn="ctr"/>
            <a:r>
              <a:rPr lang="en-US" sz="2800" b="1" dirty="0" smtClean="0">
                <a:cs typeface="Times New Roman"/>
              </a:rPr>
              <a:t>When both prices change</a:t>
            </a:r>
          </a:p>
          <a:p>
            <a:pPr algn="ctr"/>
            <a:r>
              <a:rPr lang="en-US" sz="2800" b="1" dirty="0" smtClean="0">
                <a:cs typeface="Times New Roman"/>
              </a:rPr>
              <a:t>in the same proportion,</a:t>
            </a:r>
          </a:p>
          <a:p>
            <a:pPr algn="ctr"/>
            <a:r>
              <a:rPr lang="en-US" sz="2800" b="1" dirty="0" smtClean="0">
                <a:cs typeface="Times New Roman"/>
              </a:rPr>
              <a:t>no real changes occur.</a:t>
            </a:r>
          </a:p>
          <a:p>
            <a:pPr algn="ctr"/>
            <a:endParaRPr lang="en-US" sz="1400" b="1" dirty="0" smtClean="0">
              <a:cs typeface="Times New Roman"/>
            </a:endParaRPr>
          </a:p>
          <a:p>
            <a:pPr algn="ctr"/>
            <a:r>
              <a:rPr lang="en-US" sz="2800" b="1" dirty="0" smtClean="0">
                <a:cs typeface="Times New Roman"/>
              </a:rPr>
              <a:t>w rises in the same proportion as P</a:t>
            </a:r>
            <a:r>
              <a:rPr lang="en-US" sz="2800" b="1" baseline="-25000" dirty="0" smtClean="0">
                <a:cs typeface="Times New Roman"/>
              </a:rPr>
              <a:t>C</a:t>
            </a:r>
            <a:r>
              <a:rPr lang="en-US" sz="2800" b="1" dirty="0" smtClean="0">
                <a:cs typeface="Times New Roman"/>
              </a:rPr>
              <a:t> &amp; P</a:t>
            </a:r>
            <a:r>
              <a:rPr lang="en-US" sz="2800" b="1" baseline="-25000" dirty="0" smtClean="0">
                <a:cs typeface="Times New Roman"/>
              </a:rPr>
              <a:t>F</a:t>
            </a:r>
            <a:r>
              <a:rPr lang="en-US" sz="2800" b="1" dirty="0" smtClean="0">
                <a:cs typeface="Times New Roman"/>
              </a:rPr>
              <a:t>, so real wages</a:t>
            </a:r>
          </a:p>
          <a:p>
            <a:pPr algn="ctr"/>
            <a:r>
              <a:rPr lang="en-US" sz="2800" b="1" dirty="0" smtClean="0">
                <a:cs typeface="Times New Roman"/>
              </a:rPr>
              <a:t>(w/P</a:t>
            </a:r>
            <a:r>
              <a:rPr lang="en-US" sz="2800" b="1" baseline="-25000" dirty="0" smtClean="0">
                <a:cs typeface="Times New Roman"/>
              </a:rPr>
              <a:t>C</a:t>
            </a:r>
            <a:r>
              <a:rPr lang="en-US" sz="2800" b="1" dirty="0" smtClean="0">
                <a:cs typeface="Times New Roman"/>
              </a:rPr>
              <a:t> &amp; w/P</a:t>
            </a:r>
            <a:r>
              <a:rPr lang="en-US" sz="2800" b="1" baseline="-25000" dirty="0" smtClean="0">
                <a:cs typeface="Times New Roman"/>
              </a:rPr>
              <a:t>F</a:t>
            </a:r>
            <a:r>
              <a:rPr lang="en-US" sz="2800" b="1" dirty="0" smtClean="0">
                <a:cs typeface="Times New Roman"/>
              </a:rPr>
              <a:t>) are unaffected.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33350"/>
            <a:ext cx="751333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Specific Factors: income dist.</a:t>
            </a:r>
          </a:p>
        </p:txBody>
      </p:sp>
      <p:pic>
        <p:nvPicPr>
          <p:cNvPr id="3" name="Picture 5" descr="fig04_06"/>
          <p:cNvPicPr>
            <a:picLocks noChangeAspect="1" noChangeArrowheads="1"/>
          </p:cNvPicPr>
          <p:nvPr/>
        </p:nvPicPr>
        <p:blipFill>
          <a:blip r:embed="rId2"/>
          <a:srcRect/>
          <a:stretch>
            <a:fillRect/>
          </a:stretch>
        </p:blipFill>
        <p:spPr bwMode="auto">
          <a:xfrm>
            <a:off x="608491" y="1733550"/>
            <a:ext cx="3353909" cy="3200400"/>
          </a:xfrm>
          <a:prstGeom prst="rect">
            <a:avLst/>
          </a:prstGeom>
          <a:noFill/>
          <a:ln>
            <a:solidFill>
              <a:schemeClr val="tx1"/>
            </a:solidFill>
          </a:ln>
        </p:spPr>
      </p:pic>
      <p:sp>
        <p:nvSpPr>
          <p:cNvPr id="4" name="Rectangle 2"/>
          <p:cNvSpPr txBox="1">
            <a:spLocks noChangeArrowheads="1"/>
          </p:cNvSpPr>
          <p:nvPr/>
        </p:nvSpPr>
        <p:spPr>
          <a:xfrm>
            <a:off x="304800" y="1047750"/>
            <a:ext cx="3886200" cy="685800"/>
          </a:xfrm>
          <a:prstGeom prst="rect">
            <a:avLst/>
          </a:prstGeom>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smtClean="0">
                <a:ln>
                  <a:noFill/>
                </a:ln>
                <a:solidFill>
                  <a:schemeClr val="tx1"/>
                </a:solidFill>
                <a:effectLst/>
                <a:uLnTx/>
                <a:uFillTx/>
                <a:latin typeface="+mj-lt"/>
                <a:ea typeface="+mj-ea"/>
                <a:cs typeface="+mj-cs"/>
              </a:rPr>
              <a:t>Fig. 4-6: An Equal-Proportional Increase in the Prices of Cloth and Food</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Box 4"/>
          <p:cNvSpPr txBox="1"/>
          <p:nvPr/>
        </p:nvSpPr>
        <p:spPr>
          <a:xfrm>
            <a:off x="4191000" y="900589"/>
            <a:ext cx="4800600" cy="4185761"/>
          </a:xfrm>
          <a:prstGeom prst="rect">
            <a:avLst/>
          </a:prstGeom>
          <a:noFill/>
        </p:spPr>
        <p:txBody>
          <a:bodyPr wrap="square" rtlCol="0">
            <a:spAutoFit/>
          </a:bodyPr>
          <a:lstStyle/>
          <a:p>
            <a:pPr algn="ctr"/>
            <a:r>
              <a:rPr lang="en-US" sz="2800" b="1" dirty="0" smtClean="0">
                <a:cs typeface="Times New Roman"/>
              </a:rPr>
              <a:t>revenue = costs</a:t>
            </a:r>
          </a:p>
          <a:p>
            <a:pPr algn="ctr"/>
            <a:r>
              <a:rPr lang="en-US" sz="2800" b="1" dirty="0" smtClean="0">
                <a:cs typeface="Times New Roman"/>
              </a:rPr>
              <a:t>Q</a:t>
            </a:r>
            <a:r>
              <a:rPr lang="en-US" sz="2800" b="1" baseline="-25000" dirty="0" smtClean="0">
                <a:cs typeface="Times New Roman"/>
              </a:rPr>
              <a:t>C</a:t>
            </a:r>
            <a:r>
              <a:rPr lang="en-US" sz="2800" b="1" dirty="0" smtClean="0">
                <a:cs typeface="Times New Roman"/>
              </a:rPr>
              <a:t>P</a:t>
            </a:r>
            <a:r>
              <a:rPr lang="en-US" sz="2800" b="1" baseline="-25000" dirty="0" smtClean="0">
                <a:cs typeface="Times New Roman"/>
              </a:rPr>
              <a:t>C</a:t>
            </a:r>
            <a:r>
              <a:rPr lang="en-US" sz="2800" b="1" dirty="0" smtClean="0">
                <a:cs typeface="Times New Roman"/>
              </a:rPr>
              <a:t> = </a:t>
            </a:r>
            <a:r>
              <a:rPr lang="en-US" sz="2800" b="1" dirty="0" err="1" smtClean="0">
                <a:cs typeface="Times New Roman"/>
              </a:rPr>
              <a:t>Kr</a:t>
            </a:r>
            <a:r>
              <a:rPr lang="en-US" sz="2800" b="1" baseline="-25000" dirty="0" err="1" smtClean="0">
                <a:cs typeface="Times New Roman"/>
              </a:rPr>
              <a:t>K</a:t>
            </a:r>
            <a:r>
              <a:rPr lang="en-US" sz="2800" b="1" dirty="0" smtClean="0">
                <a:cs typeface="Times New Roman"/>
              </a:rPr>
              <a:t> + </a:t>
            </a:r>
            <a:r>
              <a:rPr lang="en-US" sz="2800" b="1" dirty="0" err="1" smtClean="0">
                <a:cs typeface="Times New Roman"/>
              </a:rPr>
              <a:t>L</a:t>
            </a:r>
            <a:r>
              <a:rPr lang="en-US" sz="2800" b="1" baseline="-25000" dirty="0" err="1" smtClean="0">
                <a:cs typeface="Times New Roman"/>
              </a:rPr>
              <a:t>C</a:t>
            </a:r>
            <a:r>
              <a:rPr lang="en-US" sz="2800" b="1" dirty="0" err="1" smtClean="0">
                <a:cs typeface="Times New Roman"/>
              </a:rPr>
              <a:t>w</a:t>
            </a:r>
            <a:endParaRPr lang="en-US" sz="2800" b="1" dirty="0" smtClean="0">
              <a:cs typeface="Times New Roman"/>
            </a:endParaRPr>
          </a:p>
          <a:p>
            <a:pPr algn="ctr"/>
            <a:r>
              <a:rPr lang="en-US" sz="2800" b="1" dirty="0" smtClean="0">
                <a:cs typeface="Times New Roman"/>
              </a:rPr>
              <a:t>Q</a:t>
            </a:r>
            <a:r>
              <a:rPr lang="en-US" sz="2800" b="1" baseline="-25000" dirty="0" smtClean="0">
                <a:cs typeface="Times New Roman"/>
              </a:rPr>
              <a:t>F</a:t>
            </a:r>
            <a:r>
              <a:rPr lang="en-US" sz="2800" b="1" dirty="0" smtClean="0">
                <a:cs typeface="Times New Roman"/>
              </a:rPr>
              <a:t>P</a:t>
            </a:r>
            <a:r>
              <a:rPr lang="en-US" sz="2800" b="1" baseline="-25000" dirty="0" smtClean="0">
                <a:cs typeface="Times New Roman"/>
              </a:rPr>
              <a:t>F</a:t>
            </a:r>
            <a:r>
              <a:rPr lang="en-US" sz="2800" b="1" dirty="0" smtClean="0">
                <a:cs typeface="Times New Roman"/>
              </a:rPr>
              <a:t> = </a:t>
            </a:r>
            <a:r>
              <a:rPr lang="en-US" sz="2800" b="1" dirty="0" err="1" smtClean="0">
                <a:cs typeface="Times New Roman"/>
              </a:rPr>
              <a:t>Tr</a:t>
            </a:r>
            <a:r>
              <a:rPr lang="en-US" sz="2800" b="1" baseline="-25000" dirty="0" err="1" smtClean="0">
                <a:cs typeface="Times New Roman"/>
              </a:rPr>
              <a:t>T</a:t>
            </a:r>
            <a:r>
              <a:rPr lang="en-US" sz="2800" b="1" dirty="0" smtClean="0">
                <a:cs typeface="Times New Roman"/>
              </a:rPr>
              <a:t> + </a:t>
            </a:r>
            <a:r>
              <a:rPr lang="en-US" sz="2800" b="1" dirty="0" err="1" smtClean="0">
                <a:cs typeface="Times New Roman"/>
              </a:rPr>
              <a:t>L</a:t>
            </a:r>
            <a:r>
              <a:rPr lang="en-US" sz="2800" b="1" baseline="-25000" dirty="0" err="1" smtClean="0">
                <a:cs typeface="Times New Roman"/>
              </a:rPr>
              <a:t>F</a:t>
            </a:r>
            <a:r>
              <a:rPr lang="en-US" sz="2800" b="1" dirty="0" err="1" smtClean="0">
                <a:cs typeface="Times New Roman"/>
              </a:rPr>
              <a:t>w</a:t>
            </a:r>
            <a:endParaRPr lang="en-US" sz="2800" b="1" dirty="0" smtClean="0">
              <a:cs typeface="Times New Roman"/>
            </a:endParaRPr>
          </a:p>
          <a:p>
            <a:pPr algn="ctr"/>
            <a:r>
              <a:rPr lang="en-US" sz="2800" b="1" dirty="0" err="1" smtClean="0">
                <a:cs typeface="Times New Roman"/>
              </a:rPr>
              <a:t>Kr</a:t>
            </a:r>
            <a:r>
              <a:rPr lang="en-US" sz="2800" b="1" baseline="-25000" dirty="0" err="1" smtClean="0">
                <a:cs typeface="Times New Roman"/>
              </a:rPr>
              <a:t>K</a:t>
            </a:r>
            <a:r>
              <a:rPr lang="en-US" sz="2800" b="1" dirty="0" smtClean="0">
                <a:cs typeface="Times New Roman"/>
              </a:rPr>
              <a:t> = Q</a:t>
            </a:r>
            <a:r>
              <a:rPr lang="en-US" sz="2800" b="1" baseline="-25000" dirty="0" smtClean="0">
                <a:cs typeface="Times New Roman"/>
              </a:rPr>
              <a:t>C</a:t>
            </a:r>
            <a:r>
              <a:rPr lang="en-US" sz="2800" b="1" dirty="0" smtClean="0">
                <a:cs typeface="Times New Roman"/>
              </a:rPr>
              <a:t>P</a:t>
            </a:r>
            <a:r>
              <a:rPr lang="en-US" sz="2800" b="1" baseline="-25000" dirty="0" smtClean="0">
                <a:cs typeface="Times New Roman"/>
              </a:rPr>
              <a:t>C</a:t>
            </a:r>
            <a:r>
              <a:rPr lang="en-US" sz="2800" b="1" dirty="0" smtClean="0">
                <a:cs typeface="Times New Roman"/>
              </a:rPr>
              <a:t> – </a:t>
            </a:r>
            <a:r>
              <a:rPr lang="en-US" sz="2800" b="1" dirty="0" err="1" smtClean="0">
                <a:cs typeface="Times New Roman"/>
              </a:rPr>
              <a:t>L</a:t>
            </a:r>
            <a:r>
              <a:rPr lang="en-US" sz="2800" b="1" baseline="-25000" dirty="0" err="1" smtClean="0">
                <a:cs typeface="Times New Roman"/>
              </a:rPr>
              <a:t>C</a:t>
            </a:r>
            <a:r>
              <a:rPr lang="en-US" sz="2800" b="1" dirty="0" err="1" smtClean="0">
                <a:cs typeface="Times New Roman"/>
              </a:rPr>
              <a:t>w</a:t>
            </a:r>
            <a:endParaRPr lang="en-US" sz="2800" b="1" dirty="0" smtClean="0">
              <a:cs typeface="Times New Roman"/>
            </a:endParaRPr>
          </a:p>
          <a:p>
            <a:pPr algn="ctr"/>
            <a:r>
              <a:rPr lang="en-US" sz="2800" b="1" dirty="0" err="1" smtClean="0">
                <a:cs typeface="Times New Roman"/>
              </a:rPr>
              <a:t>Tr</a:t>
            </a:r>
            <a:r>
              <a:rPr lang="en-US" sz="2800" b="1" baseline="-25000" dirty="0" err="1" smtClean="0">
                <a:cs typeface="Times New Roman"/>
              </a:rPr>
              <a:t>T</a:t>
            </a:r>
            <a:r>
              <a:rPr lang="en-US" sz="2800" b="1" dirty="0" smtClean="0">
                <a:cs typeface="Times New Roman"/>
              </a:rPr>
              <a:t> = Q</a:t>
            </a:r>
            <a:r>
              <a:rPr lang="en-US" sz="2800" b="1" baseline="-25000" dirty="0" smtClean="0">
                <a:cs typeface="Times New Roman"/>
              </a:rPr>
              <a:t>F</a:t>
            </a:r>
            <a:r>
              <a:rPr lang="en-US" sz="2800" b="1" dirty="0" smtClean="0">
                <a:cs typeface="Times New Roman"/>
              </a:rPr>
              <a:t>P</a:t>
            </a:r>
            <a:r>
              <a:rPr lang="en-US" sz="2800" b="1" baseline="-25000" dirty="0" smtClean="0">
                <a:cs typeface="Times New Roman"/>
              </a:rPr>
              <a:t>F</a:t>
            </a:r>
            <a:r>
              <a:rPr lang="en-US" sz="2800" b="1" dirty="0" smtClean="0">
                <a:cs typeface="Times New Roman"/>
              </a:rPr>
              <a:t> – </a:t>
            </a:r>
            <a:r>
              <a:rPr lang="en-US" sz="2800" b="1" dirty="0" err="1" smtClean="0">
                <a:cs typeface="Times New Roman"/>
              </a:rPr>
              <a:t>L</a:t>
            </a:r>
            <a:r>
              <a:rPr lang="en-US" sz="2800" b="1" baseline="-25000" dirty="0" err="1" smtClean="0">
                <a:cs typeface="Times New Roman"/>
              </a:rPr>
              <a:t>F</a:t>
            </a:r>
            <a:r>
              <a:rPr lang="en-US" sz="2800" b="1" dirty="0" err="1" smtClean="0">
                <a:cs typeface="Times New Roman"/>
              </a:rPr>
              <a:t>w</a:t>
            </a:r>
            <a:endParaRPr lang="en-US" sz="2800" b="1" dirty="0" smtClean="0">
              <a:cs typeface="Times New Roman"/>
            </a:endParaRPr>
          </a:p>
          <a:p>
            <a:pPr algn="ctr"/>
            <a:endParaRPr lang="en-US" sz="1400" b="1" dirty="0" smtClean="0">
              <a:cs typeface="Times New Roman"/>
            </a:endParaRPr>
          </a:p>
          <a:p>
            <a:r>
              <a:rPr lang="en-US" sz="2800" b="1" dirty="0" err="1" smtClean="0">
                <a:cs typeface="Times New Roman"/>
              </a:rPr>
              <a:t>Kr</a:t>
            </a:r>
            <a:r>
              <a:rPr lang="en-US" sz="2800" b="1" baseline="-25000" dirty="0" err="1" smtClean="0">
                <a:cs typeface="Times New Roman"/>
              </a:rPr>
              <a:t>K</a:t>
            </a:r>
            <a:r>
              <a:rPr lang="en-US" sz="2800" b="1" dirty="0" smtClean="0">
                <a:cs typeface="Times New Roman"/>
              </a:rPr>
              <a:t> </a:t>
            </a:r>
            <a:r>
              <a:rPr lang="en-US" sz="2800" b="1" dirty="0" smtClean="0">
                <a:latin typeface="Times New Roman"/>
                <a:cs typeface="Times New Roman"/>
              </a:rPr>
              <a:t>≡</a:t>
            </a:r>
            <a:r>
              <a:rPr lang="en-US" sz="2800" b="1" dirty="0" smtClean="0">
                <a:cs typeface="Times New Roman"/>
              </a:rPr>
              <a:t> income of capital owners</a:t>
            </a:r>
          </a:p>
          <a:p>
            <a:r>
              <a:rPr lang="en-US" sz="2800" b="1" dirty="0" err="1" smtClean="0">
                <a:cs typeface="Times New Roman"/>
              </a:rPr>
              <a:t>r</a:t>
            </a:r>
            <a:r>
              <a:rPr lang="en-US" sz="2800" b="1" baseline="-25000" dirty="0" err="1" smtClean="0">
                <a:cs typeface="Times New Roman"/>
              </a:rPr>
              <a:t>K</a:t>
            </a:r>
            <a:r>
              <a:rPr lang="en-US" sz="2800" b="1" dirty="0" smtClean="0">
                <a:cs typeface="Times New Roman"/>
              </a:rPr>
              <a:t> </a:t>
            </a:r>
            <a:r>
              <a:rPr lang="en-US" sz="2800" b="1" dirty="0" smtClean="0">
                <a:latin typeface="Times New Roman"/>
                <a:cs typeface="Times New Roman"/>
              </a:rPr>
              <a:t>≡</a:t>
            </a:r>
            <a:r>
              <a:rPr lang="en-US" sz="2800" b="1" dirty="0" smtClean="0">
                <a:cs typeface="Times New Roman"/>
              </a:rPr>
              <a:t> rental rate of capital</a:t>
            </a:r>
          </a:p>
          <a:p>
            <a:r>
              <a:rPr lang="en-US" sz="2800" b="1" dirty="0" err="1" smtClean="0">
                <a:cs typeface="Times New Roman"/>
              </a:rPr>
              <a:t>Tr</a:t>
            </a:r>
            <a:r>
              <a:rPr lang="en-US" sz="2800" b="1" baseline="-25000" dirty="0" err="1" smtClean="0">
                <a:cs typeface="Times New Roman"/>
              </a:rPr>
              <a:t>T</a:t>
            </a:r>
            <a:r>
              <a:rPr lang="en-US" sz="2800" b="1" dirty="0" smtClean="0">
                <a:cs typeface="Times New Roman"/>
              </a:rPr>
              <a:t> </a:t>
            </a:r>
            <a:r>
              <a:rPr lang="en-US" sz="2800" b="1" dirty="0" smtClean="0">
                <a:latin typeface="Times New Roman"/>
                <a:cs typeface="Times New Roman"/>
              </a:rPr>
              <a:t>≡</a:t>
            </a:r>
            <a:r>
              <a:rPr lang="en-US" sz="2800" b="1" dirty="0" smtClean="0">
                <a:cs typeface="Times New Roman"/>
              </a:rPr>
              <a:t> income of landowners</a:t>
            </a:r>
          </a:p>
          <a:p>
            <a:r>
              <a:rPr lang="en-US" sz="2800" b="1" dirty="0" err="1" smtClean="0">
                <a:cs typeface="Times New Roman"/>
              </a:rPr>
              <a:t>r</a:t>
            </a:r>
            <a:r>
              <a:rPr lang="en-US" sz="2800" b="1" baseline="-25000" dirty="0" err="1" smtClean="0">
                <a:cs typeface="Times New Roman"/>
              </a:rPr>
              <a:t>T</a:t>
            </a:r>
            <a:r>
              <a:rPr lang="en-US" sz="2800" b="1" dirty="0" smtClean="0">
                <a:cs typeface="Times New Roman"/>
              </a:rPr>
              <a:t> </a:t>
            </a:r>
            <a:r>
              <a:rPr lang="en-US" sz="2800" b="1" dirty="0" smtClean="0">
                <a:latin typeface="Times New Roman"/>
                <a:cs typeface="Times New Roman"/>
              </a:rPr>
              <a:t>≡</a:t>
            </a:r>
            <a:r>
              <a:rPr lang="en-US" sz="2800" b="1" dirty="0" smtClean="0">
                <a:cs typeface="Times New Roman"/>
              </a:rPr>
              <a:t> rental rate of land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1788" y="133350"/>
            <a:ext cx="297421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Definitions</a:t>
            </a:r>
          </a:p>
        </p:txBody>
      </p:sp>
      <p:sp>
        <p:nvSpPr>
          <p:cNvPr id="3" name="TextBox 2"/>
          <p:cNvSpPr txBox="1"/>
          <p:nvPr/>
        </p:nvSpPr>
        <p:spPr>
          <a:xfrm>
            <a:off x="4114800" y="2253555"/>
            <a:ext cx="4648200" cy="1384995"/>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production function </a:t>
            </a:r>
            <a:r>
              <a:rPr lang="en-US" sz="2800" b="1" dirty="0" smtClean="0"/>
              <a:t>–</a:t>
            </a:r>
          </a:p>
          <a:p>
            <a:pPr algn="ctr"/>
            <a:r>
              <a:rPr lang="en-US" sz="2800" b="1" dirty="0" smtClean="0"/>
              <a:t>relates output of a good to amount of inputs (factors)</a:t>
            </a:r>
          </a:p>
        </p:txBody>
      </p:sp>
      <p:pic>
        <p:nvPicPr>
          <p:cNvPr id="4" name="Picture 24" descr="fig04_01"/>
          <p:cNvPicPr>
            <a:picLocks noChangeAspect="1" noChangeArrowheads="1"/>
          </p:cNvPicPr>
          <p:nvPr/>
        </p:nvPicPr>
        <p:blipFill>
          <a:blip r:embed="rId2"/>
          <a:srcRect/>
          <a:stretch>
            <a:fillRect/>
          </a:stretch>
        </p:blipFill>
        <p:spPr bwMode="auto">
          <a:xfrm>
            <a:off x="376298" y="1352550"/>
            <a:ext cx="3433702" cy="3200400"/>
          </a:xfrm>
          <a:prstGeom prst="rect">
            <a:avLst/>
          </a:prstGeom>
          <a:noFill/>
          <a:ln>
            <a:solidFill>
              <a:schemeClr val="tx1"/>
            </a:solid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33350"/>
            <a:ext cx="751333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Specific Factors: income dist.</a:t>
            </a:r>
          </a:p>
        </p:txBody>
      </p:sp>
      <p:pic>
        <p:nvPicPr>
          <p:cNvPr id="3" name="Picture 5" descr="fig04_06"/>
          <p:cNvPicPr>
            <a:picLocks noChangeAspect="1" noChangeArrowheads="1"/>
          </p:cNvPicPr>
          <p:nvPr/>
        </p:nvPicPr>
        <p:blipFill>
          <a:blip r:embed="rId2"/>
          <a:srcRect/>
          <a:stretch>
            <a:fillRect/>
          </a:stretch>
        </p:blipFill>
        <p:spPr bwMode="auto">
          <a:xfrm>
            <a:off x="608491" y="1733550"/>
            <a:ext cx="3353909" cy="3200400"/>
          </a:xfrm>
          <a:prstGeom prst="rect">
            <a:avLst/>
          </a:prstGeom>
          <a:noFill/>
          <a:ln>
            <a:solidFill>
              <a:schemeClr val="tx1"/>
            </a:solidFill>
          </a:ln>
        </p:spPr>
      </p:pic>
      <p:sp>
        <p:nvSpPr>
          <p:cNvPr id="4" name="Rectangle 2"/>
          <p:cNvSpPr txBox="1">
            <a:spLocks noChangeArrowheads="1"/>
          </p:cNvSpPr>
          <p:nvPr/>
        </p:nvSpPr>
        <p:spPr>
          <a:xfrm>
            <a:off x="304800" y="1047750"/>
            <a:ext cx="3886200" cy="685800"/>
          </a:xfrm>
          <a:prstGeom prst="rect">
            <a:avLst/>
          </a:prstGeom>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smtClean="0">
                <a:ln>
                  <a:noFill/>
                </a:ln>
                <a:solidFill>
                  <a:schemeClr val="tx1"/>
                </a:solidFill>
                <a:effectLst/>
                <a:uLnTx/>
                <a:uFillTx/>
                <a:latin typeface="+mj-lt"/>
                <a:ea typeface="+mj-ea"/>
                <a:cs typeface="+mj-cs"/>
              </a:rPr>
              <a:t>Fig. 4-6: An Equal-Proportional Increase in the Prices of Cloth and Food</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Box 4"/>
          <p:cNvSpPr txBox="1"/>
          <p:nvPr/>
        </p:nvSpPr>
        <p:spPr>
          <a:xfrm>
            <a:off x="4038600" y="1581150"/>
            <a:ext cx="5029200" cy="2893100"/>
          </a:xfrm>
          <a:prstGeom prst="rect">
            <a:avLst/>
          </a:prstGeom>
          <a:noFill/>
        </p:spPr>
        <p:txBody>
          <a:bodyPr wrap="square" rtlCol="0">
            <a:spAutoFit/>
          </a:bodyPr>
          <a:lstStyle/>
          <a:p>
            <a:pPr algn="ctr"/>
            <a:r>
              <a:rPr lang="en-US" sz="2800" b="1" dirty="0" smtClean="0">
                <a:cs typeface="Times New Roman"/>
              </a:rPr>
              <a:t>Because P</a:t>
            </a:r>
            <a:r>
              <a:rPr lang="en-US" sz="2800" b="1" baseline="-25000" dirty="0" smtClean="0">
                <a:cs typeface="Times New Roman"/>
              </a:rPr>
              <a:t>C</a:t>
            </a:r>
            <a:r>
              <a:rPr lang="en-US" sz="2800" b="1" dirty="0" smtClean="0">
                <a:cs typeface="Times New Roman"/>
              </a:rPr>
              <a:t> &amp; P</a:t>
            </a:r>
            <a:r>
              <a:rPr lang="en-US" sz="2800" b="1" baseline="-25000" dirty="0" smtClean="0">
                <a:cs typeface="Times New Roman"/>
              </a:rPr>
              <a:t>F</a:t>
            </a:r>
            <a:r>
              <a:rPr lang="en-US" sz="2800" b="1" dirty="0" smtClean="0">
                <a:cs typeface="Times New Roman"/>
              </a:rPr>
              <a:t> rise by the same proportion, quantities produced (Q</a:t>
            </a:r>
            <a:r>
              <a:rPr lang="en-US" sz="2800" b="1" baseline="-25000" dirty="0" smtClean="0">
                <a:cs typeface="Times New Roman"/>
              </a:rPr>
              <a:t>C</a:t>
            </a:r>
            <a:r>
              <a:rPr lang="en-US" sz="2800" b="1" dirty="0" smtClean="0">
                <a:cs typeface="Times New Roman"/>
              </a:rPr>
              <a:t> &amp; Q</a:t>
            </a:r>
            <a:r>
              <a:rPr lang="en-US" sz="2800" b="1" baseline="-25000" dirty="0" smtClean="0">
                <a:cs typeface="Times New Roman"/>
              </a:rPr>
              <a:t>F</a:t>
            </a:r>
            <a:r>
              <a:rPr lang="en-US" sz="2800" b="1" dirty="0" smtClean="0">
                <a:cs typeface="Times New Roman"/>
              </a:rPr>
              <a:t>) are unaffected.</a:t>
            </a:r>
          </a:p>
          <a:p>
            <a:pPr algn="ctr"/>
            <a:endParaRPr lang="en-US" sz="1400" b="1" dirty="0" smtClean="0">
              <a:cs typeface="Times New Roman"/>
            </a:endParaRPr>
          </a:p>
          <a:p>
            <a:pPr algn="ctr"/>
            <a:r>
              <a:rPr lang="en-US" sz="2800" b="1" dirty="0" smtClean="0">
                <a:cs typeface="Times New Roman"/>
              </a:rPr>
              <a:t>Because P</a:t>
            </a:r>
            <a:r>
              <a:rPr lang="en-US" sz="2800" b="1" baseline="-25000" dirty="0" smtClean="0">
                <a:cs typeface="Times New Roman"/>
              </a:rPr>
              <a:t>C</a:t>
            </a:r>
            <a:r>
              <a:rPr lang="en-US" sz="2800" b="1" dirty="0" smtClean="0">
                <a:cs typeface="Times New Roman"/>
              </a:rPr>
              <a:t> &amp; P</a:t>
            </a:r>
            <a:r>
              <a:rPr lang="en-US" sz="2800" b="1" baseline="-25000" dirty="0" smtClean="0">
                <a:cs typeface="Times New Roman"/>
              </a:rPr>
              <a:t>F</a:t>
            </a:r>
            <a:r>
              <a:rPr lang="en-US" sz="2800" b="1" dirty="0" smtClean="0">
                <a:cs typeface="Times New Roman"/>
              </a:rPr>
              <a:t> rise by the same proportion, labor used</a:t>
            </a:r>
          </a:p>
          <a:p>
            <a:pPr algn="ctr"/>
            <a:r>
              <a:rPr lang="en-US" sz="2800" b="1" dirty="0" smtClean="0">
                <a:cs typeface="Times New Roman"/>
              </a:rPr>
              <a:t>(L</a:t>
            </a:r>
            <a:r>
              <a:rPr lang="en-US" sz="2800" b="1" baseline="-25000" dirty="0" smtClean="0">
                <a:cs typeface="Times New Roman"/>
              </a:rPr>
              <a:t>C</a:t>
            </a:r>
            <a:r>
              <a:rPr lang="en-US" sz="2800" b="1" dirty="0" smtClean="0">
                <a:cs typeface="Times New Roman"/>
              </a:rPr>
              <a:t> &amp; L</a:t>
            </a:r>
            <a:r>
              <a:rPr lang="en-US" sz="2800" b="1" baseline="-25000" dirty="0" smtClean="0">
                <a:cs typeface="Times New Roman"/>
              </a:rPr>
              <a:t>F</a:t>
            </a:r>
            <a:r>
              <a:rPr lang="en-US" sz="2800" b="1" dirty="0" smtClean="0">
                <a:cs typeface="Times New Roman"/>
              </a:rPr>
              <a:t>) are unaffected.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33350"/>
            <a:ext cx="751333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Specific Factors: income dist.</a:t>
            </a:r>
          </a:p>
        </p:txBody>
      </p:sp>
      <p:pic>
        <p:nvPicPr>
          <p:cNvPr id="3" name="Picture 5" descr="fig04_06"/>
          <p:cNvPicPr>
            <a:picLocks noChangeAspect="1" noChangeArrowheads="1"/>
          </p:cNvPicPr>
          <p:nvPr/>
        </p:nvPicPr>
        <p:blipFill>
          <a:blip r:embed="rId2"/>
          <a:srcRect/>
          <a:stretch>
            <a:fillRect/>
          </a:stretch>
        </p:blipFill>
        <p:spPr bwMode="auto">
          <a:xfrm>
            <a:off x="608491" y="1733550"/>
            <a:ext cx="3353909" cy="3200400"/>
          </a:xfrm>
          <a:prstGeom prst="rect">
            <a:avLst/>
          </a:prstGeom>
          <a:noFill/>
          <a:ln>
            <a:solidFill>
              <a:schemeClr val="tx1"/>
            </a:solidFill>
          </a:ln>
        </p:spPr>
      </p:pic>
      <p:sp>
        <p:nvSpPr>
          <p:cNvPr id="4" name="Rectangle 2"/>
          <p:cNvSpPr txBox="1">
            <a:spLocks noChangeArrowheads="1"/>
          </p:cNvSpPr>
          <p:nvPr/>
        </p:nvSpPr>
        <p:spPr>
          <a:xfrm>
            <a:off x="304800" y="1047750"/>
            <a:ext cx="3886200" cy="685800"/>
          </a:xfrm>
          <a:prstGeom prst="rect">
            <a:avLst/>
          </a:prstGeom>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smtClean="0">
                <a:ln>
                  <a:noFill/>
                </a:ln>
                <a:solidFill>
                  <a:schemeClr val="tx1"/>
                </a:solidFill>
                <a:effectLst/>
                <a:uLnTx/>
                <a:uFillTx/>
                <a:latin typeface="+mj-lt"/>
                <a:ea typeface="+mj-ea"/>
                <a:cs typeface="+mj-cs"/>
              </a:rPr>
              <a:t>Fig. 4-6: An Equal-Proportional Increase in the Prices of Cloth and Food</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Box 4"/>
          <p:cNvSpPr txBox="1"/>
          <p:nvPr/>
        </p:nvSpPr>
        <p:spPr>
          <a:xfrm>
            <a:off x="4038600" y="850702"/>
            <a:ext cx="5029200" cy="4185761"/>
          </a:xfrm>
          <a:prstGeom prst="rect">
            <a:avLst/>
          </a:prstGeom>
          <a:noFill/>
        </p:spPr>
        <p:txBody>
          <a:bodyPr wrap="square" rtlCol="0">
            <a:spAutoFit/>
          </a:bodyPr>
          <a:lstStyle/>
          <a:p>
            <a:pPr algn="ctr"/>
            <a:r>
              <a:rPr lang="en-US" sz="2800" b="1" dirty="0" smtClean="0">
                <a:cs typeface="Times New Roman"/>
              </a:rPr>
              <a:t>P</a:t>
            </a:r>
            <a:r>
              <a:rPr lang="en-US" sz="2800" b="1" baseline="-25000" dirty="0" smtClean="0">
                <a:cs typeface="Times New Roman"/>
              </a:rPr>
              <a:t>C</a:t>
            </a:r>
            <a:r>
              <a:rPr lang="en-US" sz="2800" b="1" baseline="30000" dirty="0" smtClean="0">
                <a:cs typeface="Times New Roman"/>
              </a:rPr>
              <a:t>2</a:t>
            </a:r>
            <a:r>
              <a:rPr lang="en-US" sz="2800" b="1" dirty="0" smtClean="0">
                <a:cs typeface="Times New Roman"/>
              </a:rPr>
              <a:t> = 1.1P</a:t>
            </a:r>
            <a:r>
              <a:rPr lang="en-US" sz="2800" b="1" baseline="-25000" dirty="0" smtClean="0">
                <a:cs typeface="Times New Roman"/>
              </a:rPr>
              <a:t>C</a:t>
            </a:r>
            <a:r>
              <a:rPr lang="en-US" sz="2800" b="1" baseline="30000" dirty="0" smtClean="0">
                <a:cs typeface="Times New Roman"/>
              </a:rPr>
              <a:t>1</a:t>
            </a:r>
            <a:r>
              <a:rPr lang="en-US" sz="2800" b="1" dirty="0" smtClean="0">
                <a:cs typeface="Times New Roman"/>
              </a:rPr>
              <a:t>,   w</a:t>
            </a:r>
            <a:r>
              <a:rPr lang="en-US" sz="2800" b="1" baseline="30000" dirty="0" smtClean="0">
                <a:cs typeface="Times New Roman"/>
              </a:rPr>
              <a:t>2</a:t>
            </a:r>
            <a:r>
              <a:rPr lang="en-US" sz="2800" b="1" dirty="0" smtClean="0">
                <a:cs typeface="Times New Roman"/>
              </a:rPr>
              <a:t> = 1.1w</a:t>
            </a:r>
            <a:r>
              <a:rPr lang="en-US" sz="2800" b="1" baseline="30000" dirty="0" smtClean="0">
                <a:cs typeface="Times New Roman"/>
              </a:rPr>
              <a:t>1</a:t>
            </a:r>
          </a:p>
          <a:p>
            <a:pPr algn="ctr"/>
            <a:r>
              <a:rPr lang="en-US" sz="2800" b="1" dirty="0" smtClean="0">
                <a:cs typeface="Times New Roman"/>
              </a:rPr>
              <a:t>(</a:t>
            </a:r>
            <a:r>
              <a:rPr lang="en-US" sz="2800" b="1" dirty="0" err="1" smtClean="0">
                <a:cs typeface="Times New Roman"/>
              </a:rPr>
              <a:t>Kr</a:t>
            </a:r>
            <a:r>
              <a:rPr lang="en-US" sz="2800" b="1" baseline="-25000" dirty="0" err="1" smtClean="0">
                <a:cs typeface="Times New Roman"/>
              </a:rPr>
              <a:t>K</a:t>
            </a:r>
            <a:r>
              <a:rPr lang="en-US" sz="2800" b="1" dirty="0" smtClean="0">
                <a:cs typeface="Times New Roman"/>
              </a:rPr>
              <a:t>)</a:t>
            </a:r>
            <a:r>
              <a:rPr lang="en-US" sz="2800" b="1" baseline="30000" dirty="0" smtClean="0">
                <a:cs typeface="Times New Roman"/>
              </a:rPr>
              <a:t>2</a:t>
            </a:r>
            <a:r>
              <a:rPr lang="en-US" sz="2800" b="1" dirty="0" smtClean="0">
                <a:cs typeface="Times New Roman"/>
              </a:rPr>
              <a:t> = Q</a:t>
            </a:r>
            <a:r>
              <a:rPr lang="en-US" sz="2800" b="1" baseline="-25000" dirty="0" smtClean="0">
                <a:cs typeface="Times New Roman"/>
              </a:rPr>
              <a:t>C</a:t>
            </a:r>
            <a:r>
              <a:rPr lang="en-US" sz="2800" b="1" dirty="0" smtClean="0">
                <a:cs typeface="Times New Roman"/>
              </a:rPr>
              <a:t>P</a:t>
            </a:r>
            <a:r>
              <a:rPr lang="en-US" sz="2800" b="1" baseline="-25000" dirty="0" smtClean="0">
                <a:cs typeface="Times New Roman"/>
              </a:rPr>
              <a:t>C</a:t>
            </a:r>
            <a:r>
              <a:rPr lang="en-US" sz="2800" b="1" baseline="30000" dirty="0" smtClean="0">
                <a:cs typeface="Times New Roman"/>
              </a:rPr>
              <a:t>2</a:t>
            </a:r>
            <a:r>
              <a:rPr lang="en-US" sz="2800" b="1" dirty="0" smtClean="0">
                <a:cs typeface="Times New Roman"/>
              </a:rPr>
              <a:t> – L</a:t>
            </a:r>
            <a:r>
              <a:rPr lang="en-US" sz="2800" b="1" baseline="-25000" dirty="0" smtClean="0">
                <a:cs typeface="Times New Roman"/>
              </a:rPr>
              <a:t>C</a:t>
            </a:r>
            <a:r>
              <a:rPr lang="en-US" sz="2800" b="1" dirty="0" smtClean="0">
                <a:cs typeface="Times New Roman"/>
              </a:rPr>
              <a:t>w</a:t>
            </a:r>
            <a:r>
              <a:rPr lang="en-US" sz="2800" b="1" baseline="30000" dirty="0" smtClean="0">
                <a:cs typeface="Times New Roman"/>
              </a:rPr>
              <a:t>2</a:t>
            </a:r>
            <a:endParaRPr lang="en-US" sz="2800" b="1" dirty="0" smtClean="0">
              <a:cs typeface="Times New Roman"/>
            </a:endParaRPr>
          </a:p>
          <a:p>
            <a:pPr algn="ctr"/>
            <a:r>
              <a:rPr lang="en-US" sz="2800" b="1" dirty="0" smtClean="0">
                <a:cs typeface="Times New Roman"/>
              </a:rPr>
              <a:t>(</a:t>
            </a:r>
            <a:r>
              <a:rPr lang="en-US" sz="2800" b="1" dirty="0" err="1" smtClean="0">
                <a:cs typeface="Times New Roman"/>
              </a:rPr>
              <a:t>Kr</a:t>
            </a:r>
            <a:r>
              <a:rPr lang="en-US" sz="2800" b="1" baseline="-25000" dirty="0" err="1" smtClean="0">
                <a:cs typeface="Times New Roman"/>
              </a:rPr>
              <a:t>K</a:t>
            </a:r>
            <a:r>
              <a:rPr lang="en-US" sz="2800" b="1" dirty="0" smtClean="0">
                <a:cs typeface="Times New Roman"/>
              </a:rPr>
              <a:t>)</a:t>
            </a:r>
            <a:r>
              <a:rPr lang="en-US" sz="2800" b="1" baseline="30000" dirty="0" smtClean="0">
                <a:cs typeface="Times New Roman"/>
              </a:rPr>
              <a:t>2</a:t>
            </a:r>
            <a:r>
              <a:rPr lang="en-US" sz="2800" b="1" dirty="0" smtClean="0">
                <a:cs typeface="Times New Roman"/>
              </a:rPr>
              <a:t> = Q</a:t>
            </a:r>
            <a:r>
              <a:rPr lang="en-US" sz="2800" b="1" baseline="-25000" dirty="0" smtClean="0">
                <a:cs typeface="Times New Roman"/>
              </a:rPr>
              <a:t>C</a:t>
            </a:r>
            <a:r>
              <a:rPr lang="en-US" sz="2800" b="1" dirty="0" smtClean="0">
                <a:cs typeface="Times New Roman"/>
              </a:rPr>
              <a:t>(1.1)P</a:t>
            </a:r>
            <a:r>
              <a:rPr lang="en-US" sz="2800" b="1" baseline="-25000" dirty="0" smtClean="0">
                <a:cs typeface="Times New Roman"/>
              </a:rPr>
              <a:t>C</a:t>
            </a:r>
            <a:r>
              <a:rPr lang="en-US" sz="2800" b="1" baseline="30000" dirty="0" smtClean="0">
                <a:cs typeface="Times New Roman"/>
              </a:rPr>
              <a:t>1</a:t>
            </a:r>
            <a:r>
              <a:rPr lang="en-US" sz="2800" b="1" dirty="0" smtClean="0">
                <a:cs typeface="Times New Roman"/>
              </a:rPr>
              <a:t> – L</a:t>
            </a:r>
            <a:r>
              <a:rPr lang="en-US" sz="2800" b="1" baseline="-25000" dirty="0" smtClean="0">
                <a:cs typeface="Times New Roman"/>
              </a:rPr>
              <a:t>C</a:t>
            </a:r>
            <a:r>
              <a:rPr lang="en-US" sz="2800" b="1" dirty="0" smtClean="0">
                <a:cs typeface="Times New Roman"/>
              </a:rPr>
              <a:t>(1.1)w</a:t>
            </a:r>
            <a:r>
              <a:rPr lang="en-US" sz="2800" b="1" baseline="30000" dirty="0" smtClean="0">
                <a:cs typeface="Times New Roman"/>
              </a:rPr>
              <a:t>1</a:t>
            </a:r>
            <a:endParaRPr lang="en-US" sz="2800" b="1" dirty="0" smtClean="0">
              <a:cs typeface="Times New Roman"/>
            </a:endParaRPr>
          </a:p>
          <a:p>
            <a:pPr algn="ctr"/>
            <a:r>
              <a:rPr lang="en-US" sz="2800" b="1" dirty="0" smtClean="0">
                <a:cs typeface="Times New Roman"/>
              </a:rPr>
              <a:t>(</a:t>
            </a:r>
            <a:r>
              <a:rPr lang="en-US" sz="2800" b="1" dirty="0" err="1" smtClean="0">
                <a:cs typeface="Times New Roman"/>
              </a:rPr>
              <a:t>Kr</a:t>
            </a:r>
            <a:r>
              <a:rPr lang="en-US" sz="2800" b="1" baseline="-25000" dirty="0" err="1" smtClean="0">
                <a:cs typeface="Times New Roman"/>
              </a:rPr>
              <a:t>K</a:t>
            </a:r>
            <a:r>
              <a:rPr lang="en-US" sz="2800" b="1" dirty="0" smtClean="0">
                <a:cs typeface="Times New Roman"/>
              </a:rPr>
              <a:t>)</a:t>
            </a:r>
            <a:r>
              <a:rPr lang="en-US" sz="2800" b="1" baseline="30000" dirty="0" smtClean="0">
                <a:cs typeface="Times New Roman"/>
              </a:rPr>
              <a:t>2</a:t>
            </a:r>
            <a:r>
              <a:rPr lang="en-US" sz="2800" b="1" dirty="0" smtClean="0">
                <a:cs typeface="Times New Roman"/>
              </a:rPr>
              <a:t> = (1.1)(Q</a:t>
            </a:r>
            <a:r>
              <a:rPr lang="en-US" sz="2800" b="1" baseline="-25000" dirty="0" smtClean="0">
                <a:cs typeface="Times New Roman"/>
              </a:rPr>
              <a:t>C</a:t>
            </a:r>
            <a:r>
              <a:rPr lang="en-US" sz="2800" b="1" dirty="0" smtClean="0">
                <a:cs typeface="Times New Roman"/>
              </a:rPr>
              <a:t>P</a:t>
            </a:r>
            <a:r>
              <a:rPr lang="en-US" sz="2800" b="1" baseline="-25000" dirty="0" smtClean="0">
                <a:cs typeface="Times New Roman"/>
              </a:rPr>
              <a:t>C</a:t>
            </a:r>
            <a:r>
              <a:rPr lang="en-US" sz="2800" b="1" baseline="30000" dirty="0" smtClean="0">
                <a:cs typeface="Times New Roman"/>
              </a:rPr>
              <a:t>1</a:t>
            </a:r>
            <a:r>
              <a:rPr lang="en-US" sz="2800" b="1" dirty="0" smtClean="0">
                <a:cs typeface="Times New Roman"/>
              </a:rPr>
              <a:t> – L</a:t>
            </a:r>
            <a:r>
              <a:rPr lang="en-US" sz="2800" b="1" baseline="-25000" dirty="0" smtClean="0">
                <a:cs typeface="Times New Roman"/>
              </a:rPr>
              <a:t>C</a:t>
            </a:r>
            <a:r>
              <a:rPr lang="en-US" sz="2800" b="1" dirty="0" smtClean="0">
                <a:cs typeface="Times New Roman"/>
              </a:rPr>
              <a:t>w</a:t>
            </a:r>
            <a:r>
              <a:rPr lang="en-US" sz="2800" b="1" baseline="30000" dirty="0" smtClean="0">
                <a:cs typeface="Times New Roman"/>
              </a:rPr>
              <a:t>1</a:t>
            </a:r>
            <a:r>
              <a:rPr lang="en-US" sz="2800" b="1" dirty="0" smtClean="0">
                <a:cs typeface="Times New Roman"/>
              </a:rPr>
              <a:t>)</a:t>
            </a:r>
          </a:p>
          <a:p>
            <a:pPr algn="ctr"/>
            <a:r>
              <a:rPr lang="en-US" sz="2800" b="1" dirty="0" smtClean="0">
                <a:cs typeface="Times New Roman"/>
              </a:rPr>
              <a:t>(</a:t>
            </a:r>
            <a:r>
              <a:rPr lang="en-US" sz="2800" b="1" dirty="0" err="1" smtClean="0">
                <a:cs typeface="Times New Roman"/>
              </a:rPr>
              <a:t>Kr</a:t>
            </a:r>
            <a:r>
              <a:rPr lang="en-US" sz="2800" b="1" baseline="-25000" dirty="0" err="1" smtClean="0">
                <a:cs typeface="Times New Roman"/>
              </a:rPr>
              <a:t>K</a:t>
            </a:r>
            <a:r>
              <a:rPr lang="en-US" sz="2800" b="1" dirty="0" smtClean="0">
                <a:cs typeface="Times New Roman"/>
              </a:rPr>
              <a:t>)</a:t>
            </a:r>
            <a:r>
              <a:rPr lang="en-US" sz="2800" b="1" baseline="30000" dirty="0" smtClean="0">
                <a:cs typeface="Times New Roman"/>
              </a:rPr>
              <a:t>2</a:t>
            </a:r>
            <a:r>
              <a:rPr lang="en-US" sz="2800" b="1" dirty="0" smtClean="0">
                <a:cs typeface="Times New Roman"/>
              </a:rPr>
              <a:t> = 1.1 (</a:t>
            </a:r>
            <a:r>
              <a:rPr lang="en-US" sz="2800" b="1" dirty="0" err="1" smtClean="0">
                <a:cs typeface="Times New Roman"/>
              </a:rPr>
              <a:t>Kr</a:t>
            </a:r>
            <a:r>
              <a:rPr lang="en-US" sz="2800" b="1" baseline="-25000" dirty="0" err="1" smtClean="0">
                <a:cs typeface="Times New Roman"/>
              </a:rPr>
              <a:t>K</a:t>
            </a:r>
            <a:r>
              <a:rPr lang="en-US" sz="2800" b="1" dirty="0" smtClean="0">
                <a:cs typeface="Times New Roman"/>
              </a:rPr>
              <a:t>)</a:t>
            </a:r>
            <a:r>
              <a:rPr lang="en-US" sz="2800" b="1" baseline="30000" dirty="0" smtClean="0">
                <a:cs typeface="Times New Roman"/>
              </a:rPr>
              <a:t>1</a:t>
            </a:r>
          </a:p>
          <a:p>
            <a:pPr algn="ctr"/>
            <a:endParaRPr lang="en-US" sz="1400" b="1" dirty="0" smtClean="0">
              <a:cs typeface="Times New Roman"/>
            </a:endParaRPr>
          </a:p>
          <a:p>
            <a:pPr algn="ctr"/>
            <a:r>
              <a:rPr lang="en-US" sz="2800" b="1" dirty="0" smtClean="0">
                <a:cs typeface="Times New Roman"/>
              </a:rPr>
              <a:t>Because P</a:t>
            </a:r>
            <a:r>
              <a:rPr lang="en-US" sz="2800" b="1" baseline="-25000" dirty="0" smtClean="0">
                <a:cs typeface="Times New Roman"/>
              </a:rPr>
              <a:t>C</a:t>
            </a:r>
            <a:r>
              <a:rPr lang="en-US" sz="2800" b="1" dirty="0" smtClean="0">
                <a:cs typeface="Times New Roman"/>
              </a:rPr>
              <a:t>, P</a:t>
            </a:r>
            <a:r>
              <a:rPr lang="en-US" sz="2800" b="1" baseline="-25000" dirty="0" smtClean="0">
                <a:cs typeface="Times New Roman"/>
              </a:rPr>
              <a:t>F</a:t>
            </a:r>
            <a:r>
              <a:rPr lang="en-US" sz="2800" b="1" dirty="0" smtClean="0">
                <a:cs typeface="Times New Roman"/>
              </a:rPr>
              <a:t>, &amp; w rise by</a:t>
            </a:r>
          </a:p>
          <a:p>
            <a:pPr algn="ctr"/>
            <a:r>
              <a:rPr lang="en-US" sz="2800" b="1" dirty="0" smtClean="0">
                <a:cs typeface="Times New Roman"/>
              </a:rPr>
              <a:t>the same proportion as each other, rental incomes (</a:t>
            </a:r>
            <a:r>
              <a:rPr lang="en-US" sz="2800" b="1" dirty="0" err="1" smtClean="0">
                <a:cs typeface="Times New Roman"/>
              </a:rPr>
              <a:t>Kr</a:t>
            </a:r>
            <a:r>
              <a:rPr lang="en-US" sz="2800" b="1" baseline="-25000" dirty="0" err="1" smtClean="0">
                <a:cs typeface="Times New Roman"/>
              </a:rPr>
              <a:t>K</a:t>
            </a:r>
            <a:r>
              <a:rPr lang="en-US" sz="2800" b="1" dirty="0" smtClean="0">
                <a:cs typeface="Times New Roman"/>
              </a:rPr>
              <a:t> &amp; </a:t>
            </a:r>
            <a:r>
              <a:rPr lang="en-US" sz="2800" b="1" dirty="0" err="1" smtClean="0">
                <a:cs typeface="Times New Roman"/>
              </a:rPr>
              <a:t>Tr</a:t>
            </a:r>
            <a:r>
              <a:rPr lang="en-US" sz="2800" b="1" baseline="-25000" dirty="0" err="1" smtClean="0">
                <a:cs typeface="Times New Roman"/>
              </a:rPr>
              <a:t>T</a:t>
            </a:r>
            <a:r>
              <a:rPr lang="en-US" sz="2800" b="1" dirty="0" smtClean="0">
                <a:cs typeface="Times New Roman"/>
              </a:rPr>
              <a:t>) also rise by that proportion.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33350"/>
            <a:ext cx="751333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Specific Factors: income dist.</a:t>
            </a:r>
          </a:p>
        </p:txBody>
      </p:sp>
      <p:pic>
        <p:nvPicPr>
          <p:cNvPr id="3" name="Picture 5" descr="fig04_06"/>
          <p:cNvPicPr>
            <a:picLocks noChangeAspect="1" noChangeArrowheads="1"/>
          </p:cNvPicPr>
          <p:nvPr/>
        </p:nvPicPr>
        <p:blipFill>
          <a:blip r:embed="rId2"/>
          <a:srcRect/>
          <a:stretch>
            <a:fillRect/>
          </a:stretch>
        </p:blipFill>
        <p:spPr bwMode="auto">
          <a:xfrm>
            <a:off x="608491" y="1733550"/>
            <a:ext cx="3353909" cy="3200400"/>
          </a:xfrm>
          <a:prstGeom prst="rect">
            <a:avLst/>
          </a:prstGeom>
          <a:noFill/>
          <a:ln>
            <a:solidFill>
              <a:schemeClr val="tx1"/>
            </a:solidFill>
          </a:ln>
        </p:spPr>
      </p:pic>
      <p:sp>
        <p:nvSpPr>
          <p:cNvPr id="4" name="Rectangle 2"/>
          <p:cNvSpPr txBox="1">
            <a:spLocks noChangeArrowheads="1"/>
          </p:cNvSpPr>
          <p:nvPr/>
        </p:nvSpPr>
        <p:spPr>
          <a:xfrm>
            <a:off x="304800" y="1047750"/>
            <a:ext cx="3886200" cy="685800"/>
          </a:xfrm>
          <a:prstGeom prst="rect">
            <a:avLst/>
          </a:prstGeom>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smtClean="0">
                <a:ln>
                  <a:noFill/>
                </a:ln>
                <a:solidFill>
                  <a:schemeClr val="tx1"/>
                </a:solidFill>
                <a:effectLst/>
                <a:uLnTx/>
                <a:uFillTx/>
                <a:latin typeface="+mj-lt"/>
                <a:ea typeface="+mj-ea"/>
                <a:cs typeface="+mj-cs"/>
              </a:rPr>
              <a:t>Fig. 4-6: An Equal-Proportional Increase in the Prices of Cloth and Food</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Box 4"/>
          <p:cNvSpPr txBox="1"/>
          <p:nvPr/>
        </p:nvSpPr>
        <p:spPr>
          <a:xfrm>
            <a:off x="4114800" y="895350"/>
            <a:ext cx="4876800" cy="4185761"/>
          </a:xfrm>
          <a:prstGeom prst="rect">
            <a:avLst/>
          </a:prstGeom>
          <a:noFill/>
        </p:spPr>
        <p:txBody>
          <a:bodyPr wrap="square" rtlCol="0">
            <a:spAutoFit/>
          </a:bodyPr>
          <a:lstStyle/>
          <a:p>
            <a:pPr algn="ctr"/>
            <a:r>
              <a:rPr lang="en-US" sz="2800" b="1" dirty="0" smtClean="0">
                <a:cs typeface="Times New Roman"/>
              </a:rPr>
              <a:t>P</a:t>
            </a:r>
            <a:r>
              <a:rPr lang="en-US" sz="2800" b="1" baseline="-25000" dirty="0" smtClean="0">
                <a:cs typeface="Times New Roman"/>
              </a:rPr>
              <a:t>C</a:t>
            </a:r>
            <a:r>
              <a:rPr lang="en-US" sz="2800" b="1" baseline="30000" dirty="0" smtClean="0">
                <a:cs typeface="Times New Roman"/>
              </a:rPr>
              <a:t>2</a:t>
            </a:r>
            <a:r>
              <a:rPr lang="en-US" sz="2800" b="1" dirty="0" smtClean="0">
                <a:cs typeface="Times New Roman"/>
              </a:rPr>
              <a:t> = 1.1P</a:t>
            </a:r>
            <a:r>
              <a:rPr lang="en-US" sz="2800" b="1" baseline="-25000" dirty="0" smtClean="0">
                <a:cs typeface="Times New Roman"/>
              </a:rPr>
              <a:t>C</a:t>
            </a:r>
            <a:r>
              <a:rPr lang="en-US" sz="2800" b="1" baseline="30000" dirty="0" smtClean="0">
                <a:cs typeface="Times New Roman"/>
              </a:rPr>
              <a:t>1</a:t>
            </a:r>
            <a:r>
              <a:rPr lang="en-US" sz="2800" b="1" dirty="0" smtClean="0">
                <a:cs typeface="Times New Roman"/>
              </a:rPr>
              <a:t>, (</a:t>
            </a:r>
            <a:r>
              <a:rPr lang="en-US" sz="2800" b="1" dirty="0" err="1" smtClean="0">
                <a:cs typeface="Times New Roman"/>
              </a:rPr>
              <a:t>Kr</a:t>
            </a:r>
            <a:r>
              <a:rPr lang="en-US" sz="2800" b="1" baseline="-25000" dirty="0" err="1" smtClean="0">
                <a:cs typeface="Times New Roman"/>
              </a:rPr>
              <a:t>K</a:t>
            </a:r>
            <a:r>
              <a:rPr lang="en-US" sz="2800" b="1" dirty="0" smtClean="0">
                <a:cs typeface="Times New Roman"/>
              </a:rPr>
              <a:t>)</a:t>
            </a:r>
            <a:r>
              <a:rPr lang="en-US" sz="2800" b="1" baseline="30000" dirty="0" smtClean="0">
                <a:cs typeface="Times New Roman"/>
              </a:rPr>
              <a:t>2</a:t>
            </a:r>
            <a:r>
              <a:rPr lang="en-US" sz="2800" b="1" dirty="0" smtClean="0">
                <a:cs typeface="Times New Roman"/>
              </a:rPr>
              <a:t> = 1.1(</a:t>
            </a:r>
            <a:r>
              <a:rPr lang="en-US" sz="2800" b="1" dirty="0" err="1" smtClean="0">
                <a:cs typeface="Times New Roman"/>
              </a:rPr>
              <a:t>Kr</a:t>
            </a:r>
            <a:r>
              <a:rPr lang="en-US" sz="2800" b="1" baseline="-25000" dirty="0" err="1" smtClean="0">
                <a:cs typeface="Times New Roman"/>
              </a:rPr>
              <a:t>K</a:t>
            </a:r>
            <a:r>
              <a:rPr lang="en-US" sz="2800" b="1" dirty="0" smtClean="0">
                <a:cs typeface="Times New Roman"/>
              </a:rPr>
              <a:t>)</a:t>
            </a:r>
            <a:r>
              <a:rPr lang="en-US" sz="2800" b="1" baseline="30000" dirty="0" smtClean="0">
                <a:cs typeface="Times New Roman"/>
              </a:rPr>
              <a:t>1</a:t>
            </a:r>
          </a:p>
          <a:p>
            <a:pPr algn="ctr"/>
            <a:r>
              <a:rPr lang="en-US" sz="2800" b="1" dirty="0" smtClean="0">
                <a:cs typeface="Times New Roman"/>
              </a:rPr>
              <a:t>(</a:t>
            </a:r>
            <a:r>
              <a:rPr lang="en-US" sz="2800" b="1" dirty="0" err="1" smtClean="0">
                <a:cs typeface="Times New Roman"/>
              </a:rPr>
              <a:t>Kr</a:t>
            </a:r>
            <a:r>
              <a:rPr lang="en-US" sz="2800" b="1" baseline="-25000" dirty="0" err="1" smtClean="0">
                <a:cs typeface="Times New Roman"/>
              </a:rPr>
              <a:t>K</a:t>
            </a:r>
            <a:r>
              <a:rPr lang="en-US" sz="2800" b="1" dirty="0" smtClean="0">
                <a:cs typeface="Times New Roman"/>
              </a:rPr>
              <a:t>)</a:t>
            </a:r>
            <a:r>
              <a:rPr lang="en-US" sz="2800" b="1" baseline="30000" dirty="0" smtClean="0">
                <a:cs typeface="Times New Roman"/>
              </a:rPr>
              <a:t>2</a:t>
            </a:r>
            <a:r>
              <a:rPr lang="en-US" sz="2800" b="1" dirty="0" smtClean="0">
                <a:cs typeface="Times New Roman"/>
              </a:rPr>
              <a:t>/P</a:t>
            </a:r>
            <a:r>
              <a:rPr lang="en-US" sz="2800" b="1" baseline="-25000" dirty="0" smtClean="0">
                <a:cs typeface="Times New Roman"/>
              </a:rPr>
              <a:t>C</a:t>
            </a:r>
            <a:r>
              <a:rPr lang="en-US" sz="2800" b="1" baseline="30000" dirty="0" smtClean="0">
                <a:cs typeface="Times New Roman"/>
              </a:rPr>
              <a:t>2</a:t>
            </a:r>
            <a:r>
              <a:rPr lang="en-US" sz="2800" b="1" dirty="0" smtClean="0">
                <a:cs typeface="Times New Roman"/>
              </a:rPr>
              <a:t> = 1.1(</a:t>
            </a:r>
            <a:r>
              <a:rPr lang="en-US" sz="2800" b="1" dirty="0" err="1" smtClean="0">
                <a:cs typeface="Times New Roman"/>
              </a:rPr>
              <a:t>Kr</a:t>
            </a:r>
            <a:r>
              <a:rPr lang="en-US" sz="2800" b="1" baseline="-25000" dirty="0" err="1" smtClean="0">
                <a:cs typeface="Times New Roman"/>
              </a:rPr>
              <a:t>K</a:t>
            </a:r>
            <a:r>
              <a:rPr lang="en-US" sz="2800" b="1" dirty="0" smtClean="0">
                <a:cs typeface="Times New Roman"/>
              </a:rPr>
              <a:t>)</a:t>
            </a:r>
            <a:r>
              <a:rPr lang="en-US" sz="2800" b="1" baseline="30000" dirty="0" smtClean="0">
                <a:cs typeface="Times New Roman"/>
              </a:rPr>
              <a:t>1</a:t>
            </a:r>
            <a:r>
              <a:rPr lang="en-US" sz="2800" b="1" dirty="0" smtClean="0">
                <a:cs typeface="Times New Roman"/>
              </a:rPr>
              <a:t>/1.1P</a:t>
            </a:r>
            <a:r>
              <a:rPr lang="en-US" sz="2800" b="1" baseline="-25000" dirty="0" smtClean="0">
                <a:cs typeface="Times New Roman"/>
              </a:rPr>
              <a:t>C</a:t>
            </a:r>
            <a:r>
              <a:rPr lang="en-US" sz="2800" b="1" baseline="30000" dirty="0" smtClean="0">
                <a:cs typeface="Times New Roman"/>
              </a:rPr>
              <a:t>1</a:t>
            </a:r>
            <a:endParaRPr lang="en-US" sz="2800" b="1" dirty="0" smtClean="0">
              <a:cs typeface="Times New Roman"/>
            </a:endParaRPr>
          </a:p>
          <a:p>
            <a:pPr algn="ctr"/>
            <a:r>
              <a:rPr lang="en-US" sz="2800" b="1" dirty="0" smtClean="0">
                <a:cs typeface="Times New Roman"/>
              </a:rPr>
              <a:t>(</a:t>
            </a:r>
            <a:r>
              <a:rPr lang="en-US" sz="2800" b="1" dirty="0" err="1" smtClean="0">
                <a:cs typeface="Times New Roman"/>
              </a:rPr>
              <a:t>Kr</a:t>
            </a:r>
            <a:r>
              <a:rPr lang="en-US" sz="2800" b="1" baseline="-25000" dirty="0" err="1" smtClean="0">
                <a:cs typeface="Times New Roman"/>
              </a:rPr>
              <a:t>K</a:t>
            </a:r>
            <a:r>
              <a:rPr lang="en-US" sz="2800" b="1" dirty="0" smtClean="0">
                <a:cs typeface="Times New Roman"/>
              </a:rPr>
              <a:t>)</a:t>
            </a:r>
            <a:r>
              <a:rPr lang="en-US" sz="2800" b="1" baseline="30000" dirty="0" smtClean="0">
                <a:cs typeface="Times New Roman"/>
              </a:rPr>
              <a:t>2</a:t>
            </a:r>
            <a:r>
              <a:rPr lang="en-US" sz="2800" b="1" dirty="0" smtClean="0">
                <a:cs typeface="Times New Roman"/>
              </a:rPr>
              <a:t>/P</a:t>
            </a:r>
            <a:r>
              <a:rPr lang="en-US" sz="2800" b="1" baseline="-25000" dirty="0" smtClean="0">
                <a:cs typeface="Times New Roman"/>
              </a:rPr>
              <a:t>C</a:t>
            </a:r>
            <a:r>
              <a:rPr lang="en-US" sz="2800" b="1" baseline="30000" dirty="0" smtClean="0">
                <a:cs typeface="Times New Roman"/>
              </a:rPr>
              <a:t>2</a:t>
            </a:r>
            <a:r>
              <a:rPr lang="en-US" sz="2800" b="1" dirty="0" smtClean="0">
                <a:cs typeface="Times New Roman"/>
              </a:rPr>
              <a:t> = (</a:t>
            </a:r>
            <a:r>
              <a:rPr lang="en-US" sz="2800" b="1" dirty="0" err="1" smtClean="0">
                <a:cs typeface="Times New Roman"/>
              </a:rPr>
              <a:t>Kr</a:t>
            </a:r>
            <a:r>
              <a:rPr lang="en-US" sz="2800" b="1" baseline="-25000" dirty="0" err="1" smtClean="0">
                <a:cs typeface="Times New Roman"/>
              </a:rPr>
              <a:t>K</a:t>
            </a:r>
            <a:r>
              <a:rPr lang="en-US" sz="2800" b="1" dirty="0" smtClean="0">
                <a:cs typeface="Times New Roman"/>
              </a:rPr>
              <a:t>)</a:t>
            </a:r>
            <a:r>
              <a:rPr lang="en-US" sz="2800" b="1" baseline="30000" dirty="0" smtClean="0">
                <a:cs typeface="Times New Roman"/>
              </a:rPr>
              <a:t>1</a:t>
            </a:r>
            <a:r>
              <a:rPr lang="en-US" sz="2800" b="1" dirty="0" smtClean="0">
                <a:cs typeface="Times New Roman"/>
              </a:rPr>
              <a:t>/P</a:t>
            </a:r>
            <a:r>
              <a:rPr lang="en-US" sz="2800" b="1" baseline="-25000" dirty="0" smtClean="0">
                <a:cs typeface="Times New Roman"/>
              </a:rPr>
              <a:t>C</a:t>
            </a:r>
            <a:r>
              <a:rPr lang="en-US" sz="2800" b="1" baseline="30000" dirty="0" smtClean="0">
                <a:cs typeface="Times New Roman"/>
              </a:rPr>
              <a:t>1</a:t>
            </a:r>
            <a:endParaRPr lang="en-US" sz="2800" b="1" dirty="0" smtClean="0">
              <a:cs typeface="Times New Roman"/>
            </a:endParaRPr>
          </a:p>
          <a:p>
            <a:pPr algn="ctr"/>
            <a:endParaRPr lang="en-US" sz="1400" b="1" dirty="0" smtClean="0">
              <a:cs typeface="Times New Roman"/>
            </a:endParaRPr>
          </a:p>
          <a:p>
            <a:pPr algn="ctr"/>
            <a:r>
              <a:rPr lang="en-US" sz="2800" b="1" dirty="0" smtClean="0">
                <a:cs typeface="Times New Roman"/>
              </a:rPr>
              <a:t>Real incomes of capital</a:t>
            </a:r>
          </a:p>
          <a:p>
            <a:pPr algn="ctr"/>
            <a:r>
              <a:rPr lang="en-US" sz="2800" b="1" dirty="0" smtClean="0">
                <a:cs typeface="Times New Roman"/>
              </a:rPr>
              <a:t>owners and landowners</a:t>
            </a:r>
          </a:p>
          <a:p>
            <a:pPr algn="ctr"/>
            <a:r>
              <a:rPr lang="en-US" sz="2800" b="1" dirty="0" smtClean="0">
                <a:cs typeface="Times New Roman"/>
              </a:rPr>
              <a:t>(</a:t>
            </a:r>
            <a:r>
              <a:rPr lang="en-US" sz="2800" b="1" dirty="0" err="1" smtClean="0">
                <a:cs typeface="Times New Roman"/>
              </a:rPr>
              <a:t>Kr</a:t>
            </a:r>
            <a:r>
              <a:rPr lang="en-US" sz="2800" b="1" baseline="-25000" dirty="0" err="1" smtClean="0">
                <a:cs typeface="Times New Roman"/>
              </a:rPr>
              <a:t>K</a:t>
            </a:r>
            <a:r>
              <a:rPr lang="en-US" sz="2800" b="1" dirty="0" smtClean="0">
                <a:cs typeface="Times New Roman"/>
              </a:rPr>
              <a:t>/P</a:t>
            </a:r>
            <a:r>
              <a:rPr lang="en-US" sz="2800" b="1" baseline="-25000" dirty="0" smtClean="0">
                <a:cs typeface="Times New Roman"/>
              </a:rPr>
              <a:t>C</a:t>
            </a:r>
            <a:r>
              <a:rPr lang="en-US" sz="2800" b="1" dirty="0" smtClean="0">
                <a:cs typeface="Times New Roman"/>
              </a:rPr>
              <a:t>, </a:t>
            </a:r>
            <a:r>
              <a:rPr lang="en-US" sz="2800" b="1" dirty="0" err="1" smtClean="0">
                <a:cs typeface="Times New Roman"/>
              </a:rPr>
              <a:t>Kr</a:t>
            </a:r>
            <a:r>
              <a:rPr lang="en-US" sz="2800" b="1" baseline="-25000" dirty="0" err="1" smtClean="0">
                <a:cs typeface="Times New Roman"/>
              </a:rPr>
              <a:t>K</a:t>
            </a:r>
            <a:r>
              <a:rPr lang="en-US" sz="2800" b="1" dirty="0" smtClean="0">
                <a:cs typeface="Times New Roman"/>
              </a:rPr>
              <a:t>/P</a:t>
            </a:r>
            <a:r>
              <a:rPr lang="en-US" sz="2800" b="1" baseline="-25000" dirty="0" smtClean="0">
                <a:cs typeface="Times New Roman"/>
              </a:rPr>
              <a:t>F</a:t>
            </a:r>
            <a:r>
              <a:rPr lang="en-US" sz="2800" b="1" dirty="0" smtClean="0">
                <a:cs typeface="Times New Roman"/>
              </a:rPr>
              <a:t>, </a:t>
            </a:r>
            <a:r>
              <a:rPr lang="en-US" sz="2800" b="1" dirty="0" err="1" smtClean="0">
                <a:cs typeface="Times New Roman"/>
              </a:rPr>
              <a:t>Tr</a:t>
            </a:r>
            <a:r>
              <a:rPr lang="en-US" sz="2800" b="1" baseline="-25000" dirty="0" err="1" smtClean="0">
                <a:cs typeface="Times New Roman"/>
              </a:rPr>
              <a:t>T</a:t>
            </a:r>
            <a:r>
              <a:rPr lang="en-US" sz="2800" b="1" dirty="0" smtClean="0">
                <a:cs typeface="Times New Roman"/>
              </a:rPr>
              <a:t>/P</a:t>
            </a:r>
            <a:r>
              <a:rPr lang="en-US" sz="2800" b="1" baseline="-25000" dirty="0" smtClean="0">
                <a:cs typeface="Times New Roman"/>
              </a:rPr>
              <a:t>C</a:t>
            </a:r>
            <a:r>
              <a:rPr lang="en-US" sz="2800" b="1" dirty="0" smtClean="0">
                <a:cs typeface="Times New Roman"/>
              </a:rPr>
              <a:t>, </a:t>
            </a:r>
            <a:r>
              <a:rPr lang="en-US" sz="2800" b="1" dirty="0" err="1" smtClean="0">
                <a:cs typeface="Times New Roman"/>
              </a:rPr>
              <a:t>Tr</a:t>
            </a:r>
            <a:r>
              <a:rPr lang="en-US" sz="2800" b="1" baseline="-25000" dirty="0" err="1" smtClean="0">
                <a:cs typeface="Times New Roman"/>
              </a:rPr>
              <a:t>T</a:t>
            </a:r>
            <a:r>
              <a:rPr lang="en-US" sz="2800" b="1" dirty="0" smtClean="0">
                <a:cs typeface="Times New Roman"/>
              </a:rPr>
              <a:t>/P</a:t>
            </a:r>
            <a:r>
              <a:rPr lang="en-US" sz="2800" b="1" baseline="-25000" dirty="0" smtClean="0">
                <a:cs typeface="Times New Roman"/>
              </a:rPr>
              <a:t>F</a:t>
            </a:r>
            <a:r>
              <a:rPr lang="en-US" sz="2800" b="1" dirty="0" smtClean="0">
                <a:cs typeface="Times New Roman"/>
              </a:rPr>
              <a:t>)</a:t>
            </a:r>
          </a:p>
          <a:p>
            <a:pPr algn="ctr"/>
            <a:r>
              <a:rPr lang="en-US" sz="2800" b="1" dirty="0" smtClean="0">
                <a:cs typeface="Times New Roman"/>
              </a:rPr>
              <a:t>also remain the same</a:t>
            </a:r>
          </a:p>
          <a:p>
            <a:pPr algn="ctr"/>
            <a:r>
              <a:rPr lang="en-US" sz="2800" b="1" dirty="0" smtClean="0">
                <a:cs typeface="Times New Roman"/>
              </a:rPr>
              <a:t>because </a:t>
            </a:r>
            <a:r>
              <a:rPr lang="en-US" sz="2800" b="1" dirty="0" err="1" smtClean="0">
                <a:cs typeface="Times New Roman"/>
              </a:rPr>
              <a:t>Kr</a:t>
            </a:r>
            <a:r>
              <a:rPr lang="en-US" sz="2800" b="1" baseline="-25000" dirty="0" err="1" smtClean="0">
                <a:cs typeface="Times New Roman"/>
              </a:rPr>
              <a:t>K</a:t>
            </a:r>
            <a:r>
              <a:rPr lang="en-US" sz="2800" b="1" dirty="0" smtClean="0">
                <a:cs typeface="Times New Roman"/>
              </a:rPr>
              <a:t> &amp; </a:t>
            </a:r>
            <a:r>
              <a:rPr lang="en-US" sz="2800" b="1" dirty="0" err="1" smtClean="0">
                <a:cs typeface="Times New Roman"/>
              </a:rPr>
              <a:t>Tr</a:t>
            </a:r>
            <a:r>
              <a:rPr lang="en-US" sz="2800" b="1" baseline="-25000" dirty="0" err="1" smtClean="0">
                <a:cs typeface="Times New Roman"/>
              </a:rPr>
              <a:t>T</a:t>
            </a:r>
            <a:r>
              <a:rPr lang="en-US" sz="2800" b="1" dirty="0" smtClean="0">
                <a:cs typeface="Times New Roman"/>
              </a:rPr>
              <a:t> rise by the</a:t>
            </a:r>
          </a:p>
          <a:p>
            <a:pPr algn="ctr"/>
            <a:r>
              <a:rPr lang="en-US" sz="2800" b="1" dirty="0" smtClean="0">
                <a:cs typeface="Times New Roman"/>
              </a:rPr>
              <a:t>same proportion as P</a:t>
            </a:r>
            <a:r>
              <a:rPr lang="en-US" sz="2800" b="1" baseline="-25000" dirty="0" smtClean="0">
                <a:cs typeface="Times New Roman"/>
              </a:rPr>
              <a:t>C</a:t>
            </a:r>
            <a:r>
              <a:rPr lang="en-US" sz="2800" b="1" dirty="0" smtClean="0">
                <a:cs typeface="Times New Roman"/>
              </a:rPr>
              <a:t> &amp; P</a:t>
            </a:r>
            <a:r>
              <a:rPr lang="en-US" sz="2800" b="1" baseline="-25000" dirty="0" smtClean="0">
                <a:cs typeface="Times New Roman"/>
              </a:rPr>
              <a:t>F</a:t>
            </a:r>
            <a:r>
              <a:rPr lang="en-US" sz="2800" b="1" dirty="0" smtClean="0">
                <a:cs typeface="Times New Roman"/>
              </a:rPr>
              <a: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ego_workers.png"/>
          <p:cNvPicPr>
            <a:picLocks noChangeAspect="1"/>
          </p:cNvPicPr>
          <p:nvPr/>
        </p:nvPicPr>
        <p:blipFill>
          <a:blip r:embed="rId2"/>
          <a:stretch>
            <a:fillRect/>
          </a:stretch>
        </p:blipFill>
        <p:spPr>
          <a:xfrm>
            <a:off x="1600200" y="1123950"/>
            <a:ext cx="1907337" cy="1828800"/>
          </a:xfrm>
          <a:prstGeom prst="rect">
            <a:avLst/>
          </a:prstGeom>
        </p:spPr>
      </p:pic>
      <p:pic>
        <p:nvPicPr>
          <p:cNvPr id="3" name="Picture 2" descr="lego_factory_owner.png"/>
          <p:cNvPicPr>
            <a:picLocks noChangeAspect="1"/>
          </p:cNvPicPr>
          <p:nvPr/>
        </p:nvPicPr>
        <p:blipFill>
          <a:blip r:embed="rId3"/>
          <a:stretch>
            <a:fillRect/>
          </a:stretch>
        </p:blipFill>
        <p:spPr>
          <a:xfrm>
            <a:off x="152400" y="1733550"/>
            <a:ext cx="1828800" cy="1828800"/>
          </a:xfrm>
          <a:prstGeom prst="rect">
            <a:avLst/>
          </a:prstGeom>
        </p:spPr>
      </p:pic>
      <p:pic>
        <p:nvPicPr>
          <p:cNvPr id="4" name="Picture 3" descr="lego_farm_owners.png"/>
          <p:cNvPicPr>
            <a:picLocks noChangeAspect="1"/>
          </p:cNvPicPr>
          <p:nvPr/>
        </p:nvPicPr>
        <p:blipFill>
          <a:blip r:embed="rId4" cstate="print"/>
          <a:stretch>
            <a:fillRect/>
          </a:stretch>
        </p:blipFill>
        <p:spPr>
          <a:xfrm>
            <a:off x="685800" y="2800350"/>
            <a:ext cx="2958438" cy="1828800"/>
          </a:xfrm>
          <a:prstGeom prst="rect">
            <a:avLst/>
          </a:prstGeom>
        </p:spPr>
      </p:pic>
      <p:sp>
        <p:nvSpPr>
          <p:cNvPr id="5" name="TextBox 4"/>
          <p:cNvSpPr txBox="1"/>
          <p:nvPr/>
        </p:nvSpPr>
        <p:spPr>
          <a:xfrm>
            <a:off x="1828800" y="905530"/>
            <a:ext cx="1524000" cy="523220"/>
          </a:xfrm>
          <a:prstGeom prst="rect">
            <a:avLst/>
          </a:prstGeom>
          <a:noFill/>
        </p:spPr>
        <p:txBody>
          <a:bodyPr wrap="square" rtlCol="0">
            <a:spAutoFit/>
          </a:bodyPr>
          <a:lstStyle/>
          <a:p>
            <a:pPr algn="ctr"/>
            <a:r>
              <a:rPr lang="en-US" sz="2800" b="1" dirty="0" smtClean="0"/>
              <a:t>workers</a:t>
            </a:r>
          </a:p>
        </p:txBody>
      </p:sp>
      <p:sp>
        <p:nvSpPr>
          <p:cNvPr id="6" name="TextBox 5"/>
          <p:cNvSpPr txBox="1"/>
          <p:nvPr/>
        </p:nvSpPr>
        <p:spPr>
          <a:xfrm>
            <a:off x="228600" y="895350"/>
            <a:ext cx="1524000" cy="954107"/>
          </a:xfrm>
          <a:prstGeom prst="rect">
            <a:avLst/>
          </a:prstGeom>
          <a:noFill/>
        </p:spPr>
        <p:txBody>
          <a:bodyPr wrap="square" rtlCol="0">
            <a:spAutoFit/>
          </a:bodyPr>
          <a:lstStyle/>
          <a:p>
            <a:pPr algn="ctr"/>
            <a:r>
              <a:rPr lang="en-US" sz="2800" b="1" dirty="0" smtClean="0"/>
              <a:t>capital</a:t>
            </a:r>
          </a:p>
          <a:p>
            <a:pPr algn="ctr"/>
            <a:r>
              <a:rPr lang="en-US" sz="2800" b="1" dirty="0" smtClean="0"/>
              <a:t>owners</a:t>
            </a:r>
          </a:p>
        </p:txBody>
      </p:sp>
      <p:sp>
        <p:nvSpPr>
          <p:cNvPr id="7" name="TextBox 6"/>
          <p:cNvSpPr txBox="1"/>
          <p:nvPr/>
        </p:nvSpPr>
        <p:spPr>
          <a:xfrm>
            <a:off x="838200" y="4563130"/>
            <a:ext cx="2667000" cy="523220"/>
          </a:xfrm>
          <a:prstGeom prst="rect">
            <a:avLst/>
          </a:prstGeom>
          <a:noFill/>
        </p:spPr>
        <p:txBody>
          <a:bodyPr wrap="square" rtlCol="0">
            <a:spAutoFit/>
          </a:bodyPr>
          <a:lstStyle/>
          <a:p>
            <a:pPr algn="ctr"/>
            <a:r>
              <a:rPr lang="en-US" sz="2800" b="1" dirty="0" smtClean="0"/>
              <a:t>landowners</a:t>
            </a:r>
          </a:p>
        </p:txBody>
      </p:sp>
      <p:sp>
        <p:nvSpPr>
          <p:cNvPr id="8" name="TextBox 7"/>
          <p:cNvSpPr txBox="1"/>
          <p:nvPr/>
        </p:nvSpPr>
        <p:spPr>
          <a:xfrm>
            <a:off x="762000" y="133350"/>
            <a:ext cx="751333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Specific Factors: income dist.</a:t>
            </a:r>
          </a:p>
        </p:txBody>
      </p:sp>
      <p:sp>
        <p:nvSpPr>
          <p:cNvPr id="9" name="TextBox 8"/>
          <p:cNvSpPr txBox="1"/>
          <p:nvPr/>
        </p:nvSpPr>
        <p:spPr>
          <a:xfrm>
            <a:off x="3962400" y="1583650"/>
            <a:ext cx="4876800" cy="2893100"/>
          </a:xfrm>
          <a:prstGeom prst="rect">
            <a:avLst/>
          </a:prstGeom>
          <a:noFill/>
        </p:spPr>
        <p:txBody>
          <a:bodyPr wrap="square" rtlCol="0">
            <a:spAutoFit/>
          </a:bodyPr>
          <a:lstStyle/>
          <a:p>
            <a:pPr algn="ctr"/>
            <a:r>
              <a:rPr lang="en-US" sz="2800" b="1" dirty="0" smtClean="0">
                <a:cs typeface="Times New Roman"/>
              </a:rPr>
              <a:t>Thus when both prices</a:t>
            </a:r>
          </a:p>
          <a:p>
            <a:pPr algn="ctr"/>
            <a:r>
              <a:rPr lang="en-US" sz="2800" b="1" dirty="0" smtClean="0">
                <a:cs typeface="Times New Roman"/>
              </a:rPr>
              <a:t>change in the same proportion, no real changes occur.</a:t>
            </a:r>
          </a:p>
          <a:p>
            <a:pPr algn="ctr"/>
            <a:endParaRPr lang="en-US" sz="1400" b="1" dirty="0" smtClean="0">
              <a:cs typeface="Times New Roman"/>
            </a:endParaRPr>
          </a:p>
          <a:p>
            <a:pPr algn="ctr"/>
            <a:r>
              <a:rPr lang="en-US" sz="2800" b="1" dirty="0" smtClean="0">
                <a:cs typeface="Times New Roman"/>
              </a:rPr>
              <a:t>The real incomes of workers, capital owners, and landowners are unaffected.</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33350"/>
            <a:ext cx="751333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Specific Factors: income dist.</a:t>
            </a:r>
          </a:p>
        </p:txBody>
      </p:sp>
      <p:pic>
        <p:nvPicPr>
          <p:cNvPr id="3" name="Picture 5" descr="fig04_07"/>
          <p:cNvPicPr>
            <a:picLocks noChangeAspect="1" noChangeArrowheads="1"/>
          </p:cNvPicPr>
          <p:nvPr/>
        </p:nvPicPr>
        <p:blipFill>
          <a:blip r:embed="rId2"/>
          <a:srcRect/>
          <a:stretch>
            <a:fillRect/>
          </a:stretch>
        </p:blipFill>
        <p:spPr bwMode="auto">
          <a:xfrm>
            <a:off x="106439" y="1733550"/>
            <a:ext cx="4837691" cy="2971800"/>
          </a:xfrm>
          <a:prstGeom prst="rect">
            <a:avLst/>
          </a:prstGeom>
          <a:noFill/>
          <a:ln>
            <a:solidFill>
              <a:schemeClr val="tx1"/>
            </a:solidFill>
          </a:ln>
        </p:spPr>
      </p:pic>
      <p:sp>
        <p:nvSpPr>
          <p:cNvPr id="5" name="Rectangle 2"/>
          <p:cNvSpPr txBox="1">
            <a:spLocks noChangeArrowheads="1"/>
          </p:cNvSpPr>
          <p:nvPr/>
        </p:nvSpPr>
        <p:spPr>
          <a:xfrm>
            <a:off x="304800" y="1293813"/>
            <a:ext cx="4267200" cy="363537"/>
          </a:xfrm>
          <a:prstGeom prst="rect">
            <a:avLst/>
          </a:prstGeom>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smtClean="0">
                <a:ln>
                  <a:noFill/>
                </a:ln>
                <a:solidFill>
                  <a:schemeClr val="tx1"/>
                </a:solidFill>
                <a:effectLst/>
                <a:uLnTx/>
                <a:uFillTx/>
                <a:latin typeface="+mj-lt"/>
                <a:ea typeface="+mj-ea"/>
                <a:cs typeface="+mj-cs"/>
              </a:rPr>
              <a:t>Fig. 4-7: A Rise in the Price of Cloth</a:t>
            </a:r>
            <a:endParaRPr kumimoji="0" lang="en-US" b="0" i="0" u="none" strike="noStrike" kern="1200" cap="none" spc="0" normalizeH="0" baseline="0" noProof="0" dirty="0">
              <a:ln>
                <a:noFill/>
              </a:ln>
              <a:solidFill>
                <a:srgbClr val="336699"/>
              </a:solidFill>
              <a:effectLst/>
              <a:uLnTx/>
              <a:uFillTx/>
              <a:latin typeface="+mj-lt"/>
              <a:ea typeface="+mj-ea"/>
              <a:cs typeface="+mj-cs"/>
            </a:endParaRPr>
          </a:p>
        </p:txBody>
      </p:sp>
      <p:sp>
        <p:nvSpPr>
          <p:cNvPr id="6" name="TextBox 5"/>
          <p:cNvSpPr txBox="1"/>
          <p:nvPr/>
        </p:nvSpPr>
        <p:spPr>
          <a:xfrm>
            <a:off x="5105400" y="1047750"/>
            <a:ext cx="3886200" cy="3754874"/>
          </a:xfrm>
          <a:prstGeom prst="rect">
            <a:avLst/>
          </a:prstGeom>
          <a:noFill/>
        </p:spPr>
        <p:txBody>
          <a:bodyPr wrap="square" rtlCol="0">
            <a:spAutoFit/>
          </a:bodyPr>
          <a:lstStyle/>
          <a:p>
            <a:pPr algn="ctr"/>
            <a:r>
              <a:rPr lang="en-US" sz="2800" b="1" dirty="0" smtClean="0">
                <a:cs typeface="Times New Roman"/>
              </a:rPr>
              <a:t>When only the price</a:t>
            </a:r>
          </a:p>
          <a:p>
            <a:pPr algn="ctr"/>
            <a:r>
              <a:rPr lang="en-US" sz="2800" b="1" dirty="0" smtClean="0">
                <a:cs typeface="Times New Roman"/>
              </a:rPr>
              <a:t>of cloth rises, real changes occur.</a:t>
            </a:r>
          </a:p>
          <a:p>
            <a:pPr algn="ctr"/>
            <a:endParaRPr lang="en-US" sz="1400" b="1" dirty="0" smtClean="0">
              <a:cs typeface="Times New Roman"/>
            </a:endParaRPr>
          </a:p>
          <a:p>
            <a:pPr algn="ctr"/>
            <a:r>
              <a:rPr lang="en-US" sz="2800" b="1" dirty="0" smtClean="0">
                <a:cs typeface="Times New Roman"/>
              </a:rPr>
              <a:t>Labor shifts from the food sector to the cloth sector and the output of cloth rises while the output of food falls.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33350"/>
            <a:ext cx="751333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Specific Factors: income dist.</a:t>
            </a:r>
          </a:p>
        </p:txBody>
      </p:sp>
      <p:pic>
        <p:nvPicPr>
          <p:cNvPr id="3" name="Picture 5" descr="fig04_07"/>
          <p:cNvPicPr>
            <a:picLocks noChangeAspect="1" noChangeArrowheads="1"/>
          </p:cNvPicPr>
          <p:nvPr/>
        </p:nvPicPr>
        <p:blipFill>
          <a:blip r:embed="rId2"/>
          <a:srcRect/>
          <a:stretch>
            <a:fillRect/>
          </a:stretch>
        </p:blipFill>
        <p:spPr bwMode="auto">
          <a:xfrm>
            <a:off x="106439" y="1733550"/>
            <a:ext cx="4837691" cy="2971800"/>
          </a:xfrm>
          <a:prstGeom prst="rect">
            <a:avLst/>
          </a:prstGeom>
          <a:noFill/>
          <a:ln>
            <a:solidFill>
              <a:schemeClr val="tx1"/>
            </a:solidFill>
          </a:ln>
        </p:spPr>
      </p:pic>
      <p:sp>
        <p:nvSpPr>
          <p:cNvPr id="4" name="Rectangle 2"/>
          <p:cNvSpPr txBox="1">
            <a:spLocks noChangeArrowheads="1"/>
          </p:cNvSpPr>
          <p:nvPr/>
        </p:nvSpPr>
        <p:spPr>
          <a:xfrm>
            <a:off x="304800" y="1293813"/>
            <a:ext cx="4267200" cy="363537"/>
          </a:xfrm>
          <a:prstGeom prst="rect">
            <a:avLst/>
          </a:prstGeom>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smtClean="0">
                <a:ln>
                  <a:noFill/>
                </a:ln>
                <a:solidFill>
                  <a:schemeClr val="tx1"/>
                </a:solidFill>
                <a:effectLst/>
                <a:uLnTx/>
                <a:uFillTx/>
                <a:latin typeface="+mj-lt"/>
                <a:ea typeface="+mj-ea"/>
                <a:cs typeface="+mj-cs"/>
              </a:rPr>
              <a:t>Fig. 4-7: A Rise in the Price of Cloth</a:t>
            </a:r>
            <a:endParaRPr kumimoji="0" lang="en-US" b="0" i="0" u="none" strike="noStrike" kern="1200" cap="none" spc="0" normalizeH="0" baseline="0" noProof="0" dirty="0">
              <a:ln>
                <a:noFill/>
              </a:ln>
              <a:solidFill>
                <a:srgbClr val="336699"/>
              </a:solidFill>
              <a:effectLst/>
              <a:uLnTx/>
              <a:uFillTx/>
              <a:latin typeface="+mj-lt"/>
              <a:ea typeface="+mj-ea"/>
              <a:cs typeface="+mj-cs"/>
            </a:endParaRPr>
          </a:p>
        </p:txBody>
      </p:sp>
      <p:sp>
        <p:nvSpPr>
          <p:cNvPr id="5" name="TextBox 4"/>
          <p:cNvSpPr txBox="1"/>
          <p:nvPr/>
        </p:nvSpPr>
        <p:spPr>
          <a:xfrm>
            <a:off x="5105400" y="1736050"/>
            <a:ext cx="3886200" cy="2893100"/>
          </a:xfrm>
          <a:prstGeom prst="rect">
            <a:avLst/>
          </a:prstGeom>
          <a:noFill/>
        </p:spPr>
        <p:txBody>
          <a:bodyPr wrap="square" rtlCol="0">
            <a:spAutoFit/>
          </a:bodyPr>
          <a:lstStyle/>
          <a:p>
            <a:pPr algn="ctr"/>
            <a:r>
              <a:rPr lang="en-US" sz="2800" b="1" dirty="0" smtClean="0">
                <a:cs typeface="Times New Roman"/>
              </a:rPr>
              <a:t>w does not rise as much as P</a:t>
            </a:r>
            <a:r>
              <a:rPr lang="en-US" sz="2800" b="1" baseline="-25000" dirty="0" smtClean="0">
                <a:cs typeface="Times New Roman"/>
              </a:rPr>
              <a:t>C</a:t>
            </a:r>
            <a:r>
              <a:rPr lang="en-US" sz="2800" b="1" dirty="0" smtClean="0">
                <a:cs typeface="Times New Roman"/>
              </a:rPr>
              <a:t> since L</a:t>
            </a:r>
            <a:r>
              <a:rPr lang="en-US" sz="2800" b="1" baseline="-25000" dirty="0" smtClean="0">
                <a:cs typeface="Times New Roman"/>
              </a:rPr>
              <a:t>C</a:t>
            </a:r>
            <a:r>
              <a:rPr lang="en-US" sz="2800" b="1" dirty="0" smtClean="0">
                <a:cs typeface="Times New Roman"/>
              </a:rPr>
              <a:t> increases and thus MPL</a:t>
            </a:r>
            <a:r>
              <a:rPr lang="en-US" sz="2800" b="1" baseline="-25000" dirty="0" smtClean="0">
                <a:cs typeface="Times New Roman"/>
              </a:rPr>
              <a:t>C</a:t>
            </a:r>
            <a:r>
              <a:rPr lang="en-US" sz="2800" b="1" dirty="0" smtClean="0">
                <a:cs typeface="Times New Roman"/>
              </a:rPr>
              <a:t> falls.</a:t>
            </a:r>
          </a:p>
          <a:p>
            <a:pPr algn="ctr"/>
            <a:endParaRPr lang="en-US" sz="1400" b="1" dirty="0" smtClean="0">
              <a:cs typeface="Times New Roman"/>
            </a:endParaRPr>
          </a:p>
          <a:p>
            <a:pPr algn="ctr"/>
            <a:r>
              <a:rPr lang="en-US" sz="2800" b="1" dirty="0" smtClean="0">
                <a:cs typeface="Times New Roman"/>
              </a:rPr>
              <a:t>As L</a:t>
            </a:r>
            <a:r>
              <a:rPr lang="en-US" sz="2800" b="1" baseline="-25000" dirty="0" smtClean="0">
                <a:cs typeface="Times New Roman"/>
              </a:rPr>
              <a:t>C</a:t>
            </a:r>
            <a:r>
              <a:rPr lang="en-US" sz="2800" b="1" dirty="0" smtClean="0">
                <a:cs typeface="Times New Roman"/>
              </a:rPr>
              <a:t> increases, L</a:t>
            </a:r>
            <a:r>
              <a:rPr lang="en-US" sz="2800" b="1" baseline="-25000" dirty="0" smtClean="0">
                <a:cs typeface="Times New Roman"/>
              </a:rPr>
              <a:t>F</a:t>
            </a:r>
            <a:r>
              <a:rPr lang="en-US" sz="2800" b="1" dirty="0" smtClean="0">
                <a:cs typeface="Times New Roman"/>
              </a:rPr>
              <a:t> decreases and</a:t>
            </a:r>
          </a:p>
          <a:p>
            <a:pPr algn="ctr"/>
            <a:r>
              <a:rPr lang="en-US" sz="2800" b="1" dirty="0" smtClean="0">
                <a:cs typeface="Times New Roman"/>
              </a:rPr>
              <a:t>thus MPL</a:t>
            </a:r>
            <a:r>
              <a:rPr lang="en-US" sz="2800" b="1" baseline="-25000" dirty="0" smtClean="0">
                <a:cs typeface="Times New Roman"/>
              </a:rPr>
              <a:t>F</a:t>
            </a:r>
            <a:r>
              <a:rPr lang="en-US" sz="2800" b="1" dirty="0" smtClean="0">
                <a:cs typeface="Times New Roman"/>
              </a:rPr>
              <a:t> rises.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fig04_08"/>
          <p:cNvPicPr>
            <a:picLocks noChangeAspect="1" noChangeArrowheads="1"/>
          </p:cNvPicPr>
          <p:nvPr/>
        </p:nvPicPr>
        <p:blipFill>
          <a:blip r:embed="rId2"/>
          <a:srcRect/>
          <a:stretch>
            <a:fillRect/>
          </a:stretch>
        </p:blipFill>
        <p:spPr bwMode="auto">
          <a:xfrm>
            <a:off x="533400" y="1752600"/>
            <a:ext cx="3494868" cy="3200400"/>
          </a:xfrm>
          <a:prstGeom prst="rect">
            <a:avLst/>
          </a:prstGeom>
          <a:noFill/>
          <a:ln>
            <a:solidFill>
              <a:schemeClr val="tx1"/>
            </a:solidFill>
          </a:ln>
        </p:spPr>
      </p:pic>
      <p:sp>
        <p:nvSpPr>
          <p:cNvPr id="4" name="Rectangle 2"/>
          <p:cNvSpPr txBox="1">
            <a:spLocks noChangeArrowheads="1"/>
          </p:cNvSpPr>
          <p:nvPr/>
        </p:nvSpPr>
        <p:spPr>
          <a:xfrm>
            <a:off x="457200" y="1065213"/>
            <a:ext cx="3581400" cy="668337"/>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smtClean="0">
                <a:ln>
                  <a:noFill/>
                </a:ln>
                <a:solidFill>
                  <a:schemeClr val="tx1"/>
                </a:solidFill>
                <a:effectLst/>
                <a:uLnTx/>
                <a:uFillTx/>
                <a:latin typeface="+mj-lt"/>
                <a:ea typeface="+mj-ea"/>
                <a:cs typeface="+mj-cs"/>
              </a:rPr>
              <a:t>Fig. 4-8: Response of Output to a Change in the Relative Price of Cloth</a:t>
            </a:r>
            <a:endParaRPr kumimoji="0" lang="en-US" b="0" i="0" u="none" strike="noStrike" kern="1200" cap="none" spc="0" normalizeH="0" baseline="0" noProof="0" dirty="0">
              <a:ln>
                <a:noFill/>
              </a:ln>
              <a:solidFill>
                <a:srgbClr val="336699"/>
              </a:solidFill>
              <a:effectLst/>
              <a:uLnTx/>
              <a:uFillTx/>
              <a:latin typeface="+mj-lt"/>
              <a:ea typeface="+mj-ea"/>
              <a:cs typeface="+mj-cs"/>
            </a:endParaRPr>
          </a:p>
        </p:txBody>
      </p:sp>
      <p:sp>
        <p:nvSpPr>
          <p:cNvPr id="5" name="TextBox 4"/>
          <p:cNvSpPr txBox="1"/>
          <p:nvPr/>
        </p:nvSpPr>
        <p:spPr>
          <a:xfrm>
            <a:off x="762000" y="133350"/>
            <a:ext cx="751333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Specific Factors: income dist.</a:t>
            </a:r>
          </a:p>
        </p:txBody>
      </p:sp>
      <p:sp>
        <p:nvSpPr>
          <p:cNvPr id="6" name="TextBox 5"/>
          <p:cNvSpPr txBox="1"/>
          <p:nvPr/>
        </p:nvSpPr>
        <p:spPr>
          <a:xfrm>
            <a:off x="4648200" y="2266950"/>
            <a:ext cx="3886200" cy="1815882"/>
          </a:xfrm>
          <a:prstGeom prst="rect">
            <a:avLst/>
          </a:prstGeom>
          <a:noFill/>
        </p:spPr>
        <p:txBody>
          <a:bodyPr wrap="square" rtlCol="0">
            <a:spAutoFit/>
          </a:bodyPr>
          <a:lstStyle/>
          <a:p>
            <a:pPr algn="ctr"/>
            <a:r>
              <a:rPr lang="en-US" sz="2800" b="1" dirty="0" smtClean="0">
                <a:cs typeface="Times New Roman"/>
              </a:rPr>
              <a:t>The shift in output of more cloth and less food due to shifts in relative prices is evident here.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33350"/>
            <a:ext cx="751333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Specific Factors: income dist.</a:t>
            </a:r>
          </a:p>
        </p:txBody>
      </p:sp>
      <p:pic>
        <p:nvPicPr>
          <p:cNvPr id="3" name="Picture 5" descr="fig04_07"/>
          <p:cNvPicPr>
            <a:picLocks noChangeAspect="1" noChangeArrowheads="1"/>
          </p:cNvPicPr>
          <p:nvPr/>
        </p:nvPicPr>
        <p:blipFill>
          <a:blip r:embed="rId2"/>
          <a:srcRect/>
          <a:stretch>
            <a:fillRect/>
          </a:stretch>
        </p:blipFill>
        <p:spPr bwMode="auto">
          <a:xfrm>
            <a:off x="106439" y="1733550"/>
            <a:ext cx="4837691" cy="2971800"/>
          </a:xfrm>
          <a:prstGeom prst="rect">
            <a:avLst/>
          </a:prstGeom>
          <a:noFill/>
          <a:ln>
            <a:solidFill>
              <a:schemeClr val="tx1"/>
            </a:solidFill>
          </a:ln>
        </p:spPr>
      </p:pic>
      <p:sp>
        <p:nvSpPr>
          <p:cNvPr id="4" name="Rectangle 2"/>
          <p:cNvSpPr txBox="1">
            <a:spLocks noChangeArrowheads="1"/>
          </p:cNvSpPr>
          <p:nvPr/>
        </p:nvSpPr>
        <p:spPr>
          <a:xfrm>
            <a:off x="304800" y="1293813"/>
            <a:ext cx="4267200" cy="363537"/>
          </a:xfrm>
          <a:prstGeom prst="rect">
            <a:avLst/>
          </a:prstGeom>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smtClean="0">
                <a:ln>
                  <a:noFill/>
                </a:ln>
                <a:solidFill>
                  <a:schemeClr val="tx1"/>
                </a:solidFill>
                <a:effectLst/>
                <a:uLnTx/>
                <a:uFillTx/>
                <a:latin typeface="+mj-lt"/>
                <a:ea typeface="+mj-ea"/>
                <a:cs typeface="+mj-cs"/>
              </a:rPr>
              <a:t>Fig. 4-7: A Rise in the Price of Cloth</a:t>
            </a:r>
            <a:endParaRPr kumimoji="0" lang="en-US" b="0" i="0" u="none" strike="noStrike" kern="1200" cap="none" spc="0" normalizeH="0" baseline="0" noProof="0" dirty="0">
              <a:ln>
                <a:noFill/>
              </a:ln>
              <a:solidFill>
                <a:srgbClr val="336699"/>
              </a:solidFill>
              <a:effectLst/>
              <a:uLnTx/>
              <a:uFillTx/>
              <a:latin typeface="+mj-lt"/>
              <a:ea typeface="+mj-ea"/>
              <a:cs typeface="+mj-cs"/>
            </a:endParaRPr>
          </a:p>
        </p:txBody>
      </p:sp>
      <p:sp>
        <p:nvSpPr>
          <p:cNvPr id="5" name="TextBox 4"/>
          <p:cNvSpPr txBox="1"/>
          <p:nvPr/>
        </p:nvSpPr>
        <p:spPr>
          <a:xfrm>
            <a:off x="5105400" y="1165920"/>
            <a:ext cx="3886200" cy="3539430"/>
          </a:xfrm>
          <a:prstGeom prst="rect">
            <a:avLst/>
          </a:prstGeom>
          <a:noFill/>
        </p:spPr>
        <p:txBody>
          <a:bodyPr wrap="square" rtlCol="0">
            <a:spAutoFit/>
          </a:bodyPr>
          <a:lstStyle/>
          <a:p>
            <a:pPr algn="ctr"/>
            <a:r>
              <a:rPr lang="el-GR" sz="2800" b="1" dirty="0" smtClean="0">
                <a:latin typeface="Times New Roman"/>
                <a:cs typeface="Times New Roman"/>
              </a:rPr>
              <a:t>Δ</a:t>
            </a:r>
            <a:r>
              <a:rPr lang="en-US" sz="2800" b="1" dirty="0" smtClean="0">
                <a:cs typeface="Times New Roman"/>
              </a:rPr>
              <a:t>P</a:t>
            </a:r>
            <a:r>
              <a:rPr lang="en-US" sz="2800" b="1" baseline="-25000" dirty="0" smtClean="0">
                <a:cs typeface="Times New Roman"/>
              </a:rPr>
              <a:t>C</a:t>
            </a:r>
            <a:r>
              <a:rPr lang="en-US" sz="2800" b="1" dirty="0" smtClean="0">
                <a:cs typeface="Times New Roman"/>
              </a:rPr>
              <a:t>/P</a:t>
            </a:r>
            <a:r>
              <a:rPr lang="en-US" sz="2800" b="1" baseline="-25000" dirty="0" smtClean="0">
                <a:cs typeface="Times New Roman"/>
              </a:rPr>
              <a:t>C</a:t>
            </a:r>
            <a:r>
              <a:rPr lang="en-US" sz="2800" b="1" dirty="0" smtClean="0">
                <a:cs typeface="Times New Roman"/>
              </a:rPr>
              <a:t> &gt; </a:t>
            </a:r>
            <a:r>
              <a:rPr lang="el-GR" sz="2800" b="1" dirty="0" smtClean="0">
                <a:latin typeface="Times New Roman"/>
                <a:cs typeface="Times New Roman"/>
              </a:rPr>
              <a:t>Δ</a:t>
            </a:r>
            <a:r>
              <a:rPr lang="en-US" sz="2800" b="1" dirty="0" smtClean="0">
                <a:cs typeface="Times New Roman"/>
              </a:rPr>
              <a:t>w/w &gt; </a:t>
            </a:r>
            <a:r>
              <a:rPr lang="el-GR" sz="2800" b="1" dirty="0" smtClean="0">
                <a:latin typeface="Times New Roman"/>
                <a:cs typeface="Times New Roman"/>
              </a:rPr>
              <a:t>Δ</a:t>
            </a:r>
            <a:r>
              <a:rPr lang="en-US" sz="2800" b="1" dirty="0" smtClean="0">
                <a:cs typeface="Times New Roman"/>
              </a:rPr>
              <a:t>P</a:t>
            </a:r>
            <a:r>
              <a:rPr lang="en-US" sz="2800" b="1" baseline="-25000" dirty="0" smtClean="0">
                <a:cs typeface="Times New Roman"/>
              </a:rPr>
              <a:t>F</a:t>
            </a:r>
            <a:r>
              <a:rPr lang="en-US" sz="2800" b="1" dirty="0" smtClean="0">
                <a:cs typeface="Times New Roman"/>
              </a:rPr>
              <a:t>/P</a:t>
            </a:r>
            <a:r>
              <a:rPr lang="en-US" sz="2800" b="1" baseline="-25000" dirty="0" smtClean="0">
                <a:cs typeface="Times New Roman"/>
              </a:rPr>
              <a:t>F</a:t>
            </a:r>
            <a:endParaRPr lang="en-US" sz="2800" b="1" dirty="0" smtClean="0">
              <a:latin typeface="Times New Roman"/>
              <a:cs typeface="Times New Roman"/>
            </a:endParaRPr>
          </a:p>
          <a:p>
            <a:pPr algn="ctr"/>
            <a:r>
              <a:rPr lang="en-US" sz="2800" b="1" dirty="0" smtClean="0">
                <a:cs typeface="Times New Roman"/>
              </a:rPr>
              <a:t>7% &gt; ~2.5% &gt; 0%</a:t>
            </a:r>
          </a:p>
          <a:p>
            <a:pPr algn="ctr"/>
            <a:endParaRPr lang="en-US" sz="1400" b="1" dirty="0" smtClean="0">
              <a:cs typeface="Times New Roman"/>
            </a:endParaRPr>
          </a:p>
          <a:p>
            <a:pPr algn="ctr"/>
            <a:r>
              <a:rPr lang="en-US" sz="2800" b="1" dirty="0" smtClean="0">
                <a:cs typeface="Times New Roman"/>
              </a:rPr>
              <a:t>w/P</a:t>
            </a:r>
            <a:r>
              <a:rPr lang="en-US" sz="2800" b="1" baseline="-25000" dirty="0" smtClean="0">
                <a:cs typeface="Times New Roman"/>
              </a:rPr>
              <a:t>C</a:t>
            </a:r>
            <a:r>
              <a:rPr lang="en-US" sz="2800" b="1" dirty="0" smtClean="0">
                <a:cs typeface="Times New Roman"/>
              </a:rPr>
              <a:t> falls</a:t>
            </a:r>
          </a:p>
          <a:p>
            <a:pPr algn="ctr"/>
            <a:r>
              <a:rPr lang="en-US" sz="2800" b="1" dirty="0" smtClean="0">
                <a:cs typeface="Times New Roman"/>
              </a:rPr>
              <a:t>w/P</a:t>
            </a:r>
            <a:r>
              <a:rPr lang="en-US" sz="2800" b="1" baseline="-25000" dirty="0" smtClean="0">
                <a:cs typeface="Times New Roman"/>
              </a:rPr>
              <a:t>F</a:t>
            </a:r>
            <a:r>
              <a:rPr lang="en-US" sz="2800" b="1" dirty="0" smtClean="0">
                <a:cs typeface="Times New Roman"/>
              </a:rPr>
              <a:t> rises</a:t>
            </a:r>
          </a:p>
          <a:p>
            <a:pPr algn="ctr"/>
            <a:endParaRPr lang="en-US" sz="1400" b="1" dirty="0" smtClean="0">
              <a:cs typeface="Times New Roman"/>
            </a:endParaRPr>
          </a:p>
          <a:p>
            <a:pPr algn="ctr"/>
            <a:r>
              <a:rPr lang="en-US" sz="2800" b="1" dirty="0" smtClean="0">
                <a:cs typeface="Times New Roman"/>
              </a:rPr>
              <a:t>Thus the welfare</a:t>
            </a:r>
          </a:p>
          <a:p>
            <a:pPr algn="ctr"/>
            <a:r>
              <a:rPr lang="en-US" sz="2800" b="1" dirty="0" smtClean="0">
                <a:cs typeface="Times New Roman"/>
              </a:rPr>
              <a:t>change for workers</a:t>
            </a:r>
          </a:p>
          <a:p>
            <a:pPr algn="ctr"/>
            <a:r>
              <a:rPr lang="en-US" sz="2800" b="1" dirty="0" smtClean="0">
                <a:cs typeface="Times New Roman"/>
              </a:rPr>
              <a:t>is ambiguous.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33350"/>
            <a:ext cx="751333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Specific Factors: income dist.</a:t>
            </a:r>
          </a:p>
        </p:txBody>
      </p:sp>
      <p:pic>
        <p:nvPicPr>
          <p:cNvPr id="3" name="Picture 5" descr="fig04_07"/>
          <p:cNvPicPr>
            <a:picLocks noChangeAspect="1" noChangeArrowheads="1"/>
          </p:cNvPicPr>
          <p:nvPr/>
        </p:nvPicPr>
        <p:blipFill>
          <a:blip r:embed="rId3"/>
          <a:srcRect/>
          <a:stretch>
            <a:fillRect/>
          </a:stretch>
        </p:blipFill>
        <p:spPr bwMode="auto">
          <a:xfrm>
            <a:off x="106439" y="1733550"/>
            <a:ext cx="4837691" cy="2971800"/>
          </a:xfrm>
          <a:prstGeom prst="rect">
            <a:avLst/>
          </a:prstGeom>
          <a:noFill/>
          <a:ln>
            <a:solidFill>
              <a:schemeClr val="tx1"/>
            </a:solidFill>
          </a:ln>
        </p:spPr>
      </p:pic>
      <p:sp>
        <p:nvSpPr>
          <p:cNvPr id="4" name="Rectangle 2"/>
          <p:cNvSpPr txBox="1">
            <a:spLocks noChangeArrowheads="1"/>
          </p:cNvSpPr>
          <p:nvPr/>
        </p:nvSpPr>
        <p:spPr>
          <a:xfrm>
            <a:off x="304800" y="1293813"/>
            <a:ext cx="4267200" cy="363537"/>
          </a:xfrm>
          <a:prstGeom prst="rect">
            <a:avLst/>
          </a:prstGeom>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smtClean="0">
                <a:ln>
                  <a:noFill/>
                </a:ln>
                <a:solidFill>
                  <a:schemeClr val="tx1"/>
                </a:solidFill>
                <a:effectLst/>
                <a:uLnTx/>
                <a:uFillTx/>
                <a:latin typeface="+mj-lt"/>
                <a:ea typeface="+mj-ea"/>
                <a:cs typeface="+mj-cs"/>
              </a:rPr>
              <a:t>Fig. 4-7: A Rise in the Price of Cloth</a:t>
            </a:r>
            <a:endParaRPr kumimoji="0" lang="en-US" b="0" i="0" u="none" strike="noStrike" kern="1200" cap="none" spc="0" normalizeH="0" baseline="0" noProof="0" dirty="0">
              <a:ln>
                <a:noFill/>
              </a:ln>
              <a:solidFill>
                <a:srgbClr val="336699"/>
              </a:solidFill>
              <a:effectLst/>
              <a:uLnTx/>
              <a:uFillTx/>
              <a:latin typeface="+mj-lt"/>
              <a:ea typeface="+mj-ea"/>
              <a:cs typeface="+mj-cs"/>
            </a:endParaRPr>
          </a:p>
        </p:txBody>
      </p:sp>
      <p:sp>
        <p:nvSpPr>
          <p:cNvPr id="5" name="TextBox 4"/>
          <p:cNvSpPr txBox="1"/>
          <p:nvPr/>
        </p:nvSpPr>
        <p:spPr>
          <a:xfrm>
            <a:off x="4876800" y="971550"/>
            <a:ext cx="4267200" cy="3970318"/>
          </a:xfrm>
          <a:prstGeom prst="rect">
            <a:avLst/>
          </a:prstGeom>
          <a:noFill/>
        </p:spPr>
        <p:txBody>
          <a:bodyPr wrap="square" rtlCol="0">
            <a:spAutoFit/>
          </a:bodyPr>
          <a:lstStyle/>
          <a:p>
            <a:pPr algn="ctr"/>
            <a:r>
              <a:rPr lang="en-US" sz="2800" b="1" dirty="0" smtClean="0">
                <a:cs typeface="Times New Roman"/>
              </a:rPr>
              <a:t>w = MPL</a:t>
            </a:r>
            <a:r>
              <a:rPr lang="en-US" sz="2800" b="1" baseline="-25000" dirty="0" smtClean="0">
                <a:cs typeface="Times New Roman"/>
              </a:rPr>
              <a:t>C</a:t>
            </a:r>
            <a:r>
              <a:rPr lang="en-US" sz="2800" b="1" dirty="0" smtClean="0">
                <a:cs typeface="Times New Roman"/>
              </a:rPr>
              <a:t>P</a:t>
            </a:r>
            <a:r>
              <a:rPr lang="en-US" sz="2800" b="1" baseline="-25000" dirty="0" smtClean="0">
                <a:cs typeface="Times New Roman"/>
              </a:rPr>
              <a:t>C</a:t>
            </a:r>
            <a:r>
              <a:rPr lang="en-US" sz="2800" b="1" dirty="0" smtClean="0">
                <a:cs typeface="Times New Roman"/>
              </a:rPr>
              <a:t> = MPL</a:t>
            </a:r>
            <a:r>
              <a:rPr lang="en-US" sz="2800" b="1" baseline="-25000" dirty="0" smtClean="0">
                <a:cs typeface="Times New Roman"/>
              </a:rPr>
              <a:t>F</a:t>
            </a:r>
            <a:r>
              <a:rPr lang="en-US" sz="2800" b="1" dirty="0" smtClean="0">
                <a:cs typeface="Times New Roman"/>
              </a:rPr>
              <a:t>P</a:t>
            </a:r>
            <a:r>
              <a:rPr lang="en-US" sz="2800" b="1" baseline="-25000" dirty="0" smtClean="0">
                <a:cs typeface="Times New Roman"/>
              </a:rPr>
              <a:t>F</a:t>
            </a:r>
            <a:endParaRPr lang="en-US" sz="2800" b="1" dirty="0" smtClean="0">
              <a:cs typeface="Times New Roman"/>
            </a:endParaRPr>
          </a:p>
          <a:p>
            <a:pPr algn="ctr"/>
            <a:r>
              <a:rPr lang="en-US" sz="2800" b="1" dirty="0" err="1" smtClean="0">
                <a:cs typeface="Times New Roman"/>
              </a:rPr>
              <a:t>Kr</a:t>
            </a:r>
            <a:r>
              <a:rPr lang="en-US" sz="2800" b="1" baseline="-25000" dirty="0" err="1" smtClean="0">
                <a:cs typeface="Times New Roman"/>
              </a:rPr>
              <a:t>K</a:t>
            </a:r>
            <a:r>
              <a:rPr lang="en-US" sz="2800" b="1" dirty="0" smtClean="0">
                <a:cs typeface="Times New Roman"/>
              </a:rPr>
              <a:t> = Q</a:t>
            </a:r>
            <a:r>
              <a:rPr lang="en-US" sz="2800" b="1" baseline="-25000" dirty="0" smtClean="0">
                <a:cs typeface="Times New Roman"/>
              </a:rPr>
              <a:t>C</a:t>
            </a:r>
            <a:r>
              <a:rPr lang="en-US" sz="2800" b="1" dirty="0" smtClean="0">
                <a:cs typeface="Times New Roman"/>
              </a:rPr>
              <a:t>P</a:t>
            </a:r>
            <a:r>
              <a:rPr lang="en-US" sz="2800" b="1" baseline="-25000" dirty="0" smtClean="0">
                <a:cs typeface="Times New Roman"/>
              </a:rPr>
              <a:t>C</a:t>
            </a:r>
            <a:r>
              <a:rPr lang="en-US" sz="2800" b="1" dirty="0" smtClean="0">
                <a:cs typeface="Times New Roman"/>
              </a:rPr>
              <a:t> – </a:t>
            </a:r>
            <a:r>
              <a:rPr lang="en-US" sz="2800" b="1" dirty="0" err="1" smtClean="0">
                <a:cs typeface="Times New Roman"/>
              </a:rPr>
              <a:t>L</a:t>
            </a:r>
            <a:r>
              <a:rPr lang="en-US" sz="2800" b="1" baseline="-25000" dirty="0" err="1" smtClean="0">
                <a:cs typeface="Times New Roman"/>
              </a:rPr>
              <a:t>C</a:t>
            </a:r>
            <a:r>
              <a:rPr lang="en-US" sz="2800" b="1" dirty="0" err="1" smtClean="0">
                <a:cs typeface="Times New Roman"/>
              </a:rPr>
              <a:t>w</a:t>
            </a:r>
            <a:endParaRPr lang="en-US" sz="2800" b="1" dirty="0" smtClean="0">
              <a:cs typeface="Times New Roman"/>
            </a:endParaRPr>
          </a:p>
          <a:p>
            <a:pPr algn="ctr"/>
            <a:r>
              <a:rPr lang="en-US" sz="2800" b="1" dirty="0" err="1" smtClean="0">
                <a:cs typeface="Times New Roman"/>
              </a:rPr>
              <a:t>Tr</a:t>
            </a:r>
            <a:r>
              <a:rPr lang="en-US" sz="2800" b="1" baseline="-25000" dirty="0" err="1" smtClean="0">
                <a:cs typeface="Times New Roman"/>
              </a:rPr>
              <a:t>T</a:t>
            </a:r>
            <a:r>
              <a:rPr lang="en-US" sz="2800" b="1" dirty="0" smtClean="0">
                <a:cs typeface="Times New Roman"/>
              </a:rPr>
              <a:t> = Q</a:t>
            </a:r>
            <a:r>
              <a:rPr lang="en-US" sz="2800" b="1" baseline="-25000" dirty="0" smtClean="0">
                <a:cs typeface="Times New Roman"/>
              </a:rPr>
              <a:t>F</a:t>
            </a:r>
            <a:r>
              <a:rPr lang="en-US" sz="2800" b="1" dirty="0" smtClean="0">
                <a:cs typeface="Times New Roman"/>
              </a:rPr>
              <a:t>P</a:t>
            </a:r>
            <a:r>
              <a:rPr lang="en-US" sz="2800" b="1" baseline="-25000" dirty="0" smtClean="0">
                <a:cs typeface="Times New Roman"/>
              </a:rPr>
              <a:t>F</a:t>
            </a:r>
            <a:r>
              <a:rPr lang="en-US" sz="2800" b="1" dirty="0" smtClean="0">
                <a:cs typeface="Times New Roman"/>
              </a:rPr>
              <a:t> – </a:t>
            </a:r>
            <a:r>
              <a:rPr lang="en-US" sz="2800" b="1" dirty="0" err="1" smtClean="0">
                <a:cs typeface="Times New Roman"/>
              </a:rPr>
              <a:t>L</a:t>
            </a:r>
            <a:r>
              <a:rPr lang="en-US" sz="2800" b="1" baseline="-25000" dirty="0" err="1" smtClean="0">
                <a:cs typeface="Times New Roman"/>
              </a:rPr>
              <a:t>F</a:t>
            </a:r>
            <a:r>
              <a:rPr lang="en-US" sz="2800" b="1" dirty="0" err="1" smtClean="0">
                <a:cs typeface="Times New Roman"/>
              </a:rPr>
              <a:t>w</a:t>
            </a:r>
            <a:endParaRPr lang="en-US" sz="2800" b="1" dirty="0" smtClean="0">
              <a:cs typeface="Times New Roman"/>
            </a:endParaRPr>
          </a:p>
          <a:p>
            <a:pPr algn="ctr"/>
            <a:r>
              <a:rPr lang="en-US" sz="2800" b="1" dirty="0" err="1" smtClean="0">
                <a:cs typeface="Times New Roman"/>
              </a:rPr>
              <a:t>Kr</a:t>
            </a:r>
            <a:r>
              <a:rPr lang="en-US" sz="2800" b="1" baseline="-25000" dirty="0" err="1" smtClean="0">
                <a:cs typeface="Times New Roman"/>
              </a:rPr>
              <a:t>K</a:t>
            </a:r>
            <a:r>
              <a:rPr lang="en-US" sz="2800" b="1" dirty="0" smtClean="0">
                <a:cs typeface="Times New Roman"/>
              </a:rPr>
              <a:t> = Q</a:t>
            </a:r>
            <a:r>
              <a:rPr lang="en-US" sz="2800" b="1" baseline="-25000" dirty="0" smtClean="0">
                <a:cs typeface="Times New Roman"/>
              </a:rPr>
              <a:t>C</a:t>
            </a:r>
            <a:r>
              <a:rPr lang="en-US" sz="2800" b="1" dirty="0" smtClean="0">
                <a:cs typeface="Times New Roman"/>
              </a:rPr>
              <a:t>P</a:t>
            </a:r>
            <a:r>
              <a:rPr lang="en-US" sz="2800" b="1" baseline="-25000" dirty="0" smtClean="0">
                <a:cs typeface="Times New Roman"/>
              </a:rPr>
              <a:t>C</a:t>
            </a:r>
            <a:r>
              <a:rPr lang="en-US" sz="2800" b="1" dirty="0" smtClean="0">
                <a:cs typeface="Times New Roman"/>
              </a:rPr>
              <a:t> – L</a:t>
            </a:r>
            <a:r>
              <a:rPr lang="en-US" sz="2800" b="1" baseline="-25000" dirty="0" smtClean="0">
                <a:cs typeface="Times New Roman"/>
              </a:rPr>
              <a:t>C</a:t>
            </a:r>
            <a:r>
              <a:rPr lang="en-US" sz="2800" b="1" dirty="0" smtClean="0">
                <a:cs typeface="Times New Roman"/>
              </a:rPr>
              <a:t>(MPL</a:t>
            </a:r>
            <a:r>
              <a:rPr lang="en-US" sz="2800" b="1" baseline="-25000" dirty="0" smtClean="0">
                <a:cs typeface="Times New Roman"/>
              </a:rPr>
              <a:t>C</a:t>
            </a:r>
            <a:r>
              <a:rPr lang="en-US" sz="2800" b="1" dirty="0" smtClean="0">
                <a:cs typeface="Times New Roman"/>
              </a:rPr>
              <a:t>P</a:t>
            </a:r>
            <a:r>
              <a:rPr lang="en-US" sz="2800" b="1" baseline="-25000" dirty="0" smtClean="0">
                <a:cs typeface="Times New Roman"/>
              </a:rPr>
              <a:t>C</a:t>
            </a:r>
            <a:r>
              <a:rPr lang="en-US" sz="2800" b="1" dirty="0" smtClean="0">
                <a:cs typeface="Times New Roman"/>
              </a:rPr>
              <a:t>)</a:t>
            </a:r>
            <a:endParaRPr lang="en-US" sz="2800" b="1" baseline="-25000" dirty="0" smtClean="0">
              <a:cs typeface="Times New Roman"/>
            </a:endParaRPr>
          </a:p>
          <a:p>
            <a:pPr algn="ctr"/>
            <a:r>
              <a:rPr lang="en-US" sz="2800" b="1" dirty="0" err="1" smtClean="0">
                <a:cs typeface="Times New Roman"/>
              </a:rPr>
              <a:t>Tr</a:t>
            </a:r>
            <a:r>
              <a:rPr lang="en-US" sz="2800" b="1" baseline="-25000" dirty="0" err="1" smtClean="0">
                <a:cs typeface="Times New Roman"/>
              </a:rPr>
              <a:t>T</a:t>
            </a:r>
            <a:r>
              <a:rPr lang="en-US" sz="2800" b="1" dirty="0" smtClean="0">
                <a:cs typeface="Times New Roman"/>
              </a:rPr>
              <a:t> = Q</a:t>
            </a:r>
            <a:r>
              <a:rPr lang="en-US" sz="2800" b="1" baseline="-25000" dirty="0" smtClean="0">
                <a:cs typeface="Times New Roman"/>
              </a:rPr>
              <a:t>F</a:t>
            </a:r>
            <a:r>
              <a:rPr lang="en-US" sz="2800" b="1" dirty="0" smtClean="0">
                <a:cs typeface="Times New Roman"/>
              </a:rPr>
              <a:t>P</a:t>
            </a:r>
            <a:r>
              <a:rPr lang="en-US" sz="2800" b="1" baseline="-25000" dirty="0" smtClean="0">
                <a:cs typeface="Times New Roman"/>
              </a:rPr>
              <a:t>F</a:t>
            </a:r>
            <a:r>
              <a:rPr lang="en-US" sz="2800" b="1" dirty="0" smtClean="0">
                <a:cs typeface="Times New Roman"/>
              </a:rPr>
              <a:t> – L</a:t>
            </a:r>
            <a:r>
              <a:rPr lang="en-US" sz="2800" b="1" baseline="-25000" dirty="0" smtClean="0">
                <a:cs typeface="Times New Roman"/>
              </a:rPr>
              <a:t>F</a:t>
            </a:r>
            <a:r>
              <a:rPr lang="en-US" sz="2800" b="1" dirty="0" smtClean="0">
                <a:cs typeface="Times New Roman"/>
              </a:rPr>
              <a:t>(MPL</a:t>
            </a:r>
            <a:r>
              <a:rPr lang="en-US" sz="2800" b="1" baseline="-25000" dirty="0" smtClean="0">
                <a:cs typeface="Times New Roman"/>
              </a:rPr>
              <a:t>F</a:t>
            </a:r>
            <a:r>
              <a:rPr lang="en-US" sz="2800" b="1" dirty="0" smtClean="0">
                <a:cs typeface="Times New Roman"/>
              </a:rPr>
              <a:t>P</a:t>
            </a:r>
            <a:r>
              <a:rPr lang="en-US" sz="2800" b="1" baseline="-25000" dirty="0" smtClean="0">
                <a:cs typeface="Times New Roman"/>
              </a:rPr>
              <a:t>F</a:t>
            </a:r>
            <a:r>
              <a:rPr lang="en-US" sz="2800" b="1" dirty="0" smtClean="0">
                <a:cs typeface="Times New Roman"/>
              </a:rPr>
              <a:t>)</a:t>
            </a:r>
            <a:endParaRPr lang="en-US" sz="2800" b="1" baseline="-25000" dirty="0" smtClean="0">
              <a:cs typeface="Times New Roman"/>
            </a:endParaRPr>
          </a:p>
          <a:p>
            <a:pPr algn="ctr"/>
            <a:r>
              <a:rPr lang="en-US" sz="2800" b="1" dirty="0" err="1" smtClean="0">
                <a:cs typeface="Times New Roman"/>
              </a:rPr>
              <a:t>Kr</a:t>
            </a:r>
            <a:r>
              <a:rPr lang="en-US" sz="2800" b="1" baseline="-25000" dirty="0" err="1" smtClean="0">
                <a:cs typeface="Times New Roman"/>
              </a:rPr>
              <a:t>K</a:t>
            </a:r>
            <a:r>
              <a:rPr lang="en-US" sz="2800" b="1" dirty="0" smtClean="0">
                <a:cs typeface="Times New Roman"/>
              </a:rPr>
              <a:t> = P</a:t>
            </a:r>
            <a:r>
              <a:rPr lang="en-US" sz="2800" b="1" baseline="-25000" dirty="0" smtClean="0">
                <a:cs typeface="Times New Roman"/>
              </a:rPr>
              <a:t>C</a:t>
            </a:r>
            <a:r>
              <a:rPr lang="en-US" sz="2800" b="1" dirty="0" smtClean="0">
                <a:cs typeface="Times New Roman"/>
              </a:rPr>
              <a:t>(Q</a:t>
            </a:r>
            <a:r>
              <a:rPr lang="en-US" sz="2800" b="1" baseline="-25000" dirty="0" smtClean="0">
                <a:cs typeface="Times New Roman"/>
              </a:rPr>
              <a:t>C</a:t>
            </a:r>
            <a:r>
              <a:rPr lang="en-US" sz="2800" b="1" dirty="0" smtClean="0">
                <a:cs typeface="Times New Roman"/>
              </a:rPr>
              <a:t> – L</a:t>
            </a:r>
            <a:r>
              <a:rPr lang="en-US" sz="2800" b="1" baseline="-25000" dirty="0" smtClean="0">
                <a:cs typeface="Times New Roman"/>
              </a:rPr>
              <a:t>C</a:t>
            </a:r>
            <a:r>
              <a:rPr lang="en-US" sz="2800" b="1" dirty="0" smtClean="0">
                <a:cs typeface="Times New Roman"/>
              </a:rPr>
              <a:t>MPL</a:t>
            </a:r>
            <a:r>
              <a:rPr lang="en-US" sz="2800" b="1" baseline="-25000" dirty="0" smtClean="0">
                <a:cs typeface="Times New Roman"/>
              </a:rPr>
              <a:t>C</a:t>
            </a:r>
            <a:r>
              <a:rPr lang="en-US" sz="2800" b="1" dirty="0" smtClean="0">
                <a:cs typeface="Times New Roman"/>
              </a:rPr>
              <a:t>)</a:t>
            </a:r>
            <a:endParaRPr lang="en-US" sz="2800" b="1" baseline="-25000" dirty="0" smtClean="0">
              <a:cs typeface="Times New Roman"/>
            </a:endParaRPr>
          </a:p>
          <a:p>
            <a:pPr algn="ctr"/>
            <a:r>
              <a:rPr lang="en-US" sz="2800" b="1" dirty="0" err="1" smtClean="0">
                <a:cs typeface="Times New Roman"/>
              </a:rPr>
              <a:t>Tr</a:t>
            </a:r>
            <a:r>
              <a:rPr lang="en-US" sz="2800" b="1" baseline="-25000" dirty="0" err="1" smtClean="0">
                <a:cs typeface="Times New Roman"/>
              </a:rPr>
              <a:t>T</a:t>
            </a:r>
            <a:r>
              <a:rPr lang="en-US" sz="2800" b="1" dirty="0" smtClean="0">
                <a:cs typeface="Times New Roman"/>
              </a:rPr>
              <a:t> = P</a:t>
            </a:r>
            <a:r>
              <a:rPr lang="en-US" sz="2800" b="1" baseline="-25000" dirty="0" smtClean="0">
                <a:cs typeface="Times New Roman"/>
              </a:rPr>
              <a:t>F</a:t>
            </a:r>
            <a:r>
              <a:rPr lang="en-US" sz="2800" b="1" dirty="0" smtClean="0">
                <a:cs typeface="Times New Roman"/>
              </a:rPr>
              <a:t>(Q</a:t>
            </a:r>
            <a:r>
              <a:rPr lang="en-US" sz="2800" b="1" baseline="-25000" dirty="0" smtClean="0">
                <a:cs typeface="Times New Roman"/>
              </a:rPr>
              <a:t>F</a:t>
            </a:r>
            <a:r>
              <a:rPr lang="en-US" sz="2800" b="1" dirty="0" smtClean="0">
                <a:cs typeface="Times New Roman"/>
              </a:rPr>
              <a:t> – L</a:t>
            </a:r>
            <a:r>
              <a:rPr lang="en-US" sz="2800" b="1" baseline="-25000" dirty="0" smtClean="0">
                <a:cs typeface="Times New Roman"/>
              </a:rPr>
              <a:t>F</a:t>
            </a:r>
            <a:r>
              <a:rPr lang="en-US" sz="2800" b="1" dirty="0" smtClean="0">
                <a:cs typeface="Times New Roman"/>
              </a:rPr>
              <a:t>MPL</a:t>
            </a:r>
            <a:r>
              <a:rPr lang="en-US" sz="2800" b="1" baseline="-25000" dirty="0" smtClean="0">
                <a:cs typeface="Times New Roman"/>
              </a:rPr>
              <a:t>F</a:t>
            </a:r>
            <a:r>
              <a:rPr lang="en-US" sz="2800" b="1" dirty="0" smtClean="0">
                <a:cs typeface="Times New Roman"/>
              </a:rPr>
              <a:t>)</a:t>
            </a:r>
          </a:p>
          <a:p>
            <a:pPr algn="ctr"/>
            <a:r>
              <a:rPr lang="en-US" sz="2800" b="1" dirty="0" smtClean="0">
                <a:cs typeface="Times New Roman"/>
              </a:rPr>
              <a:t>(</a:t>
            </a:r>
            <a:r>
              <a:rPr lang="en-US" sz="2800" b="1" dirty="0" err="1" smtClean="0">
                <a:cs typeface="Times New Roman"/>
              </a:rPr>
              <a:t>Kr</a:t>
            </a:r>
            <a:r>
              <a:rPr lang="en-US" sz="2800" b="1" baseline="-25000" dirty="0" err="1" smtClean="0">
                <a:cs typeface="Times New Roman"/>
              </a:rPr>
              <a:t>K</a:t>
            </a:r>
            <a:r>
              <a:rPr lang="en-US" sz="2800" b="1" dirty="0" smtClean="0">
                <a:cs typeface="Times New Roman"/>
              </a:rPr>
              <a:t>)/P</a:t>
            </a:r>
            <a:r>
              <a:rPr lang="en-US" sz="2800" b="1" baseline="-25000" dirty="0" smtClean="0">
                <a:cs typeface="Times New Roman"/>
              </a:rPr>
              <a:t>C</a:t>
            </a:r>
            <a:r>
              <a:rPr lang="en-US" sz="2800" b="1" dirty="0" smtClean="0">
                <a:cs typeface="Times New Roman"/>
              </a:rPr>
              <a:t> = Q</a:t>
            </a:r>
            <a:r>
              <a:rPr lang="en-US" sz="2800" b="1" baseline="-25000" dirty="0" smtClean="0">
                <a:cs typeface="Times New Roman"/>
              </a:rPr>
              <a:t>C</a:t>
            </a:r>
            <a:r>
              <a:rPr lang="en-US" sz="2800" b="1" dirty="0" smtClean="0">
                <a:cs typeface="Times New Roman"/>
              </a:rPr>
              <a:t> – L</a:t>
            </a:r>
            <a:r>
              <a:rPr lang="en-US" sz="2800" b="1" baseline="-25000" dirty="0" smtClean="0">
                <a:cs typeface="Times New Roman"/>
              </a:rPr>
              <a:t>C</a:t>
            </a:r>
            <a:r>
              <a:rPr lang="en-US" sz="2800" b="1" dirty="0" smtClean="0">
                <a:cs typeface="Times New Roman"/>
              </a:rPr>
              <a:t>MPL</a:t>
            </a:r>
            <a:r>
              <a:rPr lang="en-US" sz="2800" b="1" baseline="-25000" dirty="0" smtClean="0">
                <a:cs typeface="Times New Roman"/>
              </a:rPr>
              <a:t>C</a:t>
            </a:r>
          </a:p>
          <a:p>
            <a:pPr algn="ctr"/>
            <a:r>
              <a:rPr lang="en-US" sz="2800" b="1" dirty="0" smtClean="0">
                <a:cs typeface="Times New Roman"/>
              </a:rPr>
              <a:t>(</a:t>
            </a:r>
            <a:r>
              <a:rPr lang="en-US" sz="2800" b="1" dirty="0" err="1" smtClean="0">
                <a:cs typeface="Times New Roman"/>
              </a:rPr>
              <a:t>Tr</a:t>
            </a:r>
            <a:r>
              <a:rPr lang="en-US" sz="2800" b="1" baseline="-25000" dirty="0" err="1" smtClean="0">
                <a:cs typeface="Times New Roman"/>
              </a:rPr>
              <a:t>T</a:t>
            </a:r>
            <a:r>
              <a:rPr lang="en-US" sz="2800" b="1" dirty="0" smtClean="0">
                <a:cs typeface="Times New Roman"/>
              </a:rPr>
              <a:t>)/P</a:t>
            </a:r>
            <a:r>
              <a:rPr lang="en-US" sz="2800" b="1" baseline="-25000" dirty="0" smtClean="0">
                <a:cs typeface="Times New Roman"/>
              </a:rPr>
              <a:t>F</a:t>
            </a:r>
            <a:r>
              <a:rPr lang="en-US" sz="2800" b="1" dirty="0" smtClean="0">
                <a:cs typeface="Times New Roman"/>
              </a:rPr>
              <a:t> = Q</a:t>
            </a:r>
            <a:r>
              <a:rPr lang="en-US" sz="2800" b="1" baseline="-25000" dirty="0" smtClean="0">
                <a:cs typeface="Times New Roman"/>
              </a:rPr>
              <a:t>F</a:t>
            </a:r>
            <a:r>
              <a:rPr lang="en-US" sz="2800" b="1" dirty="0" smtClean="0">
                <a:cs typeface="Times New Roman"/>
              </a:rPr>
              <a:t> – L</a:t>
            </a:r>
            <a:r>
              <a:rPr lang="en-US" sz="2800" b="1" baseline="-25000" dirty="0" smtClean="0">
                <a:cs typeface="Times New Roman"/>
              </a:rPr>
              <a:t>F</a:t>
            </a:r>
            <a:r>
              <a:rPr lang="en-US" sz="2800" b="1" dirty="0" smtClean="0">
                <a:cs typeface="Times New Roman"/>
              </a:rPr>
              <a:t>MPL</a:t>
            </a:r>
            <a:r>
              <a:rPr lang="en-US" sz="2800" b="1" baseline="-25000" dirty="0" smtClean="0">
                <a:cs typeface="Times New Roman"/>
              </a:rPr>
              <a:t>F</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33350"/>
            <a:ext cx="751333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Specific Factors: income dist.</a:t>
            </a:r>
          </a:p>
        </p:txBody>
      </p:sp>
      <p:pic>
        <p:nvPicPr>
          <p:cNvPr id="3" name="Picture 5" descr="fig04_07"/>
          <p:cNvPicPr>
            <a:picLocks noChangeAspect="1" noChangeArrowheads="1"/>
          </p:cNvPicPr>
          <p:nvPr/>
        </p:nvPicPr>
        <p:blipFill>
          <a:blip r:embed="rId2"/>
          <a:srcRect/>
          <a:stretch>
            <a:fillRect/>
          </a:stretch>
        </p:blipFill>
        <p:spPr bwMode="auto">
          <a:xfrm>
            <a:off x="106439" y="1733550"/>
            <a:ext cx="4837691" cy="2971800"/>
          </a:xfrm>
          <a:prstGeom prst="rect">
            <a:avLst/>
          </a:prstGeom>
          <a:noFill/>
          <a:ln>
            <a:solidFill>
              <a:schemeClr val="tx1"/>
            </a:solidFill>
          </a:ln>
        </p:spPr>
      </p:pic>
      <p:sp>
        <p:nvSpPr>
          <p:cNvPr id="4" name="Rectangle 2"/>
          <p:cNvSpPr txBox="1">
            <a:spLocks noChangeArrowheads="1"/>
          </p:cNvSpPr>
          <p:nvPr/>
        </p:nvSpPr>
        <p:spPr>
          <a:xfrm>
            <a:off x="304800" y="1293813"/>
            <a:ext cx="4267200" cy="363537"/>
          </a:xfrm>
          <a:prstGeom prst="rect">
            <a:avLst/>
          </a:prstGeom>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smtClean="0">
                <a:ln>
                  <a:noFill/>
                </a:ln>
                <a:solidFill>
                  <a:schemeClr val="tx1"/>
                </a:solidFill>
                <a:effectLst/>
                <a:uLnTx/>
                <a:uFillTx/>
                <a:latin typeface="+mj-lt"/>
                <a:ea typeface="+mj-ea"/>
                <a:cs typeface="+mj-cs"/>
              </a:rPr>
              <a:t>Fig. 4-7: A Rise in the Price of Cloth</a:t>
            </a:r>
            <a:endParaRPr kumimoji="0" lang="en-US" b="0" i="0" u="none" strike="noStrike" kern="1200" cap="none" spc="0" normalizeH="0" baseline="0" noProof="0" dirty="0">
              <a:ln>
                <a:noFill/>
              </a:ln>
              <a:solidFill>
                <a:srgbClr val="336699"/>
              </a:solidFill>
              <a:effectLst/>
              <a:uLnTx/>
              <a:uFillTx/>
              <a:latin typeface="+mj-lt"/>
              <a:ea typeface="+mj-ea"/>
              <a:cs typeface="+mj-cs"/>
            </a:endParaRPr>
          </a:p>
        </p:txBody>
      </p:sp>
      <p:sp>
        <p:nvSpPr>
          <p:cNvPr id="5" name="TextBox 4"/>
          <p:cNvSpPr txBox="1"/>
          <p:nvPr/>
        </p:nvSpPr>
        <p:spPr>
          <a:xfrm>
            <a:off x="4876800" y="1242120"/>
            <a:ext cx="4267200" cy="3539430"/>
          </a:xfrm>
          <a:prstGeom prst="rect">
            <a:avLst/>
          </a:prstGeom>
          <a:noFill/>
        </p:spPr>
        <p:txBody>
          <a:bodyPr wrap="square" rtlCol="0">
            <a:spAutoFit/>
          </a:bodyPr>
          <a:lstStyle/>
          <a:p>
            <a:pPr algn="ctr"/>
            <a:r>
              <a:rPr lang="en-US" sz="2800" b="1" dirty="0" smtClean="0">
                <a:cs typeface="Times New Roman"/>
              </a:rPr>
              <a:t>(</a:t>
            </a:r>
            <a:r>
              <a:rPr lang="en-US" sz="2800" b="1" dirty="0" err="1" smtClean="0">
                <a:cs typeface="Times New Roman"/>
              </a:rPr>
              <a:t>Kr</a:t>
            </a:r>
            <a:r>
              <a:rPr lang="en-US" sz="2800" b="1" baseline="-25000" dirty="0" err="1" smtClean="0">
                <a:cs typeface="Times New Roman"/>
              </a:rPr>
              <a:t>K</a:t>
            </a:r>
            <a:r>
              <a:rPr lang="en-US" sz="2800" b="1" dirty="0" smtClean="0">
                <a:cs typeface="Times New Roman"/>
              </a:rPr>
              <a:t>)/P</a:t>
            </a:r>
            <a:r>
              <a:rPr lang="en-US" sz="2800" b="1" baseline="-25000" dirty="0" smtClean="0">
                <a:cs typeface="Times New Roman"/>
              </a:rPr>
              <a:t>C</a:t>
            </a:r>
            <a:r>
              <a:rPr lang="en-US" sz="2800" b="1" dirty="0" smtClean="0">
                <a:cs typeface="Times New Roman"/>
              </a:rPr>
              <a:t> = Q</a:t>
            </a:r>
            <a:r>
              <a:rPr lang="en-US" sz="2800" b="1" baseline="-25000" dirty="0" smtClean="0">
                <a:cs typeface="Times New Roman"/>
              </a:rPr>
              <a:t>C</a:t>
            </a:r>
            <a:r>
              <a:rPr lang="en-US" sz="2800" b="1" dirty="0" smtClean="0">
                <a:cs typeface="Times New Roman"/>
              </a:rPr>
              <a:t> – L</a:t>
            </a:r>
            <a:r>
              <a:rPr lang="en-US" sz="2800" b="1" baseline="-25000" dirty="0" smtClean="0">
                <a:cs typeface="Times New Roman"/>
              </a:rPr>
              <a:t>C</a:t>
            </a:r>
            <a:r>
              <a:rPr lang="en-US" sz="2800" b="1" dirty="0" smtClean="0">
                <a:cs typeface="Times New Roman"/>
              </a:rPr>
              <a:t>MPL</a:t>
            </a:r>
            <a:r>
              <a:rPr lang="en-US" sz="2800" b="1" baseline="-25000" dirty="0" smtClean="0">
                <a:cs typeface="Times New Roman"/>
              </a:rPr>
              <a:t>C</a:t>
            </a:r>
          </a:p>
          <a:p>
            <a:pPr algn="ctr"/>
            <a:r>
              <a:rPr lang="en-US" sz="2800" b="1" dirty="0" smtClean="0">
                <a:cs typeface="Times New Roman"/>
              </a:rPr>
              <a:t>(</a:t>
            </a:r>
            <a:r>
              <a:rPr lang="en-US" sz="2800" b="1" dirty="0" err="1" smtClean="0">
                <a:cs typeface="Times New Roman"/>
              </a:rPr>
              <a:t>Tr</a:t>
            </a:r>
            <a:r>
              <a:rPr lang="en-US" sz="2800" b="1" baseline="-25000" dirty="0" err="1" smtClean="0">
                <a:cs typeface="Times New Roman"/>
              </a:rPr>
              <a:t>T</a:t>
            </a:r>
            <a:r>
              <a:rPr lang="en-US" sz="2800" b="1" dirty="0" smtClean="0">
                <a:cs typeface="Times New Roman"/>
              </a:rPr>
              <a:t>)/P</a:t>
            </a:r>
            <a:r>
              <a:rPr lang="en-US" sz="2800" b="1" baseline="-25000" dirty="0" smtClean="0">
                <a:cs typeface="Times New Roman"/>
              </a:rPr>
              <a:t>F</a:t>
            </a:r>
            <a:r>
              <a:rPr lang="en-US" sz="2800" b="1" dirty="0" smtClean="0">
                <a:cs typeface="Times New Roman"/>
              </a:rPr>
              <a:t> = Q</a:t>
            </a:r>
            <a:r>
              <a:rPr lang="en-US" sz="2800" b="1" baseline="-25000" dirty="0" smtClean="0">
                <a:cs typeface="Times New Roman"/>
              </a:rPr>
              <a:t>F</a:t>
            </a:r>
            <a:r>
              <a:rPr lang="en-US" sz="2800" b="1" dirty="0" smtClean="0">
                <a:cs typeface="Times New Roman"/>
              </a:rPr>
              <a:t> – L</a:t>
            </a:r>
            <a:r>
              <a:rPr lang="en-US" sz="2800" b="1" baseline="-25000" dirty="0" smtClean="0">
                <a:cs typeface="Times New Roman"/>
              </a:rPr>
              <a:t>F</a:t>
            </a:r>
            <a:r>
              <a:rPr lang="en-US" sz="2800" b="1" dirty="0" smtClean="0">
                <a:cs typeface="Times New Roman"/>
              </a:rPr>
              <a:t>MPL</a:t>
            </a:r>
            <a:r>
              <a:rPr lang="en-US" sz="2800" b="1" baseline="-25000" dirty="0" smtClean="0">
                <a:cs typeface="Times New Roman"/>
              </a:rPr>
              <a:t>F</a:t>
            </a:r>
            <a:endParaRPr lang="en-US" sz="2800" b="1" dirty="0" smtClean="0">
              <a:cs typeface="Times New Roman"/>
            </a:endParaRPr>
          </a:p>
          <a:p>
            <a:pPr algn="ctr"/>
            <a:endParaRPr lang="en-US" sz="1400" b="1" dirty="0" smtClean="0">
              <a:cs typeface="Times New Roman"/>
            </a:endParaRPr>
          </a:p>
          <a:p>
            <a:pPr algn="ctr"/>
            <a:r>
              <a:rPr lang="en-US" sz="2800" b="1" dirty="0" smtClean="0">
                <a:cs typeface="Times New Roman"/>
              </a:rPr>
              <a:t>Mathematically, real income of capital owners rises because the quantity</a:t>
            </a:r>
          </a:p>
          <a:p>
            <a:pPr algn="ctr"/>
            <a:r>
              <a:rPr lang="en-US" sz="2800" b="1" dirty="0" smtClean="0">
                <a:cs typeface="Times New Roman"/>
              </a:rPr>
              <a:t>(Q</a:t>
            </a:r>
            <a:r>
              <a:rPr lang="en-US" sz="2800" b="1" baseline="-25000" dirty="0" smtClean="0">
                <a:cs typeface="Times New Roman"/>
              </a:rPr>
              <a:t>C</a:t>
            </a:r>
            <a:r>
              <a:rPr lang="en-US" sz="2800" b="1" dirty="0" smtClean="0">
                <a:cs typeface="Times New Roman"/>
              </a:rPr>
              <a:t> – L</a:t>
            </a:r>
            <a:r>
              <a:rPr lang="en-US" sz="2800" b="1" baseline="-25000" dirty="0" smtClean="0">
                <a:cs typeface="Times New Roman"/>
              </a:rPr>
              <a:t>C</a:t>
            </a:r>
            <a:r>
              <a:rPr lang="en-US" sz="2800" b="1" dirty="0" smtClean="0">
                <a:cs typeface="Times New Roman"/>
              </a:rPr>
              <a:t>MPL</a:t>
            </a:r>
            <a:r>
              <a:rPr lang="en-US" sz="2800" b="1" baseline="-25000" dirty="0" smtClean="0">
                <a:cs typeface="Times New Roman"/>
              </a:rPr>
              <a:t>C</a:t>
            </a:r>
            <a:r>
              <a:rPr lang="en-US" sz="2800" b="1" dirty="0" smtClean="0">
                <a:cs typeface="Times New Roman"/>
              </a:rPr>
              <a:t>) rises.</a:t>
            </a:r>
          </a:p>
          <a:p>
            <a:pPr algn="ctr"/>
            <a:endParaRPr lang="en-US" sz="1400" b="1" dirty="0" smtClean="0">
              <a:cs typeface="Times New Roman"/>
            </a:endParaRPr>
          </a:p>
          <a:p>
            <a:pPr algn="ctr"/>
            <a:r>
              <a:rPr lang="en-US" sz="2800" b="1" dirty="0" smtClean="0">
                <a:cs typeface="Times New Roman"/>
              </a:rPr>
              <a:t>Elaboration…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1788" y="133350"/>
            <a:ext cx="297421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Definitions</a:t>
            </a:r>
          </a:p>
        </p:txBody>
      </p:sp>
      <p:sp>
        <p:nvSpPr>
          <p:cNvPr id="4" name="TextBox 3"/>
          <p:cNvSpPr txBox="1"/>
          <p:nvPr/>
        </p:nvSpPr>
        <p:spPr>
          <a:xfrm>
            <a:off x="4419600" y="2114550"/>
            <a:ext cx="4572000" cy="1384995"/>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marginal product of labor </a:t>
            </a:r>
            <a:r>
              <a:rPr lang="en-US" sz="2800" b="1" dirty="0" smtClean="0"/>
              <a:t>–</a:t>
            </a:r>
          </a:p>
          <a:p>
            <a:pPr algn="ctr"/>
            <a:r>
              <a:rPr lang="en-US" sz="2800" b="1" dirty="0" smtClean="0"/>
              <a:t>addition to output generated</a:t>
            </a:r>
          </a:p>
          <a:p>
            <a:pPr algn="ctr"/>
            <a:r>
              <a:rPr lang="en-US" sz="2800" b="1" dirty="0" smtClean="0"/>
              <a:t>by adding 1 person hour</a:t>
            </a:r>
          </a:p>
        </p:txBody>
      </p:sp>
      <p:pic>
        <p:nvPicPr>
          <p:cNvPr id="6" name="Picture 5" descr="toomanycooks.jpg"/>
          <p:cNvPicPr>
            <a:picLocks noChangeAspect="1"/>
          </p:cNvPicPr>
          <p:nvPr/>
        </p:nvPicPr>
        <p:blipFill>
          <a:blip r:embed="rId2"/>
          <a:stretch>
            <a:fillRect/>
          </a:stretch>
        </p:blipFill>
        <p:spPr>
          <a:xfrm>
            <a:off x="152400" y="1428750"/>
            <a:ext cx="4130936" cy="2743200"/>
          </a:xfrm>
          <a:prstGeom prst="rect">
            <a:avLst/>
          </a:prstGeom>
          <a:ln>
            <a:solidFill>
              <a:schemeClr val="tx1"/>
            </a:solid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33350"/>
            <a:ext cx="751333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Specific Factors: income dist.</a:t>
            </a:r>
          </a:p>
        </p:txBody>
      </p:sp>
      <p:sp>
        <p:nvSpPr>
          <p:cNvPr id="5" name="TextBox 4"/>
          <p:cNvSpPr txBox="1"/>
          <p:nvPr/>
        </p:nvSpPr>
        <p:spPr>
          <a:xfrm>
            <a:off x="3962400" y="1102876"/>
            <a:ext cx="5181600" cy="3754874"/>
          </a:xfrm>
          <a:prstGeom prst="rect">
            <a:avLst/>
          </a:prstGeom>
          <a:noFill/>
        </p:spPr>
        <p:txBody>
          <a:bodyPr wrap="square" rtlCol="0">
            <a:spAutoFit/>
          </a:bodyPr>
          <a:lstStyle/>
          <a:p>
            <a:pPr algn="ctr"/>
            <a:r>
              <a:rPr lang="en-US" sz="2800" b="1" dirty="0" smtClean="0">
                <a:cs typeface="Times New Roman"/>
              </a:rPr>
              <a:t>Total quantity produced is the sum of the marginal products of all workers. Workers have different marginal products.  The marginal product of labor declines, so the last worker has the lowest MPL.</a:t>
            </a:r>
          </a:p>
          <a:p>
            <a:pPr algn="ctr"/>
            <a:endParaRPr lang="en-US" sz="1400" b="1" dirty="0" smtClean="0">
              <a:cs typeface="Times New Roman"/>
            </a:endParaRPr>
          </a:p>
          <a:p>
            <a:pPr algn="ctr"/>
            <a:r>
              <a:rPr lang="en-US" sz="2800" b="1" dirty="0" smtClean="0">
                <a:cs typeface="Times New Roman"/>
              </a:rPr>
              <a:t>Q</a:t>
            </a:r>
            <a:r>
              <a:rPr lang="en-US" sz="2800" b="1" baseline="-25000" dirty="0" smtClean="0">
                <a:cs typeface="Times New Roman"/>
              </a:rPr>
              <a:t>C</a:t>
            </a:r>
            <a:r>
              <a:rPr lang="en-US" sz="2800" b="1" dirty="0" smtClean="0">
                <a:cs typeface="Times New Roman"/>
              </a:rPr>
              <a:t> = area under the MPL</a:t>
            </a:r>
            <a:r>
              <a:rPr lang="en-US" sz="2800" b="1" baseline="-25000" dirty="0" smtClean="0">
                <a:cs typeface="Times New Roman"/>
              </a:rPr>
              <a:t>C</a:t>
            </a:r>
            <a:r>
              <a:rPr lang="en-US" sz="2800" b="1" dirty="0" smtClean="0">
                <a:cs typeface="Times New Roman"/>
              </a:rPr>
              <a:t> curve.</a:t>
            </a:r>
          </a:p>
        </p:txBody>
      </p:sp>
      <p:pic>
        <p:nvPicPr>
          <p:cNvPr id="8" name="Picture 5" descr="fig04A_02"/>
          <p:cNvPicPr>
            <a:picLocks noChangeAspect="1" noChangeArrowheads="1"/>
          </p:cNvPicPr>
          <p:nvPr/>
        </p:nvPicPr>
        <p:blipFill>
          <a:blip r:embed="rId2"/>
          <a:srcRect/>
          <a:stretch>
            <a:fillRect/>
          </a:stretch>
        </p:blipFill>
        <p:spPr bwMode="auto">
          <a:xfrm>
            <a:off x="696668" y="1733550"/>
            <a:ext cx="3189532" cy="3200400"/>
          </a:xfrm>
          <a:prstGeom prst="rect">
            <a:avLst/>
          </a:prstGeom>
          <a:noFill/>
          <a:ln>
            <a:solidFill>
              <a:schemeClr val="tx1"/>
            </a:solidFill>
          </a:ln>
        </p:spPr>
      </p:pic>
      <p:sp>
        <p:nvSpPr>
          <p:cNvPr id="9" name="Rectangle 2"/>
          <p:cNvSpPr txBox="1">
            <a:spLocks noChangeArrowheads="1"/>
          </p:cNvSpPr>
          <p:nvPr/>
        </p:nvSpPr>
        <p:spPr>
          <a:xfrm>
            <a:off x="609600" y="1065213"/>
            <a:ext cx="3352800" cy="668337"/>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smtClean="0">
                <a:ln>
                  <a:noFill/>
                </a:ln>
                <a:solidFill>
                  <a:schemeClr val="tx1"/>
                </a:solidFill>
                <a:effectLst/>
                <a:uLnTx/>
                <a:uFillTx/>
                <a:latin typeface="+mj-lt"/>
                <a:ea typeface="+mj-ea"/>
                <a:cs typeface="+mj-cs"/>
              </a:rPr>
              <a:t>Fig. 4A-2: The Distribution of Income Within the Cloth Sector</a:t>
            </a:r>
            <a:endParaRPr kumimoji="0" lang="en-US" b="0" i="0" u="none" strike="noStrike" kern="1200" cap="none" spc="0" normalizeH="0" baseline="0" noProof="0" dirty="0">
              <a:ln>
                <a:noFill/>
              </a:ln>
              <a:solidFill>
                <a:srgbClr val="336699"/>
              </a:solidFill>
              <a:effectLst/>
              <a:uLnTx/>
              <a:uFillTx/>
              <a:latin typeface="+mj-lt"/>
              <a:ea typeface="+mj-ea"/>
              <a:cs typeface="+mj-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33350"/>
            <a:ext cx="751333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Specific Factors: income dist.</a:t>
            </a:r>
          </a:p>
        </p:txBody>
      </p:sp>
      <p:sp>
        <p:nvSpPr>
          <p:cNvPr id="5" name="TextBox 4"/>
          <p:cNvSpPr txBox="1"/>
          <p:nvPr/>
        </p:nvSpPr>
        <p:spPr>
          <a:xfrm>
            <a:off x="4267200" y="1292007"/>
            <a:ext cx="4267200" cy="3108543"/>
          </a:xfrm>
          <a:prstGeom prst="rect">
            <a:avLst/>
          </a:prstGeom>
          <a:noFill/>
        </p:spPr>
        <p:txBody>
          <a:bodyPr wrap="square" rtlCol="0">
            <a:spAutoFit/>
          </a:bodyPr>
          <a:lstStyle/>
          <a:p>
            <a:pPr algn="ctr"/>
            <a:r>
              <a:rPr lang="en-US" sz="2800" b="1" dirty="0" smtClean="0">
                <a:cs typeface="Times New Roman"/>
              </a:rPr>
              <a:t>L</a:t>
            </a:r>
            <a:r>
              <a:rPr lang="en-US" sz="2800" b="1" baseline="-25000" dirty="0" smtClean="0">
                <a:cs typeface="Times New Roman"/>
              </a:rPr>
              <a:t>C</a:t>
            </a:r>
            <a:r>
              <a:rPr lang="en-US" sz="2800" b="1" dirty="0" smtClean="0">
                <a:cs typeface="Times New Roman"/>
              </a:rPr>
              <a:t>MPL</a:t>
            </a:r>
            <a:r>
              <a:rPr lang="en-US" sz="2800" b="1" baseline="-25000" dirty="0" smtClean="0">
                <a:cs typeface="Times New Roman"/>
              </a:rPr>
              <a:t>C</a:t>
            </a:r>
            <a:r>
              <a:rPr lang="en-US" sz="2800" b="1" dirty="0" smtClean="0">
                <a:cs typeface="Times New Roman"/>
              </a:rPr>
              <a:t> would give a quantity assuming every worker is as productive as the last worker.  In reality other workers are more productive, so Q</a:t>
            </a:r>
            <a:r>
              <a:rPr lang="en-US" sz="2800" b="1" baseline="-25000" dirty="0" smtClean="0">
                <a:cs typeface="Times New Roman"/>
              </a:rPr>
              <a:t>C</a:t>
            </a:r>
            <a:r>
              <a:rPr lang="en-US" sz="2800" b="1" dirty="0" smtClean="0">
                <a:cs typeface="Times New Roman"/>
              </a:rPr>
              <a:t> &gt; L</a:t>
            </a:r>
            <a:r>
              <a:rPr lang="en-US" sz="2800" b="1" baseline="-25000" dirty="0" smtClean="0">
                <a:cs typeface="Times New Roman"/>
              </a:rPr>
              <a:t>C</a:t>
            </a:r>
            <a:r>
              <a:rPr lang="en-US" sz="2800" b="1" dirty="0" smtClean="0">
                <a:cs typeface="Times New Roman"/>
              </a:rPr>
              <a:t>MPL</a:t>
            </a:r>
            <a:r>
              <a:rPr lang="en-US" sz="2800" b="1" baseline="-25000" dirty="0" smtClean="0">
                <a:cs typeface="Times New Roman"/>
              </a:rPr>
              <a:t>C</a:t>
            </a:r>
            <a:r>
              <a:rPr lang="en-US" sz="2800" b="1" dirty="0" smtClean="0">
                <a:cs typeface="Times New Roman"/>
              </a:rPr>
              <a:t>, (Q</a:t>
            </a:r>
            <a:r>
              <a:rPr lang="en-US" sz="2800" b="1" baseline="-25000" dirty="0" smtClean="0">
                <a:cs typeface="Times New Roman"/>
              </a:rPr>
              <a:t>C</a:t>
            </a:r>
            <a:r>
              <a:rPr lang="en-US" sz="2800" b="1" dirty="0" smtClean="0">
                <a:cs typeface="Times New Roman"/>
              </a:rPr>
              <a:t> – L</a:t>
            </a:r>
            <a:r>
              <a:rPr lang="en-US" sz="2800" b="1" baseline="-25000" dirty="0" smtClean="0">
                <a:cs typeface="Times New Roman"/>
              </a:rPr>
              <a:t>C</a:t>
            </a:r>
            <a:r>
              <a:rPr lang="en-US" sz="2800" b="1" dirty="0" smtClean="0">
                <a:cs typeface="Times New Roman"/>
              </a:rPr>
              <a:t>MPL</a:t>
            </a:r>
            <a:r>
              <a:rPr lang="en-US" sz="2800" b="1" baseline="-25000" dirty="0" smtClean="0">
                <a:cs typeface="Times New Roman"/>
              </a:rPr>
              <a:t>C</a:t>
            </a:r>
            <a:r>
              <a:rPr lang="en-US" sz="2800" b="1" dirty="0" smtClean="0">
                <a:cs typeface="Times New Roman"/>
              </a:rPr>
              <a:t> is positive).</a:t>
            </a:r>
          </a:p>
        </p:txBody>
      </p:sp>
      <p:pic>
        <p:nvPicPr>
          <p:cNvPr id="7" name="Picture 5" descr="fig04A_02"/>
          <p:cNvPicPr>
            <a:picLocks noChangeAspect="1" noChangeArrowheads="1"/>
          </p:cNvPicPr>
          <p:nvPr/>
        </p:nvPicPr>
        <p:blipFill>
          <a:blip r:embed="rId2"/>
          <a:srcRect/>
          <a:stretch>
            <a:fillRect/>
          </a:stretch>
        </p:blipFill>
        <p:spPr bwMode="auto">
          <a:xfrm>
            <a:off x="696668" y="1733550"/>
            <a:ext cx="3189532" cy="3200400"/>
          </a:xfrm>
          <a:prstGeom prst="rect">
            <a:avLst/>
          </a:prstGeom>
          <a:noFill/>
          <a:ln>
            <a:solidFill>
              <a:schemeClr val="tx1"/>
            </a:solidFill>
          </a:ln>
        </p:spPr>
      </p:pic>
      <p:sp>
        <p:nvSpPr>
          <p:cNvPr id="8" name="Rectangle 2"/>
          <p:cNvSpPr txBox="1">
            <a:spLocks noChangeArrowheads="1"/>
          </p:cNvSpPr>
          <p:nvPr/>
        </p:nvSpPr>
        <p:spPr>
          <a:xfrm>
            <a:off x="609600" y="1065213"/>
            <a:ext cx="3352800" cy="668337"/>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smtClean="0">
                <a:ln>
                  <a:noFill/>
                </a:ln>
                <a:solidFill>
                  <a:schemeClr val="tx1"/>
                </a:solidFill>
                <a:effectLst/>
                <a:uLnTx/>
                <a:uFillTx/>
                <a:latin typeface="+mj-lt"/>
                <a:ea typeface="+mj-ea"/>
                <a:cs typeface="+mj-cs"/>
              </a:rPr>
              <a:t>Fig. 4A-2: The Distribution of Income Within the Cloth Sector</a:t>
            </a:r>
            <a:endParaRPr kumimoji="0" lang="en-US" b="0" i="0" u="none" strike="noStrike" kern="1200" cap="none" spc="0" normalizeH="0" baseline="0" noProof="0" dirty="0">
              <a:ln>
                <a:noFill/>
              </a:ln>
              <a:solidFill>
                <a:srgbClr val="336699"/>
              </a:solidFill>
              <a:effectLst/>
              <a:uLnTx/>
              <a:uFillTx/>
              <a:latin typeface="+mj-lt"/>
              <a:ea typeface="+mj-ea"/>
              <a:cs typeface="+mj-c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33350"/>
            <a:ext cx="751333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Specific Factors: income dist.</a:t>
            </a:r>
          </a:p>
        </p:txBody>
      </p:sp>
      <p:sp>
        <p:nvSpPr>
          <p:cNvPr id="5" name="TextBox 4"/>
          <p:cNvSpPr txBox="1"/>
          <p:nvPr/>
        </p:nvSpPr>
        <p:spPr>
          <a:xfrm>
            <a:off x="4419600" y="819150"/>
            <a:ext cx="4267200" cy="4401205"/>
          </a:xfrm>
          <a:prstGeom prst="rect">
            <a:avLst/>
          </a:prstGeom>
          <a:noFill/>
        </p:spPr>
        <p:txBody>
          <a:bodyPr wrap="square" rtlCol="0">
            <a:spAutoFit/>
          </a:bodyPr>
          <a:lstStyle/>
          <a:p>
            <a:pPr algn="ctr"/>
            <a:r>
              <a:rPr lang="en-US" sz="2800" b="1" dirty="0" smtClean="0">
                <a:cs typeface="Times New Roman"/>
              </a:rPr>
              <a:t>(</a:t>
            </a:r>
            <a:r>
              <a:rPr lang="en-US" sz="2800" b="1" dirty="0" err="1" smtClean="0">
                <a:cs typeface="Times New Roman"/>
              </a:rPr>
              <a:t>Kr</a:t>
            </a:r>
            <a:r>
              <a:rPr lang="en-US" sz="2800" b="1" baseline="-25000" dirty="0" err="1" smtClean="0">
                <a:cs typeface="Times New Roman"/>
              </a:rPr>
              <a:t>K</a:t>
            </a:r>
            <a:r>
              <a:rPr lang="en-US" sz="2800" b="1" dirty="0" smtClean="0">
                <a:cs typeface="Times New Roman"/>
              </a:rPr>
              <a:t>)/P</a:t>
            </a:r>
            <a:r>
              <a:rPr lang="en-US" sz="2800" b="1" baseline="-25000" dirty="0" smtClean="0">
                <a:cs typeface="Times New Roman"/>
              </a:rPr>
              <a:t>C</a:t>
            </a:r>
            <a:r>
              <a:rPr lang="en-US" sz="2800" b="1" dirty="0" smtClean="0">
                <a:cs typeface="Times New Roman"/>
              </a:rPr>
              <a:t> = Q</a:t>
            </a:r>
            <a:r>
              <a:rPr lang="en-US" sz="2800" b="1" baseline="-25000" dirty="0" smtClean="0">
                <a:cs typeface="Times New Roman"/>
              </a:rPr>
              <a:t>C</a:t>
            </a:r>
            <a:r>
              <a:rPr lang="en-US" sz="2800" b="1" dirty="0" smtClean="0">
                <a:cs typeface="Times New Roman"/>
              </a:rPr>
              <a:t> – L</a:t>
            </a:r>
            <a:r>
              <a:rPr lang="en-US" sz="2800" b="1" baseline="-25000" dirty="0" smtClean="0">
                <a:cs typeface="Times New Roman"/>
              </a:rPr>
              <a:t>C</a:t>
            </a:r>
            <a:r>
              <a:rPr lang="en-US" sz="2800" b="1" dirty="0" smtClean="0">
                <a:cs typeface="Times New Roman"/>
              </a:rPr>
              <a:t>MPL</a:t>
            </a:r>
            <a:r>
              <a:rPr lang="en-US" sz="2800" b="1" baseline="-25000" dirty="0" smtClean="0">
                <a:cs typeface="Times New Roman"/>
              </a:rPr>
              <a:t>C</a:t>
            </a:r>
            <a:endParaRPr lang="en-US" sz="2800" b="1" dirty="0" smtClean="0">
              <a:cs typeface="Times New Roman"/>
            </a:endParaRPr>
          </a:p>
          <a:p>
            <a:pPr algn="ctr"/>
            <a:endParaRPr lang="en-US" sz="1400" b="1" dirty="0" smtClean="0">
              <a:cs typeface="Times New Roman"/>
            </a:endParaRPr>
          </a:p>
          <a:p>
            <a:pPr algn="ctr"/>
            <a:r>
              <a:rPr lang="en-US" sz="2800" b="1" dirty="0" smtClean="0">
                <a:cs typeface="Times New Roman"/>
              </a:rPr>
              <a:t>In this case Q</a:t>
            </a:r>
            <a:r>
              <a:rPr lang="en-US" sz="2800" b="1" baseline="-25000" dirty="0" smtClean="0">
                <a:cs typeface="Times New Roman"/>
              </a:rPr>
              <a:t>C</a:t>
            </a:r>
            <a:r>
              <a:rPr lang="en-US" sz="2800" b="1" dirty="0" smtClean="0">
                <a:cs typeface="Times New Roman"/>
              </a:rPr>
              <a:t> rises,</a:t>
            </a:r>
          </a:p>
          <a:p>
            <a:pPr algn="ctr"/>
            <a:r>
              <a:rPr lang="en-US" sz="2800" b="1" dirty="0" smtClean="0">
                <a:cs typeface="Times New Roman"/>
              </a:rPr>
              <a:t>L</a:t>
            </a:r>
            <a:r>
              <a:rPr lang="en-US" sz="2800" b="1" baseline="-25000" dirty="0" smtClean="0">
                <a:cs typeface="Times New Roman"/>
              </a:rPr>
              <a:t>C</a:t>
            </a:r>
            <a:r>
              <a:rPr lang="en-US" sz="2800" b="1" dirty="0" smtClean="0">
                <a:cs typeface="Times New Roman"/>
              </a:rPr>
              <a:t> rises, and MPL</a:t>
            </a:r>
            <a:r>
              <a:rPr lang="en-US" sz="2800" b="1" baseline="-25000" dirty="0" smtClean="0">
                <a:cs typeface="Times New Roman"/>
              </a:rPr>
              <a:t>C</a:t>
            </a:r>
            <a:r>
              <a:rPr lang="en-US" sz="2800" b="1" dirty="0" smtClean="0">
                <a:cs typeface="Times New Roman"/>
              </a:rPr>
              <a:t> falls.</a:t>
            </a:r>
          </a:p>
          <a:p>
            <a:pPr algn="ctr"/>
            <a:r>
              <a:rPr lang="en-US" sz="2800" b="1" dirty="0" smtClean="0">
                <a:cs typeface="Times New Roman"/>
              </a:rPr>
              <a:t>Adding more workers like this will make the quantity (Q</a:t>
            </a:r>
            <a:r>
              <a:rPr lang="en-US" sz="2800" b="1" baseline="-25000" dirty="0" smtClean="0">
                <a:cs typeface="Times New Roman"/>
              </a:rPr>
              <a:t>C</a:t>
            </a:r>
            <a:r>
              <a:rPr lang="en-US" sz="2800" b="1" dirty="0" smtClean="0">
                <a:cs typeface="Times New Roman"/>
              </a:rPr>
              <a:t> – L</a:t>
            </a:r>
            <a:r>
              <a:rPr lang="en-US" sz="2800" b="1" baseline="-25000" dirty="0" smtClean="0">
                <a:cs typeface="Times New Roman"/>
              </a:rPr>
              <a:t>C</a:t>
            </a:r>
            <a:r>
              <a:rPr lang="en-US" sz="2800" b="1" dirty="0" smtClean="0">
                <a:cs typeface="Times New Roman"/>
              </a:rPr>
              <a:t>MPL</a:t>
            </a:r>
            <a:r>
              <a:rPr lang="en-US" sz="2800" b="1" baseline="-25000" dirty="0" smtClean="0">
                <a:cs typeface="Times New Roman"/>
              </a:rPr>
              <a:t>C</a:t>
            </a:r>
            <a:r>
              <a:rPr lang="en-US" sz="2800" b="1" dirty="0" smtClean="0">
                <a:cs typeface="Times New Roman"/>
              </a:rPr>
              <a:t>) even larger.</a:t>
            </a:r>
          </a:p>
          <a:p>
            <a:pPr algn="ctr"/>
            <a:endParaRPr lang="en-US" sz="1400" b="1" dirty="0" smtClean="0">
              <a:cs typeface="Times New Roman"/>
            </a:endParaRPr>
          </a:p>
          <a:p>
            <a:pPr algn="ctr"/>
            <a:r>
              <a:rPr lang="en-US" sz="2800" b="1" dirty="0" smtClean="0">
                <a:cs typeface="Times New Roman"/>
              </a:rPr>
              <a:t>So the real income of capital in terms of cloth (</a:t>
            </a:r>
            <a:r>
              <a:rPr lang="en-US" sz="2800" b="1" dirty="0" err="1" smtClean="0">
                <a:cs typeface="Times New Roman"/>
              </a:rPr>
              <a:t>Kr</a:t>
            </a:r>
            <a:r>
              <a:rPr lang="en-US" sz="2800" b="1" baseline="-25000" dirty="0" err="1" smtClean="0">
                <a:cs typeface="Times New Roman"/>
              </a:rPr>
              <a:t>K</a:t>
            </a:r>
            <a:r>
              <a:rPr lang="en-US" sz="2800" b="1" dirty="0" smtClean="0">
                <a:cs typeface="Times New Roman"/>
              </a:rPr>
              <a:t>/P</a:t>
            </a:r>
            <a:r>
              <a:rPr lang="en-US" sz="2800" b="1" baseline="-25000" dirty="0" smtClean="0">
                <a:cs typeface="Times New Roman"/>
              </a:rPr>
              <a:t>C</a:t>
            </a:r>
            <a:r>
              <a:rPr lang="en-US" sz="2800" b="1" dirty="0" smtClean="0">
                <a:cs typeface="Times New Roman"/>
              </a:rPr>
              <a:t>) rises.</a:t>
            </a:r>
          </a:p>
        </p:txBody>
      </p:sp>
      <p:sp>
        <p:nvSpPr>
          <p:cNvPr id="7" name="Rectangle 2"/>
          <p:cNvSpPr txBox="1">
            <a:spLocks noChangeArrowheads="1"/>
          </p:cNvSpPr>
          <p:nvPr/>
        </p:nvSpPr>
        <p:spPr>
          <a:xfrm>
            <a:off x="609600" y="1065213"/>
            <a:ext cx="3352800" cy="668337"/>
          </a:xfrm>
          <a:prstGeom prst="rect">
            <a:avLst/>
          </a:prstGeom>
        </p:spPr>
        <p:txBody>
          <a:bodyPr/>
          <a:lstStyle/>
          <a:p>
            <a:pPr lvl="0" algn="ctr">
              <a:spcBef>
                <a:spcPct val="0"/>
              </a:spcBef>
            </a:pPr>
            <a:r>
              <a:rPr lang="en-US" dirty="0" smtClean="0">
                <a:latin typeface="+mj-lt"/>
                <a:ea typeface="+mj-ea"/>
                <a:cs typeface="+mj-cs"/>
              </a:rPr>
              <a:t>Fig. 4A-3: A Rise in PC</a:t>
            </a:r>
          </a:p>
          <a:p>
            <a:pPr lvl="0" algn="ctr">
              <a:spcBef>
                <a:spcPct val="0"/>
              </a:spcBef>
            </a:pPr>
            <a:r>
              <a:rPr lang="en-US" dirty="0" smtClean="0">
                <a:latin typeface="+mj-lt"/>
                <a:ea typeface="+mj-ea"/>
                <a:cs typeface="+mj-cs"/>
              </a:rPr>
              <a:t>Benefits the Owners of Capital</a:t>
            </a:r>
            <a:endParaRPr kumimoji="0" lang="en-US" b="0" i="0" u="none" strike="noStrike" kern="1200" cap="none" spc="0" normalizeH="0" baseline="0" noProof="0" dirty="0">
              <a:ln>
                <a:noFill/>
              </a:ln>
              <a:solidFill>
                <a:srgbClr val="336699"/>
              </a:solidFill>
              <a:effectLst/>
              <a:uLnTx/>
              <a:uFillTx/>
              <a:latin typeface="+mj-lt"/>
              <a:ea typeface="+mj-ea"/>
              <a:cs typeface="+mj-cs"/>
            </a:endParaRPr>
          </a:p>
        </p:txBody>
      </p:sp>
      <p:pic>
        <p:nvPicPr>
          <p:cNvPr id="8" name="Picture 7" descr="fig04A_03"/>
          <p:cNvPicPr>
            <a:picLocks noChangeAspect="1" noChangeArrowheads="1"/>
          </p:cNvPicPr>
          <p:nvPr/>
        </p:nvPicPr>
        <p:blipFill>
          <a:blip r:embed="rId2"/>
          <a:srcRect/>
          <a:stretch>
            <a:fillRect/>
          </a:stretch>
        </p:blipFill>
        <p:spPr bwMode="auto">
          <a:xfrm>
            <a:off x="740455" y="1733550"/>
            <a:ext cx="3069545" cy="3200400"/>
          </a:xfrm>
          <a:prstGeom prst="rect">
            <a:avLst/>
          </a:prstGeom>
          <a:noFill/>
          <a:ln>
            <a:solidFill>
              <a:schemeClr val="tx1"/>
            </a:solid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33350"/>
            <a:ext cx="751333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Specific Factors: income dist.</a:t>
            </a:r>
          </a:p>
        </p:txBody>
      </p:sp>
      <p:sp>
        <p:nvSpPr>
          <p:cNvPr id="3" name="TextBox 2"/>
          <p:cNvSpPr txBox="1"/>
          <p:nvPr/>
        </p:nvSpPr>
        <p:spPr>
          <a:xfrm>
            <a:off x="4343400" y="819150"/>
            <a:ext cx="4419600" cy="4401205"/>
          </a:xfrm>
          <a:prstGeom prst="rect">
            <a:avLst/>
          </a:prstGeom>
          <a:noFill/>
        </p:spPr>
        <p:txBody>
          <a:bodyPr wrap="square" rtlCol="0">
            <a:spAutoFit/>
          </a:bodyPr>
          <a:lstStyle/>
          <a:p>
            <a:pPr algn="ctr"/>
            <a:r>
              <a:rPr lang="en-US" sz="2800" b="1" dirty="0" smtClean="0">
                <a:cs typeface="Times New Roman"/>
              </a:rPr>
              <a:t>(</a:t>
            </a:r>
            <a:r>
              <a:rPr lang="en-US" sz="2800" b="1" dirty="0" err="1" smtClean="0">
                <a:cs typeface="Times New Roman"/>
              </a:rPr>
              <a:t>Tr</a:t>
            </a:r>
            <a:r>
              <a:rPr lang="en-US" sz="2800" b="1" baseline="-25000" dirty="0" err="1" smtClean="0">
                <a:cs typeface="Times New Roman"/>
              </a:rPr>
              <a:t>T</a:t>
            </a:r>
            <a:r>
              <a:rPr lang="en-US" sz="2800" b="1" dirty="0" smtClean="0">
                <a:cs typeface="Times New Roman"/>
              </a:rPr>
              <a:t>)/P</a:t>
            </a:r>
            <a:r>
              <a:rPr lang="en-US" sz="2800" b="1" baseline="-25000" dirty="0" smtClean="0">
                <a:cs typeface="Times New Roman"/>
              </a:rPr>
              <a:t>F</a:t>
            </a:r>
            <a:r>
              <a:rPr lang="en-US" sz="2800" b="1" dirty="0" smtClean="0">
                <a:cs typeface="Times New Roman"/>
              </a:rPr>
              <a:t> = Q</a:t>
            </a:r>
            <a:r>
              <a:rPr lang="en-US" sz="2800" b="1" baseline="-25000" dirty="0" smtClean="0">
                <a:cs typeface="Times New Roman"/>
              </a:rPr>
              <a:t>F</a:t>
            </a:r>
            <a:r>
              <a:rPr lang="en-US" sz="2800" b="1" dirty="0" smtClean="0">
                <a:cs typeface="Times New Roman"/>
              </a:rPr>
              <a:t> – L</a:t>
            </a:r>
            <a:r>
              <a:rPr lang="en-US" sz="2800" b="1" baseline="-25000" dirty="0" smtClean="0">
                <a:cs typeface="Times New Roman"/>
              </a:rPr>
              <a:t>F</a:t>
            </a:r>
            <a:r>
              <a:rPr lang="en-US" sz="2800" b="1" dirty="0" smtClean="0">
                <a:cs typeface="Times New Roman"/>
              </a:rPr>
              <a:t>MPL</a:t>
            </a:r>
            <a:r>
              <a:rPr lang="en-US" sz="2800" b="1" baseline="-25000" dirty="0" smtClean="0">
                <a:cs typeface="Times New Roman"/>
              </a:rPr>
              <a:t>F</a:t>
            </a:r>
            <a:endParaRPr lang="en-US" sz="2800" b="1" dirty="0" smtClean="0">
              <a:cs typeface="Times New Roman"/>
            </a:endParaRPr>
          </a:p>
          <a:p>
            <a:pPr algn="ctr"/>
            <a:endParaRPr lang="en-US" sz="1400" b="1" dirty="0" smtClean="0">
              <a:cs typeface="Times New Roman"/>
            </a:endParaRPr>
          </a:p>
          <a:p>
            <a:pPr algn="ctr"/>
            <a:r>
              <a:rPr lang="en-US" sz="2800" b="1" dirty="0" smtClean="0">
                <a:cs typeface="Times New Roman"/>
              </a:rPr>
              <a:t>In this case Q</a:t>
            </a:r>
            <a:r>
              <a:rPr lang="en-US" sz="2800" b="1" baseline="-25000" dirty="0" smtClean="0">
                <a:cs typeface="Times New Roman"/>
              </a:rPr>
              <a:t>F</a:t>
            </a:r>
            <a:r>
              <a:rPr lang="en-US" sz="2800" b="1" dirty="0" smtClean="0">
                <a:cs typeface="Times New Roman"/>
              </a:rPr>
              <a:t> falls,</a:t>
            </a:r>
          </a:p>
          <a:p>
            <a:pPr algn="ctr"/>
            <a:r>
              <a:rPr lang="en-US" sz="2800" b="1" dirty="0" smtClean="0">
                <a:cs typeface="Times New Roman"/>
              </a:rPr>
              <a:t>L</a:t>
            </a:r>
            <a:r>
              <a:rPr lang="en-US" sz="2800" b="1" baseline="-25000" dirty="0" smtClean="0">
                <a:cs typeface="Times New Roman"/>
              </a:rPr>
              <a:t>F</a:t>
            </a:r>
            <a:r>
              <a:rPr lang="en-US" sz="2800" b="1" dirty="0" smtClean="0">
                <a:cs typeface="Times New Roman"/>
              </a:rPr>
              <a:t> falls, and MPL</a:t>
            </a:r>
            <a:r>
              <a:rPr lang="en-US" sz="2800" b="1" baseline="-25000" dirty="0" smtClean="0">
                <a:cs typeface="Times New Roman"/>
              </a:rPr>
              <a:t>F</a:t>
            </a:r>
            <a:r>
              <a:rPr lang="en-US" sz="2800" b="1" dirty="0" smtClean="0">
                <a:cs typeface="Times New Roman"/>
              </a:rPr>
              <a:t> rises.</a:t>
            </a:r>
          </a:p>
          <a:p>
            <a:pPr algn="ctr"/>
            <a:r>
              <a:rPr lang="en-US" sz="2800" b="1" dirty="0" smtClean="0">
                <a:cs typeface="Times New Roman"/>
              </a:rPr>
              <a:t>Subtracting workers like</a:t>
            </a:r>
          </a:p>
          <a:p>
            <a:pPr algn="ctr"/>
            <a:r>
              <a:rPr lang="en-US" sz="2800" b="1" dirty="0" smtClean="0">
                <a:cs typeface="Times New Roman"/>
              </a:rPr>
              <a:t>this will make the quantity</a:t>
            </a:r>
          </a:p>
          <a:p>
            <a:pPr algn="ctr"/>
            <a:r>
              <a:rPr lang="en-US" sz="2800" b="1" dirty="0" smtClean="0">
                <a:cs typeface="Times New Roman"/>
              </a:rPr>
              <a:t>(Q</a:t>
            </a:r>
            <a:r>
              <a:rPr lang="en-US" sz="2800" b="1" baseline="-25000" dirty="0" smtClean="0">
                <a:cs typeface="Times New Roman"/>
              </a:rPr>
              <a:t>F</a:t>
            </a:r>
            <a:r>
              <a:rPr lang="en-US" sz="2800" b="1" dirty="0" smtClean="0">
                <a:cs typeface="Times New Roman"/>
              </a:rPr>
              <a:t> – L</a:t>
            </a:r>
            <a:r>
              <a:rPr lang="en-US" sz="2800" b="1" baseline="-25000" dirty="0" smtClean="0">
                <a:cs typeface="Times New Roman"/>
              </a:rPr>
              <a:t>F</a:t>
            </a:r>
            <a:r>
              <a:rPr lang="en-US" sz="2800" b="1" dirty="0" smtClean="0">
                <a:cs typeface="Times New Roman"/>
              </a:rPr>
              <a:t>MPL</a:t>
            </a:r>
            <a:r>
              <a:rPr lang="en-US" sz="2800" b="1" baseline="-25000" dirty="0" smtClean="0">
                <a:cs typeface="Times New Roman"/>
              </a:rPr>
              <a:t>F</a:t>
            </a:r>
            <a:r>
              <a:rPr lang="en-US" sz="2800" b="1" dirty="0" smtClean="0">
                <a:cs typeface="Times New Roman"/>
              </a:rPr>
              <a:t>) fall.</a:t>
            </a:r>
          </a:p>
          <a:p>
            <a:pPr algn="ctr"/>
            <a:endParaRPr lang="en-US" sz="1400" b="1" dirty="0" smtClean="0">
              <a:cs typeface="Times New Roman"/>
            </a:endParaRPr>
          </a:p>
          <a:p>
            <a:pPr algn="ctr"/>
            <a:r>
              <a:rPr lang="en-US" sz="2800" b="1" dirty="0" smtClean="0">
                <a:cs typeface="Times New Roman"/>
              </a:rPr>
              <a:t>So the real income of</a:t>
            </a:r>
          </a:p>
          <a:p>
            <a:pPr algn="ctr"/>
            <a:r>
              <a:rPr lang="en-US" sz="2800" b="1" dirty="0" smtClean="0">
                <a:cs typeface="Times New Roman"/>
              </a:rPr>
              <a:t>land in terms of food</a:t>
            </a:r>
          </a:p>
          <a:p>
            <a:pPr algn="ctr"/>
            <a:r>
              <a:rPr lang="en-US" sz="2800" b="1" dirty="0" smtClean="0">
                <a:cs typeface="Times New Roman"/>
              </a:rPr>
              <a:t>(</a:t>
            </a:r>
            <a:r>
              <a:rPr lang="en-US" sz="2800" b="1" dirty="0" err="1" smtClean="0">
                <a:cs typeface="Times New Roman"/>
              </a:rPr>
              <a:t>Tr</a:t>
            </a:r>
            <a:r>
              <a:rPr lang="en-US" sz="2800" b="1" baseline="-25000" dirty="0" err="1" smtClean="0">
                <a:cs typeface="Times New Roman"/>
              </a:rPr>
              <a:t>T</a:t>
            </a:r>
            <a:r>
              <a:rPr lang="en-US" sz="2800" b="1" dirty="0" smtClean="0">
                <a:cs typeface="Times New Roman"/>
              </a:rPr>
              <a:t>/P</a:t>
            </a:r>
            <a:r>
              <a:rPr lang="en-US" sz="2800" b="1" baseline="-25000" dirty="0" smtClean="0">
                <a:cs typeface="Times New Roman"/>
              </a:rPr>
              <a:t>F</a:t>
            </a:r>
            <a:r>
              <a:rPr lang="en-US" sz="2800" b="1" dirty="0" smtClean="0">
                <a:cs typeface="Times New Roman"/>
              </a:rPr>
              <a:t>) falls.</a:t>
            </a:r>
          </a:p>
        </p:txBody>
      </p:sp>
      <p:pic>
        <p:nvPicPr>
          <p:cNvPr id="6" name="Picture 5" descr="fig04A_04"/>
          <p:cNvPicPr>
            <a:picLocks noChangeAspect="1" noChangeArrowheads="1"/>
          </p:cNvPicPr>
          <p:nvPr/>
        </p:nvPicPr>
        <p:blipFill>
          <a:blip r:embed="rId2"/>
          <a:srcRect/>
          <a:stretch>
            <a:fillRect/>
          </a:stretch>
        </p:blipFill>
        <p:spPr bwMode="auto">
          <a:xfrm>
            <a:off x="771525" y="1733550"/>
            <a:ext cx="3114675" cy="3200400"/>
          </a:xfrm>
          <a:prstGeom prst="rect">
            <a:avLst/>
          </a:prstGeom>
          <a:noFill/>
          <a:ln>
            <a:solidFill>
              <a:schemeClr val="tx1"/>
            </a:solidFill>
          </a:ln>
        </p:spPr>
      </p:pic>
      <p:sp>
        <p:nvSpPr>
          <p:cNvPr id="7" name="Rectangle 2"/>
          <p:cNvSpPr txBox="1">
            <a:spLocks noChangeArrowheads="1"/>
          </p:cNvSpPr>
          <p:nvPr/>
        </p:nvSpPr>
        <p:spPr>
          <a:xfrm>
            <a:off x="685800" y="1065213"/>
            <a:ext cx="3352800" cy="668337"/>
          </a:xfrm>
          <a:prstGeom prst="rect">
            <a:avLst/>
          </a:prstGeom>
        </p:spPr>
        <p:txBody>
          <a:bodyPr/>
          <a:lstStyle/>
          <a:p>
            <a:pPr lvl="0" algn="ctr">
              <a:spcBef>
                <a:spcPct val="0"/>
              </a:spcBef>
            </a:pPr>
            <a:r>
              <a:rPr lang="en-US" dirty="0" smtClean="0">
                <a:latin typeface="+mj-lt"/>
                <a:ea typeface="+mj-ea"/>
                <a:cs typeface="+mj-cs"/>
              </a:rPr>
              <a:t>Fig. 4A-4: A Rise in PC</a:t>
            </a:r>
          </a:p>
          <a:p>
            <a:pPr lvl="0" algn="ctr">
              <a:spcBef>
                <a:spcPct val="0"/>
              </a:spcBef>
            </a:pPr>
            <a:r>
              <a:rPr lang="en-US" dirty="0" smtClean="0">
                <a:latin typeface="+mj-lt"/>
                <a:ea typeface="+mj-ea"/>
                <a:cs typeface="+mj-cs"/>
              </a:rPr>
              <a:t>Hurts Landowners</a:t>
            </a:r>
            <a:endParaRPr kumimoji="0" lang="en-US" b="0" i="0" u="none" strike="noStrike" kern="1200" cap="none" spc="0" normalizeH="0" baseline="0" noProof="0" dirty="0">
              <a:ln>
                <a:noFill/>
              </a:ln>
              <a:solidFill>
                <a:srgbClr val="336699"/>
              </a:solidFill>
              <a:effectLst/>
              <a:uLnTx/>
              <a:uFillTx/>
              <a:latin typeface="+mj-lt"/>
              <a:ea typeface="+mj-ea"/>
              <a:cs typeface="+mj-c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33350"/>
            <a:ext cx="751333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Specific Factors: income dist.</a:t>
            </a:r>
          </a:p>
        </p:txBody>
      </p:sp>
      <p:sp>
        <p:nvSpPr>
          <p:cNvPr id="3" name="TextBox 2"/>
          <p:cNvSpPr txBox="1"/>
          <p:nvPr/>
        </p:nvSpPr>
        <p:spPr>
          <a:xfrm>
            <a:off x="4419600" y="1733550"/>
            <a:ext cx="4267200" cy="2893100"/>
          </a:xfrm>
          <a:prstGeom prst="rect">
            <a:avLst/>
          </a:prstGeom>
          <a:noFill/>
        </p:spPr>
        <p:txBody>
          <a:bodyPr wrap="square" rtlCol="0">
            <a:spAutoFit/>
          </a:bodyPr>
          <a:lstStyle/>
          <a:p>
            <a:pPr algn="ctr"/>
            <a:r>
              <a:rPr lang="en-US" sz="2800" b="1" dirty="0" err="1" smtClean="0">
                <a:cs typeface="Times New Roman"/>
              </a:rPr>
              <a:t>Kr</a:t>
            </a:r>
            <a:r>
              <a:rPr lang="en-US" sz="2800" b="1" baseline="-25000" dirty="0" err="1" smtClean="0">
                <a:cs typeface="Times New Roman"/>
              </a:rPr>
              <a:t>K</a:t>
            </a:r>
            <a:r>
              <a:rPr lang="en-US" sz="2800" b="1" dirty="0" smtClean="0">
                <a:cs typeface="Times New Roman"/>
              </a:rPr>
              <a:t>/P</a:t>
            </a:r>
            <a:r>
              <a:rPr lang="en-US" sz="2800" b="1" baseline="-25000" dirty="0" smtClean="0">
                <a:cs typeface="Times New Roman"/>
              </a:rPr>
              <a:t>C</a:t>
            </a:r>
            <a:r>
              <a:rPr lang="en-US" sz="2800" b="1" dirty="0" smtClean="0">
                <a:cs typeface="Times New Roman"/>
              </a:rPr>
              <a:t> rises.</a:t>
            </a:r>
          </a:p>
          <a:p>
            <a:pPr algn="ctr"/>
            <a:r>
              <a:rPr lang="en-US" sz="2800" b="1" dirty="0" smtClean="0">
                <a:cs typeface="Times New Roman"/>
              </a:rPr>
              <a:t>P</a:t>
            </a:r>
            <a:r>
              <a:rPr lang="en-US" sz="2800" b="1" baseline="-25000" dirty="0" smtClean="0">
                <a:cs typeface="Times New Roman"/>
              </a:rPr>
              <a:t>C</a:t>
            </a:r>
            <a:r>
              <a:rPr lang="en-US" sz="2800" b="1" dirty="0" smtClean="0">
                <a:cs typeface="Times New Roman"/>
              </a:rPr>
              <a:t>/P</a:t>
            </a:r>
            <a:r>
              <a:rPr lang="en-US" sz="2800" b="1" baseline="-25000" dirty="0" smtClean="0">
                <a:cs typeface="Times New Roman"/>
              </a:rPr>
              <a:t>F</a:t>
            </a:r>
            <a:r>
              <a:rPr lang="en-US" sz="2800" b="1" dirty="0" smtClean="0">
                <a:cs typeface="Times New Roman"/>
              </a:rPr>
              <a:t> rises.</a:t>
            </a:r>
          </a:p>
          <a:p>
            <a:pPr algn="ctr"/>
            <a:r>
              <a:rPr lang="en-US" sz="2800" b="1" dirty="0" smtClean="0">
                <a:cs typeface="Times New Roman"/>
              </a:rPr>
              <a:t>(</a:t>
            </a:r>
            <a:r>
              <a:rPr lang="en-US" sz="2800" b="1" dirty="0" err="1" smtClean="0">
                <a:cs typeface="Times New Roman"/>
              </a:rPr>
              <a:t>Kr</a:t>
            </a:r>
            <a:r>
              <a:rPr lang="en-US" sz="2800" b="1" baseline="-25000" dirty="0" err="1" smtClean="0">
                <a:cs typeface="Times New Roman"/>
              </a:rPr>
              <a:t>K</a:t>
            </a:r>
            <a:r>
              <a:rPr lang="en-US" sz="2800" b="1" dirty="0" smtClean="0">
                <a:cs typeface="Times New Roman"/>
              </a:rPr>
              <a:t>/P</a:t>
            </a:r>
            <a:r>
              <a:rPr lang="en-US" sz="2800" b="1" baseline="-25000" dirty="0" smtClean="0">
                <a:cs typeface="Times New Roman"/>
              </a:rPr>
              <a:t>F</a:t>
            </a:r>
            <a:r>
              <a:rPr lang="en-US" sz="2800" b="1" dirty="0" smtClean="0">
                <a:cs typeface="Times New Roman"/>
              </a:rPr>
              <a:t>) = (</a:t>
            </a:r>
            <a:r>
              <a:rPr lang="en-US" sz="2800" b="1" dirty="0" err="1" smtClean="0">
                <a:cs typeface="Times New Roman"/>
              </a:rPr>
              <a:t>Kr</a:t>
            </a:r>
            <a:r>
              <a:rPr lang="en-US" sz="2800" b="1" baseline="-25000" dirty="0" err="1" smtClean="0">
                <a:cs typeface="Times New Roman"/>
              </a:rPr>
              <a:t>K</a:t>
            </a:r>
            <a:r>
              <a:rPr lang="en-US" sz="2800" b="1" dirty="0" smtClean="0">
                <a:cs typeface="Times New Roman"/>
              </a:rPr>
              <a:t>/P</a:t>
            </a:r>
            <a:r>
              <a:rPr lang="en-US" sz="2800" b="1" baseline="-25000" dirty="0" smtClean="0">
                <a:cs typeface="Times New Roman"/>
              </a:rPr>
              <a:t>C</a:t>
            </a:r>
            <a:r>
              <a:rPr lang="en-US" sz="2800" b="1" dirty="0" smtClean="0">
                <a:cs typeface="Times New Roman"/>
              </a:rPr>
              <a:t>)(P</a:t>
            </a:r>
            <a:r>
              <a:rPr lang="en-US" sz="2800" b="1" baseline="-25000" dirty="0" smtClean="0">
                <a:cs typeface="Times New Roman"/>
              </a:rPr>
              <a:t>C</a:t>
            </a:r>
            <a:r>
              <a:rPr lang="en-US" sz="2800" b="1" dirty="0" smtClean="0">
                <a:cs typeface="Times New Roman"/>
              </a:rPr>
              <a:t>/P</a:t>
            </a:r>
            <a:r>
              <a:rPr lang="en-US" sz="2800" b="1" baseline="-25000" dirty="0" smtClean="0">
                <a:cs typeface="Times New Roman"/>
              </a:rPr>
              <a:t>F</a:t>
            </a:r>
            <a:r>
              <a:rPr lang="en-US" sz="2800" b="1" dirty="0" smtClean="0">
                <a:cs typeface="Times New Roman"/>
              </a:rPr>
              <a:t>)</a:t>
            </a:r>
          </a:p>
          <a:p>
            <a:pPr algn="ctr"/>
            <a:endParaRPr lang="en-US" sz="1400" b="1" dirty="0" smtClean="0">
              <a:cs typeface="Times New Roman"/>
            </a:endParaRPr>
          </a:p>
          <a:p>
            <a:pPr algn="ctr"/>
            <a:r>
              <a:rPr lang="en-US" sz="2800" b="1" dirty="0" smtClean="0">
                <a:cs typeface="Times New Roman"/>
              </a:rPr>
              <a:t>So the real income of capital in terms of food (</a:t>
            </a:r>
            <a:r>
              <a:rPr lang="en-US" sz="2800" b="1" dirty="0" err="1" smtClean="0">
                <a:cs typeface="Times New Roman"/>
              </a:rPr>
              <a:t>Kr</a:t>
            </a:r>
            <a:r>
              <a:rPr lang="en-US" sz="2800" b="1" baseline="-25000" dirty="0" err="1" smtClean="0">
                <a:cs typeface="Times New Roman"/>
              </a:rPr>
              <a:t>K</a:t>
            </a:r>
            <a:r>
              <a:rPr lang="en-US" sz="2800" b="1" dirty="0" smtClean="0">
                <a:cs typeface="Times New Roman"/>
              </a:rPr>
              <a:t>/P</a:t>
            </a:r>
            <a:r>
              <a:rPr lang="en-US" sz="2800" b="1" baseline="-25000" dirty="0" smtClean="0">
                <a:cs typeface="Times New Roman"/>
              </a:rPr>
              <a:t>F</a:t>
            </a:r>
            <a:r>
              <a:rPr lang="en-US" sz="2800" b="1" dirty="0" smtClean="0">
                <a:cs typeface="Times New Roman"/>
              </a:rPr>
              <a:t>) rises too.</a:t>
            </a:r>
          </a:p>
        </p:txBody>
      </p:sp>
      <p:sp>
        <p:nvSpPr>
          <p:cNvPr id="4" name="Rectangle 2"/>
          <p:cNvSpPr txBox="1">
            <a:spLocks noChangeArrowheads="1"/>
          </p:cNvSpPr>
          <p:nvPr/>
        </p:nvSpPr>
        <p:spPr>
          <a:xfrm>
            <a:off x="609600" y="1065213"/>
            <a:ext cx="3352800" cy="668337"/>
          </a:xfrm>
          <a:prstGeom prst="rect">
            <a:avLst/>
          </a:prstGeom>
        </p:spPr>
        <p:txBody>
          <a:bodyPr/>
          <a:lstStyle/>
          <a:p>
            <a:pPr lvl="0" algn="ctr">
              <a:spcBef>
                <a:spcPct val="0"/>
              </a:spcBef>
            </a:pPr>
            <a:r>
              <a:rPr lang="en-US" dirty="0" smtClean="0">
                <a:latin typeface="+mj-lt"/>
                <a:ea typeface="+mj-ea"/>
                <a:cs typeface="+mj-cs"/>
              </a:rPr>
              <a:t>Fig. 4A-3: A Rise in PC</a:t>
            </a:r>
          </a:p>
          <a:p>
            <a:pPr lvl="0" algn="ctr">
              <a:spcBef>
                <a:spcPct val="0"/>
              </a:spcBef>
            </a:pPr>
            <a:r>
              <a:rPr lang="en-US" dirty="0" smtClean="0">
                <a:latin typeface="+mj-lt"/>
                <a:ea typeface="+mj-ea"/>
                <a:cs typeface="+mj-cs"/>
              </a:rPr>
              <a:t>Benefits the Owners of Capital</a:t>
            </a:r>
            <a:endParaRPr kumimoji="0" lang="en-US" b="0" i="0" u="none" strike="noStrike" kern="1200" cap="none" spc="0" normalizeH="0" baseline="0" noProof="0" dirty="0">
              <a:ln>
                <a:noFill/>
              </a:ln>
              <a:solidFill>
                <a:srgbClr val="336699"/>
              </a:solidFill>
              <a:effectLst/>
              <a:uLnTx/>
              <a:uFillTx/>
              <a:latin typeface="+mj-lt"/>
              <a:ea typeface="+mj-ea"/>
              <a:cs typeface="+mj-cs"/>
            </a:endParaRPr>
          </a:p>
        </p:txBody>
      </p:sp>
      <p:pic>
        <p:nvPicPr>
          <p:cNvPr id="5" name="Picture 4" descr="fig04A_03"/>
          <p:cNvPicPr>
            <a:picLocks noChangeAspect="1" noChangeArrowheads="1"/>
          </p:cNvPicPr>
          <p:nvPr/>
        </p:nvPicPr>
        <p:blipFill>
          <a:blip r:embed="rId2"/>
          <a:srcRect/>
          <a:stretch>
            <a:fillRect/>
          </a:stretch>
        </p:blipFill>
        <p:spPr bwMode="auto">
          <a:xfrm>
            <a:off x="740455" y="1733550"/>
            <a:ext cx="3069545" cy="3200400"/>
          </a:xfrm>
          <a:prstGeom prst="rect">
            <a:avLst/>
          </a:prstGeom>
          <a:noFill/>
          <a:ln>
            <a:solidFill>
              <a:schemeClr val="tx1"/>
            </a:solid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33350"/>
            <a:ext cx="751333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Specific Factors: income dist.</a:t>
            </a:r>
          </a:p>
        </p:txBody>
      </p:sp>
      <p:sp>
        <p:nvSpPr>
          <p:cNvPr id="3" name="TextBox 2"/>
          <p:cNvSpPr txBox="1"/>
          <p:nvPr/>
        </p:nvSpPr>
        <p:spPr>
          <a:xfrm>
            <a:off x="4419600" y="1733550"/>
            <a:ext cx="4267200" cy="2893100"/>
          </a:xfrm>
          <a:prstGeom prst="rect">
            <a:avLst/>
          </a:prstGeom>
          <a:noFill/>
        </p:spPr>
        <p:txBody>
          <a:bodyPr wrap="square" rtlCol="0">
            <a:spAutoFit/>
          </a:bodyPr>
          <a:lstStyle/>
          <a:p>
            <a:pPr algn="ctr"/>
            <a:r>
              <a:rPr lang="en-US" sz="2800" b="1" dirty="0" err="1" smtClean="0">
                <a:cs typeface="Times New Roman"/>
              </a:rPr>
              <a:t>Tr</a:t>
            </a:r>
            <a:r>
              <a:rPr lang="en-US" sz="2800" b="1" baseline="-25000" dirty="0" err="1" smtClean="0">
                <a:cs typeface="Times New Roman"/>
              </a:rPr>
              <a:t>T</a:t>
            </a:r>
            <a:r>
              <a:rPr lang="en-US" sz="2800" b="1" dirty="0" smtClean="0">
                <a:cs typeface="Times New Roman"/>
              </a:rPr>
              <a:t>/P</a:t>
            </a:r>
            <a:r>
              <a:rPr lang="en-US" sz="2800" b="1" baseline="-25000" dirty="0" smtClean="0">
                <a:cs typeface="Times New Roman"/>
              </a:rPr>
              <a:t>F</a:t>
            </a:r>
            <a:r>
              <a:rPr lang="en-US" sz="2800" b="1" dirty="0" smtClean="0">
                <a:cs typeface="Times New Roman"/>
              </a:rPr>
              <a:t> falls.</a:t>
            </a:r>
          </a:p>
          <a:p>
            <a:pPr algn="ctr"/>
            <a:r>
              <a:rPr lang="en-US" sz="2800" b="1" dirty="0" smtClean="0">
                <a:cs typeface="Times New Roman"/>
              </a:rPr>
              <a:t>P</a:t>
            </a:r>
            <a:r>
              <a:rPr lang="en-US" sz="2800" b="1" baseline="-25000" dirty="0" smtClean="0">
                <a:cs typeface="Times New Roman"/>
              </a:rPr>
              <a:t>F</a:t>
            </a:r>
            <a:r>
              <a:rPr lang="en-US" sz="2800" b="1" dirty="0" smtClean="0">
                <a:cs typeface="Times New Roman"/>
              </a:rPr>
              <a:t>/P</a:t>
            </a:r>
            <a:r>
              <a:rPr lang="en-US" sz="2800" b="1" baseline="-25000" dirty="0" smtClean="0">
                <a:cs typeface="Times New Roman"/>
              </a:rPr>
              <a:t>C</a:t>
            </a:r>
            <a:r>
              <a:rPr lang="en-US" sz="2800" b="1" dirty="0" smtClean="0">
                <a:cs typeface="Times New Roman"/>
              </a:rPr>
              <a:t> falls.</a:t>
            </a:r>
          </a:p>
          <a:p>
            <a:pPr algn="ctr"/>
            <a:r>
              <a:rPr lang="en-US" sz="2800" b="1" dirty="0" smtClean="0">
                <a:cs typeface="Times New Roman"/>
              </a:rPr>
              <a:t>(</a:t>
            </a:r>
            <a:r>
              <a:rPr lang="en-US" sz="2800" b="1" dirty="0" err="1" smtClean="0">
                <a:cs typeface="Times New Roman"/>
              </a:rPr>
              <a:t>Tr</a:t>
            </a:r>
            <a:r>
              <a:rPr lang="en-US" sz="2800" b="1" baseline="-25000" dirty="0" err="1" smtClean="0">
                <a:cs typeface="Times New Roman"/>
              </a:rPr>
              <a:t>T</a:t>
            </a:r>
            <a:r>
              <a:rPr lang="en-US" sz="2800" b="1" dirty="0" smtClean="0">
                <a:cs typeface="Times New Roman"/>
              </a:rPr>
              <a:t>/P</a:t>
            </a:r>
            <a:r>
              <a:rPr lang="en-US" sz="2800" b="1" baseline="-25000" dirty="0" smtClean="0">
                <a:cs typeface="Times New Roman"/>
              </a:rPr>
              <a:t>C</a:t>
            </a:r>
            <a:r>
              <a:rPr lang="en-US" sz="2800" b="1" dirty="0" smtClean="0">
                <a:cs typeface="Times New Roman"/>
              </a:rPr>
              <a:t>) = (</a:t>
            </a:r>
            <a:r>
              <a:rPr lang="en-US" sz="2800" b="1" dirty="0" err="1" smtClean="0">
                <a:cs typeface="Times New Roman"/>
              </a:rPr>
              <a:t>Tr</a:t>
            </a:r>
            <a:r>
              <a:rPr lang="en-US" sz="2800" b="1" baseline="-25000" dirty="0" err="1" smtClean="0">
                <a:cs typeface="Times New Roman"/>
              </a:rPr>
              <a:t>T</a:t>
            </a:r>
            <a:r>
              <a:rPr lang="en-US" sz="2800" b="1" dirty="0" smtClean="0">
                <a:cs typeface="Times New Roman"/>
              </a:rPr>
              <a:t>/P</a:t>
            </a:r>
            <a:r>
              <a:rPr lang="en-US" sz="2800" b="1" baseline="-25000" dirty="0" smtClean="0">
                <a:cs typeface="Times New Roman"/>
              </a:rPr>
              <a:t>F</a:t>
            </a:r>
            <a:r>
              <a:rPr lang="en-US" sz="2800" b="1" dirty="0" smtClean="0">
                <a:cs typeface="Times New Roman"/>
              </a:rPr>
              <a:t>)(P</a:t>
            </a:r>
            <a:r>
              <a:rPr lang="en-US" sz="2800" b="1" baseline="-25000" dirty="0" smtClean="0">
                <a:cs typeface="Times New Roman"/>
              </a:rPr>
              <a:t>F</a:t>
            </a:r>
            <a:r>
              <a:rPr lang="en-US" sz="2800" b="1" dirty="0" smtClean="0">
                <a:cs typeface="Times New Roman"/>
              </a:rPr>
              <a:t>/P</a:t>
            </a:r>
            <a:r>
              <a:rPr lang="en-US" sz="2800" b="1" baseline="-25000" dirty="0" smtClean="0">
                <a:cs typeface="Times New Roman"/>
              </a:rPr>
              <a:t>C</a:t>
            </a:r>
            <a:r>
              <a:rPr lang="en-US" sz="2800" b="1" dirty="0" smtClean="0">
                <a:cs typeface="Times New Roman"/>
              </a:rPr>
              <a:t>)</a:t>
            </a:r>
          </a:p>
          <a:p>
            <a:pPr algn="ctr"/>
            <a:endParaRPr lang="en-US" sz="1400" b="1" dirty="0" smtClean="0">
              <a:cs typeface="Times New Roman"/>
            </a:endParaRPr>
          </a:p>
          <a:p>
            <a:pPr algn="ctr"/>
            <a:r>
              <a:rPr lang="en-US" sz="2800" b="1" dirty="0" smtClean="0">
                <a:cs typeface="Times New Roman"/>
              </a:rPr>
              <a:t>So the real income of</a:t>
            </a:r>
          </a:p>
          <a:p>
            <a:pPr algn="ctr"/>
            <a:r>
              <a:rPr lang="en-US" sz="2800" b="1" dirty="0" smtClean="0">
                <a:cs typeface="Times New Roman"/>
              </a:rPr>
              <a:t>land in terms of cloth</a:t>
            </a:r>
          </a:p>
          <a:p>
            <a:pPr algn="ctr"/>
            <a:r>
              <a:rPr lang="en-US" sz="2800" b="1" dirty="0" smtClean="0">
                <a:cs typeface="Times New Roman"/>
              </a:rPr>
              <a:t>(</a:t>
            </a:r>
            <a:r>
              <a:rPr lang="en-US" sz="2800" b="1" dirty="0" err="1" smtClean="0">
                <a:cs typeface="Times New Roman"/>
              </a:rPr>
              <a:t>Tr</a:t>
            </a:r>
            <a:r>
              <a:rPr lang="en-US" sz="2800" b="1" baseline="-25000" dirty="0" err="1" smtClean="0">
                <a:cs typeface="Times New Roman"/>
              </a:rPr>
              <a:t>T</a:t>
            </a:r>
            <a:r>
              <a:rPr lang="en-US" sz="2800" b="1" dirty="0" smtClean="0">
                <a:cs typeface="Times New Roman"/>
              </a:rPr>
              <a:t>/P</a:t>
            </a:r>
            <a:r>
              <a:rPr lang="en-US" sz="2800" b="1" baseline="-25000" dirty="0" smtClean="0">
                <a:cs typeface="Times New Roman"/>
              </a:rPr>
              <a:t>C</a:t>
            </a:r>
            <a:r>
              <a:rPr lang="en-US" sz="2800" b="1" dirty="0" smtClean="0">
                <a:cs typeface="Times New Roman"/>
              </a:rPr>
              <a:t>) falls too.</a:t>
            </a:r>
          </a:p>
        </p:txBody>
      </p:sp>
      <p:pic>
        <p:nvPicPr>
          <p:cNvPr id="6" name="Picture 5" descr="fig04A_04"/>
          <p:cNvPicPr>
            <a:picLocks noChangeAspect="1" noChangeArrowheads="1"/>
          </p:cNvPicPr>
          <p:nvPr/>
        </p:nvPicPr>
        <p:blipFill>
          <a:blip r:embed="rId2"/>
          <a:srcRect/>
          <a:stretch>
            <a:fillRect/>
          </a:stretch>
        </p:blipFill>
        <p:spPr bwMode="auto">
          <a:xfrm>
            <a:off x="771525" y="1733550"/>
            <a:ext cx="3114675" cy="3200400"/>
          </a:xfrm>
          <a:prstGeom prst="rect">
            <a:avLst/>
          </a:prstGeom>
          <a:noFill/>
          <a:ln>
            <a:solidFill>
              <a:schemeClr val="tx1"/>
            </a:solidFill>
          </a:ln>
        </p:spPr>
      </p:pic>
      <p:sp>
        <p:nvSpPr>
          <p:cNvPr id="7" name="Rectangle 2"/>
          <p:cNvSpPr txBox="1">
            <a:spLocks noChangeArrowheads="1"/>
          </p:cNvSpPr>
          <p:nvPr/>
        </p:nvSpPr>
        <p:spPr>
          <a:xfrm>
            <a:off x="685800" y="1065213"/>
            <a:ext cx="3352800" cy="668337"/>
          </a:xfrm>
          <a:prstGeom prst="rect">
            <a:avLst/>
          </a:prstGeom>
        </p:spPr>
        <p:txBody>
          <a:bodyPr/>
          <a:lstStyle/>
          <a:p>
            <a:pPr lvl="0" algn="ctr">
              <a:spcBef>
                <a:spcPct val="0"/>
              </a:spcBef>
            </a:pPr>
            <a:r>
              <a:rPr lang="en-US" dirty="0" smtClean="0">
                <a:latin typeface="+mj-lt"/>
                <a:ea typeface="+mj-ea"/>
                <a:cs typeface="+mj-cs"/>
              </a:rPr>
              <a:t>Fig. 4A-4: A Rise in PC</a:t>
            </a:r>
          </a:p>
          <a:p>
            <a:pPr lvl="0" algn="ctr">
              <a:spcBef>
                <a:spcPct val="0"/>
              </a:spcBef>
            </a:pPr>
            <a:r>
              <a:rPr lang="en-US" dirty="0" smtClean="0">
                <a:latin typeface="+mj-lt"/>
                <a:ea typeface="+mj-ea"/>
                <a:cs typeface="+mj-cs"/>
              </a:rPr>
              <a:t>Hurts Landowners</a:t>
            </a:r>
            <a:endParaRPr kumimoji="0" lang="en-US" b="0" i="0" u="none" strike="noStrike" kern="1200" cap="none" spc="0" normalizeH="0" baseline="0" noProof="0" dirty="0">
              <a:ln>
                <a:noFill/>
              </a:ln>
              <a:solidFill>
                <a:srgbClr val="336699"/>
              </a:solidFill>
              <a:effectLst/>
              <a:uLnTx/>
              <a:uFillTx/>
              <a:latin typeface="+mj-lt"/>
              <a:ea typeface="+mj-ea"/>
              <a:cs typeface="+mj-c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fig04A_02"/>
          <p:cNvPicPr>
            <a:picLocks noChangeAspect="1" noChangeArrowheads="1"/>
          </p:cNvPicPr>
          <p:nvPr/>
        </p:nvPicPr>
        <p:blipFill>
          <a:blip r:embed="rId2"/>
          <a:srcRect/>
          <a:stretch>
            <a:fillRect/>
          </a:stretch>
        </p:blipFill>
        <p:spPr bwMode="auto">
          <a:xfrm>
            <a:off x="696668" y="1733550"/>
            <a:ext cx="3189532" cy="3200400"/>
          </a:xfrm>
          <a:prstGeom prst="rect">
            <a:avLst/>
          </a:prstGeom>
          <a:noFill/>
          <a:ln>
            <a:solidFill>
              <a:schemeClr val="tx1"/>
            </a:solidFill>
          </a:ln>
        </p:spPr>
      </p:pic>
      <p:sp>
        <p:nvSpPr>
          <p:cNvPr id="3" name="Rectangle 2"/>
          <p:cNvSpPr txBox="1">
            <a:spLocks noChangeArrowheads="1"/>
          </p:cNvSpPr>
          <p:nvPr/>
        </p:nvSpPr>
        <p:spPr>
          <a:xfrm>
            <a:off x="609600" y="1065213"/>
            <a:ext cx="3352800" cy="668337"/>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smtClean="0">
                <a:ln>
                  <a:noFill/>
                </a:ln>
                <a:solidFill>
                  <a:schemeClr val="tx1"/>
                </a:solidFill>
                <a:effectLst/>
                <a:uLnTx/>
                <a:uFillTx/>
                <a:latin typeface="+mj-lt"/>
                <a:ea typeface="+mj-ea"/>
                <a:cs typeface="+mj-cs"/>
              </a:rPr>
              <a:t>Fig. 4A-2: The Distribution of Income Within the Cloth Sector</a:t>
            </a:r>
            <a:endParaRPr kumimoji="0" lang="en-US" b="0" i="0" u="none" strike="noStrike" kern="1200" cap="none" spc="0" normalizeH="0" baseline="0" noProof="0" dirty="0">
              <a:ln>
                <a:noFill/>
              </a:ln>
              <a:solidFill>
                <a:srgbClr val="336699"/>
              </a:solidFill>
              <a:effectLst/>
              <a:uLnTx/>
              <a:uFillTx/>
              <a:latin typeface="+mj-lt"/>
              <a:ea typeface="+mj-ea"/>
              <a:cs typeface="+mj-cs"/>
            </a:endParaRPr>
          </a:p>
        </p:txBody>
      </p:sp>
      <p:sp>
        <p:nvSpPr>
          <p:cNvPr id="4" name="TextBox 3"/>
          <p:cNvSpPr txBox="1"/>
          <p:nvPr/>
        </p:nvSpPr>
        <p:spPr>
          <a:xfrm>
            <a:off x="762000" y="133350"/>
            <a:ext cx="751333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Specific Factors: income dist.</a:t>
            </a:r>
          </a:p>
        </p:txBody>
      </p:sp>
      <p:sp>
        <p:nvSpPr>
          <p:cNvPr id="5" name="TextBox 4"/>
          <p:cNvSpPr txBox="1"/>
          <p:nvPr/>
        </p:nvSpPr>
        <p:spPr>
          <a:xfrm>
            <a:off x="4572000" y="1733550"/>
            <a:ext cx="3962400" cy="2677656"/>
          </a:xfrm>
          <a:prstGeom prst="rect">
            <a:avLst/>
          </a:prstGeom>
          <a:noFill/>
        </p:spPr>
        <p:txBody>
          <a:bodyPr wrap="square" rtlCol="0">
            <a:spAutoFit/>
          </a:bodyPr>
          <a:lstStyle/>
          <a:p>
            <a:pPr algn="ctr"/>
            <a:r>
              <a:rPr lang="en-US" sz="2800" b="1" dirty="0" smtClean="0">
                <a:cs typeface="Times New Roman"/>
              </a:rPr>
              <a:t>Changes in income of capital owners and landowners are easier</a:t>
            </a:r>
          </a:p>
          <a:p>
            <a:pPr algn="ctr"/>
            <a:r>
              <a:rPr lang="en-US" sz="2800" b="1" dirty="0" smtClean="0">
                <a:cs typeface="Times New Roman"/>
              </a:rPr>
              <a:t>to see graphically as consumer surpluses</a:t>
            </a:r>
          </a:p>
          <a:p>
            <a:pPr algn="ctr"/>
            <a:r>
              <a:rPr lang="en-US" sz="2800" b="1" dirty="0" smtClean="0">
                <a:cs typeface="Times New Roman"/>
              </a:rPr>
              <a:t>on the MPL curves.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09600" y="1065213"/>
            <a:ext cx="3352800" cy="668337"/>
          </a:xfrm>
          <a:prstGeom prst="rect">
            <a:avLst/>
          </a:prstGeom>
        </p:spPr>
        <p:txBody>
          <a:bodyPr/>
          <a:lstStyle/>
          <a:p>
            <a:pPr lvl="0" algn="ctr">
              <a:spcBef>
                <a:spcPct val="0"/>
              </a:spcBef>
            </a:pPr>
            <a:r>
              <a:rPr lang="en-US" dirty="0" smtClean="0">
                <a:latin typeface="+mj-lt"/>
                <a:ea typeface="+mj-ea"/>
                <a:cs typeface="+mj-cs"/>
              </a:rPr>
              <a:t>Fig. 4A-3: A Rise in PC</a:t>
            </a:r>
          </a:p>
          <a:p>
            <a:pPr lvl="0" algn="ctr">
              <a:spcBef>
                <a:spcPct val="0"/>
              </a:spcBef>
            </a:pPr>
            <a:r>
              <a:rPr lang="en-US" dirty="0" smtClean="0">
                <a:latin typeface="+mj-lt"/>
                <a:ea typeface="+mj-ea"/>
                <a:cs typeface="+mj-cs"/>
              </a:rPr>
              <a:t>Benefits the Owners of Capital</a:t>
            </a:r>
            <a:endParaRPr kumimoji="0" lang="en-US" b="0" i="0" u="none" strike="noStrike" kern="1200" cap="none" spc="0" normalizeH="0" baseline="0" noProof="0" dirty="0">
              <a:ln>
                <a:noFill/>
              </a:ln>
              <a:solidFill>
                <a:srgbClr val="336699"/>
              </a:solidFill>
              <a:effectLst/>
              <a:uLnTx/>
              <a:uFillTx/>
              <a:latin typeface="+mj-lt"/>
              <a:ea typeface="+mj-ea"/>
              <a:cs typeface="+mj-cs"/>
            </a:endParaRPr>
          </a:p>
        </p:txBody>
      </p:sp>
      <p:sp>
        <p:nvSpPr>
          <p:cNvPr id="3" name="TextBox 2"/>
          <p:cNvSpPr txBox="1"/>
          <p:nvPr/>
        </p:nvSpPr>
        <p:spPr>
          <a:xfrm>
            <a:off x="762000" y="133350"/>
            <a:ext cx="751333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Specific Factors: income dist.</a:t>
            </a:r>
          </a:p>
        </p:txBody>
      </p:sp>
      <p:pic>
        <p:nvPicPr>
          <p:cNvPr id="4" name="Picture 3" descr="fig04A_03"/>
          <p:cNvPicPr>
            <a:picLocks noChangeAspect="1" noChangeArrowheads="1"/>
          </p:cNvPicPr>
          <p:nvPr/>
        </p:nvPicPr>
        <p:blipFill>
          <a:blip r:embed="rId2"/>
          <a:srcRect/>
          <a:stretch>
            <a:fillRect/>
          </a:stretch>
        </p:blipFill>
        <p:spPr bwMode="auto">
          <a:xfrm>
            <a:off x="740455" y="1733550"/>
            <a:ext cx="3069545" cy="3200400"/>
          </a:xfrm>
          <a:prstGeom prst="rect">
            <a:avLst/>
          </a:prstGeom>
          <a:noFill/>
          <a:ln>
            <a:solidFill>
              <a:schemeClr val="tx1"/>
            </a:solidFill>
          </a:ln>
        </p:spPr>
      </p:pic>
      <p:pic>
        <p:nvPicPr>
          <p:cNvPr id="5" name="Picture 4" descr="fig04A_04"/>
          <p:cNvPicPr>
            <a:picLocks noChangeAspect="1" noChangeArrowheads="1"/>
          </p:cNvPicPr>
          <p:nvPr/>
        </p:nvPicPr>
        <p:blipFill>
          <a:blip r:embed="rId3"/>
          <a:srcRect/>
          <a:stretch>
            <a:fillRect/>
          </a:stretch>
        </p:blipFill>
        <p:spPr bwMode="auto">
          <a:xfrm>
            <a:off x="5038725" y="1733550"/>
            <a:ext cx="3114675" cy="3200400"/>
          </a:xfrm>
          <a:prstGeom prst="rect">
            <a:avLst/>
          </a:prstGeom>
          <a:noFill/>
          <a:ln>
            <a:solidFill>
              <a:schemeClr val="tx1"/>
            </a:solidFill>
          </a:ln>
        </p:spPr>
      </p:pic>
      <p:sp>
        <p:nvSpPr>
          <p:cNvPr id="6" name="Rectangle 2"/>
          <p:cNvSpPr txBox="1">
            <a:spLocks noChangeArrowheads="1"/>
          </p:cNvSpPr>
          <p:nvPr/>
        </p:nvSpPr>
        <p:spPr>
          <a:xfrm>
            <a:off x="4953000" y="1065213"/>
            <a:ext cx="3352800" cy="668337"/>
          </a:xfrm>
          <a:prstGeom prst="rect">
            <a:avLst/>
          </a:prstGeom>
        </p:spPr>
        <p:txBody>
          <a:bodyPr/>
          <a:lstStyle/>
          <a:p>
            <a:pPr lvl="0" algn="ctr">
              <a:spcBef>
                <a:spcPct val="0"/>
              </a:spcBef>
            </a:pPr>
            <a:r>
              <a:rPr lang="en-US" dirty="0" smtClean="0">
                <a:latin typeface="+mj-lt"/>
                <a:ea typeface="+mj-ea"/>
                <a:cs typeface="+mj-cs"/>
              </a:rPr>
              <a:t>Fig. 4A-4: A Rise in PC</a:t>
            </a:r>
          </a:p>
          <a:p>
            <a:pPr lvl="0" algn="ctr">
              <a:spcBef>
                <a:spcPct val="0"/>
              </a:spcBef>
            </a:pPr>
            <a:r>
              <a:rPr lang="en-US" dirty="0" smtClean="0">
                <a:latin typeface="+mj-lt"/>
                <a:ea typeface="+mj-ea"/>
                <a:cs typeface="+mj-cs"/>
              </a:rPr>
              <a:t>Hurts Landowners</a:t>
            </a:r>
            <a:endParaRPr kumimoji="0" lang="en-US" b="0" i="0" u="none" strike="noStrike" kern="1200" cap="none" spc="0" normalizeH="0" baseline="0" noProof="0" dirty="0">
              <a:ln>
                <a:noFill/>
              </a:ln>
              <a:solidFill>
                <a:srgbClr val="336699"/>
              </a:solidFill>
              <a:effectLst/>
              <a:uLnTx/>
              <a:uFillTx/>
              <a:latin typeface="+mj-lt"/>
              <a:ea typeface="+mj-ea"/>
              <a:cs typeface="+mj-c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33350"/>
            <a:ext cx="751333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Specific Factors: income dist.</a:t>
            </a:r>
          </a:p>
        </p:txBody>
      </p:sp>
      <p:pic>
        <p:nvPicPr>
          <p:cNvPr id="3" name="Picture 5" descr="fig04_07"/>
          <p:cNvPicPr>
            <a:picLocks noChangeAspect="1" noChangeArrowheads="1"/>
          </p:cNvPicPr>
          <p:nvPr/>
        </p:nvPicPr>
        <p:blipFill>
          <a:blip r:embed="rId2"/>
          <a:srcRect/>
          <a:stretch>
            <a:fillRect/>
          </a:stretch>
        </p:blipFill>
        <p:spPr bwMode="auto">
          <a:xfrm>
            <a:off x="106439" y="1733550"/>
            <a:ext cx="4837691" cy="2971800"/>
          </a:xfrm>
          <a:prstGeom prst="rect">
            <a:avLst/>
          </a:prstGeom>
          <a:noFill/>
          <a:ln>
            <a:solidFill>
              <a:schemeClr val="tx1"/>
            </a:solidFill>
          </a:ln>
        </p:spPr>
      </p:pic>
      <p:sp>
        <p:nvSpPr>
          <p:cNvPr id="4" name="Rectangle 2"/>
          <p:cNvSpPr txBox="1">
            <a:spLocks noChangeArrowheads="1"/>
          </p:cNvSpPr>
          <p:nvPr/>
        </p:nvSpPr>
        <p:spPr>
          <a:xfrm>
            <a:off x="304800" y="1293813"/>
            <a:ext cx="4267200" cy="363537"/>
          </a:xfrm>
          <a:prstGeom prst="rect">
            <a:avLst/>
          </a:prstGeom>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smtClean="0">
                <a:ln>
                  <a:noFill/>
                </a:ln>
                <a:solidFill>
                  <a:schemeClr val="tx1"/>
                </a:solidFill>
                <a:effectLst/>
                <a:uLnTx/>
                <a:uFillTx/>
                <a:latin typeface="+mj-lt"/>
                <a:ea typeface="+mj-ea"/>
                <a:cs typeface="+mj-cs"/>
              </a:rPr>
              <a:t>Fig. 4-7: A Rise in the Price of Cloth</a:t>
            </a:r>
            <a:endParaRPr kumimoji="0" lang="en-US" b="0" i="0" u="none" strike="noStrike" kern="1200" cap="none" spc="0" normalizeH="0" baseline="0" noProof="0" dirty="0">
              <a:ln>
                <a:noFill/>
              </a:ln>
              <a:solidFill>
                <a:srgbClr val="336699"/>
              </a:solidFill>
              <a:effectLst/>
              <a:uLnTx/>
              <a:uFillTx/>
              <a:latin typeface="+mj-lt"/>
              <a:ea typeface="+mj-ea"/>
              <a:cs typeface="+mj-cs"/>
            </a:endParaRPr>
          </a:p>
        </p:txBody>
      </p:sp>
      <p:sp>
        <p:nvSpPr>
          <p:cNvPr id="5" name="TextBox 4"/>
          <p:cNvSpPr txBox="1"/>
          <p:nvPr/>
        </p:nvSpPr>
        <p:spPr>
          <a:xfrm>
            <a:off x="5029200" y="1659850"/>
            <a:ext cx="4038600" cy="2893100"/>
          </a:xfrm>
          <a:prstGeom prst="rect">
            <a:avLst/>
          </a:prstGeom>
          <a:noFill/>
        </p:spPr>
        <p:txBody>
          <a:bodyPr wrap="square" rtlCol="0">
            <a:spAutoFit/>
          </a:bodyPr>
          <a:lstStyle/>
          <a:p>
            <a:pPr algn="ctr"/>
            <a:r>
              <a:rPr lang="en-US" sz="2800" b="1" dirty="0" err="1" smtClean="0">
                <a:cs typeface="Times New Roman"/>
              </a:rPr>
              <a:t>r</a:t>
            </a:r>
            <a:r>
              <a:rPr lang="en-US" sz="2800" b="1" baseline="-25000" dirty="0" err="1" smtClean="0">
                <a:cs typeface="Times New Roman"/>
              </a:rPr>
              <a:t>K</a:t>
            </a:r>
            <a:r>
              <a:rPr lang="en-US" sz="2800" b="1" dirty="0" smtClean="0">
                <a:cs typeface="Times New Roman"/>
              </a:rPr>
              <a:t> = MPK</a:t>
            </a:r>
            <a:r>
              <a:rPr lang="en-US" sz="2800" b="1" baseline="-25000" dirty="0" smtClean="0">
                <a:cs typeface="Times New Roman"/>
              </a:rPr>
              <a:t>C</a:t>
            </a:r>
            <a:r>
              <a:rPr lang="en-US" sz="2800" b="1" dirty="0" smtClean="0">
                <a:cs typeface="Times New Roman"/>
              </a:rPr>
              <a:t>P</a:t>
            </a:r>
            <a:r>
              <a:rPr lang="en-US" sz="2800" b="1" baseline="-25000" dirty="0" smtClean="0">
                <a:cs typeface="Times New Roman"/>
              </a:rPr>
              <a:t>C</a:t>
            </a:r>
            <a:r>
              <a:rPr lang="en-US" sz="2800" b="1" dirty="0" smtClean="0">
                <a:cs typeface="Times New Roman"/>
              </a:rPr>
              <a:t> = MPK</a:t>
            </a:r>
            <a:r>
              <a:rPr lang="en-US" sz="2800" b="1" baseline="-25000" dirty="0" smtClean="0">
                <a:cs typeface="Times New Roman"/>
              </a:rPr>
              <a:t>F</a:t>
            </a:r>
            <a:r>
              <a:rPr lang="en-US" sz="2800" b="1" dirty="0" smtClean="0">
                <a:cs typeface="Times New Roman"/>
              </a:rPr>
              <a:t>P</a:t>
            </a:r>
            <a:r>
              <a:rPr lang="en-US" sz="2800" b="1" baseline="-25000" dirty="0" smtClean="0">
                <a:cs typeface="Times New Roman"/>
              </a:rPr>
              <a:t>F</a:t>
            </a:r>
            <a:endParaRPr lang="en-US" sz="2800" b="1" dirty="0" smtClean="0">
              <a:cs typeface="Times New Roman"/>
            </a:endParaRPr>
          </a:p>
          <a:p>
            <a:pPr algn="ctr"/>
            <a:r>
              <a:rPr lang="en-US" sz="2800" b="1" dirty="0" err="1" smtClean="0">
                <a:cs typeface="Times New Roman"/>
              </a:rPr>
              <a:t>r</a:t>
            </a:r>
            <a:r>
              <a:rPr lang="en-US" sz="2800" b="1" baseline="-25000" dirty="0" err="1" smtClean="0">
                <a:cs typeface="Times New Roman"/>
              </a:rPr>
              <a:t>T</a:t>
            </a:r>
            <a:r>
              <a:rPr lang="en-US" sz="2800" b="1" dirty="0" smtClean="0">
                <a:cs typeface="Times New Roman"/>
              </a:rPr>
              <a:t> = MPT</a:t>
            </a:r>
            <a:r>
              <a:rPr lang="en-US" sz="2800" b="1" baseline="-25000" dirty="0" smtClean="0">
                <a:cs typeface="Times New Roman"/>
              </a:rPr>
              <a:t>F</a:t>
            </a:r>
            <a:r>
              <a:rPr lang="en-US" sz="2800" b="1" dirty="0" smtClean="0">
                <a:cs typeface="Times New Roman"/>
              </a:rPr>
              <a:t>P</a:t>
            </a:r>
            <a:r>
              <a:rPr lang="en-US" sz="2800" b="1" baseline="-25000" dirty="0" smtClean="0">
                <a:cs typeface="Times New Roman"/>
              </a:rPr>
              <a:t>F</a:t>
            </a:r>
            <a:r>
              <a:rPr lang="en-US" sz="2800" b="1" dirty="0" smtClean="0">
                <a:cs typeface="Times New Roman"/>
              </a:rPr>
              <a:t> = MPT</a:t>
            </a:r>
            <a:r>
              <a:rPr lang="en-US" sz="2800" b="1" baseline="-25000" dirty="0" smtClean="0">
                <a:cs typeface="Times New Roman"/>
              </a:rPr>
              <a:t>F</a:t>
            </a:r>
            <a:r>
              <a:rPr lang="en-US" sz="2800" b="1" dirty="0" smtClean="0">
                <a:cs typeface="Times New Roman"/>
              </a:rPr>
              <a:t>P</a:t>
            </a:r>
            <a:r>
              <a:rPr lang="en-US" sz="2800" b="1" baseline="-25000" dirty="0" smtClean="0">
                <a:cs typeface="Times New Roman"/>
              </a:rPr>
              <a:t>F</a:t>
            </a:r>
            <a:endParaRPr lang="en-US" sz="2800" b="1" dirty="0" smtClean="0">
              <a:cs typeface="Times New Roman"/>
            </a:endParaRPr>
          </a:p>
          <a:p>
            <a:pPr algn="ctr"/>
            <a:r>
              <a:rPr lang="en-US" sz="2800" b="1" dirty="0" smtClean="0">
                <a:cs typeface="Times New Roman"/>
              </a:rPr>
              <a:t>K(</a:t>
            </a:r>
            <a:r>
              <a:rPr lang="en-US" sz="2800" b="1" dirty="0" err="1" smtClean="0">
                <a:cs typeface="Times New Roman"/>
              </a:rPr>
              <a:t>r</a:t>
            </a:r>
            <a:r>
              <a:rPr lang="en-US" sz="2800" b="1" baseline="-25000" dirty="0" err="1" smtClean="0">
                <a:cs typeface="Times New Roman"/>
              </a:rPr>
              <a:t>K</a:t>
            </a:r>
            <a:r>
              <a:rPr lang="en-US" sz="2800" b="1" dirty="0" smtClean="0">
                <a:cs typeface="Times New Roman"/>
              </a:rPr>
              <a:t>/P</a:t>
            </a:r>
            <a:r>
              <a:rPr lang="en-US" sz="2800" b="1" baseline="-25000" dirty="0" smtClean="0">
                <a:cs typeface="Times New Roman"/>
              </a:rPr>
              <a:t>C</a:t>
            </a:r>
            <a:r>
              <a:rPr lang="en-US" sz="2800" b="1" dirty="0" smtClean="0">
                <a:cs typeface="Times New Roman"/>
              </a:rPr>
              <a:t>) = K(MPK)</a:t>
            </a:r>
          </a:p>
          <a:p>
            <a:pPr algn="ctr"/>
            <a:r>
              <a:rPr lang="en-US" sz="2800" b="1" dirty="0" smtClean="0">
                <a:cs typeface="Times New Roman"/>
              </a:rPr>
              <a:t>T(</a:t>
            </a:r>
            <a:r>
              <a:rPr lang="en-US" sz="2800" b="1" dirty="0" err="1" smtClean="0">
                <a:cs typeface="Times New Roman"/>
              </a:rPr>
              <a:t>r</a:t>
            </a:r>
            <a:r>
              <a:rPr lang="en-US" sz="2800" b="1" baseline="-25000" dirty="0" err="1" smtClean="0">
                <a:cs typeface="Times New Roman"/>
              </a:rPr>
              <a:t>T</a:t>
            </a:r>
            <a:r>
              <a:rPr lang="en-US" sz="2800" b="1" dirty="0" smtClean="0">
                <a:cs typeface="Times New Roman"/>
              </a:rPr>
              <a:t>/P</a:t>
            </a:r>
            <a:r>
              <a:rPr lang="en-US" sz="2800" b="1" baseline="-25000" dirty="0" smtClean="0">
                <a:cs typeface="Times New Roman"/>
              </a:rPr>
              <a:t>F</a:t>
            </a:r>
            <a:r>
              <a:rPr lang="en-US" sz="2800" b="1" dirty="0" smtClean="0">
                <a:cs typeface="Times New Roman"/>
              </a:rPr>
              <a:t>) = T(MPT)</a:t>
            </a:r>
            <a:endParaRPr lang="en-US" sz="2800" b="1" baseline="-25000" dirty="0" smtClean="0">
              <a:cs typeface="Times New Roman"/>
            </a:endParaRPr>
          </a:p>
          <a:p>
            <a:pPr algn="ctr"/>
            <a:endParaRPr lang="en-US" sz="1400" b="1" dirty="0" smtClean="0">
              <a:cs typeface="Times New Roman"/>
            </a:endParaRPr>
          </a:p>
          <a:p>
            <a:pPr algn="ctr"/>
            <a:r>
              <a:rPr lang="en-US" sz="2800" b="1" dirty="0" smtClean="0">
                <a:cs typeface="Times New Roman"/>
              </a:rPr>
              <a:t>Another way to think of it is capital productivity.</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33350"/>
            <a:ext cx="751333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Specific Factors: income dist.</a:t>
            </a:r>
          </a:p>
        </p:txBody>
      </p:sp>
      <p:pic>
        <p:nvPicPr>
          <p:cNvPr id="3" name="Picture 5" descr="fig04_07"/>
          <p:cNvPicPr>
            <a:picLocks noChangeAspect="1" noChangeArrowheads="1"/>
          </p:cNvPicPr>
          <p:nvPr/>
        </p:nvPicPr>
        <p:blipFill>
          <a:blip r:embed="rId2"/>
          <a:srcRect/>
          <a:stretch>
            <a:fillRect/>
          </a:stretch>
        </p:blipFill>
        <p:spPr bwMode="auto">
          <a:xfrm>
            <a:off x="106439" y="1733550"/>
            <a:ext cx="4837691" cy="2971800"/>
          </a:xfrm>
          <a:prstGeom prst="rect">
            <a:avLst/>
          </a:prstGeom>
          <a:noFill/>
          <a:ln>
            <a:solidFill>
              <a:schemeClr val="tx1"/>
            </a:solidFill>
          </a:ln>
        </p:spPr>
      </p:pic>
      <p:sp>
        <p:nvSpPr>
          <p:cNvPr id="4" name="Rectangle 2"/>
          <p:cNvSpPr txBox="1">
            <a:spLocks noChangeArrowheads="1"/>
          </p:cNvSpPr>
          <p:nvPr/>
        </p:nvSpPr>
        <p:spPr>
          <a:xfrm>
            <a:off x="304800" y="1293813"/>
            <a:ext cx="4267200" cy="363537"/>
          </a:xfrm>
          <a:prstGeom prst="rect">
            <a:avLst/>
          </a:prstGeom>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smtClean="0">
                <a:ln>
                  <a:noFill/>
                </a:ln>
                <a:solidFill>
                  <a:schemeClr val="tx1"/>
                </a:solidFill>
                <a:effectLst/>
                <a:uLnTx/>
                <a:uFillTx/>
                <a:latin typeface="+mj-lt"/>
                <a:ea typeface="+mj-ea"/>
                <a:cs typeface="+mj-cs"/>
              </a:rPr>
              <a:t>Fig. 4-7: A Rise in the Price of Cloth</a:t>
            </a:r>
            <a:endParaRPr kumimoji="0" lang="en-US" b="0" i="0" u="none" strike="noStrike" kern="1200" cap="none" spc="0" normalizeH="0" baseline="0" noProof="0" dirty="0">
              <a:ln>
                <a:noFill/>
              </a:ln>
              <a:solidFill>
                <a:srgbClr val="336699"/>
              </a:solidFill>
              <a:effectLst/>
              <a:uLnTx/>
              <a:uFillTx/>
              <a:latin typeface="+mj-lt"/>
              <a:ea typeface="+mj-ea"/>
              <a:cs typeface="+mj-cs"/>
            </a:endParaRPr>
          </a:p>
        </p:txBody>
      </p:sp>
      <p:sp>
        <p:nvSpPr>
          <p:cNvPr id="5" name="TextBox 4"/>
          <p:cNvSpPr txBox="1"/>
          <p:nvPr/>
        </p:nvSpPr>
        <p:spPr>
          <a:xfrm>
            <a:off x="5029200" y="1200150"/>
            <a:ext cx="4038600" cy="3539430"/>
          </a:xfrm>
          <a:prstGeom prst="rect">
            <a:avLst/>
          </a:prstGeom>
          <a:noFill/>
        </p:spPr>
        <p:txBody>
          <a:bodyPr wrap="square" rtlCol="0">
            <a:spAutoFit/>
          </a:bodyPr>
          <a:lstStyle/>
          <a:p>
            <a:pPr algn="ctr"/>
            <a:r>
              <a:rPr lang="en-US" sz="2800" b="1" dirty="0" smtClean="0">
                <a:cs typeface="Times New Roman"/>
              </a:rPr>
              <a:t>K(</a:t>
            </a:r>
            <a:r>
              <a:rPr lang="en-US" sz="2800" b="1" dirty="0" err="1" smtClean="0">
                <a:cs typeface="Times New Roman"/>
              </a:rPr>
              <a:t>r</a:t>
            </a:r>
            <a:r>
              <a:rPr lang="en-US" sz="2800" b="1" baseline="-25000" dirty="0" err="1" smtClean="0">
                <a:cs typeface="Times New Roman"/>
              </a:rPr>
              <a:t>K</a:t>
            </a:r>
            <a:r>
              <a:rPr lang="en-US" sz="2800" b="1" dirty="0" smtClean="0">
                <a:cs typeface="Times New Roman"/>
              </a:rPr>
              <a:t>/P</a:t>
            </a:r>
            <a:r>
              <a:rPr lang="en-US" sz="2800" b="1" baseline="-25000" dirty="0" smtClean="0">
                <a:cs typeface="Times New Roman"/>
              </a:rPr>
              <a:t>C</a:t>
            </a:r>
            <a:r>
              <a:rPr lang="en-US" sz="2800" b="1" dirty="0" smtClean="0">
                <a:cs typeface="Times New Roman"/>
              </a:rPr>
              <a:t>) = K(MPK</a:t>
            </a:r>
            <a:r>
              <a:rPr lang="en-US" sz="2800" b="1" baseline="-25000" dirty="0" smtClean="0">
                <a:cs typeface="Times New Roman"/>
              </a:rPr>
              <a:t>C</a:t>
            </a:r>
            <a:r>
              <a:rPr lang="en-US" sz="2800" b="1" dirty="0" smtClean="0">
                <a:cs typeface="Times New Roman"/>
              </a:rPr>
              <a:t>)</a:t>
            </a:r>
            <a:endParaRPr lang="en-US" sz="2800" b="1" baseline="-25000" dirty="0" smtClean="0">
              <a:cs typeface="Times New Roman"/>
            </a:endParaRPr>
          </a:p>
          <a:p>
            <a:pPr algn="ctr"/>
            <a:endParaRPr lang="en-US" sz="1400" b="1" dirty="0" smtClean="0">
              <a:cs typeface="Times New Roman"/>
            </a:endParaRPr>
          </a:p>
          <a:p>
            <a:pPr algn="ctr"/>
            <a:r>
              <a:rPr lang="en-US" sz="2800" b="1" dirty="0" smtClean="0">
                <a:cs typeface="Times New Roman"/>
              </a:rPr>
              <a:t>With more labor per the same capital, each unit is more productive.</a:t>
            </a:r>
          </a:p>
          <a:p>
            <a:pPr algn="ctr"/>
            <a:endParaRPr lang="en-US" sz="1400" b="1" dirty="0" smtClean="0">
              <a:cs typeface="Times New Roman"/>
            </a:endParaRPr>
          </a:p>
          <a:p>
            <a:pPr algn="ctr"/>
            <a:r>
              <a:rPr lang="en-US" sz="2800" b="1" dirty="0" smtClean="0">
                <a:cs typeface="Times New Roman"/>
              </a:rPr>
              <a:t>MPK rises, thus real income of capital</a:t>
            </a:r>
          </a:p>
          <a:p>
            <a:pPr algn="ctr"/>
            <a:r>
              <a:rPr lang="en-US" sz="2800" b="1" dirty="0" smtClean="0">
                <a:cs typeface="Times New Roman"/>
              </a:rPr>
              <a:t>in terms of cloth rises.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1788" y="133350"/>
            <a:ext cx="297421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Definitions</a:t>
            </a:r>
          </a:p>
        </p:txBody>
      </p:sp>
      <p:sp>
        <p:nvSpPr>
          <p:cNvPr id="3" name="TextBox 2"/>
          <p:cNvSpPr txBox="1"/>
          <p:nvPr/>
        </p:nvSpPr>
        <p:spPr>
          <a:xfrm>
            <a:off x="1447800" y="2915781"/>
            <a:ext cx="6096000" cy="2246769"/>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diminishing marginal returns </a:t>
            </a:r>
            <a:r>
              <a:rPr lang="en-US" sz="2800" b="1" dirty="0" smtClean="0"/>
              <a:t>–</a:t>
            </a:r>
          </a:p>
          <a:p>
            <a:pPr algn="ctr"/>
            <a:r>
              <a:rPr lang="en-US" sz="2800" b="1" dirty="0" smtClean="0"/>
              <a:t>decrease in marginal (per unit) output as the amount of a single factor of production is increased while other factors of production stay constant</a:t>
            </a:r>
          </a:p>
        </p:txBody>
      </p:sp>
      <p:pic>
        <p:nvPicPr>
          <p:cNvPr id="4" name="Picture 3" descr="dilbert.gif"/>
          <p:cNvPicPr>
            <a:picLocks noChangeAspect="1"/>
          </p:cNvPicPr>
          <p:nvPr/>
        </p:nvPicPr>
        <p:blipFill>
          <a:blip r:embed="rId2"/>
          <a:stretch>
            <a:fillRect/>
          </a:stretch>
        </p:blipFill>
        <p:spPr>
          <a:xfrm>
            <a:off x="1524000" y="971550"/>
            <a:ext cx="6096000" cy="1895475"/>
          </a:xfrm>
          <a:prstGeom prst="rect">
            <a:avLst/>
          </a:prstGeom>
          <a:ln>
            <a:solidFill>
              <a:schemeClr val="tx1"/>
            </a:solid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33350"/>
            <a:ext cx="751333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Specific Factors: income dist.</a:t>
            </a:r>
          </a:p>
        </p:txBody>
      </p:sp>
      <p:pic>
        <p:nvPicPr>
          <p:cNvPr id="3" name="Picture 5" descr="fig04_07"/>
          <p:cNvPicPr>
            <a:picLocks noChangeAspect="1" noChangeArrowheads="1"/>
          </p:cNvPicPr>
          <p:nvPr/>
        </p:nvPicPr>
        <p:blipFill>
          <a:blip r:embed="rId2"/>
          <a:srcRect/>
          <a:stretch>
            <a:fillRect/>
          </a:stretch>
        </p:blipFill>
        <p:spPr bwMode="auto">
          <a:xfrm>
            <a:off x="106439" y="1733550"/>
            <a:ext cx="4837691" cy="2971800"/>
          </a:xfrm>
          <a:prstGeom prst="rect">
            <a:avLst/>
          </a:prstGeom>
          <a:noFill/>
          <a:ln>
            <a:solidFill>
              <a:schemeClr val="tx1"/>
            </a:solidFill>
          </a:ln>
        </p:spPr>
      </p:pic>
      <p:sp>
        <p:nvSpPr>
          <p:cNvPr id="4" name="Rectangle 2"/>
          <p:cNvSpPr txBox="1">
            <a:spLocks noChangeArrowheads="1"/>
          </p:cNvSpPr>
          <p:nvPr/>
        </p:nvSpPr>
        <p:spPr>
          <a:xfrm>
            <a:off x="304800" y="1293813"/>
            <a:ext cx="4267200" cy="363537"/>
          </a:xfrm>
          <a:prstGeom prst="rect">
            <a:avLst/>
          </a:prstGeom>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smtClean="0">
                <a:ln>
                  <a:noFill/>
                </a:ln>
                <a:solidFill>
                  <a:schemeClr val="tx1"/>
                </a:solidFill>
                <a:effectLst/>
                <a:uLnTx/>
                <a:uFillTx/>
                <a:latin typeface="+mj-lt"/>
                <a:ea typeface="+mj-ea"/>
                <a:cs typeface="+mj-cs"/>
              </a:rPr>
              <a:t>Fig. 4-7: A Rise in the Price of Cloth</a:t>
            </a:r>
            <a:endParaRPr kumimoji="0" lang="en-US" b="0" i="0" u="none" strike="noStrike" kern="1200" cap="none" spc="0" normalizeH="0" baseline="0" noProof="0" dirty="0">
              <a:ln>
                <a:noFill/>
              </a:ln>
              <a:solidFill>
                <a:srgbClr val="336699"/>
              </a:solidFill>
              <a:effectLst/>
              <a:uLnTx/>
              <a:uFillTx/>
              <a:latin typeface="+mj-lt"/>
              <a:ea typeface="+mj-ea"/>
              <a:cs typeface="+mj-cs"/>
            </a:endParaRPr>
          </a:p>
        </p:txBody>
      </p:sp>
      <p:sp>
        <p:nvSpPr>
          <p:cNvPr id="5" name="TextBox 4"/>
          <p:cNvSpPr txBox="1"/>
          <p:nvPr/>
        </p:nvSpPr>
        <p:spPr>
          <a:xfrm>
            <a:off x="5029200" y="1242120"/>
            <a:ext cx="4038600" cy="3539430"/>
          </a:xfrm>
          <a:prstGeom prst="rect">
            <a:avLst/>
          </a:prstGeom>
          <a:noFill/>
        </p:spPr>
        <p:txBody>
          <a:bodyPr wrap="square" rtlCol="0">
            <a:spAutoFit/>
          </a:bodyPr>
          <a:lstStyle/>
          <a:p>
            <a:pPr algn="ctr"/>
            <a:r>
              <a:rPr lang="en-US" sz="2800" b="1" dirty="0" smtClean="0">
                <a:cs typeface="Times New Roman"/>
              </a:rPr>
              <a:t>T(</a:t>
            </a:r>
            <a:r>
              <a:rPr lang="en-US" sz="2800" b="1" dirty="0" err="1" smtClean="0">
                <a:cs typeface="Times New Roman"/>
              </a:rPr>
              <a:t>r</a:t>
            </a:r>
            <a:r>
              <a:rPr lang="en-US" sz="2800" b="1" baseline="-25000" dirty="0" err="1" smtClean="0">
                <a:cs typeface="Times New Roman"/>
              </a:rPr>
              <a:t>T</a:t>
            </a:r>
            <a:r>
              <a:rPr lang="en-US" sz="2800" b="1" dirty="0" smtClean="0">
                <a:cs typeface="Times New Roman"/>
              </a:rPr>
              <a:t>/P</a:t>
            </a:r>
            <a:r>
              <a:rPr lang="en-US" sz="2800" b="1" baseline="-25000" dirty="0" smtClean="0">
                <a:cs typeface="Times New Roman"/>
              </a:rPr>
              <a:t>F</a:t>
            </a:r>
            <a:r>
              <a:rPr lang="en-US" sz="2800" b="1" dirty="0" smtClean="0">
                <a:cs typeface="Times New Roman"/>
              </a:rPr>
              <a:t>) = T(MPT</a:t>
            </a:r>
            <a:r>
              <a:rPr lang="en-US" sz="2800" b="1" baseline="-25000" dirty="0" smtClean="0">
                <a:cs typeface="Times New Roman"/>
              </a:rPr>
              <a:t>F</a:t>
            </a:r>
            <a:r>
              <a:rPr lang="en-US" sz="2800" b="1" dirty="0" smtClean="0">
                <a:cs typeface="Times New Roman"/>
              </a:rPr>
              <a:t>)</a:t>
            </a:r>
            <a:endParaRPr lang="en-US" sz="2800" b="1" baseline="-25000" dirty="0" smtClean="0">
              <a:cs typeface="Times New Roman"/>
            </a:endParaRPr>
          </a:p>
          <a:p>
            <a:pPr algn="ctr"/>
            <a:endParaRPr lang="en-US" sz="1400" b="1" dirty="0" smtClean="0">
              <a:cs typeface="Times New Roman"/>
            </a:endParaRPr>
          </a:p>
          <a:p>
            <a:pPr algn="ctr"/>
            <a:r>
              <a:rPr lang="en-US" sz="2800" b="1" dirty="0" smtClean="0">
                <a:cs typeface="Times New Roman"/>
              </a:rPr>
              <a:t>With less labor per the same land, each unit is less productive.</a:t>
            </a:r>
          </a:p>
          <a:p>
            <a:pPr algn="ctr"/>
            <a:endParaRPr lang="en-US" sz="1400" b="1" dirty="0" smtClean="0">
              <a:cs typeface="Times New Roman"/>
            </a:endParaRPr>
          </a:p>
          <a:p>
            <a:pPr algn="ctr"/>
            <a:r>
              <a:rPr lang="en-US" sz="2800" b="1" dirty="0" smtClean="0">
                <a:cs typeface="Times New Roman"/>
              </a:rPr>
              <a:t>MPT falls, thus real income of land in terms of both food falls.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76800" y="1736050"/>
            <a:ext cx="4267200" cy="2893100"/>
          </a:xfrm>
          <a:prstGeom prst="rect">
            <a:avLst/>
          </a:prstGeom>
          <a:noFill/>
        </p:spPr>
        <p:txBody>
          <a:bodyPr wrap="square" rtlCol="0">
            <a:spAutoFit/>
          </a:bodyPr>
          <a:lstStyle/>
          <a:p>
            <a:pPr algn="ctr"/>
            <a:r>
              <a:rPr lang="en-US" sz="2800" b="1" dirty="0" smtClean="0">
                <a:cs typeface="Times New Roman"/>
              </a:rPr>
              <a:t>Real incomes</a:t>
            </a:r>
          </a:p>
          <a:p>
            <a:pPr algn="ctr"/>
            <a:r>
              <a:rPr lang="en-US" sz="2800" b="1" dirty="0" smtClean="0">
                <a:cs typeface="Times New Roman"/>
              </a:rPr>
              <a:t>of capital owners</a:t>
            </a:r>
          </a:p>
          <a:p>
            <a:pPr algn="ctr"/>
            <a:r>
              <a:rPr lang="en-US" sz="2800" b="1" dirty="0" smtClean="0">
                <a:cs typeface="Times New Roman"/>
              </a:rPr>
              <a:t>(</a:t>
            </a:r>
            <a:r>
              <a:rPr lang="en-US" sz="2800" b="1" dirty="0" err="1" smtClean="0">
                <a:cs typeface="Times New Roman"/>
              </a:rPr>
              <a:t>Kr</a:t>
            </a:r>
            <a:r>
              <a:rPr lang="en-US" sz="2800" b="1" baseline="-25000" dirty="0" err="1" smtClean="0">
                <a:cs typeface="Times New Roman"/>
              </a:rPr>
              <a:t>C</a:t>
            </a:r>
            <a:r>
              <a:rPr lang="en-US" sz="2800" b="1" dirty="0" smtClean="0">
                <a:cs typeface="Times New Roman"/>
              </a:rPr>
              <a:t>/P</a:t>
            </a:r>
            <a:r>
              <a:rPr lang="en-US" sz="2800" b="1" baseline="-25000" dirty="0" smtClean="0">
                <a:cs typeface="Times New Roman"/>
              </a:rPr>
              <a:t>C</a:t>
            </a:r>
            <a:r>
              <a:rPr lang="en-US" sz="2800" b="1" dirty="0" smtClean="0">
                <a:cs typeface="Times New Roman"/>
              </a:rPr>
              <a:t>, </a:t>
            </a:r>
            <a:r>
              <a:rPr lang="en-US" sz="2800" b="1" dirty="0" err="1" smtClean="0">
                <a:cs typeface="Times New Roman"/>
              </a:rPr>
              <a:t>Kr</a:t>
            </a:r>
            <a:r>
              <a:rPr lang="en-US" sz="2800" b="1" baseline="-25000" dirty="0" err="1" smtClean="0">
                <a:cs typeface="Times New Roman"/>
              </a:rPr>
              <a:t>C</a:t>
            </a:r>
            <a:r>
              <a:rPr lang="en-US" sz="2800" b="1" dirty="0" smtClean="0">
                <a:cs typeface="Times New Roman"/>
              </a:rPr>
              <a:t>/P</a:t>
            </a:r>
            <a:r>
              <a:rPr lang="en-US" sz="2800" b="1" baseline="-25000" dirty="0" smtClean="0">
                <a:cs typeface="Times New Roman"/>
              </a:rPr>
              <a:t>F</a:t>
            </a:r>
            <a:r>
              <a:rPr lang="en-US" sz="2800" b="1" dirty="0" smtClean="0">
                <a:cs typeface="Times New Roman"/>
              </a:rPr>
              <a:t>) rise.</a:t>
            </a:r>
          </a:p>
          <a:p>
            <a:pPr algn="ctr"/>
            <a:endParaRPr lang="en-US" sz="1400" b="1" dirty="0" smtClean="0">
              <a:cs typeface="Times New Roman"/>
            </a:endParaRPr>
          </a:p>
          <a:p>
            <a:pPr algn="ctr"/>
            <a:r>
              <a:rPr lang="en-US" sz="2800" b="1" dirty="0" smtClean="0">
                <a:cs typeface="Times New Roman"/>
              </a:rPr>
              <a:t>Real incomes</a:t>
            </a:r>
          </a:p>
          <a:p>
            <a:pPr algn="ctr"/>
            <a:r>
              <a:rPr lang="en-US" sz="2800" b="1" dirty="0" smtClean="0">
                <a:cs typeface="Times New Roman"/>
              </a:rPr>
              <a:t>of landowners</a:t>
            </a:r>
          </a:p>
          <a:p>
            <a:pPr algn="ctr"/>
            <a:r>
              <a:rPr lang="en-US" sz="2800" b="1" dirty="0" smtClean="0">
                <a:cs typeface="Times New Roman"/>
              </a:rPr>
              <a:t>(</a:t>
            </a:r>
            <a:r>
              <a:rPr lang="en-US" sz="2800" b="1" dirty="0" err="1" smtClean="0">
                <a:cs typeface="Times New Roman"/>
              </a:rPr>
              <a:t>Tr</a:t>
            </a:r>
            <a:r>
              <a:rPr lang="en-US" sz="2800" b="1" baseline="-25000" dirty="0" err="1" smtClean="0">
                <a:cs typeface="Times New Roman"/>
              </a:rPr>
              <a:t>F</a:t>
            </a:r>
            <a:r>
              <a:rPr lang="en-US" sz="2800" b="1" dirty="0" smtClean="0">
                <a:cs typeface="Times New Roman"/>
              </a:rPr>
              <a:t>/P</a:t>
            </a:r>
            <a:r>
              <a:rPr lang="en-US" sz="2800" b="1" baseline="-25000" dirty="0" smtClean="0">
                <a:cs typeface="Times New Roman"/>
              </a:rPr>
              <a:t>C</a:t>
            </a:r>
            <a:r>
              <a:rPr lang="en-US" sz="2800" b="1" dirty="0" smtClean="0">
                <a:cs typeface="Times New Roman"/>
              </a:rPr>
              <a:t>, </a:t>
            </a:r>
            <a:r>
              <a:rPr lang="en-US" sz="2800" b="1" dirty="0" err="1" smtClean="0">
                <a:cs typeface="Times New Roman"/>
              </a:rPr>
              <a:t>Tr</a:t>
            </a:r>
            <a:r>
              <a:rPr lang="en-US" sz="2800" b="1" baseline="-25000" dirty="0" err="1" smtClean="0">
                <a:cs typeface="Times New Roman"/>
              </a:rPr>
              <a:t>F</a:t>
            </a:r>
            <a:r>
              <a:rPr lang="en-US" sz="2800" b="1" dirty="0" smtClean="0">
                <a:cs typeface="Times New Roman"/>
              </a:rPr>
              <a:t>/P</a:t>
            </a:r>
            <a:r>
              <a:rPr lang="en-US" sz="2800" b="1" baseline="-25000" dirty="0" smtClean="0">
                <a:cs typeface="Times New Roman"/>
              </a:rPr>
              <a:t>F</a:t>
            </a:r>
            <a:r>
              <a:rPr lang="en-US" sz="2800" b="1" dirty="0" smtClean="0">
                <a:cs typeface="Times New Roman"/>
              </a:rPr>
              <a:t>) fall.</a:t>
            </a:r>
          </a:p>
        </p:txBody>
      </p:sp>
      <p:sp>
        <p:nvSpPr>
          <p:cNvPr id="3" name="TextBox 2"/>
          <p:cNvSpPr txBox="1"/>
          <p:nvPr/>
        </p:nvSpPr>
        <p:spPr>
          <a:xfrm>
            <a:off x="762000" y="133350"/>
            <a:ext cx="751333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Specific Factors: income dist.</a:t>
            </a:r>
          </a:p>
        </p:txBody>
      </p:sp>
      <p:pic>
        <p:nvPicPr>
          <p:cNvPr id="4" name="Picture 5" descr="fig04_07"/>
          <p:cNvPicPr>
            <a:picLocks noChangeAspect="1" noChangeArrowheads="1"/>
          </p:cNvPicPr>
          <p:nvPr/>
        </p:nvPicPr>
        <p:blipFill>
          <a:blip r:embed="rId2"/>
          <a:srcRect/>
          <a:stretch>
            <a:fillRect/>
          </a:stretch>
        </p:blipFill>
        <p:spPr bwMode="auto">
          <a:xfrm>
            <a:off x="106439" y="1733550"/>
            <a:ext cx="4837691" cy="2971800"/>
          </a:xfrm>
          <a:prstGeom prst="rect">
            <a:avLst/>
          </a:prstGeom>
          <a:noFill/>
          <a:ln>
            <a:solidFill>
              <a:schemeClr val="tx1"/>
            </a:solidFill>
          </a:ln>
        </p:spPr>
      </p:pic>
      <p:sp>
        <p:nvSpPr>
          <p:cNvPr id="5" name="Rectangle 2"/>
          <p:cNvSpPr txBox="1">
            <a:spLocks noChangeArrowheads="1"/>
          </p:cNvSpPr>
          <p:nvPr/>
        </p:nvSpPr>
        <p:spPr>
          <a:xfrm>
            <a:off x="304800" y="1293813"/>
            <a:ext cx="4267200" cy="363537"/>
          </a:xfrm>
          <a:prstGeom prst="rect">
            <a:avLst/>
          </a:prstGeom>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smtClean="0">
                <a:ln>
                  <a:noFill/>
                </a:ln>
                <a:solidFill>
                  <a:schemeClr val="tx1"/>
                </a:solidFill>
                <a:effectLst/>
                <a:uLnTx/>
                <a:uFillTx/>
                <a:latin typeface="+mj-lt"/>
                <a:ea typeface="+mj-ea"/>
                <a:cs typeface="+mj-cs"/>
              </a:rPr>
              <a:t>Fig. 4-7: A Rise in the Price of Cloth</a:t>
            </a:r>
            <a:endParaRPr kumimoji="0" lang="en-US" b="0" i="0" u="none" strike="noStrike" kern="1200" cap="none" spc="0" normalizeH="0" baseline="0" noProof="0" dirty="0">
              <a:ln>
                <a:noFill/>
              </a:ln>
              <a:solidFill>
                <a:srgbClr val="336699"/>
              </a:solidFill>
              <a:effectLst/>
              <a:uLnTx/>
              <a:uFillTx/>
              <a:latin typeface="+mj-lt"/>
              <a:ea typeface="+mj-ea"/>
              <a:cs typeface="+mj-c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ego_workers.png"/>
          <p:cNvPicPr>
            <a:picLocks noChangeAspect="1"/>
          </p:cNvPicPr>
          <p:nvPr/>
        </p:nvPicPr>
        <p:blipFill>
          <a:blip r:embed="rId2"/>
          <a:stretch>
            <a:fillRect/>
          </a:stretch>
        </p:blipFill>
        <p:spPr>
          <a:xfrm>
            <a:off x="1600200" y="1123950"/>
            <a:ext cx="1907337" cy="1828800"/>
          </a:xfrm>
          <a:prstGeom prst="rect">
            <a:avLst/>
          </a:prstGeom>
        </p:spPr>
      </p:pic>
      <p:pic>
        <p:nvPicPr>
          <p:cNvPr id="3" name="Picture 2" descr="lego_factory_owner.png"/>
          <p:cNvPicPr>
            <a:picLocks noChangeAspect="1"/>
          </p:cNvPicPr>
          <p:nvPr/>
        </p:nvPicPr>
        <p:blipFill>
          <a:blip r:embed="rId3"/>
          <a:stretch>
            <a:fillRect/>
          </a:stretch>
        </p:blipFill>
        <p:spPr>
          <a:xfrm>
            <a:off x="152400" y="1733550"/>
            <a:ext cx="1828800" cy="1828800"/>
          </a:xfrm>
          <a:prstGeom prst="rect">
            <a:avLst/>
          </a:prstGeom>
        </p:spPr>
      </p:pic>
      <p:pic>
        <p:nvPicPr>
          <p:cNvPr id="4" name="Picture 3" descr="lego_farm_owners.png"/>
          <p:cNvPicPr>
            <a:picLocks noChangeAspect="1"/>
          </p:cNvPicPr>
          <p:nvPr/>
        </p:nvPicPr>
        <p:blipFill>
          <a:blip r:embed="rId4" cstate="print"/>
          <a:stretch>
            <a:fillRect/>
          </a:stretch>
        </p:blipFill>
        <p:spPr>
          <a:xfrm>
            <a:off x="685800" y="2800350"/>
            <a:ext cx="2958438" cy="1828800"/>
          </a:xfrm>
          <a:prstGeom prst="rect">
            <a:avLst/>
          </a:prstGeom>
        </p:spPr>
      </p:pic>
      <p:sp>
        <p:nvSpPr>
          <p:cNvPr id="5" name="TextBox 4"/>
          <p:cNvSpPr txBox="1"/>
          <p:nvPr/>
        </p:nvSpPr>
        <p:spPr>
          <a:xfrm>
            <a:off x="1828800" y="905530"/>
            <a:ext cx="1524000" cy="523220"/>
          </a:xfrm>
          <a:prstGeom prst="rect">
            <a:avLst/>
          </a:prstGeom>
          <a:noFill/>
        </p:spPr>
        <p:txBody>
          <a:bodyPr wrap="square" rtlCol="0">
            <a:spAutoFit/>
          </a:bodyPr>
          <a:lstStyle/>
          <a:p>
            <a:pPr algn="ctr"/>
            <a:r>
              <a:rPr lang="en-US" sz="2800" b="1" dirty="0" smtClean="0"/>
              <a:t>workers</a:t>
            </a:r>
          </a:p>
        </p:txBody>
      </p:sp>
      <p:sp>
        <p:nvSpPr>
          <p:cNvPr id="6" name="TextBox 5"/>
          <p:cNvSpPr txBox="1"/>
          <p:nvPr/>
        </p:nvSpPr>
        <p:spPr>
          <a:xfrm>
            <a:off x="228600" y="895350"/>
            <a:ext cx="1524000" cy="954107"/>
          </a:xfrm>
          <a:prstGeom prst="rect">
            <a:avLst/>
          </a:prstGeom>
          <a:noFill/>
        </p:spPr>
        <p:txBody>
          <a:bodyPr wrap="square" rtlCol="0">
            <a:spAutoFit/>
          </a:bodyPr>
          <a:lstStyle/>
          <a:p>
            <a:pPr algn="ctr"/>
            <a:r>
              <a:rPr lang="en-US" sz="2800" b="1" dirty="0" smtClean="0"/>
              <a:t>capital</a:t>
            </a:r>
          </a:p>
          <a:p>
            <a:pPr algn="ctr"/>
            <a:r>
              <a:rPr lang="en-US" sz="2800" b="1" dirty="0" smtClean="0"/>
              <a:t>owners</a:t>
            </a:r>
          </a:p>
        </p:txBody>
      </p:sp>
      <p:sp>
        <p:nvSpPr>
          <p:cNvPr id="7" name="TextBox 6"/>
          <p:cNvSpPr txBox="1"/>
          <p:nvPr/>
        </p:nvSpPr>
        <p:spPr>
          <a:xfrm>
            <a:off x="838200" y="4563130"/>
            <a:ext cx="2667000" cy="523220"/>
          </a:xfrm>
          <a:prstGeom prst="rect">
            <a:avLst/>
          </a:prstGeom>
          <a:noFill/>
        </p:spPr>
        <p:txBody>
          <a:bodyPr wrap="square" rtlCol="0">
            <a:spAutoFit/>
          </a:bodyPr>
          <a:lstStyle/>
          <a:p>
            <a:pPr algn="ctr"/>
            <a:r>
              <a:rPr lang="en-US" sz="2800" b="1" dirty="0" smtClean="0"/>
              <a:t>landowners</a:t>
            </a:r>
          </a:p>
        </p:txBody>
      </p:sp>
      <p:sp>
        <p:nvSpPr>
          <p:cNvPr id="8" name="TextBox 7"/>
          <p:cNvSpPr txBox="1"/>
          <p:nvPr/>
        </p:nvSpPr>
        <p:spPr>
          <a:xfrm>
            <a:off x="762000" y="133350"/>
            <a:ext cx="751333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Specific Factors: income dist.</a:t>
            </a:r>
          </a:p>
        </p:txBody>
      </p:sp>
      <p:sp>
        <p:nvSpPr>
          <p:cNvPr id="9" name="TextBox 8"/>
          <p:cNvSpPr txBox="1"/>
          <p:nvPr/>
        </p:nvSpPr>
        <p:spPr>
          <a:xfrm>
            <a:off x="3962400" y="1381363"/>
            <a:ext cx="4876800" cy="3323987"/>
          </a:xfrm>
          <a:prstGeom prst="rect">
            <a:avLst/>
          </a:prstGeom>
          <a:noFill/>
        </p:spPr>
        <p:txBody>
          <a:bodyPr wrap="square" rtlCol="0">
            <a:spAutoFit/>
          </a:bodyPr>
          <a:lstStyle/>
          <a:p>
            <a:pPr algn="ctr"/>
            <a:r>
              <a:rPr lang="en-US" sz="2800" b="1" dirty="0" smtClean="0">
                <a:cs typeface="Times New Roman"/>
              </a:rPr>
              <a:t>Thus when only the</a:t>
            </a:r>
          </a:p>
          <a:p>
            <a:pPr algn="ctr"/>
            <a:r>
              <a:rPr lang="en-US" sz="2800" b="1" dirty="0" smtClean="0">
                <a:cs typeface="Times New Roman"/>
              </a:rPr>
              <a:t>price of cloth rises,</a:t>
            </a:r>
          </a:p>
          <a:p>
            <a:pPr algn="ctr"/>
            <a:r>
              <a:rPr lang="en-US" sz="2800" b="1" dirty="0" smtClean="0">
                <a:cs typeface="Times New Roman"/>
              </a:rPr>
              <a:t>real changes occur.</a:t>
            </a:r>
          </a:p>
          <a:p>
            <a:pPr algn="ctr"/>
            <a:endParaRPr lang="en-US" sz="1400" b="1" dirty="0" smtClean="0">
              <a:cs typeface="Times New Roman"/>
            </a:endParaRPr>
          </a:p>
          <a:p>
            <a:pPr algn="ctr"/>
            <a:r>
              <a:rPr lang="en-US" sz="2800" b="1" dirty="0" smtClean="0">
                <a:cs typeface="Times New Roman"/>
              </a:rPr>
              <a:t>Capital owners are better off, landowners are worse off,</a:t>
            </a:r>
          </a:p>
          <a:p>
            <a:pPr algn="ctr"/>
            <a:r>
              <a:rPr lang="en-US" sz="2800" b="1" dirty="0" smtClean="0">
                <a:cs typeface="Times New Roman"/>
              </a:rPr>
              <a:t>and the welfare change of workers is ambiguous.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29" descr="fig04_10"/>
          <p:cNvPicPr>
            <a:picLocks noChangeAspect="1" noChangeArrowheads="1"/>
          </p:cNvPicPr>
          <p:nvPr/>
        </p:nvPicPr>
        <p:blipFill>
          <a:blip r:embed="rId2"/>
          <a:srcRect/>
          <a:stretch>
            <a:fillRect/>
          </a:stretch>
        </p:blipFill>
        <p:spPr bwMode="auto">
          <a:xfrm>
            <a:off x="742373" y="1581150"/>
            <a:ext cx="3143827" cy="3200400"/>
          </a:xfrm>
          <a:prstGeom prst="rect">
            <a:avLst/>
          </a:prstGeom>
          <a:noFill/>
          <a:ln>
            <a:solidFill>
              <a:schemeClr val="tx1"/>
            </a:solidFill>
          </a:ln>
        </p:spPr>
      </p:pic>
      <p:sp>
        <p:nvSpPr>
          <p:cNvPr id="4" name="Rectangle 1026"/>
          <p:cNvSpPr txBox="1">
            <a:spLocks noChangeArrowheads="1"/>
          </p:cNvSpPr>
          <p:nvPr/>
        </p:nvSpPr>
        <p:spPr>
          <a:xfrm>
            <a:off x="533400" y="1200150"/>
            <a:ext cx="3505200" cy="363537"/>
          </a:xfrm>
          <a:prstGeom prst="rect">
            <a:avLst/>
          </a:prstGeom>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smtClean="0">
                <a:ln>
                  <a:noFill/>
                </a:ln>
                <a:solidFill>
                  <a:schemeClr val="tx1"/>
                </a:solidFill>
                <a:effectLst/>
                <a:uLnTx/>
                <a:uFillTx/>
                <a:latin typeface="+mj-lt"/>
                <a:ea typeface="+mj-ea"/>
                <a:cs typeface="+mj-cs"/>
              </a:rPr>
              <a:t>Fig. 4-10: Trade and Relative Prices</a:t>
            </a:r>
            <a:endParaRPr kumimoji="0" lang="en-US" b="0" i="0" u="none" strike="noStrike" kern="1200" cap="none" spc="0" normalizeH="0" baseline="0" noProof="0" dirty="0">
              <a:ln>
                <a:noFill/>
              </a:ln>
              <a:solidFill>
                <a:srgbClr val="336699"/>
              </a:solidFill>
              <a:effectLst/>
              <a:uLnTx/>
              <a:uFillTx/>
              <a:latin typeface="+mj-lt"/>
              <a:ea typeface="+mj-ea"/>
              <a:cs typeface="+mj-cs"/>
            </a:endParaRPr>
          </a:p>
        </p:txBody>
      </p:sp>
      <p:sp>
        <p:nvSpPr>
          <p:cNvPr id="6" name="TextBox 5"/>
          <p:cNvSpPr txBox="1"/>
          <p:nvPr/>
        </p:nvSpPr>
        <p:spPr>
          <a:xfrm>
            <a:off x="304800" y="133350"/>
            <a:ext cx="859299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Specific Factors: gains from trade</a:t>
            </a:r>
          </a:p>
        </p:txBody>
      </p:sp>
      <p:sp>
        <p:nvSpPr>
          <p:cNvPr id="7" name="TextBox 6"/>
          <p:cNvSpPr txBox="1"/>
          <p:nvPr/>
        </p:nvSpPr>
        <p:spPr>
          <a:xfrm>
            <a:off x="3962400" y="1318320"/>
            <a:ext cx="4953000" cy="3539430"/>
          </a:xfrm>
          <a:prstGeom prst="rect">
            <a:avLst/>
          </a:prstGeom>
          <a:noFill/>
        </p:spPr>
        <p:txBody>
          <a:bodyPr wrap="square" rtlCol="0">
            <a:spAutoFit/>
          </a:bodyPr>
          <a:lstStyle/>
          <a:p>
            <a:pPr algn="ctr"/>
            <a:r>
              <a:rPr lang="en-US" sz="2800" b="1" dirty="0" smtClean="0">
                <a:cs typeface="Times New Roman"/>
              </a:rPr>
              <a:t>Assume preferences are the same across countries, so relative demand is RD</a:t>
            </a:r>
            <a:r>
              <a:rPr lang="en-US" sz="2800" b="1" baseline="30000" dirty="0" smtClean="0">
                <a:cs typeface="Times New Roman"/>
              </a:rPr>
              <a:t>W</a:t>
            </a:r>
            <a:r>
              <a:rPr lang="en-US" sz="2800" b="1" dirty="0" smtClean="0">
                <a:cs typeface="Times New Roman"/>
              </a:rPr>
              <a:t>.</a:t>
            </a:r>
          </a:p>
          <a:p>
            <a:pPr algn="ctr"/>
            <a:endParaRPr lang="en-US" sz="1400" b="1" dirty="0" smtClean="0">
              <a:cs typeface="Times New Roman"/>
            </a:endParaRPr>
          </a:p>
          <a:p>
            <a:pPr algn="ctr"/>
            <a:r>
              <a:rPr lang="en-US" sz="2800" b="1" dirty="0" smtClean="0">
                <a:cs typeface="Times New Roman"/>
              </a:rPr>
              <a:t>Before trade P</a:t>
            </a:r>
            <a:r>
              <a:rPr lang="en-US" sz="2800" b="1" baseline="-25000" dirty="0" smtClean="0">
                <a:cs typeface="Times New Roman"/>
              </a:rPr>
              <a:t>C</a:t>
            </a:r>
            <a:r>
              <a:rPr lang="en-US" sz="2800" b="1" dirty="0" smtClean="0">
                <a:cs typeface="Times New Roman"/>
              </a:rPr>
              <a:t>/P</a:t>
            </a:r>
            <a:r>
              <a:rPr lang="en-US" sz="2800" b="1" baseline="-25000" dirty="0" smtClean="0">
                <a:cs typeface="Times New Roman"/>
              </a:rPr>
              <a:t>F</a:t>
            </a:r>
            <a:r>
              <a:rPr lang="en-US" sz="2800" b="1" dirty="0" smtClean="0">
                <a:cs typeface="Times New Roman"/>
              </a:rPr>
              <a:t> is at the intersection of a RS &amp; RD</a:t>
            </a:r>
            <a:r>
              <a:rPr lang="en-US" sz="2800" b="1" baseline="30000" dirty="0" smtClean="0">
                <a:cs typeface="Times New Roman"/>
              </a:rPr>
              <a:t>W</a:t>
            </a:r>
            <a:r>
              <a:rPr lang="en-US" sz="2800" b="1" dirty="0" smtClean="0">
                <a:cs typeface="Times New Roman"/>
              </a:rPr>
              <a:t>.</a:t>
            </a:r>
          </a:p>
          <a:p>
            <a:pPr algn="ctr"/>
            <a:endParaRPr lang="en-US" sz="1400" b="1" dirty="0" smtClean="0">
              <a:cs typeface="Times New Roman"/>
            </a:endParaRPr>
          </a:p>
          <a:p>
            <a:pPr algn="ctr"/>
            <a:r>
              <a:rPr lang="en-US" sz="2800" b="1" dirty="0" smtClean="0">
                <a:cs typeface="Times New Roman"/>
              </a:rPr>
              <a:t>After trade P</a:t>
            </a:r>
            <a:r>
              <a:rPr lang="en-US" sz="2800" b="1" baseline="-25000" dirty="0" smtClean="0">
                <a:cs typeface="Times New Roman"/>
              </a:rPr>
              <a:t>C</a:t>
            </a:r>
            <a:r>
              <a:rPr lang="en-US" sz="2800" b="1" dirty="0" smtClean="0">
                <a:cs typeface="Times New Roman"/>
              </a:rPr>
              <a:t>/P</a:t>
            </a:r>
            <a:r>
              <a:rPr lang="en-US" sz="2800" b="1" baseline="-25000" dirty="0" smtClean="0">
                <a:cs typeface="Times New Roman"/>
              </a:rPr>
              <a:t>F</a:t>
            </a:r>
            <a:r>
              <a:rPr lang="en-US" sz="2800" b="1" dirty="0" smtClean="0">
                <a:cs typeface="Times New Roman"/>
              </a:rPr>
              <a:t> is the intersection of RS</a:t>
            </a:r>
            <a:r>
              <a:rPr lang="en-US" sz="2800" b="1" baseline="30000" dirty="0" smtClean="0">
                <a:cs typeface="Times New Roman"/>
              </a:rPr>
              <a:t>W</a:t>
            </a:r>
            <a:r>
              <a:rPr lang="en-US" sz="2800" b="1" dirty="0" smtClean="0">
                <a:cs typeface="Times New Roman"/>
              </a:rPr>
              <a:t> &amp; RD</a:t>
            </a:r>
            <a:r>
              <a:rPr lang="en-US" sz="2800" b="1" baseline="30000" dirty="0" smtClean="0">
                <a:cs typeface="Times New Roman"/>
              </a:rPr>
              <a:t>W</a:t>
            </a:r>
            <a:r>
              <a:rPr lang="en-US" sz="2800" b="1" dirty="0" smtClean="0">
                <a:cs typeface="Times New Roman"/>
              </a:rPr>
              <a: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026"/>
          <p:cNvSpPr txBox="1">
            <a:spLocks noChangeArrowheads="1"/>
          </p:cNvSpPr>
          <p:nvPr/>
        </p:nvSpPr>
        <p:spPr>
          <a:xfrm>
            <a:off x="381000" y="1047750"/>
            <a:ext cx="3810000" cy="592137"/>
          </a:xfrm>
          <a:prstGeom prst="rect">
            <a:avLst/>
          </a:prstGeom>
        </p:spPr>
        <p:txBody>
          <a:bodyPr anchor="ctr"/>
          <a:lstStyle/>
          <a:p>
            <a:pPr lvl="0" algn="ctr">
              <a:spcBef>
                <a:spcPct val="0"/>
              </a:spcBef>
            </a:pPr>
            <a:r>
              <a:rPr lang="en-US" dirty="0" smtClean="0">
                <a:latin typeface="+mj-lt"/>
                <a:ea typeface="+mj-ea"/>
                <a:cs typeface="+mj-cs"/>
              </a:rPr>
              <a:t>Fig. 4-11: The Budget Constraint for a Trading Economy and Gains from Trade</a:t>
            </a:r>
            <a:endParaRPr kumimoji="0" lang="en-US" b="0" i="0" u="none" strike="noStrike" kern="1200" cap="none" spc="0" normalizeH="0" baseline="0" noProof="0" dirty="0">
              <a:ln>
                <a:noFill/>
              </a:ln>
              <a:solidFill>
                <a:srgbClr val="336699"/>
              </a:solidFill>
              <a:effectLst/>
              <a:uLnTx/>
              <a:uFillTx/>
              <a:latin typeface="+mj-lt"/>
              <a:ea typeface="+mj-ea"/>
              <a:cs typeface="+mj-cs"/>
            </a:endParaRPr>
          </a:p>
        </p:txBody>
      </p:sp>
      <p:sp>
        <p:nvSpPr>
          <p:cNvPr id="4" name="TextBox 3"/>
          <p:cNvSpPr txBox="1"/>
          <p:nvPr/>
        </p:nvSpPr>
        <p:spPr>
          <a:xfrm>
            <a:off x="304800" y="133350"/>
            <a:ext cx="859299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Specific Factors: gains from trade</a:t>
            </a:r>
          </a:p>
        </p:txBody>
      </p:sp>
      <p:sp>
        <p:nvSpPr>
          <p:cNvPr id="5" name="TextBox 4"/>
          <p:cNvSpPr txBox="1"/>
          <p:nvPr/>
        </p:nvSpPr>
        <p:spPr>
          <a:xfrm>
            <a:off x="3962400" y="1962150"/>
            <a:ext cx="4953000" cy="2462213"/>
          </a:xfrm>
          <a:prstGeom prst="rect">
            <a:avLst/>
          </a:prstGeom>
          <a:noFill/>
        </p:spPr>
        <p:txBody>
          <a:bodyPr wrap="square" rtlCol="0">
            <a:spAutoFit/>
          </a:bodyPr>
          <a:lstStyle/>
          <a:p>
            <a:pPr algn="ctr"/>
            <a:r>
              <a:rPr lang="en-US" sz="2800" b="1" dirty="0" smtClean="0">
                <a:cs typeface="Times New Roman"/>
              </a:rPr>
              <a:t>Without trade, consumption must equal production.</a:t>
            </a:r>
          </a:p>
          <a:p>
            <a:pPr algn="ctr"/>
            <a:endParaRPr lang="en-US" sz="1400" b="1" dirty="0" smtClean="0">
              <a:cs typeface="Times New Roman"/>
            </a:endParaRPr>
          </a:p>
          <a:p>
            <a:pPr algn="ctr"/>
            <a:r>
              <a:rPr lang="en-US" sz="2800" b="1" dirty="0" smtClean="0">
                <a:cs typeface="Times New Roman"/>
              </a:rPr>
              <a:t>International trade allows the mix of cloth and food consumed to differ from the mix produced.</a:t>
            </a:r>
          </a:p>
        </p:txBody>
      </p:sp>
      <p:pic>
        <p:nvPicPr>
          <p:cNvPr id="10" name="Picture 1029" descr="fig04_11"/>
          <p:cNvPicPr>
            <a:picLocks noChangeAspect="1" noChangeArrowheads="1"/>
          </p:cNvPicPr>
          <p:nvPr/>
        </p:nvPicPr>
        <p:blipFill>
          <a:blip r:embed="rId2"/>
          <a:srcRect/>
          <a:stretch>
            <a:fillRect/>
          </a:stretch>
        </p:blipFill>
        <p:spPr bwMode="auto">
          <a:xfrm>
            <a:off x="685800" y="1657350"/>
            <a:ext cx="3196167" cy="3200400"/>
          </a:xfrm>
          <a:prstGeom prst="rect">
            <a:avLst/>
          </a:prstGeom>
          <a:noFill/>
          <a:ln>
            <a:solidFill>
              <a:schemeClr val="tx1"/>
            </a:solid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
          <p:cNvSpPr txBox="1">
            <a:spLocks noChangeArrowheads="1"/>
          </p:cNvSpPr>
          <p:nvPr/>
        </p:nvSpPr>
        <p:spPr>
          <a:xfrm>
            <a:off x="381000" y="1047750"/>
            <a:ext cx="3810000" cy="592137"/>
          </a:xfrm>
          <a:prstGeom prst="rect">
            <a:avLst/>
          </a:prstGeom>
        </p:spPr>
        <p:txBody>
          <a:bodyPr anchor="ctr"/>
          <a:lstStyle/>
          <a:p>
            <a:pPr lvl="0" algn="ctr">
              <a:spcBef>
                <a:spcPct val="0"/>
              </a:spcBef>
            </a:pPr>
            <a:r>
              <a:rPr lang="en-US" dirty="0" smtClean="0">
                <a:latin typeface="+mj-lt"/>
                <a:ea typeface="+mj-ea"/>
                <a:cs typeface="+mj-cs"/>
              </a:rPr>
              <a:t>Fig. 4-11: The Budget Constraint for a Trading Economy and Gains from Trade</a:t>
            </a:r>
            <a:endParaRPr kumimoji="0" lang="en-US" b="0" i="0" u="none" strike="noStrike" kern="1200" cap="none" spc="0" normalizeH="0" baseline="0" noProof="0" dirty="0">
              <a:ln>
                <a:noFill/>
              </a:ln>
              <a:solidFill>
                <a:srgbClr val="336699"/>
              </a:solidFill>
              <a:effectLst/>
              <a:uLnTx/>
              <a:uFillTx/>
              <a:latin typeface="+mj-lt"/>
              <a:ea typeface="+mj-ea"/>
              <a:cs typeface="+mj-cs"/>
            </a:endParaRPr>
          </a:p>
        </p:txBody>
      </p:sp>
      <p:sp>
        <p:nvSpPr>
          <p:cNvPr id="3" name="TextBox 2"/>
          <p:cNvSpPr txBox="1"/>
          <p:nvPr/>
        </p:nvSpPr>
        <p:spPr>
          <a:xfrm>
            <a:off x="304800" y="133350"/>
            <a:ext cx="859299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Specific Factors: gains from trade</a:t>
            </a:r>
          </a:p>
        </p:txBody>
      </p:sp>
      <p:sp>
        <p:nvSpPr>
          <p:cNvPr id="4" name="TextBox 3"/>
          <p:cNvSpPr txBox="1"/>
          <p:nvPr/>
        </p:nvSpPr>
        <p:spPr>
          <a:xfrm>
            <a:off x="4191000" y="1041321"/>
            <a:ext cx="4953000" cy="3877985"/>
          </a:xfrm>
          <a:prstGeom prst="rect">
            <a:avLst/>
          </a:prstGeom>
          <a:noFill/>
        </p:spPr>
        <p:txBody>
          <a:bodyPr wrap="square" rtlCol="0">
            <a:spAutoFit/>
          </a:bodyPr>
          <a:lstStyle/>
          <a:p>
            <a:r>
              <a:rPr lang="en-US" sz="2800" b="1" u="sng" dirty="0" smtClean="0">
                <a:cs typeface="Times New Roman"/>
              </a:rPr>
              <a:t>Budget constraint</a:t>
            </a:r>
          </a:p>
          <a:p>
            <a:pPr algn="ctr"/>
            <a:r>
              <a:rPr lang="en-US" sz="3600" b="1" dirty="0" smtClean="0">
                <a:solidFill>
                  <a:srgbClr val="0070C0"/>
                </a:solidFill>
                <a:cs typeface="Times New Roman"/>
              </a:rPr>
              <a:t>P</a:t>
            </a:r>
            <a:r>
              <a:rPr lang="en-US" sz="3600" b="1" baseline="-25000" dirty="0" smtClean="0">
                <a:solidFill>
                  <a:srgbClr val="0070C0"/>
                </a:solidFill>
                <a:cs typeface="Times New Roman"/>
              </a:rPr>
              <a:t>C</a:t>
            </a:r>
            <a:r>
              <a:rPr lang="en-US" sz="3600" b="1" dirty="0" smtClean="0">
                <a:solidFill>
                  <a:srgbClr val="0070C0"/>
                </a:solidFill>
                <a:cs typeface="Times New Roman"/>
              </a:rPr>
              <a:t>D</a:t>
            </a:r>
            <a:r>
              <a:rPr lang="en-US" sz="3600" b="1" baseline="-25000" dirty="0" smtClean="0">
                <a:solidFill>
                  <a:srgbClr val="0070C0"/>
                </a:solidFill>
                <a:cs typeface="Times New Roman"/>
              </a:rPr>
              <a:t>C</a:t>
            </a:r>
            <a:r>
              <a:rPr lang="en-US" sz="3600" b="1" dirty="0" smtClean="0">
                <a:solidFill>
                  <a:srgbClr val="0070C0"/>
                </a:solidFill>
                <a:cs typeface="Times New Roman"/>
              </a:rPr>
              <a:t> + P</a:t>
            </a:r>
            <a:r>
              <a:rPr lang="en-US" sz="3600" b="1" baseline="-25000" dirty="0" smtClean="0">
                <a:solidFill>
                  <a:srgbClr val="0070C0"/>
                </a:solidFill>
                <a:cs typeface="Times New Roman"/>
              </a:rPr>
              <a:t>F</a:t>
            </a:r>
            <a:r>
              <a:rPr lang="en-US" sz="3600" b="1" dirty="0" smtClean="0">
                <a:solidFill>
                  <a:srgbClr val="0070C0"/>
                </a:solidFill>
                <a:cs typeface="Times New Roman"/>
              </a:rPr>
              <a:t>D</a:t>
            </a:r>
            <a:r>
              <a:rPr lang="en-US" sz="3600" b="1" baseline="-25000" dirty="0" smtClean="0">
                <a:solidFill>
                  <a:srgbClr val="0070C0"/>
                </a:solidFill>
                <a:cs typeface="Times New Roman"/>
              </a:rPr>
              <a:t>F</a:t>
            </a:r>
            <a:r>
              <a:rPr lang="en-US" sz="3600" b="1" dirty="0" smtClean="0">
                <a:solidFill>
                  <a:srgbClr val="0070C0"/>
                </a:solidFill>
                <a:cs typeface="Times New Roman"/>
              </a:rPr>
              <a:t> = P</a:t>
            </a:r>
            <a:r>
              <a:rPr lang="en-US" sz="3600" b="1" baseline="-25000" dirty="0" smtClean="0">
                <a:solidFill>
                  <a:srgbClr val="0070C0"/>
                </a:solidFill>
                <a:cs typeface="Times New Roman"/>
              </a:rPr>
              <a:t>C</a:t>
            </a:r>
            <a:r>
              <a:rPr lang="en-US" sz="3600" b="1" dirty="0" smtClean="0">
                <a:solidFill>
                  <a:srgbClr val="0070C0"/>
                </a:solidFill>
                <a:cs typeface="Times New Roman"/>
              </a:rPr>
              <a:t>Q</a:t>
            </a:r>
            <a:r>
              <a:rPr lang="en-US" sz="3600" b="1" baseline="-25000" dirty="0" smtClean="0">
                <a:solidFill>
                  <a:srgbClr val="0070C0"/>
                </a:solidFill>
                <a:cs typeface="Times New Roman"/>
              </a:rPr>
              <a:t>C</a:t>
            </a:r>
            <a:r>
              <a:rPr lang="en-US" sz="3600" b="1" dirty="0" smtClean="0">
                <a:solidFill>
                  <a:srgbClr val="0070C0"/>
                </a:solidFill>
                <a:cs typeface="Times New Roman"/>
              </a:rPr>
              <a:t> + P</a:t>
            </a:r>
            <a:r>
              <a:rPr lang="en-US" sz="3600" b="1" baseline="-25000" dirty="0" smtClean="0">
                <a:solidFill>
                  <a:srgbClr val="0070C0"/>
                </a:solidFill>
                <a:cs typeface="Times New Roman"/>
              </a:rPr>
              <a:t>F</a:t>
            </a:r>
            <a:r>
              <a:rPr lang="en-US" sz="3600" b="1" dirty="0" smtClean="0">
                <a:solidFill>
                  <a:srgbClr val="0070C0"/>
                </a:solidFill>
                <a:cs typeface="Times New Roman"/>
              </a:rPr>
              <a:t>Q</a:t>
            </a:r>
            <a:r>
              <a:rPr lang="en-US" sz="3600" b="1" baseline="-25000" dirty="0" smtClean="0">
                <a:solidFill>
                  <a:srgbClr val="0070C0"/>
                </a:solidFill>
                <a:cs typeface="Times New Roman"/>
              </a:rPr>
              <a:t>F</a:t>
            </a:r>
            <a:endParaRPr lang="en-US" sz="3600" b="1" dirty="0" smtClean="0">
              <a:solidFill>
                <a:srgbClr val="0070C0"/>
              </a:solidFill>
              <a:cs typeface="Times New Roman"/>
            </a:endParaRPr>
          </a:p>
          <a:p>
            <a:endParaRPr lang="en-US" sz="1400" b="1" dirty="0" smtClean="0">
              <a:cs typeface="Times New Roman"/>
            </a:endParaRPr>
          </a:p>
          <a:p>
            <a:r>
              <a:rPr lang="en-US" sz="2800" b="1" dirty="0" smtClean="0">
                <a:cs typeface="Times New Roman"/>
              </a:rPr>
              <a:t>P</a:t>
            </a:r>
            <a:r>
              <a:rPr lang="en-US" sz="2800" b="1" baseline="-25000" dirty="0" smtClean="0">
                <a:cs typeface="Times New Roman"/>
              </a:rPr>
              <a:t>C</a:t>
            </a:r>
            <a:r>
              <a:rPr lang="en-US" sz="2800" b="1" dirty="0" smtClean="0">
                <a:cs typeface="Times New Roman"/>
              </a:rPr>
              <a:t> </a:t>
            </a:r>
            <a:r>
              <a:rPr lang="en-US" sz="2800" b="1" dirty="0" smtClean="0">
                <a:latin typeface="Times New Roman"/>
                <a:cs typeface="Times New Roman"/>
              </a:rPr>
              <a:t>≡</a:t>
            </a:r>
            <a:r>
              <a:rPr lang="en-US" sz="2800" b="1" dirty="0" smtClean="0">
                <a:cs typeface="Times New Roman"/>
              </a:rPr>
              <a:t> price of cloth</a:t>
            </a:r>
          </a:p>
          <a:p>
            <a:r>
              <a:rPr lang="en-US" sz="2800" b="1" dirty="0" smtClean="0">
                <a:cs typeface="Times New Roman"/>
              </a:rPr>
              <a:t>P</a:t>
            </a:r>
            <a:r>
              <a:rPr lang="en-US" sz="2800" b="1" baseline="-25000" dirty="0" smtClean="0">
                <a:cs typeface="Times New Roman"/>
              </a:rPr>
              <a:t>F</a:t>
            </a:r>
            <a:r>
              <a:rPr lang="en-US" sz="2800" b="1" dirty="0" smtClean="0">
                <a:cs typeface="Times New Roman"/>
              </a:rPr>
              <a:t> </a:t>
            </a:r>
            <a:r>
              <a:rPr lang="en-US" sz="2800" b="1" dirty="0" smtClean="0">
                <a:latin typeface="Times New Roman"/>
                <a:cs typeface="Times New Roman"/>
              </a:rPr>
              <a:t>≡</a:t>
            </a:r>
            <a:r>
              <a:rPr lang="en-US" sz="2800" b="1" dirty="0" smtClean="0">
                <a:cs typeface="Times New Roman"/>
              </a:rPr>
              <a:t> price of food</a:t>
            </a:r>
          </a:p>
          <a:p>
            <a:r>
              <a:rPr lang="en-US" sz="2800" b="1" dirty="0" smtClean="0">
                <a:cs typeface="Times New Roman"/>
              </a:rPr>
              <a:t>D</a:t>
            </a:r>
            <a:r>
              <a:rPr lang="en-US" sz="2800" b="1" baseline="-25000" dirty="0" smtClean="0">
                <a:cs typeface="Times New Roman"/>
              </a:rPr>
              <a:t>C</a:t>
            </a:r>
            <a:r>
              <a:rPr lang="en-US" sz="2800" b="1" dirty="0" smtClean="0">
                <a:cs typeface="Times New Roman"/>
              </a:rPr>
              <a:t> </a:t>
            </a:r>
            <a:r>
              <a:rPr lang="en-US" sz="2800" b="1" dirty="0" smtClean="0">
                <a:latin typeface="Times New Roman"/>
                <a:cs typeface="Times New Roman"/>
              </a:rPr>
              <a:t>≡</a:t>
            </a:r>
            <a:r>
              <a:rPr lang="en-US" sz="2800" b="1" dirty="0" smtClean="0">
                <a:cs typeface="Times New Roman"/>
              </a:rPr>
              <a:t> cloth consumed</a:t>
            </a:r>
          </a:p>
          <a:p>
            <a:r>
              <a:rPr lang="en-US" sz="2800" b="1" dirty="0" smtClean="0">
                <a:cs typeface="Times New Roman"/>
              </a:rPr>
              <a:t>D</a:t>
            </a:r>
            <a:r>
              <a:rPr lang="en-US" sz="2800" b="1" baseline="-25000" dirty="0" smtClean="0">
                <a:cs typeface="Times New Roman"/>
              </a:rPr>
              <a:t>F</a:t>
            </a:r>
            <a:r>
              <a:rPr lang="en-US" sz="2800" b="1" dirty="0" smtClean="0">
                <a:cs typeface="Times New Roman"/>
              </a:rPr>
              <a:t> </a:t>
            </a:r>
            <a:r>
              <a:rPr lang="en-US" sz="2800" b="1" dirty="0" smtClean="0">
                <a:latin typeface="Times New Roman"/>
                <a:cs typeface="Times New Roman"/>
              </a:rPr>
              <a:t>≡</a:t>
            </a:r>
            <a:r>
              <a:rPr lang="en-US" sz="2800" b="1" dirty="0" smtClean="0">
                <a:cs typeface="Times New Roman"/>
              </a:rPr>
              <a:t> food consumed</a:t>
            </a:r>
          </a:p>
          <a:p>
            <a:r>
              <a:rPr lang="en-US" sz="2800" b="1" dirty="0" smtClean="0">
                <a:cs typeface="Times New Roman"/>
              </a:rPr>
              <a:t>Q</a:t>
            </a:r>
            <a:r>
              <a:rPr lang="en-US" sz="2800" b="1" baseline="-25000" dirty="0" smtClean="0">
                <a:cs typeface="Times New Roman"/>
              </a:rPr>
              <a:t>C</a:t>
            </a:r>
            <a:r>
              <a:rPr lang="en-US" sz="2800" b="1" dirty="0" smtClean="0">
                <a:cs typeface="Times New Roman"/>
              </a:rPr>
              <a:t> </a:t>
            </a:r>
            <a:r>
              <a:rPr lang="en-US" sz="2800" b="1" dirty="0" smtClean="0">
                <a:latin typeface="Times New Roman"/>
                <a:cs typeface="Times New Roman"/>
              </a:rPr>
              <a:t>≡</a:t>
            </a:r>
            <a:r>
              <a:rPr lang="en-US" sz="2800" b="1" dirty="0" smtClean="0">
                <a:cs typeface="Times New Roman"/>
              </a:rPr>
              <a:t> cloth produced</a:t>
            </a:r>
          </a:p>
          <a:p>
            <a:r>
              <a:rPr lang="en-US" sz="2800" b="1" dirty="0" smtClean="0">
                <a:cs typeface="Times New Roman"/>
              </a:rPr>
              <a:t>Q</a:t>
            </a:r>
            <a:r>
              <a:rPr lang="en-US" sz="2800" b="1" baseline="-25000" dirty="0" smtClean="0">
                <a:cs typeface="Times New Roman"/>
              </a:rPr>
              <a:t>F</a:t>
            </a:r>
            <a:r>
              <a:rPr lang="en-US" sz="2800" b="1" dirty="0" smtClean="0">
                <a:cs typeface="Times New Roman"/>
              </a:rPr>
              <a:t> </a:t>
            </a:r>
            <a:r>
              <a:rPr lang="en-US" sz="2800" b="1" dirty="0" smtClean="0">
                <a:latin typeface="Times New Roman"/>
                <a:cs typeface="Times New Roman"/>
              </a:rPr>
              <a:t>≡</a:t>
            </a:r>
            <a:r>
              <a:rPr lang="en-US" sz="2800" b="1" dirty="0" smtClean="0">
                <a:cs typeface="Times New Roman"/>
              </a:rPr>
              <a:t> food produced</a:t>
            </a:r>
          </a:p>
        </p:txBody>
      </p:sp>
      <p:pic>
        <p:nvPicPr>
          <p:cNvPr id="5" name="Picture 1029" descr="fig04_11"/>
          <p:cNvPicPr>
            <a:picLocks noChangeAspect="1" noChangeArrowheads="1"/>
          </p:cNvPicPr>
          <p:nvPr/>
        </p:nvPicPr>
        <p:blipFill>
          <a:blip r:embed="rId2"/>
          <a:srcRect/>
          <a:stretch>
            <a:fillRect/>
          </a:stretch>
        </p:blipFill>
        <p:spPr bwMode="auto">
          <a:xfrm>
            <a:off x="685800" y="1657350"/>
            <a:ext cx="3196167" cy="3200400"/>
          </a:xfrm>
          <a:prstGeom prst="rect">
            <a:avLst/>
          </a:prstGeom>
          <a:noFill/>
          <a:ln>
            <a:solidFill>
              <a:schemeClr val="tx1"/>
            </a:solid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
          <p:cNvSpPr txBox="1">
            <a:spLocks noChangeArrowheads="1"/>
          </p:cNvSpPr>
          <p:nvPr/>
        </p:nvSpPr>
        <p:spPr>
          <a:xfrm>
            <a:off x="381000" y="1047750"/>
            <a:ext cx="3810000" cy="592137"/>
          </a:xfrm>
          <a:prstGeom prst="rect">
            <a:avLst/>
          </a:prstGeom>
        </p:spPr>
        <p:txBody>
          <a:bodyPr anchor="ctr"/>
          <a:lstStyle/>
          <a:p>
            <a:pPr lvl="0" algn="ctr">
              <a:spcBef>
                <a:spcPct val="0"/>
              </a:spcBef>
            </a:pPr>
            <a:r>
              <a:rPr lang="en-US" dirty="0" smtClean="0">
                <a:latin typeface="+mj-lt"/>
                <a:ea typeface="+mj-ea"/>
                <a:cs typeface="+mj-cs"/>
              </a:rPr>
              <a:t>Fig. 4-11: The Budget Constraint for a Trading Economy and Gains from Trade</a:t>
            </a:r>
            <a:endParaRPr kumimoji="0" lang="en-US" b="0" i="0" u="none" strike="noStrike" kern="1200" cap="none" spc="0" normalizeH="0" baseline="0" noProof="0" dirty="0">
              <a:ln>
                <a:noFill/>
              </a:ln>
              <a:solidFill>
                <a:srgbClr val="336699"/>
              </a:solidFill>
              <a:effectLst/>
              <a:uLnTx/>
              <a:uFillTx/>
              <a:latin typeface="+mj-lt"/>
              <a:ea typeface="+mj-ea"/>
              <a:cs typeface="+mj-cs"/>
            </a:endParaRPr>
          </a:p>
        </p:txBody>
      </p:sp>
      <p:sp>
        <p:nvSpPr>
          <p:cNvPr id="3" name="TextBox 2"/>
          <p:cNvSpPr txBox="1"/>
          <p:nvPr/>
        </p:nvSpPr>
        <p:spPr>
          <a:xfrm>
            <a:off x="304800" y="133350"/>
            <a:ext cx="859299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Specific Factors: gains from trade</a:t>
            </a:r>
          </a:p>
        </p:txBody>
      </p:sp>
      <p:sp>
        <p:nvSpPr>
          <p:cNvPr id="4" name="TextBox 3"/>
          <p:cNvSpPr txBox="1"/>
          <p:nvPr/>
        </p:nvSpPr>
        <p:spPr>
          <a:xfrm>
            <a:off x="4191000" y="1242120"/>
            <a:ext cx="4724400" cy="3539430"/>
          </a:xfrm>
          <a:prstGeom prst="rect">
            <a:avLst/>
          </a:prstGeom>
          <a:noFill/>
        </p:spPr>
        <p:txBody>
          <a:bodyPr wrap="square" rtlCol="0">
            <a:spAutoFit/>
          </a:bodyPr>
          <a:lstStyle/>
          <a:p>
            <a:r>
              <a:rPr lang="en-US" sz="2800" b="1" dirty="0" smtClean="0">
                <a:solidFill>
                  <a:srgbClr val="0070C0"/>
                </a:solidFill>
                <a:cs typeface="Times New Roman"/>
              </a:rPr>
              <a:t>P</a:t>
            </a:r>
            <a:r>
              <a:rPr lang="en-US" sz="2800" b="1" baseline="-25000" dirty="0" smtClean="0">
                <a:solidFill>
                  <a:srgbClr val="0070C0"/>
                </a:solidFill>
                <a:cs typeface="Times New Roman"/>
              </a:rPr>
              <a:t>C</a:t>
            </a:r>
            <a:r>
              <a:rPr lang="en-US" sz="2800" b="1" dirty="0" smtClean="0">
                <a:solidFill>
                  <a:srgbClr val="0070C0"/>
                </a:solidFill>
                <a:cs typeface="Times New Roman"/>
              </a:rPr>
              <a:t>D</a:t>
            </a:r>
            <a:r>
              <a:rPr lang="en-US" sz="2800" b="1" baseline="-25000" dirty="0" smtClean="0">
                <a:solidFill>
                  <a:srgbClr val="0070C0"/>
                </a:solidFill>
                <a:cs typeface="Times New Roman"/>
              </a:rPr>
              <a:t>C</a:t>
            </a:r>
            <a:r>
              <a:rPr lang="en-US" sz="2800" b="1" dirty="0" smtClean="0">
                <a:solidFill>
                  <a:srgbClr val="0070C0"/>
                </a:solidFill>
                <a:cs typeface="Times New Roman"/>
              </a:rPr>
              <a:t> + P</a:t>
            </a:r>
            <a:r>
              <a:rPr lang="en-US" sz="2800" b="1" baseline="-25000" dirty="0" smtClean="0">
                <a:solidFill>
                  <a:srgbClr val="0070C0"/>
                </a:solidFill>
                <a:cs typeface="Times New Roman"/>
              </a:rPr>
              <a:t>F</a:t>
            </a:r>
            <a:r>
              <a:rPr lang="en-US" sz="2800" b="1" dirty="0" smtClean="0">
                <a:solidFill>
                  <a:srgbClr val="0070C0"/>
                </a:solidFill>
                <a:cs typeface="Times New Roman"/>
              </a:rPr>
              <a:t>D</a:t>
            </a:r>
            <a:r>
              <a:rPr lang="en-US" sz="2800" b="1" baseline="-25000" dirty="0" smtClean="0">
                <a:solidFill>
                  <a:srgbClr val="0070C0"/>
                </a:solidFill>
                <a:cs typeface="Times New Roman"/>
              </a:rPr>
              <a:t>F</a:t>
            </a:r>
            <a:r>
              <a:rPr lang="en-US" sz="2800" b="1" dirty="0" smtClean="0">
                <a:solidFill>
                  <a:srgbClr val="0070C0"/>
                </a:solidFill>
                <a:cs typeface="Times New Roman"/>
              </a:rPr>
              <a:t> = P</a:t>
            </a:r>
            <a:r>
              <a:rPr lang="en-US" sz="2800" b="1" baseline="-25000" dirty="0" smtClean="0">
                <a:solidFill>
                  <a:srgbClr val="0070C0"/>
                </a:solidFill>
                <a:cs typeface="Times New Roman"/>
              </a:rPr>
              <a:t>C</a:t>
            </a:r>
            <a:r>
              <a:rPr lang="en-US" sz="2800" b="1" dirty="0" smtClean="0">
                <a:solidFill>
                  <a:srgbClr val="0070C0"/>
                </a:solidFill>
                <a:cs typeface="Times New Roman"/>
              </a:rPr>
              <a:t>Q</a:t>
            </a:r>
            <a:r>
              <a:rPr lang="en-US" sz="2800" b="1" baseline="-25000" dirty="0" smtClean="0">
                <a:solidFill>
                  <a:srgbClr val="0070C0"/>
                </a:solidFill>
                <a:cs typeface="Times New Roman"/>
              </a:rPr>
              <a:t>C</a:t>
            </a:r>
            <a:r>
              <a:rPr lang="en-US" sz="2800" b="1" dirty="0" smtClean="0">
                <a:solidFill>
                  <a:srgbClr val="0070C0"/>
                </a:solidFill>
                <a:cs typeface="Times New Roman"/>
              </a:rPr>
              <a:t> + P</a:t>
            </a:r>
            <a:r>
              <a:rPr lang="en-US" sz="2800" b="1" baseline="-25000" dirty="0" smtClean="0">
                <a:solidFill>
                  <a:srgbClr val="0070C0"/>
                </a:solidFill>
                <a:cs typeface="Times New Roman"/>
              </a:rPr>
              <a:t>F</a:t>
            </a:r>
            <a:r>
              <a:rPr lang="en-US" sz="2800" b="1" dirty="0" smtClean="0">
                <a:solidFill>
                  <a:srgbClr val="0070C0"/>
                </a:solidFill>
                <a:cs typeface="Times New Roman"/>
              </a:rPr>
              <a:t>Q</a:t>
            </a:r>
            <a:r>
              <a:rPr lang="en-US" sz="2800" b="1" baseline="-25000" dirty="0" smtClean="0">
                <a:solidFill>
                  <a:srgbClr val="0070C0"/>
                </a:solidFill>
                <a:cs typeface="Times New Roman"/>
              </a:rPr>
              <a:t>F</a:t>
            </a:r>
            <a:endParaRPr lang="en-US" sz="2800" b="1" dirty="0" smtClean="0">
              <a:solidFill>
                <a:srgbClr val="0070C0"/>
              </a:solidFill>
              <a:cs typeface="Times New Roman"/>
            </a:endParaRPr>
          </a:p>
          <a:p>
            <a:r>
              <a:rPr lang="en-US" sz="2800" b="1" dirty="0" smtClean="0">
                <a:cs typeface="Times New Roman"/>
              </a:rPr>
              <a:t>P</a:t>
            </a:r>
            <a:r>
              <a:rPr lang="en-US" sz="2800" b="1" baseline="-25000" dirty="0" smtClean="0">
                <a:cs typeface="Times New Roman"/>
              </a:rPr>
              <a:t>C</a:t>
            </a:r>
            <a:r>
              <a:rPr lang="en-US" sz="2800" b="1" dirty="0" smtClean="0">
                <a:cs typeface="Times New Roman"/>
              </a:rPr>
              <a:t>D</a:t>
            </a:r>
            <a:r>
              <a:rPr lang="en-US" sz="2800" b="1" baseline="-25000" dirty="0" smtClean="0">
                <a:cs typeface="Times New Roman"/>
              </a:rPr>
              <a:t>C</a:t>
            </a:r>
            <a:r>
              <a:rPr lang="en-US" sz="2800" b="1" dirty="0" smtClean="0">
                <a:cs typeface="Times New Roman"/>
              </a:rPr>
              <a:t> – P</a:t>
            </a:r>
            <a:r>
              <a:rPr lang="en-US" sz="2800" b="1" baseline="-25000" dirty="0" smtClean="0">
                <a:cs typeface="Times New Roman"/>
              </a:rPr>
              <a:t>C</a:t>
            </a:r>
            <a:r>
              <a:rPr lang="en-US" sz="2800" b="1" dirty="0" smtClean="0">
                <a:cs typeface="Times New Roman"/>
              </a:rPr>
              <a:t>Q</a:t>
            </a:r>
            <a:r>
              <a:rPr lang="en-US" sz="2800" b="1" baseline="-25000" dirty="0" smtClean="0">
                <a:cs typeface="Times New Roman"/>
              </a:rPr>
              <a:t>C</a:t>
            </a:r>
            <a:r>
              <a:rPr lang="en-US" sz="2800" b="1" dirty="0" smtClean="0">
                <a:cs typeface="Times New Roman"/>
              </a:rPr>
              <a:t> = P</a:t>
            </a:r>
            <a:r>
              <a:rPr lang="en-US" sz="2800" b="1" baseline="-25000" dirty="0" smtClean="0">
                <a:cs typeface="Times New Roman"/>
              </a:rPr>
              <a:t>F</a:t>
            </a:r>
            <a:r>
              <a:rPr lang="en-US" sz="2800" b="1" dirty="0" smtClean="0">
                <a:cs typeface="Times New Roman"/>
              </a:rPr>
              <a:t>Q</a:t>
            </a:r>
            <a:r>
              <a:rPr lang="en-US" sz="2800" b="1" baseline="-25000" dirty="0" smtClean="0">
                <a:cs typeface="Times New Roman"/>
              </a:rPr>
              <a:t>F</a:t>
            </a:r>
            <a:r>
              <a:rPr lang="en-US" sz="2800" b="1" dirty="0" smtClean="0">
                <a:cs typeface="Times New Roman"/>
              </a:rPr>
              <a:t> – P</a:t>
            </a:r>
            <a:r>
              <a:rPr lang="en-US" sz="2800" b="1" baseline="-25000" dirty="0" smtClean="0">
                <a:cs typeface="Times New Roman"/>
              </a:rPr>
              <a:t>F</a:t>
            </a:r>
            <a:r>
              <a:rPr lang="en-US" sz="2800" b="1" dirty="0" smtClean="0">
                <a:cs typeface="Times New Roman"/>
              </a:rPr>
              <a:t>D</a:t>
            </a:r>
            <a:r>
              <a:rPr lang="en-US" sz="2800" b="1" baseline="-25000" dirty="0" smtClean="0">
                <a:cs typeface="Times New Roman"/>
              </a:rPr>
              <a:t>F</a:t>
            </a:r>
            <a:endParaRPr lang="en-US" sz="2800" b="1" dirty="0" smtClean="0">
              <a:cs typeface="Times New Roman"/>
            </a:endParaRPr>
          </a:p>
          <a:p>
            <a:r>
              <a:rPr lang="en-US" sz="2800" b="1" dirty="0" smtClean="0">
                <a:cs typeface="Times New Roman"/>
              </a:rPr>
              <a:t>P</a:t>
            </a:r>
            <a:r>
              <a:rPr lang="en-US" sz="2800" b="1" baseline="-25000" dirty="0" smtClean="0">
                <a:cs typeface="Times New Roman"/>
              </a:rPr>
              <a:t>C</a:t>
            </a:r>
            <a:r>
              <a:rPr lang="en-US" sz="2800" b="1" dirty="0" smtClean="0">
                <a:cs typeface="Times New Roman"/>
              </a:rPr>
              <a:t>(D</a:t>
            </a:r>
            <a:r>
              <a:rPr lang="en-US" sz="2800" b="1" baseline="-25000" dirty="0" smtClean="0">
                <a:cs typeface="Times New Roman"/>
              </a:rPr>
              <a:t>C</a:t>
            </a:r>
            <a:r>
              <a:rPr lang="en-US" sz="2800" b="1" dirty="0" smtClean="0">
                <a:cs typeface="Times New Roman"/>
              </a:rPr>
              <a:t> –Q</a:t>
            </a:r>
            <a:r>
              <a:rPr lang="en-US" sz="2800" b="1" baseline="-25000" dirty="0" smtClean="0">
                <a:cs typeface="Times New Roman"/>
              </a:rPr>
              <a:t>C</a:t>
            </a:r>
            <a:r>
              <a:rPr lang="en-US" sz="2800" b="1" dirty="0" smtClean="0">
                <a:cs typeface="Times New Roman"/>
              </a:rPr>
              <a:t>) = P</a:t>
            </a:r>
            <a:r>
              <a:rPr lang="en-US" sz="2800" b="1" baseline="-25000" dirty="0" smtClean="0">
                <a:cs typeface="Times New Roman"/>
              </a:rPr>
              <a:t>F</a:t>
            </a:r>
            <a:r>
              <a:rPr lang="en-US" sz="2800" b="1" dirty="0" smtClean="0">
                <a:cs typeface="Times New Roman"/>
              </a:rPr>
              <a:t>(Q</a:t>
            </a:r>
            <a:r>
              <a:rPr lang="en-US" sz="2800" b="1" baseline="-25000" dirty="0" smtClean="0">
                <a:cs typeface="Times New Roman"/>
              </a:rPr>
              <a:t>F</a:t>
            </a:r>
            <a:r>
              <a:rPr lang="en-US" sz="2800" b="1" dirty="0" smtClean="0">
                <a:cs typeface="Times New Roman"/>
              </a:rPr>
              <a:t> – D</a:t>
            </a:r>
            <a:r>
              <a:rPr lang="en-US" sz="2800" b="1" baseline="-25000" dirty="0" smtClean="0">
                <a:cs typeface="Times New Roman"/>
              </a:rPr>
              <a:t>F</a:t>
            </a:r>
            <a:r>
              <a:rPr lang="en-US" sz="2800" b="1" dirty="0" smtClean="0">
                <a:cs typeface="Times New Roman"/>
              </a:rPr>
              <a:t>)</a:t>
            </a:r>
          </a:p>
          <a:p>
            <a:r>
              <a:rPr lang="en-US" sz="2800" b="1" dirty="0" smtClean="0">
                <a:solidFill>
                  <a:srgbClr val="0070C0"/>
                </a:solidFill>
                <a:cs typeface="Times New Roman"/>
              </a:rPr>
              <a:t>(D</a:t>
            </a:r>
            <a:r>
              <a:rPr lang="en-US" sz="2800" b="1" baseline="-25000" dirty="0" smtClean="0">
                <a:solidFill>
                  <a:srgbClr val="0070C0"/>
                </a:solidFill>
                <a:cs typeface="Times New Roman"/>
              </a:rPr>
              <a:t>F</a:t>
            </a:r>
            <a:r>
              <a:rPr lang="en-US" sz="2800" b="1" dirty="0" smtClean="0">
                <a:solidFill>
                  <a:srgbClr val="0070C0"/>
                </a:solidFill>
                <a:cs typeface="Times New Roman"/>
              </a:rPr>
              <a:t> – Q</a:t>
            </a:r>
            <a:r>
              <a:rPr lang="en-US" sz="2800" b="1" baseline="-25000" dirty="0" smtClean="0">
                <a:solidFill>
                  <a:srgbClr val="0070C0"/>
                </a:solidFill>
                <a:cs typeface="Times New Roman"/>
              </a:rPr>
              <a:t>F</a:t>
            </a:r>
            <a:r>
              <a:rPr lang="en-US" sz="2800" b="1" dirty="0" smtClean="0">
                <a:solidFill>
                  <a:srgbClr val="0070C0"/>
                </a:solidFill>
                <a:cs typeface="Times New Roman"/>
              </a:rPr>
              <a:t>) = (P</a:t>
            </a:r>
            <a:r>
              <a:rPr lang="en-US" sz="2800" b="1" baseline="-25000" dirty="0" smtClean="0">
                <a:solidFill>
                  <a:srgbClr val="0070C0"/>
                </a:solidFill>
                <a:cs typeface="Times New Roman"/>
              </a:rPr>
              <a:t>C</a:t>
            </a:r>
            <a:r>
              <a:rPr lang="en-US" sz="2800" b="1" dirty="0" smtClean="0">
                <a:solidFill>
                  <a:srgbClr val="0070C0"/>
                </a:solidFill>
                <a:cs typeface="Times New Roman"/>
              </a:rPr>
              <a:t>/P</a:t>
            </a:r>
            <a:r>
              <a:rPr lang="en-US" sz="2800" b="1" baseline="-25000" dirty="0" smtClean="0">
                <a:solidFill>
                  <a:srgbClr val="0070C0"/>
                </a:solidFill>
                <a:cs typeface="Times New Roman"/>
              </a:rPr>
              <a:t>F</a:t>
            </a:r>
            <a:r>
              <a:rPr lang="en-US" sz="2800" b="1" dirty="0" smtClean="0">
                <a:solidFill>
                  <a:srgbClr val="0070C0"/>
                </a:solidFill>
                <a:cs typeface="Times New Roman"/>
              </a:rPr>
              <a:t>)(Q</a:t>
            </a:r>
            <a:r>
              <a:rPr lang="en-US" sz="2800" b="1" baseline="-25000" dirty="0" smtClean="0">
                <a:solidFill>
                  <a:srgbClr val="0070C0"/>
                </a:solidFill>
                <a:cs typeface="Times New Roman"/>
              </a:rPr>
              <a:t>C</a:t>
            </a:r>
            <a:r>
              <a:rPr lang="en-US" sz="2800" b="1" dirty="0" smtClean="0">
                <a:solidFill>
                  <a:srgbClr val="0070C0"/>
                </a:solidFill>
                <a:cs typeface="Times New Roman"/>
              </a:rPr>
              <a:t> – D</a:t>
            </a:r>
            <a:r>
              <a:rPr lang="en-US" sz="2800" b="1" baseline="-25000" dirty="0" smtClean="0">
                <a:solidFill>
                  <a:srgbClr val="0070C0"/>
                </a:solidFill>
                <a:cs typeface="Times New Roman"/>
              </a:rPr>
              <a:t>C</a:t>
            </a:r>
            <a:r>
              <a:rPr lang="en-US" sz="2800" b="1" dirty="0" smtClean="0">
                <a:solidFill>
                  <a:srgbClr val="0070C0"/>
                </a:solidFill>
                <a:cs typeface="Times New Roman"/>
              </a:rPr>
              <a:t>)</a:t>
            </a:r>
          </a:p>
          <a:p>
            <a:endParaRPr lang="en-US" sz="2800" b="1" dirty="0" smtClean="0">
              <a:cs typeface="Times New Roman"/>
            </a:endParaRPr>
          </a:p>
          <a:p>
            <a:r>
              <a:rPr lang="en-US" sz="2800" b="1" dirty="0" smtClean="0">
                <a:cs typeface="Times New Roman"/>
              </a:rPr>
              <a:t>(D</a:t>
            </a:r>
            <a:r>
              <a:rPr lang="en-US" sz="2800" b="1" baseline="-25000" dirty="0" smtClean="0">
                <a:cs typeface="Times New Roman"/>
              </a:rPr>
              <a:t>F</a:t>
            </a:r>
            <a:r>
              <a:rPr lang="en-US" sz="2800" b="1" dirty="0" smtClean="0">
                <a:cs typeface="Times New Roman"/>
              </a:rPr>
              <a:t> – Q</a:t>
            </a:r>
            <a:r>
              <a:rPr lang="en-US" sz="2800" b="1" baseline="-25000" dirty="0" smtClean="0">
                <a:cs typeface="Times New Roman"/>
              </a:rPr>
              <a:t>F</a:t>
            </a:r>
            <a:r>
              <a:rPr lang="en-US" sz="2800" b="1" dirty="0" smtClean="0">
                <a:cs typeface="Times New Roman"/>
              </a:rPr>
              <a:t>) </a:t>
            </a:r>
            <a:r>
              <a:rPr lang="en-US" sz="2800" b="1" dirty="0" smtClean="0">
                <a:latin typeface="Times New Roman"/>
                <a:cs typeface="Times New Roman"/>
              </a:rPr>
              <a:t>≡</a:t>
            </a:r>
            <a:r>
              <a:rPr lang="en-US" sz="2800" b="1" dirty="0" smtClean="0">
                <a:cs typeface="Times New Roman"/>
              </a:rPr>
              <a:t> imports of food</a:t>
            </a:r>
          </a:p>
          <a:p>
            <a:r>
              <a:rPr lang="en-US" sz="2800" b="1" dirty="0" smtClean="0">
                <a:cs typeface="Times New Roman"/>
              </a:rPr>
              <a:t>(Q</a:t>
            </a:r>
            <a:r>
              <a:rPr lang="en-US" sz="2800" b="1" baseline="-25000" dirty="0" smtClean="0">
                <a:cs typeface="Times New Roman"/>
              </a:rPr>
              <a:t>C</a:t>
            </a:r>
            <a:r>
              <a:rPr lang="en-US" sz="2800" b="1" dirty="0" smtClean="0">
                <a:cs typeface="Times New Roman"/>
              </a:rPr>
              <a:t> – D</a:t>
            </a:r>
            <a:r>
              <a:rPr lang="en-US" sz="2800" b="1" baseline="-25000" dirty="0" smtClean="0">
                <a:cs typeface="Times New Roman"/>
              </a:rPr>
              <a:t>C</a:t>
            </a:r>
            <a:r>
              <a:rPr lang="en-US" sz="2800" b="1" dirty="0" smtClean="0">
                <a:cs typeface="Times New Roman"/>
              </a:rPr>
              <a:t>) </a:t>
            </a:r>
            <a:r>
              <a:rPr lang="en-US" sz="2800" b="1" dirty="0" smtClean="0">
                <a:latin typeface="Times New Roman"/>
                <a:cs typeface="Times New Roman"/>
              </a:rPr>
              <a:t>≡</a:t>
            </a:r>
            <a:r>
              <a:rPr lang="en-US" sz="2800" b="1" dirty="0" smtClean="0">
                <a:cs typeface="Times New Roman"/>
              </a:rPr>
              <a:t> exports of cloth</a:t>
            </a:r>
          </a:p>
          <a:p>
            <a:r>
              <a:rPr lang="en-US" sz="2800" b="1" dirty="0" smtClean="0">
                <a:cs typeface="Times New Roman"/>
              </a:rPr>
              <a:t>(P</a:t>
            </a:r>
            <a:r>
              <a:rPr lang="en-US" sz="2800" b="1" baseline="-25000" dirty="0" smtClean="0">
                <a:cs typeface="Times New Roman"/>
              </a:rPr>
              <a:t>C</a:t>
            </a:r>
            <a:r>
              <a:rPr lang="en-US" sz="2800" b="1" dirty="0" smtClean="0">
                <a:cs typeface="Times New Roman"/>
              </a:rPr>
              <a:t>/P</a:t>
            </a:r>
            <a:r>
              <a:rPr lang="en-US" sz="2800" b="1" baseline="-25000" dirty="0" smtClean="0">
                <a:cs typeface="Times New Roman"/>
              </a:rPr>
              <a:t>F</a:t>
            </a:r>
            <a:r>
              <a:rPr lang="en-US" sz="2800" b="1" dirty="0" smtClean="0">
                <a:cs typeface="Times New Roman"/>
              </a:rPr>
              <a:t>) </a:t>
            </a:r>
            <a:r>
              <a:rPr lang="en-US" sz="2800" b="1" dirty="0" smtClean="0">
                <a:latin typeface="Times New Roman"/>
                <a:cs typeface="Times New Roman"/>
              </a:rPr>
              <a:t>≡</a:t>
            </a:r>
            <a:r>
              <a:rPr lang="en-US" sz="2800" b="1" dirty="0" smtClean="0">
                <a:cs typeface="Times New Roman"/>
              </a:rPr>
              <a:t> relative price of cloth</a:t>
            </a:r>
          </a:p>
        </p:txBody>
      </p:sp>
      <p:pic>
        <p:nvPicPr>
          <p:cNvPr id="5" name="Picture 1029" descr="fig04_11"/>
          <p:cNvPicPr>
            <a:picLocks noChangeAspect="1" noChangeArrowheads="1"/>
          </p:cNvPicPr>
          <p:nvPr/>
        </p:nvPicPr>
        <p:blipFill>
          <a:blip r:embed="rId2"/>
          <a:srcRect/>
          <a:stretch>
            <a:fillRect/>
          </a:stretch>
        </p:blipFill>
        <p:spPr bwMode="auto">
          <a:xfrm>
            <a:off x="685800" y="1657350"/>
            <a:ext cx="3196167" cy="3200400"/>
          </a:xfrm>
          <a:prstGeom prst="rect">
            <a:avLst/>
          </a:prstGeom>
          <a:noFill/>
          <a:ln>
            <a:solidFill>
              <a:schemeClr val="tx1"/>
            </a:solid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
          <p:cNvSpPr txBox="1">
            <a:spLocks noChangeArrowheads="1"/>
          </p:cNvSpPr>
          <p:nvPr/>
        </p:nvSpPr>
        <p:spPr>
          <a:xfrm>
            <a:off x="381000" y="1047750"/>
            <a:ext cx="3810000" cy="592137"/>
          </a:xfrm>
          <a:prstGeom prst="rect">
            <a:avLst/>
          </a:prstGeom>
        </p:spPr>
        <p:txBody>
          <a:bodyPr anchor="ctr"/>
          <a:lstStyle/>
          <a:p>
            <a:pPr lvl="0" algn="ctr">
              <a:spcBef>
                <a:spcPct val="0"/>
              </a:spcBef>
            </a:pPr>
            <a:r>
              <a:rPr lang="en-US" dirty="0" smtClean="0">
                <a:latin typeface="+mj-lt"/>
                <a:ea typeface="+mj-ea"/>
                <a:cs typeface="+mj-cs"/>
              </a:rPr>
              <a:t>Fig. 4-11: The Budget Constraint for a Trading Economy and Gains from Trade</a:t>
            </a:r>
            <a:endParaRPr kumimoji="0" lang="en-US" b="0" i="0" u="none" strike="noStrike" kern="1200" cap="none" spc="0" normalizeH="0" baseline="0" noProof="0" dirty="0">
              <a:ln>
                <a:noFill/>
              </a:ln>
              <a:solidFill>
                <a:srgbClr val="336699"/>
              </a:solidFill>
              <a:effectLst/>
              <a:uLnTx/>
              <a:uFillTx/>
              <a:latin typeface="+mj-lt"/>
              <a:ea typeface="+mj-ea"/>
              <a:cs typeface="+mj-cs"/>
            </a:endParaRPr>
          </a:p>
        </p:txBody>
      </p:sp>
      <p:sp>
        <p:nvSpPr>
          <p:cNvPr id="3" name="TextBox 2"/>
          <p:cNvSpPr txBox="1"/>
          <p:nvPr/>
        </p:nvSpPr>
        <p:spPr>
          <a:xfrm>
            <a:off x="304800" y="133350"/>
            <a:ext cx="859299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Specific Factors: gains from trade</a:t>
            </a:r>
          </a:p>
        </p:txBody>
      </p:sp>
      <p:sp>
        <p:nvSpPr>
          <p:cNvPr id="4" name="TextBox 3"/>
          <p:cNvSpPr txBox="1"/>
          <p:nvPr/>
        </p:nvSpPr>
        <p:spPr>
          <a:xfrm>
            <a:off x="4038600" y="1885950"/>
            <a:ext cx="4953000" cy="2462213"/>
          </a:xfrm>
          <a:prstGeom prst="rect">
            <a:avLst/>
          </a:prstGeom>
          <a:noFill/>
        </p:spPr>
        <p:txBody>
          <a:bodyPr wrap="square" rtlCol="0">
            <a:spAutoFit/>
          </a:bodyPr>
          <a:lstStyle/>
          <a:p>
            <a:pPr algn="ctr"/>
            <a:r>
              <a:rPr lang="en-US" sz="2800" b="1" dirty="0" smtClean="0">
                <a:cs typeface="Times New Roman"/>
              </a:rPr>
              <a:t>Country can afford amounts of cloth and food it can’t produce.</a:t>
            </a:r>
          </a:p>
          <a:p>
            <a:pPr algn="ctr"/>
            <a:endParaRPr lang="en-US" sz="1400" b="1" dirty="0" smtClean="0">
              <a:cs typeface="Times New Roman"/>
            </a:endParaRPr>
          </a:p>
          <a:p>
            <a:pPr algn="ctr"/>
            <a:r>
              <a:rPr lang="en-US" sz="2800" b="1" dirty="0" smtClean="0">
                <a:cs typeface="Times New Roman"/>
              </a:rPr>
              <a:t>Budget constraint with trade lies above the production possibilities frontier.</a:t>
            </a:r>
          </a:p>
        </p:txBody>
      </p:sp>
      <p:pic>
        <p:nvPicPr>
          <p:cNvPr id="5" name="Picture 1029" descr="fig04_11"/>
          <p:cNvPicPr>
            <a:picLocks noChangeAspect="1" noChangeArrowheads="1"/>
          </p:cNvPicPr>
          <p:nvPr/>
        </p:nvPicPr>
        <p:blipFill>
          <a:blip r:embed="rId2"/>
          <a:srcRect/>
          <a:stretch>
            <a:fillRect/>
          </a:stretch>
        </p:blipFill>
        <p:spPr bwMode="auto">
          <a:xfrm>
            <a:off x="685800" y="1657350"/>
            <a:ext cx="3196167" cy="3200400"/>
          </a:xfrm>
          <a:prstGeom prst="rect">
            <a:avLst/>
          </a:prstGeom>
          <a:noFill/>
          <a:ln>
            <a:solidFill>
              <a:schemeClr val="tx1"/>
            </a:solid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33350"/>
            <a:ext cx="859299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Specific Factors: gains from trade</a:t>
            </a:r>
          </a:p>
        </p:txBody>
      </p:sp>
      <p:sp>
        <p:nvSpPr>
          <p:cNvPr id="9" name="TextBox 8"/>
          <p:cNvSpPr txBox="1"/>
          <p:nvPr/>
        </p:nvSpPr>
        <p:spPr>
          <a:xfrm>
            <a:off x="4038600" y="819150"/>
            <a:ext cx="4953000" cy="4401205"/>
          </a:xfrm>
          <a:prstGeom prst="rect">
            <a:avLst/>
          </a:prstGeom>
          <a:noFill/>
        </p:spPr>
        <p:txBody>
          <a:bodyPr wrap="square" rtlCol="0">
            <a:spAutoFit/>
          </a:bodyPr>
          <a:lstStyle/>
          <a:p>
            <a:pPr algn="ctr"/>
            <a:r>
              <a:rPr lang="en-US" sz="2800" b="1" dirty="0" smtClean="0">
                <a:cs typeface="Times New Roman"/>
              </a:rPr>
              <a:t>International trade shifts P</a:t>
            </a:r>
            <a:r>
              <a:rPr lang="en-US" sz="2800" b="1" baseline="-25000" dirty="0" smtClean="0">
                <a:cs typeface="Times New Roman"/>
              </a:rPr>
              <a:t>C</a:t>
            </a:r>
            <a:r>
              <a:rPr lang="en-US" sz="2800" b="1" dirty="0" smtClean="0">
                <a:cs typeface="Times New Roman"/>
              </a:rPr>
              <a:t>/P</a:t>
            </a:r>
            <a:r>
              <a:rPr lang="en-US" sz="2800" b="1" baseline="-25000" dirty="0" smtClean="0">
                <a:cs typeface="Times New Roman"/>
              </a:rPr>
              <a:t>F</a:t>
            </a:r>
            <a:r>
              <a:rPr lang="en-US" sz="2800" b="1" dirty="0" smtClean="0">
                <a:cs typeface="Times New Roman"/>
              </a:rPr>
              <a:t>, so factor prices change.</a:t>
            </a:r>
          </a:p>
          <a:p>
            <a:pPr algn="ctr"/>
            <a:endParaRPr lang="en-US" sz="1400" b="1" dirty="0" smtClean="0">
              <a:cs typeface="Times New Roman"/>
            </a:endParaRPr>
          </a:p>
          <a:p>
            <a:pPr algn="ctr"/>
            <a:r>
              <a:rPr lang="en-US" sz="2800" b="1" dirty="0" smtClean="0">
                <a:cs typeface="Times New Roman"/>
              </a:rPr>
              <a:t>Trade benefits the factor specific to the export sector in both countries, but hurts the factor specific to the import sector in both countries.</a:t>
            </a:r>
          </a:p>
          <a:p>
            <a:pPr algn="ctr"/>
            <a:endParaRPr lang="en-US" sz="1400" b="1" dirty="0" smtClean="0">
              <a:cs typeface="Times New Roman"/>
            </a:endParaRPr>
          </a:p>
          <a:p>
            <a:pPr algn="ctr"/>
            <a:r>
              <a:rPr lang="en-US" sz="2800" b="1" dirty="0" smtClean="0">
                <a:cs typeface="Times New Roman"/>
              </a:rPr>
              <a:t>Trade has ambiguous effects on mobile factors.</a:t>
            </a:r>
          </a:p>
        </p:txBody>
      </p:sp>
      <p:pic>
        <p:nvPicPr>
          <p:cNvPr id="10" name="Picture 1029" descr="fig04_10"/>
          <p:cNvPicPr>
            <a:picLocks noChangeAspect="1" noChangeArrowheads="1"/>
          </p:cNvPicPr>
          <p:nvPr/>
        </p:nvPicPr>
        <p:blipFill>
          <a:blip r:embed="rId2"/>
          <a:srcRect/>
          <a:stretch>
            <a:fillRect/>
          </a:stretch>
        </p:blipFill>
        <p:spPr bwMode="auto">
          <a:xfrm>
            <a:off x="742373" y="1581150"/>
            <a:ext cx="3143827" cy="3200400"/>
          </a:xfrm>
          <a:prstGeom prst="rect">
            <a:avLst/>
          </a:prstGeom>
          <a:noFill/>
          <a:ln>
            <a:solidFill>
              <a:schemeClr val="tx1"/>
            </a:solidFill>
          </a:ln>
        </p:spPr>
      </p:pic>
      <p:sp>
        <p:nvSpPr>
          <p:cNvPr id="11" name="Rectangle 1026"/>
          <p:cNvSpPr txBox="1">
            <a:spLocks noChangeArrowheads="1"/>
          </p:cNvSpPr>
          <p:nvPr/>
        </p:nvSpPr>
        <p:spPr>
          <a:xfrm>
            <a:off x="533400" y="1200150"/>
            <a:ext cx="3505200" cy="363537"/>
          </a:xfrm>
          <a:prstGeom prst="rect">
            <a:avLst/>
          </a:prstGeom>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smtClean="0">
                <a:ln>
                  <a:noFill/>
                </a:ln>
                <a:solidFill>
                  <a:schemeClr val="tx1"/>
                </a:solidFill>
                <a:effectLst/>
                <a:uLnTx/>
                <a:uFillTx/>
                <a:latin typeface="+mj-lt"/>
                <a:ea typeface="+mj-ea"/>
                <a:cs typeface="+mj-cs"/>
              </a:rPr>
              <a:t>Fig. 4-10: Trade and Relative Prices</a:t>
            </a:r>
            <a:endParaRPr kumimoji="0" lang="en-US" b="0" i="0" u="none" strike="noStrike" kern="1200" cap="none" spc="0" normalizeH="0" baseline="0" noProof="0" dirty="0">
              <a:ln>
                <a:noFill/>
              </a:ln>
              <a:solidFill>
                <a:srgbClr val="336699"/>
              </a:solidFill>
              <a:effectLst/>
              <a:uLnTx/>
              <a:uFillTx/>
              <a:latin typeface="+mj-lt"/>
              <a:ea typeface="+mj-ea"/>
              <a:cs typeface="+mj-cs"/>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ego_workers.png"/>
          <p:cNvPicPr>
            <a:picLocks noChangeAspect="1"/>
          </p:cNvPicPr>
          <p:nvPr/>
        </p:nvPicPr>
        <p:blipFill>
          <a:blip r:embed="rId2"/>
          <a:stretch>
            <a:fillRect/>
          </a:stretch>
        </p:blipFill>
        <p:spPr>
          <a:xfrm>
            <a:off x="1600200" y="1123950"/>
            <a:ext cx="1907337" cy="1828800"/>
          </a:xfrm>
          <a:prstGeom prst="rect">
            <a:avLst/>
          </a:prstGeom>
        </p:spPr>
      </p:pic>
      <p:pic>
        <p:nvPicPr>
          <p:cNvPr id="3" name="Picture 2" descr="lego_factory_owner.png"/>
          <p:cNvPicPr>
            <a:picLocks noChangeAspect="1"/>
          </p:cNvPicPr>
          <p:nvPr/>
        </p:nvPicPr>
        <p:blipFill>
          <a:blip r:embed="rId3"/>
          <a:stretch>
            <a:fillRect/>
          </a:stretch>
        </p:blipFill>
        <p:spPr>
          <a:xfrm>
            <a:off x="152400" y="1733550"/>
            <a:ext cx="1828800" cy="1828800"/>
          </a:xfrm>
          <a:prstGeom prst="rect">
            <a:avLst/>
          </a:prstGeom>
        </p:spPr>
      </p:pic>
      <p:pic>
        <p:nvPicPr>
          <p:cNvPr id="4" name="Picture 3" descr="lego_farm_owners.png"/>
          <p:cNvPicPr>
            <a:picLocks noChangeAspect="1"/>
          </p:cNvPicPr>
          <p:nvPr/>
        </p:nvPicPr>
        <p:blipFill>
          <a:blip r:embed="rId4" cstate="print"/>
          <a:stretch>
            <a:fillRect/>
          </a:stretch>
        </p:blipFill>
        <p:spPr>
          <a:xfrm>
            <a:off x="685800" y="2800350"/>
            <a:ext cx="2958438" cy="1828800"/>
          </a:xfrm>
          <a:prstGeom prst="rect">
            <a:avLst/>
          </a:prstGeom>
        </p:spPr>
      </p:pic>
      <p:sp>
        <p:nvSpPr>
          <p:cNvPr id="5" name="TextBox 4"/>
          <p:cNvSpPr txBox="1"/>
          <p:nvPr/>
        </p:nvSpPr>
        <p:spPr>
          <a:xfrm>
            <a:off x="1828800" y="905530"/>
            <a:ext cx="1524000" cy="523220"/>
          </a:xfrm>
          <a:prstGeom prst="rect">
            <a:avLst/>
          </a:prstGeom>
          <a:noFill/>
        </p:spPr>
        <p:txBody>
          <a:bodyPr wrap="square" rtlCol="0">
            <a:spAutoFit/>
          </a:bodyPr>
          <a:lstStyle/>
          <a:p>
            <a:pPr algn="ctr"/>
            <a:r>
              <a:rPr lang="en-US" sz="2800" b="1" dirty="0" smtClean="0"/>
              <a:t>workers</a:t>
            </a:r>
          </a:p>
        </p:txBody>
      </p:sp>
      <p:sp>
        <p:nvSpPr>
          <p:cNvPr id="6" name="TextBox 5"/>
          <p:cNvSpPr txBox="1"/>
          <p:nvPr/>
        </p:nvSpPr>
        <p:spPr>
          <a:xfrm>
            <a:off x="228600" y="895350"/>
            <a:ext cx="1524000" cy="954107"/>
          </a:xfrm>
          <a:prstGeom prst="rect">
            <a:avLst/>
          </a:prstGeom>
          <a:noFill/>
        </p:spPr>
        <p:txBody>
          <a:bodyPr wrap="square" rtlCol="0">
            <a:spAutoFit/>
          </a:bodyPr>
          <a:lstStyle/>
          <a:p>
            <a:pPr algn="ctr"/>
            <a:r>
              <a:rPr lang="en-US" sz="2800" b="1" dirty="0" smtClean="0"/>
              <a:t>capital</a:t>
            </a:r>
          </a:p>
          <a:p>
            <a:pPr algn="ctr"/>
            <a:r>
              <a:rPr lang="en-US" sz="2800" b="1" dirty="0" smtClean="0"/>
              <a:t>owners</a:t>
            </a:r>
          </a:p>
        </p:txBody>
      </p:sp>
      <p:sp>
        <p:nvSpPr>
          <p:cNvPr id="7" name="TextBox 6"/>
          <p:cNvSpPr txBox="1"/>
          <p:nvPr/>
        </p:nvSpPr>
        <p:spPr>
          <a:xfrm>
            <a:off x="838200" y="4563130"/>
            <a:ext cx="2667000" cy="523220"/>
          </a:xfrm>
          <a:prstGeom prst="rect">
            <a:avLst/>
          </a:prstGeom>
          <a:noFill/>
        </p:spPr>
        <p:txBody>
          <a:bodyPr wrap="square" rtlCol="0">
            <a:spAutoFit/>
          </a:bodyPr>
          <a:lstStyle/>
          <a:p>
            <a:pPr algn="ctr"/>
            <a:r>
              <a:rPr lang="en-US" sz="2800" b="1" dirty="0" smtClean="0"/>
              <a:t>landowners</a:t>
            </a:r>
          </a:p>
        </p:txBody>
      </p:sp>
      <p:sp>
        <p:nvSpPr>
          <p:cNvPr id="8" name="TextBox 7"/>
          <p:cNvSpPr txBox="1"/>
          <p:nvPr/>
        </p:nvSpPr>
        <p:spPr>
          <a:xfrm>
            <a:off x="304800" y="133350"/>
            <a:ext cx="859299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Specific Factors: gains from trade</a:t>
            </a:r>
          </a:p>
        </p:txBody>
      </p:sp>
      <p:sp>
        <p:nvSpPr>
          <p:cNvPr id="9" name="TextBox 8"/>
          <p:cNvSpPr txBox="1"/>
          <p:nvPr/>
        </p:nvSpPr>
        <p:spPr>
          <a:xfrm>
            <a:off x="4038600" y="1165920"/>
            <a:ext cx="4953000" cy="3539430"/>
          </a:xfrm>
          <a:prstGeom prst="rect">
            <a:avLst/>
          </a:prstGeom>
          <a:noFill/>
        </p:spPr>
        <p:txBody>
          <a:bodyPr wrap="square" rtlCol="0">
            <a:spAutoFit/>
          </a:bodyPr>
          <a:lstStyle/>
          <a:p>
            <a:pPr algn="ctr"/>
            <a:r>
              <a:rPr lang="en-US" sz="2800" b="1" dirty="0" smtClean="0">
                <a:cs typeface="Times New Roman"/>
              </a:rPr>
              <a:t>It is possible to redistribute income so that everyone gains.</a:t>
            </a:r>
          </a:p>
          <a:p>
            <a:pPr algn="ctr"/>
            <a:endParaRPr lang="en-US" sz="1400" b="1" dirty="0" smtClean="0">
              <a:cs typeface="Times New Roman"/>
            </a:endParaRPr>
          </a:p>
          <a:p>
            <a:pPr algn="ctr"/>
            <a:r>
              <a:rPr lang="en-US" sz="2800" b="1" dirty="0" smtClean="0">
                <a:cs typeface="Times New Roman"/>
              </a:rPr>
              <a:t>Those who gain from trade could compensate those who lose and still be better off.</a:t>
            </a:r>
          </a:p>
          <a:p>
            <a:pPr algn="ctr"/>
            <a:endParaRPr lang="en-US" sz="1400" b="1" dirty="0" smtClean="0">
              <a:cs typeface="Times New Roman"/>
            </a:endParaRPr>
          </a:p>
          <a:p>
            <a:pPr algn="ctr"/>
            <a:r>
              <a:rPr lang="en-US" sz="2800" b="1" i="1" dirty="0" smtClean="0">
                <a:cs typeface="Times New Roman"/>
              </a:rPr>
              <a:t>Possible</a:t>
            </a:r>
            <a:r>
              <a:rPr lang="en-US" sz="2800" b="1" dirty="0" smtClean="0">
                <a:cs typeface="Times New Roman"/>
              </a:rPr>
              <a:t> doesn’t mean </a:t>
            </a:r>
            <a:r>
              <a:rPr lang="en-US" sz="2800" b="1" i="1" dirty="0" smtClean="0">
                <a:cs typeface="Times New Roman"/>
              </a:rPr>
              <a:t>it happens</a:t>
            </a:r>
            <a:r>
              <a:rPr lang="en-US" sz="2800" b="1" dirty="0" smtClean="0">
                <a:cs typeface="Times New Roman"/>
              </a:rPr>
              <a:t>… hard to implement.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1788" y="133350"/>
            <a:ext cx="297421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Definitions</a:t>
            </a:r>
          </a:p>
        </p:txBody>
      </p:sp>
      <p:sp>
        <p:nvSpPr>
          <p:cNvPr id="3" name="TextBox 2"/>
          <p:cNvSpPr txBox="1"/>
          <p:nvPr/>
        </p:nvSpPr>
        <p:spPr>
          <a:xfrm>
            <a:off x="3810000" y="2101155"/>
            <a:ext cx="5181600" cy="1384995"/>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budget constraint </a:t>
            </a:r>
            <a:r>
              <a:rPr lang="en-US" sz="2800" b="1" dirty="0" smtClean="0"/>
              <a:t>–</a:t>
            </a:r>
          </a:p>
          <a:p>
            <a:pPr algn="ctr"/>
            <a:r>
              <a:rPr lang="en-US" sz="2800" b="1" dirty="0" smtClean="0"/>
              <a:t>combinations of goods available for consumption given an income</a:t>
            </a:r>
          </a:p>
        </p:txBody>
      </p:sp>
      <p:pic>
        <p:nvPicPr>
          <p:cNvPr id="4" name="Picture 3" descr="budget.jpg"/>
          <p:cNvPicPr>
            <a:picLocks noChangeAspect="1"/>
          </p:cNvPicPr>
          <p:nvPr/>
        </p:nvPicPr>
        <p:blipFill>
          <a:blip r:embed="rId2"/>
          <a:srcRect l="18113" t="7385" r="23547" b="14769"/>
          <a:stretch>
            <a:fillRect/>
          </a:stretch>
        </p:blipFill>
        <p:spPr>
          <a:xfrm>
            <a:off x="228600" y="1657350"/>
            <a:ext cx="3492329" cy="2286000"/>
          </a:xfrm>
          <a:prstGeom prst="rect">
            <a:avLst/>
          </a:prstGeom>
          <a:ln>
            <a:solidFill>
              <a:schemeClr val="tx1"/>
            </a:solid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133350"/>
            <a:ext cx="891141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Specific Factors: political economy</a:t>
            </a:r>
          </a:p>
        </p:txBody>
      </p:sp>
      <p:sp>
        <p:nvSpPr>
          <p:cNvPr id="3" name="TextBox 2"/>
          <p:cNvSpPr txBox="1"/>
          <p:nvPr/>
        </p:nvSpPr>
        <p:spPr>
          <a:xfrm>
            <a:off x="4038600" y="1292007"/>
            <a:ext cx="4953000" cy="3539430"/>
          </a:xfrm>
          <a:prstGeom prst="rect">
            <a:avLst/>
          </a:prstGeom>
          <a:noFill/>
        </p:spPr>
        <p:txBody>
          <a:bodyPr wrap="square" rtlCol="0">
            <a:spAutoFit/>
          </a:bodyPr>
          <a:lstStyle/>
          <a:p>
            <a:pPr algn="ctr"/>
            <a:r>
              <a:rPr lang="en-US" sz="2800" b="1" dirty="0" smtClean="0">
                <a:cs typeface="Times New Roman"/>
              </a:rPr>
              <a:t>Trade produces both winners and losers.  In spite of these income distribution effects, economists overwhelmingly favor free trade policies.</a:t>
            </a:r>
          </a:p>
          <a:p>
            <a:pPr algn="ctr"/>
            <a:endParaRPr lang="en-US" sz="1400" b="1" dirty="0" smtClean="0">
              <a:cs typeface="Times New Roman"/>
            </a:endParaRPr>
          </a:p>
          <a:p>
            <a:pPr algn="ctr"/>
            <a:r>
              <a:rPr lang="en-US" sz="2800" b="1" dirty="0" smtClean="0">
                <a:cs typeface="Times New Roman"/>
              </a:rPr>
              <a:t>Why?</a:t>
            </a:r>
          </a:p>
          <a:p>
            <a:pPr algn="ctr"/>
            <a:endParaRPr lang="en-US" sz="1400" b="1" dirty="0" smtClean="0">
              <a:cs typeface="Times New Roman"/>
            </a:endParaRPr>
          </a:p>
          <a:p>
            <a:pPr algn="ctr"/>
            <a:r>
              <a:rPr lang="en-US" sz="2800" b="1" dirty="0" smtClean="0">
                <a:cs typeface="Times New Roman"/>
              </a:rPr>
              <a:t>3 main reasons…</a:t>
            </a:r>
          </a:p>
        </p:txBody>
      </p:sp>
      <p:pic>
        <p:nvPicPr>
          <p:cNvPr id="4" name="Picture 3" descr="lego_workers.png"/>
          <p:cNvPicPr>
            <a:picLocks noChangeAspect="1"/>
          </p:cNvPicPr>
          <p:nvPr/>
        </p:nvPicPr>
        <p:blipFill>
          <a:blip r:embed="rId2"/>
          <a:stretch>
            <a:fillRect/>
          </a:stretch>
        </p:blipFill>
        <p:spPr>
          <a:xfrm>
            <a:off x="1600200" y="1123950"/>
            <a:ext cx="1907337" cy="1828800"/>
          </a:xfrm>
          <a:prstGeom prst="rect">
            <a:avLst/>
          </a:prstGeom>
        </p:spPr>
      </p:pic>
      <p:pic>
        <p:nvPicPr>
          <p:cNvPr id="5" name="Picture 4" descr="lego_factory_owner.png"/>
          <p:cNvPicPr>
            <a:picLocks noChangeAspect="1"/>
          </p:cNvPicPr>
          <p:nvPr/>
        </p:nvPicPr>
        <p:blipFill>
          <a:blip r:embed="rId3"/>
          <a:stretch>
            <a:fillRect/>
          </a:stretch>
        </p:blipFill>
        <p:spPr>
          <a:xfrm>
            <a:off x="152400" y="1733550"/>
            <a:ext cx="1828800" cy="1828800"/>
          </a:xfrm>
          <a:prstGeom prst="rect">
            <a:avLst/>
          </a:prstGeom>
        </p:spPr>
      </p:pic>
      <p:pic>
        <p:nvPicPr>
          <p:cNvPr id="6" name="Picture 5" descr="lego_farm_owners.png"/>
          <p:cNvPicPr>
            <a:picLocks noChangeAspect="1"/>
          </p:cNvPicPr>
          <p:nvPr/>
        </p:nvPicPr>
        <p:blipFill>
          <a:blip r:embed="rId4" cstate="print"/>
          <a:stretch>
            <a:fillRect/>
          </a:stretch>
        </p:blipFill>
        <p:spPr>
          <a:xfrm>
            <a:off x="685800" y="2800350"/>
            <a:ext cx="2958438" cy="1828800"/>
          </a:xfrm>
          <a:prstGeom prst="rect">
            <a:avLst/>
          </a:prstGeom>
        </p:spPr>
      </p:pic>
      <p:sp>
        <p:nvSpPr>
          <p:cNvPr id="7" name="TextBox 6"/>
          <p:cNvSpPr txBox="1"/>
          <p:nvPr/>
        </p:nvSpPr>
        <p:spPr>
          <a:xfrm>
            <a:off x="1828800" y="905530"/>
            <a:ext cx="1524000" cy="523220"/>
          </a:xfrm>
          <a:prstGeom prst="rect">
            <a:avLst/>
          </a:prstGeom>
          <a:noFill/>
        </p:spPr>
        <p:txBody>
          <a:bodyPr wrap="square" rtlCol="0">
            <a:spAutoFit/>
          </a:bodyPr>
          <a:lstStyle/>
          <a:p>
            <a:pPr algn="ctr"/>
            <a:r>
              <a:rPr lang="en-US" sz="2800" b="1" dirty="0" smtClean="0"/>
              <a:t>workers</a:t>
            </a:r>
          </a:p>
        </p:txBody>
      </p:sp>
      <p:sp>
        <p:nvSpPr>
          <p:cNvPr id="8" name="TextBox 7"/>
          <p:cNvSpPr txBox="1"/>
          <p:nvPr/>
        </p:nvSpPr>
        <p:spPr>
          <a:xfrm>
            <a:off x="228600" y="895350"/>
            <a:ext cx="1524000" cy="954107"/>
          </a:xfrm>
          <a:prstGeom prst="rect">
            <a:avLst/>
          </a:prstGeom>
          <a:noFill/>
        </p:spPr>
        <p:txBody>
          <a:bodyPr wrap="square" rtlCol="0">
            <a:spAutoFit/>
          </a:bodyPr>
          <a:lstStyle/>
          <a:p>
            <a:pPr algn="ctr"/>
            <a:r>
              <a:rPr lang="en-US" sz="2800" b="1" dirty="0" smtClean="0"/>
              <a:t>capital</a:t>
            </a:r>
          </a:p>
          <a:p>
            <a:pPr algn="ctr"/>
            <a:r>
              <a:rPr lang="en-US" sz="2800" b="1" dirty="0" smtClean="0"/>
              <a:t>owners</a:t>
            </a:r>
          </a:p>
        </p:txBody>
      </p:sp>
      <p:sp>
        <p:nvSpPr>
          <p:cNvPr id="9" name="TextBox 8"/>
          <p:cNvSpPr txBox="1"/>
          <p:nvPr/>
        </p:nvSpPr>
        <p:spPr>
          <a:xfrm>
            <a:off x="838200" y="4563130"/>
            <a:ext cx="2667000" cy="523220"/>
          </a:xfrm>
          <a:prstGeom prst="rect">
            <a:avLst/>
          </a:prstGeom>
          <a:noFill/>
        </p:spPr>
        <p:txBody>
          <a:bodyPr wrap="square" rtlCol="0">
            <a:spAutoFit/>
          </a:bodyPr>
          <a:lstStyle/>
          <a:p>
            <a:pPr algn="ctr"/>
            <a:r>
              <a:rPr lang="en-US" sz="2800" b="1" dirty="0" smtClean="0"/>
              <a:t>landowners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133350"/>
            <a:ext cx="891141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Specific Factors: political economy</a:t>
            </a:r>
          </a:p>
        </p:txBody>
      </p:sp>
      <p:sp>
        <p:nvSpPr>
          <p:cNvPr id="3" name="TextBox 2"/>
          <p:cNvSpPr txBox="1"/>
          <p:nvPr/>
        </p:nvSpPr>
        <p:spPr>
          <a:xfrm>
            <a:off x="3581400" y="1368207"/>
            <a:ext cx="5638800" cy="3108543"/>
          </a:xfrm>
          <a:prstGeom prst="rect">
            <a:avLst/>
          </a:prstGeom>
          <a:noFill/>
        </p:spPr>
        <p:txBody>
          <a:bodyPr wrap="square" rtlCol="0">
            <a:spAutoFit/>
          </a:bodyPr>
          <a:lstStyle/>
          <a:p>
            <a:pPr algn="ctr"/>
            <a:r>
              <a:rPr lang="en-US" sz="2800" b="1" u="sng" dirty="0" smtClean="0">
                <a:cs typeface="Times New Roman"/>
              </a:rPr>
              <a:t>3 reasons for free trade</a:t>
            </a:r>
          </a:p>
          <a:p>
            <a:pPr marL="514350" indent="-514350">
              <a:buFont typeface="+mj-lt"/>
              <a:buAutoNum type="arabicPeriod"/>
            </a:pPr>
            <a:r>
              <a:rPr lang="en-US" sz="2800" b="1" dirty="0" smtClean="0">
                <a:cs typeface="Times New Roman"/>
              </a:rPr>
              <a:t>distribution effects are not specific to international trade</a:t>
            </a:r>
          </a:p>
          <a:p>
            <a:pPr marL="514350" indent="-514350">
              <a:buFont typeface="+mj-lt"/>
              <a:buAutoNum type="arabicPeriod"/>
            </a:pPr>
            <a:r>
              <a:rPr lang="en-US" sz="2800" b="1" dirty="0" smtClean="0">
                <a:cs typeface="Times New Roman"/>
              </a:rPr>
              <a:t>allowing trade and compensating losers better than blocking trade</a:t>
            </a:r>
          </a:p>
          <a:p>
            <a:pPr marL="514350" indent="-514350">
              <a:buFont typeface="+mj-lt"/>
              <a:buAutoNum type="arabicPeriod"/>
            </a:pPr>
            <a:r>
              <a:rPr lang="en-US" sz="2800" b="1" dirty="0" smtClean="0">
                <a:cs typeface="Times New Roman"/>
              </a:rPr>
              <a:t>winners from trade are less politically organized than losers</a:t>
            </a:r>
          </a:p>
        </p:txBody>
      </p:sp>
      <p:pic>
        <p:nvPicPr>
          <p:cNvPr id="4" name="Picture 3" descr="lego_workers.png"/>
          <p:cNvPicPr>
            <a:picLocks noChangeAspect="1"/>
          </p:cNvPicPr>
          <p:nvPr/>
        </p:nvPicPr>
        <p:blipFill>
          <a:blip r:embed="rId2"/>
          <a:stretch>
            <a:fillRect/>
          </a:stretch>
        </p:blipFill>
        <p:spPr>
          <a:xfrm>
            <a:off x="1600200" y="1123950"/>
            <a:ext cx="1907337" cy="1828800"/>
          </a:xfrm>
          <a:prstGeom prst="rect">
            <a:avLst/>
          </a:prstGeom>
        </p:spPr>
      </p:pic>
      <p:pic>
        <p:nvPicPr>
          <p:cNvPr id="5" name="Picture 4" descr="lego_factory_owner.png"/>
          <p:cNvPicPr>
            <a:picLocks noChangeAspect="1"/>
          </p:cNvPicPr>
          <p:nvPr/>
        </p:nvPicPr>
        <p:blipFill>
          <a:blip r:embed="rId3"/>
          <a:stretch>
            <a:fillRect/>
          </a:stretch>
        </p:blipFill>
        <p:spPr>
          <a:xfrm>
            <a:off x="152400" y="1733550"/>
            <a:ext cx="1828800" cy="1828800"/>
          </a:xfrm>
          <a:prstGeom prst="rect">
            <a:avLst/>
          </a:prstGeom>
        </p:spPr>
      </p:pic>
      <p:pic>
        <p:nvPicPr>
          <p:cNvPr id="6" name="Picture 5" descr="lego_farm_owners.png"/>
          <p:cNvPicPr>
            <a:picLocks noChangeAspect="1"/>
          </p:cNvPicPr>
          <p:nvPr/>
        </p:nvPicPr>
        <p:blipFill>
          <a:blip r:embed="rId4" cstate="print"/>
          <a:stretch>
            <a:fillRect/>
          </a:stretch>
        </p:blipFill>
        <p:spPr>
          <a:xfrm>
            <a:off x="685800" y="2800350"/>
            <a:ext cx="2958438" cy="1828800"/>
          </a:xfrm>
          <a:prstGeom prst="rect">
            <a:avLst/>
          </a:prstGeom>
        </p:spPr>
      </p:pic>
      <p:sp>
        <p:nvSpPr>
          <p:cNvPr id="7" name="TextBox 6"/>
          <p:cNvSpPr txBox="1"/>
          <p:nvPr/>
        </p:nvSpPr>
        <p:spPr>
          <a:xfrm>
            <a:off x="1828800" y="905530"/>
            <a:ext cx="1524000" cy="523220"/>
          </a:xfrm>
          <a:prstGeom prst="rect">
            <a:avLst/>
          </a:prstGeom>
          <a:noFill/>
        </p:spPr>
        <p:txBody>
          <a:bodyPr wrap="square" rtlCol="0">
            <a:spAutoFit/>
          </a:bodyPr>
          <a:lstStyle/>
          <a:p>
            <a:pPr algn="ctr"/>
            <a:r>
              <a:rPr lang="en-US" sz="2800" b="1" dirty="0" smtClean="0"/>
              <a:t>workers</a:t>
            </a:r>
          </a:p>
        </p:txBody>
      </p:sp>
      <p:sp>
        <p:nvSpPr>
          <p:cNvPr id="8" name="TextBox 7"/>
          <p:cNvSpPr txBox="1"/>
          <p:nvPr/>
        </p:nvSpPr>
        <p:spPr>
          <a:xfrm>
            <a:off x="228600" y="895350"/>
            <a:ext cx="1524000" cy="954107"/>
          </a:xfrm>
          <a:prstGeom prst="rect">
            <a:avLst/>
          </a:prstGeom>
          <a:noFill/>
        </p:spPr>
        <p:txBody>
          <a:bodyPr wrap="square" rtlCol="0">
            <a:spAutoFit/>
          </a:bodyPr>
          <a:lstStyle/>
          <a:p>
            <a:pPr algn="ctr"/>
            <a:r>
              <a:rPr lang="en-US" sz="2800" b="1" dirty="0" smtClean="0"/>
              <a:t>capital</a:t>
            </a:r>
          </a:p>
          <a:p>
            <a:pPr algn="ctr"/>
            <a:r>
              <a:rPr lang="en-US" sz="2800" b="1" dirty="0" smtClean="0"/>
              <a:t>owners</a:t>
            </a:r>
          </a:p>
        </p:txBody>
      </p:sp>
      <p:sp>
        <p:nvSpPr>
          <p:cNvPr id="9" name="TextBox 8"/>
          <p:cNvSpPr txBox="1"/>
          <p:nvPr/>
        </p:nvSpPr>
        <p:spPr>
          <a:xfrm>
            <a:off x="838200" y="4563130"/>
            <a:ext cx="2667000" cy="523220"/>
          </a:xfrm>
          <a:prstGeom prst="rect">
            <a:avLst/>
          </a:prstGeom>
          <a:noFill/>
        </p:spPr>
        <p:txBody>
          <a:bodyPr wrap="square" rtlCol="0">
            <a:spAutoFit/>
          </a:bodyPr>
          <a:lstStyle/>
          <a:p>
            <a:pPr algn="ctr"/>
            <a:r>
              <a:rPr lang="en-US" sz="2800" b="1" dirty="0" smtClean="0"/>
              <a:t>landowners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133350"/>
            <a:ext cx="891141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Specific Factors: political economy</a:t>
            </a:r>
          </a:p>
        </p:txBody>
      </p:sp>
      <p:sp>
        <p:nvSpPr>
          <p:cNvPr id="3" name="TextBox 2"/>
          <p:cNvSpPr txBox="1"/>
          <p:nvPr/>
        </p:nvSpPr>
        <p:spPr>
          <a:xfrm>
            <a:off x="4038600" y="1102876"/>
            <a:ext cx="4953000" cy="3754874"/>
          </a:xfrm>
          <a:prstGeom prst="rect">
            <a:avLst/>
          </a:prstGeom>
          <a:noFill/>
        </p:spPr>
        <p:txBody>
          <a:bodyPr wrap="square" rtlCol="0">
            <a:spAutoFit/>
          </a:bodyPr>
          <a:lstStyle/>
          <a:p>
            <a:pPr algn="ctr"/>
            <a:r>
              <a:rPr lang="en-US" sz="2800" b="1" dirty="0" smtClean="0">
                <a:cs typeface="Times New Roman"/>
              </a:rPr>
              <a:t>There are winners and losers in all trade – not just international trade.  Every change in the economy, including shifting consumer preferences and technology advances, helps some and hurts others.</a:t>
            </a:r>
          </a:p>
          <a:p>
            <a:pPr algn="ctr"/>
            <a:endParaRPr lang="en-US" sz="1400" b="1" dirty="0" smtClean="0">
              <a:cs typeface="Times New Roman"/>
            </a:endParaRPr>
          </a:p>
          <a:p>
            <a:pPr algn="ctr"/>
            <a:r>
              <a:rPr lang="en-US" sz="2800" b="1" dirty="0" smtClean="0">
                <a:cs typeface="Times New Roman"/>
              </a:rPr>
              <a:t>So don’t focus on distribution.</a:t>
            </a:r>
          </a:p>
        </p:txBody>
      </p:sp>
      <p:pic>
        <p:nvPicPr>
          <p:cNvPr id="4" name="Picture 3" descr="lego_workers.png"/>
          <p:cNvPicPr>
            <a:picLocks noChangeAspect="1"/>
          </p:cNvPicPr>
          <p:nvPr/>
        </p:nvPicPr>
        <p:blipFill>
          <a:blip r:embed="rId2"/>
          <a:stretch>
            <a:fillRect/>
          </a:stretch>
        </p:blipFill>
        <p:spPr>
          <a:xfrm>
            <a:off x="1600200" y="1123950"/>
            <a:ext cx="1907337" cy="1828800"/>
          </a:xfrm>
          <a:prstGeom prst="rect">
            <a:avLst/>
          </a:prstGeom>
        </p:spPr>
      </p:pic>
      <p:pic>
        <p:nvPicPr>
          <p:cNvPr id="5" name="Picture 4" descr="lego_factory_owner.png"/>
          <p:cNvPicPr>
            <a:picLocks noChangeAspect="1"/>
          </p:cNvPicPr>
          <p:nvPr/>
        </p:nvPicPr>
        <p:blipFill>
          <a:blip r:embed="rId3"/>
          <a:stretch>
            <a:fillRect/>
          </a:stretch>
        </p:blipFill>
        <p:spPr>
          <a:xfrm>
            <a:off x="152400" y="1733550"/>
            <a:ext cx="1828800" cy="1828800"/>
          </a:xfrm>
          <a:prstGeom prst="rect">
            <a:avLst/>
          </a:prstGeom>
        </p:spPr>
      </p:pic>
      <p:pic>
        <p:nvPicPr>
          <p:cNvPr id="6" name="Picture 5" descr="lego_farm_owners.png"/>
          <p:cNvPicPr>
            <a:picLocks noChangeAspect="1"/>
          </p:cNvPicPr>
          <p:nvPr/>
        </p:nvPicPr>
        <p:blipFill>
          <a:blip r:embed="rId4" cstate="print"/>
          <a:stretch>
            <a:fillRect/>
          </a:stretch>
        </p:blipFill>
        <p:spPr>
          <a:xfrm>
            <a:off x="685800" y="2800350"/>
            <a:ext cx="2958438" cy="1828800"/>
          </a:xfrm>
          <a:prstGeom prst="rect">
            <a:avLst/>
          </a:prstGeom>
        </p:spPr>
      </p:pic>
      <p:sp>
        <p:nvSpPr>
          <p:cNvPr id="7" name="TextBox 6"/>
          <p:cNvSpPr txBox="1"/>
          <p:nvPr/>
        </p:nvSpPr>
        <p:spPr>
          <a:xfrm>
            <a:off x="1828800" y="905530"/>
            <a:ext cx="1524000" cy="523220"/>
          </a:xfrm>
          <a:prstGeom prst="rect">
            <a:avLst/>
          </a:prstGeom>
          <a:noFill/>
        </p:spPr>
        <p:txBody>
          <a:bodyPr wrap="square" rtlCol="0">
            <a:spAutoFit/>
          </a:bodyPr>
          <a:lstStyle/>
          <a:p>
            <a:pPr algn="ctr"/>
            <a:r>
              <a:rPr lang="en-US" sz="2800" b="1" dirty="0" smtClean="0"/>
              <a:t>workers</a:t>
            </a:r>
          </a:p>
        </p:txBody>
      </p:sp>
      <p:sp>
        <p:nvSpPr>
          <p:cNvPr id="8" name="TextBox 7"/>
          <p:cNvSpPr txBox="1"/>
          <p:nvPr/>
        </p:nvSpPr>
        <p:spPr>
          <a:xfrm>
            <a:off x="228600" y="895350"/>
            <a:ext cx="1524000" cy="954107"/>
          </a:xfrm>
          <a:prstGeom prst="rect">
            <a:avLst/>
          </a:prstGeom>
          <a:noFill/>
        </p:spPr>
        <p:txBody>
          <a:bodyPr wrap="square" rtlCol="0">
            <a:spAutoFit/>
          </a:bodyPr>
          <a:lstStyle/>
          <a:p>
            <a:pPr algn="ctr"/>
            <a:r>
              <a:rPr lang="en-US" sz="2800" b="1" dirty="0" smtClean="0"/>
              <a:t>capital</a:t>
            </a:r>
          </a:p>
          <a:p>
            <a:pPr algn="ctr"/>
            <a:r>
              <a:rPr lang="en-US" sz="2800" b="1" dirty="0" smtClean="0"/>
              <a:t>owners</a:t>
            </a:r>
          </a:p>
        </p:txBody>
      </p:sp>
      <p:sp>
        <p:nvSpPr>
          <p:cNvPr id="9" name="TextBox 8"/>
          <p:cNvSpPr txBox="1"/>
          <p:nvPr/>
        </p:nvSpPr>
        <p:spPr>
          <a:xfrm>
            <a:off x="838200" y="4563130"/>
            <a:ext cx="2667000" cy="523220"/>
          </a:xfrm>
          <a:prstGeom prst="rect">
            <a:avLst/>
          </a:prstGeom>
          <a:noFill/>
        </p:spPr>
        <p:txBody>
          <a:bodyPr wrap="square" rtlCol="0">
            <a:spAutoFit/>
          </a:bodyPr>
          <a:lstStyle/>
          <a:p>
            <a:pPr algn="ctr"/>
            <a:r>
              <a:rPr lang="en-US" sz="2800" b="1" dirty="0" smtClean="0"/>
              <a:t>landowners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133350"/>
            <a:ext cx="891141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Specific Factors: political economy</a:t>
            </a:r>
          </a:p>
        </p:txBody>
      </p:sp>
      <p:sp>
        <p:nvSpPr>
          <p:cNvPr id="3" name="TextBox 2"/>
          <p:cNvSpPr txBox="1"/>
          <p:nvPr/>
        </p:nvSpPr>
        <p:spPr>
          <a:xfrm>
            <a:off x="4038600" y="1581150"/>
            <a:ext cx="4953000" cy="2677656"/>
          </a:xfrm>
          <a:prstGeom prst="rect">
            <a:avLst/>
          </a:prstGeom>
          <a:noFill/>
        </p:spPr>
        <p:txBody>
          <a:bodyPr wrap="square" rtlCol="0">
            <a:spAutoFit/>
          </a:bodyPr>
          <a:lstStyle/>
          <a:p>
            <a:pPr algn="ctr"/>
            <a:r>
              <a:rPr lang="en-US" sz="2800" b="1" dirty="0" smtClean="0">
                <a:cs typeface="Times New Roman"/>
              </a:rPr>
              <a:t>If the government is going to intervene, it is better to compensate the losers than to block all trade.  This preserves more of the gains for society than blocking trade would.</a:t>
            </a:r>
          </a:p>
        </p:txBody>
      </p:sp>
      <p:pic>
        <p:nvPicPr>
          <p:cNvPr id="4" name="Picture 3" descr="lego_workers.png"/>
          <p:cNvPicPr>
            <a:picLocks noChangeAspect="1"/>
          </p:cNvPicPr>
          <p:nvPr/>
        </p:nvPicPr>
        <p:blipFill>
          <a:blip r:embed="rId2"/>
          <a:stretch>
            <a:fillRect/>
          </a:stretch>
        </p:blipFill>
        <p:spPr>
          <a:xfrm>
            <a:off x="1600200" y="1123950"/>
            <a:ext cx="1907337" cy="1828800"/>
          </a:xfrm>
          <a:prstGeom prst="rect">
            <a:avLst/>
          </a:prstGeom>
        </p:spPr>
      </p:pic>
      <p:pic>
        <p:nvPicPr>
          <p:cNvPr id="5" name="Picture 4" descr="lego_factory_owner.png"/>
          <p:cNvPicPr>
            <a:picLocks noChangeAspect="1"/>
          </p:cNvPicPr>
          <p:nvPr/>
        </p:nvPicPr>
        <p:blipFill>
          <a:blip r:embed="rId3"/>
          <a:stretch>
            <a:fillRect/>
          </a:stretch>
        </p:blipFill>
        <p:spPr>
          <a:xfrm>
            <a:off x="152400" y="1733550"/>
            <a:ext cx="1828800" cy="1828800"/>
          </a:xfrm>
          <a:prstGeom prst="rect">
            <a:avLst/>
          </a:prstGeom>
        </p:spPr>
      </p:pic>
      <p:pic>
        <p:nvPicPr>
          <p:cNvPr id="6" name="Picture 5" descr="lego_farm_owners.png"/>
          <p:cNvPicPr>
            <a:picLocks noChangeAspect="1"/>
          </p:cNvPicPr>
          <p:nvPr/>
        </p:nvPicPr>
        <p:blipFill>
          <a:blip r:embed="rId4" cstate="print"/>
          <a:stretch>
            <a:fillRect/>
          </a:stretch>
        </p:blipFill>
        <p:spPr>
          <a:xfrm>
            <a:off x="685800" y="2800350"/>
            <a:ext cx="2958438" cy="1828800"/>
          </a:xfrm>
          <a:prstGeom prst="rect">
            <a:avLst/>
          </a:prstGeom>
        </p:spPr>
      </p:pic>
      <p:sp>
        <p:nvSpPr>
          <p:cNvPr id="7" name="TextBox 6"/>
          <p:cNvSpPr txBox="1"/>
          <p:nvPr/>
        </p:nvSpPr>
        <p:spPr>
          <a:xfrm>
            <a:off x="1828800" y="905530"/>
            <a:ext cx="1524000" cy="523220"/>
          </a:xfrm>
          <a:prstGeom prst="rect">
            <a:avLst/>
          </a:prstGeom>
          <a:noFill/>
        </p:spPr>
        <p:txBody>
          <a:bodyPr wrap="square" rtlCol="0">
            <a:spAutoFit/>
          </a:bodyPr>
          <a:lstStyle/>
          <a:p>
            <a:pPr algn="ctr"/>
            <a:r>
              <a:rPr lang="en-US" sz="2800" b="1" dirty="0" smtClean="0"/>
              <a:t>workers</a:t>
            </a:r>
          </a:p>
        </p:txBody>
      </p:sp>
      <p:sp>
        <p:nvSpPr>
          <p:cNvPr id="8" name="TextBox 7"/>
          <p:cNvSpPr txBox="1"/>
          <p:nvPr/>
        </p:nvSpPr>
        <p:spPr>
          <a:xfrm>
            <a:off x="228600" y="895350"/>
            <a:ext cx="1524000" cy="954107"/>
          </a:xfrm>
          <a:prstGeom prst="rect">
            <a:avLst/>
          </a:prstGeom>
          <a:noFill/>
        </p:spPr>
        <p:txBody>
          <a:bodyPr wrap="square" rtlCol="0">
            <a:spAutoFit/>
          </a:bodyPr>
          <a:lstStyle/>
          <a:p>
            <a:pPr algn="ctr"/>
            <a:r>
              <a:rPr lang="en-US" sz="2800" b="1" dirty="0" smtClean="0"/>
              <a:t>capital</a:t>
            </a:r>
          </a:p>
          <a:p>
            <a:pPr algn="ctr"/>
            <a:r>
              <a:rPr lang="en-US" sz="2800" b="1" dirty="0" smtClean="0"/>
              <a:t>owners</a:t>
            </a:r>
          </a:p>
        </p:txBody>
      </p:sp>
      <p:sp>
        <p:nvSpPr>
          <p:cNvPr id="9" name="TextBox 8"/>
          <p:cNvSpPr txBox="1"/>
          <p:nvPr/>
        </p:nvSpPr>
        <p:spPr>
          <a:xfrm>
            <a:off x="838200" y="4563130"/>
            <a:ext cx="2667000" cy="523220"/>
          </a:xfrm>
          <a:prstGeom prst="rect">
            <a:avLst/>
          </a:prstGeom>
          <a:noFill/>
        </p:spPr>
        <p:txBody>
          <a:bodyPr wrap="square" rtlCol="0">
            <a:spAutoFit/>
          </a:bodyPr>
          <a:lstStyle/>
          <a:p>
            <a:pPr algn="ctr"/>
            <a:r>
              <a:rPr lang="en-US" sz="2800" b="1" dirty="0" smtClean="0"/>
              <a:t>landowners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133350"/>
            <a:ext cx="891141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Specific Factors: political economy</a:t>
            </a:r>
          </a:p>
        </p:txBody>
      </p:sp>
      <p:sp>
        <p:nvSpPr>
          <p:cNvPr id="3" name="TextBox 2"/>
          <p:cNvSpPr txBox="1"/>
          <p:nvPr/>
        </p:nvSpPr>
        <p:spPr>
          <a:xfrm>
            <a:off x="4038600" y="1102876"/>
            <a:ext cx="4953000" cy="3754874"/>
          </a:xfrm>
          <a:prstGeom prst="rect">
            <a:avLst/>
          </a:prstGeom>
          <a:noFill/>
        </p:spPr>
        <p:txBody>
          <a:bodyPr wrap="square" rtlCol="0">
            <a:spAutoFit/>
          </a:bodyPr>
          <a:lstStyle/>
          <a:p>
            <a:pPr algn="ctr"/>
            <a:r>
              <a:rPr lang="en-US" sz="2800" b="1" dirty="0" smtClean="0">
                <a:cs typeface="Times New Roman"/>
              </a:rPr>
              <a:t>Those who gain from trade are typically less concentrated, informed, and organized than those who lose.  Losers can convince politicians to block trade with tariffs and quotas.</a:t>
            </a:r>
          </a:p>
          <a:p>
            <a:pPr algn="ctr"/>
            <a:endParaRPr lang="en-US" sz="1400" b="1" dirty="0" smtClean="0">
              <a:cs typeface="Times New Roman"/>
            </a:endParaRPr>
          </a:p>
          <a:p>
            <a:pPr algn="ctr"/>
            <a:r>
              <a:rPr lang="en-US" sz="2800" b="1" dirty="0" smtClean="0">
                <a:cs typeface="Times New Roman"/>
              </a:rPr>
              <a:t>As a counterweight, should favor free trade in general.</a:t>
            </a:r>
          </a:p>
        </p:txBody>
      </p:sp>
      <p:pic>
        <p:nvPicPr>
          <p:cNvPr id="4" name="Picture 3" descr="lego_workers.png"/>
          <p:cNvPicPr>
            <a:picLocks noChangeAspect="1"/>
          </p:cNvPicPr>
          <p:nvPr/>
        </p:nvPicPr>
        <p:blipFill>
          <a:blip r:embed="rId2"/>
          <a:stretch>
            <a:fillRect/>
          </a:stretch>
        </p:blipFill>
        <p:spPr>
          <a:xfrm>
            <a:off x="1600200" y="1123950"/>
            <a:ext cx="1907337" cy="1828800"/>
          </a:xfrm>
          <a:prstGeom prst="rect">
            <a:avLst/>
          </a:prstGeom>
        </p:spPr>
      </p:pic>
      <p:pic>
        <p:nvPicPr>
          <p:cNvPr id="5" name="Picture 4" descr="lego_factory_owner.png"/>
          <p:cNvPicPr>
            <a:picLocks noChangeAspect="1"/>
          </p:cNvPicPr>
          <p:nvPr/>
        </p:nvPicPr>
        <p:blipFill>
          <a:blip r:embed="rId3"/>
          <a:stretch>
            <a:fillRect/>
          </a:stretch>
        </p:blipFill>
        <p:spPr>
          <a:xfrm>
            <a:off x="152400" y="1733550"/>
            <a:ext cx="1828800" cy="1828800"/>
          </a:xfrm>
          <a:prstGeom prst="rect">
            <a:avLst/>
          </a:prstGeom>
        </p:spPr>
      </p:pic>
      <p:pic>
        <p:nvPicPr>
          <p:cNvPr id="6" name="Picture 5" descr="lego_farm_owners.png"/>
          <p:cNvPicPr>
            <a:picLocks noChangeAspect="1"/>
          </p:cNvPicPr>
          <p:nvPr/>
        </p:nvPicPr>
        <p:blipFill>
          <a:blip r:embed="rId4" cstate="print"/>
          <a:stretch>
            <a:fillRect/>
          </a:stretch>
        </p:blipFill>
        <p:spPr>
          <a:xfrm>
            <a:off x="685800" y="2800350"/>
            <a:ext cx="2958438" cy="1828800"/>
          </a:xfrm>
          <a:prstGeom prst="rect">
            <a:avLst/>
          </a:prstGeom>
        </p:spPr>
      </p:pic>
      <p:sp>
        <p:nvSpPr>
          <p:cNvPr id="7" name="TextBox 6"/>
          <p:cNvSpPr txBox="1"/>
          <p:nvPr/>
        </p:nvSpPr>
        <p:spPr>
          <a:xfrm>
            <a:off x="1828800" y="905530"/>
            <a:ext cx="1524000" cy="523220"/>
          </a:xfrm>
          <a:prstGeom prst="rect">
            <a:avLst/>
          </a:prstGeom>
          <a:noFill/>
        </p:spPr>
        <p:txBody>
          <a:bodyPr wrap="square" rtlCol="0">
            <a:spAutoFit/>
          </a:bodyPr>
          <a:lstStyle/>
          <a:p>
            <a:pPr algn="ctr"/>
            <a:r>
              <a:rPr lang="en-US" sz="2800" b="1" dirty="0" smtClean="0"/>
              <a:t>workers</a:t>
            </a:r>
          </a:p>
        </p:txBody>
      </p:sp>
      <p:sp>
        <p:nvSpPr>
          <p:cNvPr id="8" name="TextBox 7"/>
          <p:cNvSpPr txBox="1"/>
          <p:nvPr/>
        </p:nvSpPr>
        <p:spPr>
          <a:xfrm>
            <a:off x="228600" y="895350"/>
            <a:ext cx="1524000" cy="954107"/>
          </a:xfrm>
          <a:prstGeom prst="rect">
            <a:avLst/>
          </a:prstGeom>
          <a:noFill/>
        </p:spPr>
        <p:txBody>
          <a:bodyPr wrap="square" rtlCol="0">
            <a:spAutoFit/>
          </a:bodyPr>
          <a:lstStyle/>
          <a:p>
            <a:pPr algn="ctr"/>
            <a:r>
              <a:rPr lang="en-US" sz="2800" b="1" dirty="0" smtClean="0"/>
              <a:t>capital</a:t>
            </a:r>
          </a:p>
          <a:p>
            <a:pPr algn="ctr"/>
            <a:r>
              <a:rPr lang="en-US" sz="2800" b="1" dirty="0" smtClean="0"/>
              <a:t>owners</a:t>
            </a:r>
          </a:p>
        </p:txBody>
      </p:sp>
      <p:sp>
        <p:nvSpPr>
          <p:cNvPr id="9" name="TextBox 8"/>
          <p:cNvSpPr txBox="1"/>
          <p:nvPr/>
        </p:nvSpPr>
        <p:spPr>
          <a:xfrm>
            <a:off x="838200" y="4563130"/>
            <a:ext cx="2667000" cy="523220"/>
          </a:xfrm>
          <a:prstGeom prst="rect">
            <a:avLst/>
          </a:prstGeom>
          <a:noFill/>
        </p:spPr>
        <p:txBody>
          <a:bodyPr wrap="square" rtlCol="0">
            <a:spAutoFit/>
          </a:bodyPr>
          <a:lstStyle/>
          <a:p>
            <a:pPr algn="ctr"/>
            <a:r>
              <a:rPr lang="en-US" sz="2800" b="1" dirty="0" smtClean="0"/>
              <a:t>landowners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2115" y="133350"/>
            <a:ext cx="831708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Specific Factors: unemployment</a:t>
            </a:r>
          </a:p>
        </p:txBody>
      </p:sp>
      <p:pic>
        <p:nvPicPr>
          <p:cNvPr id="11" name="Picture 1029" descr="fig04_10"/>
          <p:cNvPicPr>
            <a:picLocks noChangeAspect="1" noChangeArrowheads="1"/>
          </p:cNvPicPr>
          <p:nvPr/>
        </p:nvPicPr>
        <p:blipFill>
          <a:blip r:embed="rId2"/>
          <a:srcRect/>
          <a:stretch>
            <a:fillRect/>
          </a:stretch>
        </p:blipFill>
        <p:spPr bwMode="auto">
          <a:xfrm>
            <a:off x="742373" y="1581150"/>
            <a:ext cx="3143827" cy="3200400"/>
          </a:xfrm>
          <a:prstGeom prst="rect">
            <a:avLst/>
          </a:prstGeom>
          <a:noFill/>
          <a:ln>
            <a:solidFill>
              <a:schemeClr val="tx1"/>
            </a:solidFill>
          </a:ln>
        </p:spPr>
      </p:pic>
      <p:sp>
        <p:nvSpPr>
          <p:cNvPr id="12" name="Rectangle 1026"/>
          <p:cNvSpPr txBox="1">
            <a:spLocks noChangeArrowheads="1"/>
          </p:cNvSpPr>
          <p:nvPr/>
        </p:nvSpPr>
        <p:spPr>
          <a:xfrm>
            <a:off x="533400" y="1200150"/>
            <a:ext cx="3505200" cy="363537"/>
          </a:xfrm>
          <a:prstGeom prst="rect">
            <a:avLst/>
          </a:prstGeom>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smtClean="0">
                <a:ln>
                  <a:noFill/>
                </a:ln>
                <a:solidFill>
                  <a:schemeClr val="tx1"/>
                </a:solidFill>
                <a:effectLst/>
                <a:uLnTx/>
                <a:uFillTx/>
                <a:latin typeface="+mj-lt"/>
                <a:ea typeface="+mj-ea"/>
                <a:cs typeface="+mj-cs"/>
              </a:rPr>
              <a:t>Fig. 4-10: Trade and Relative Prices</a:t>
            </a:r>
            <a:endParaRPr kumimoji="0" lang="en-US" b="0" i="0" u="none" strike="noStrike" kern="1200" cap="none" spc="0" normalizeH="0" baseline="0" noProof="0" dirty="0">
              <a:ln>
                <a:noFill/>
              </a:ln>
              <a:solidFill>
                <a:srgbClr val="336699"/>
              </a:solidFill>
              <a:effectLst/>
              <a:uLnTx/>
              <a:uFillTx/>
              <a:latin typeface="+mj-lt"/>
              <a:ea typeface="+mj-ea"/>
              <a:cs typeface="+mj-cs"/>
            </a:endParaRPr>
          </a:p>
        </p:txBody>
      </p:sp>
      <p:sp>
        <p:nvSpPr>
          <p:cNvPr id="13" name="TextBox 12"/>
          <p:cNvSpPr txBox="1"/>
          <p:nvPr/>
        </p:nvSpPr>
        <p:spPr>
          <a:xfrm>
            <a:off x="4038600" y="1581150"/>
            <a:ext cx="4953000" cy="2893100"/>
          </a:xfrm>
          <a:prstGeom prst="rect">
            <a:avLst/>
          </a:prstGeom>
          <a:noFill/>
        </p:spPr>
        <p:txBody>
          <a:bodyPr wrap="square" rtlCol="0">
            <a:spAutoFit/>
          </a:bodyPr>
          <a:lstStyle/>
          <a:p>
            <a:pPr algn="ctr"/>
            <a:r>
              <a:rPr lang="en-US" sz="2800" b="1" dirty="0" smtClean="0">
                <a:cs typeface="Times New Roman"/>
              </a:rPr>
              <a:t>Trade shifts jobs from the import sector to the export sector (labor is a mobile factor).</a:t>
            </a:r>
          </a:p>
          <a:p>
            <a:pPr algn="ctr"/>
            <a:endParaRPr lang="en-US" sz="1400" b="1" dirty="0" smtClean="0">
              <a:cs typeface="Times New Roman"/>
            </a:endParaRPr>
          </a:p>
          <a:p>
            <a:pPr algn="ctr"/>
            <a:r>
              <a:rPr lang="en-US" sz="2800" b="1" dirty="0" smtClean="0">
                <a:cs typeface="Times New Roman"/>
              </a:rPr>
              <a:t>This is not instantaneous though… there can be temporary unemployment.</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fig04_12"/>
          <p:cNvPicPr>
            <a:picLocks noChangeAspect="1" noChangeArrowheads="1"/>
          </p:cNvPicPr>
          <p:nvPr/>
        </p:nvPicPr>
        <p:blipFill>
          <a:blip r:embed="rId2"/>
          <a:srcRect/>
          <a:stretch>
            <a:fillRect/>
          </a:stretch>
        </p:blipFill>
        <p:spPr bwMode="auto">
          <a:xfrm>
            <a:off x="152400" y="2097087"/>
            <a:ext cx="4202447" cy="2286000"/>
          </a:xfrm>
          <a:prstGeom prst="rect">
            <a:avLst/>
          </a:prstGeom>
          <a:noFill/>
          <a:ln>
            <a:solidFill>
              <a:schemeClr val="tx1"/>
            </a:solidFill>
          </a:ln>
        </p:spPr>
      </p:pic>
      <p:sp>
        <p:nvSpPr>
          <p:cNvPr id="3" name="TextBox 2"/>
          <p:cNvSpPr txBox="1"/>
          <p:nvPr/>
        </p:nvSpPr>
        <p:spPr>
          <a:xfrm>
            <a:off x="522115" y="133350"/>
            <a:ext cx="831708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Specific Factors: unemployment</a:t>
            </a:r>
          </a:p>
        </p:txBody>
      </p:sp>
      <p:sp>
        <p:nvSpPr>
          <p:cNvPr id="4" name="Rectangle 2"/>
          <p:cNvSpPr txBox="1">
            <a:spLocks noChangeArrowheads="1"/>
          </p:cNvSpPr>
          <p:nvPr/>
        </p:nvSpPr>
        <p:spPr>
          <a:xfrm>
            <a:off x="152400" y="1428750"/>
            <a:ext cx="4191000" cy="668337"/>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smtClean="0">
                <a:ln>
                  <a:noFill/>
                </a:ln>
                <a:solidFill>
                  <a:schemeClr val="tx1"/>
                </a:solidFill>
                <a:effectLst/>
                <a:uLnTx/>
                <a:uFillTx/>
                <a:latin typeface="+mj-lt"/>
                <a:ea typeface="+mj-ea"/>
                <a:cs typeface="+mj-cs"/>
              </a:rPr>
              <a:t>Fig. 4-12: Unemployment and Import Penetration in the U.S.</a:t>
            </a:r>
            <a:endParaRPr kumimoji="0" lang="en-US" b="0" i="0" u="none" strike="noStrike" kern="1200" cap="none" spc="0" normalizeH="0" baseline="0" noProof="0" dirty="0">
              <a:ln>
                <a:noFill/>
              </a:ln>
              <a:solidFill>
                <a:srgbClr val="336699"/>
              </a:solidFill>
              <a:effectLst/>
              <a:uLnTx/>
              <a:uFillTx/>
              <a:latin typeface="+mj-lt"/>
              <a:ea typeface="+mj-ea"/>
              <a:cs typeface="+mj-cs"/>
            </a:endParaRPr>
          </a:p>
        </p:txBody>
      </p:sp>
      <p:sp>
        <p:nvSpPr>
          <p:cNvPr id="5" name="TextBox 4"/>
          <p:cNvSpPr txBox="1"/>
          <p:nvPr/>
        </p:nvSpPr>
        <p:spPr>
          <a:xfrm>
            <a:off x="4343400" y="1352550"/>
            <a:ext cx="4800600" cy="3323987"/>
          </a:xfrm>
          <a:prstGeom prst="rect">
            <a:avLst/>
          </a:prstGeom>
          <a:noFill/>
        </p:spPr>
        <p:txBody>
          <a:bodyPr wrap="square" rtlCol="0">
            <a:spAutoFit/>
          </a:bodyPr>
          <a:lstStyle/>
          <a:p>
            <a:pPr algn="ctr"/>
            <a:r>
              <a:rPr lang="en-US" sz="2800" b="1" dirty="0" smtClean="0">
                <a:cs typeface="Times New Roman"/>
              </a:rPr>
              <a:t>There is no obvious correlation between imports (trade) and unemployment in the U.S.</a:t>
            </a:r>
          </a:p>
          <a:p>
            <a:pPr algn="ctr"/>
            <a:endParaRPr lang="en-US" sz="1400" b="1" dirty="0" smtClean="0">
              <a:cs typeface="Times New Roman"/>
            </a:endParaRPr>
          </a:p>
          <a:p>
            <a:pPr algn="ctr"/>
            <a:r>
              <a:rPr lang="en-US" sz="2800" b="1" dirty="0" smtClean="0">
                <a:cs typeface="Times New Roman"/>
              </a:rPr>
              <a:t>From 1996 to 2008 only 2.5% of involuntary displacements stemmed from plants moved overseas / import competition.</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2115" y="133350"/>
            <a:ext cx="799295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Specific Factors: labor mobility</a:t>
            </a:r>
          </a:p>
        </p:txBody>
      </p:sp>
      <p:sp>
        <p:nvSpPr>
          <p:cNvPr id="6" name="TextBox 5"/>
          <p:cNvSpPr txBox="1"/>
          <p:nvPr/>
        </p:nvSpPr>
        <p:spPr>
          <a:xfrm>
            <a:off x="3733800" y="1659850"/>
            <a:ext cx="5029200" cy="2893100"/>
          </a:xfrm>
          <a:prstGeom prst="rect">
            <a:avLst/>
          </a:prstGeom>
          <a:noFill/>
        </p:spPr>
        <p:txBody>
          <a:bodyPr wrap="square" rtlCol="0">
            <a:spAutoFit/>
          </a:bodyPr>
          <a:lstStyle/>
          <a:p>
            <a:pPr algn="ctr"/>
            <a:r>
              <a:rPr lang="en-US" sz="2800" b="1" dirty="0" smtClean="0">
                <a:cs typeface="Times New Roman"/>
              </a:rPr>
              <a:t>Workers migrate to where wages are highest.</a:t>
            </a:r>
          </a:p>
          <a:p>
            <a:pPr algn="ctr"/>
            <a:endParaRPr lang="en-US" sz="1400" b="1" dirty="0" smtClean="0">
              <a:cs typeface="Times New Roman"/>
            </a:endParaRPr>
          </a:p>
          <a:p>
            <a:pPr algn="ctr"/>
            <a:r>
              <a:rPr lang="en-US" sz="2800" b="1" dirty="0" smtClean="0">
                <a:cs typeface="Times New Roman"/>
              </a:rPr>
              <a:t>Suppose 2 countries produce</a:t>
            </a:r>
          </a:p>
          <a:p>
            <a:pPr algn="ctr"/>
            <a:r>
              <a:rPr lang="en-US" sz="2800" b="1" dirty="0" smtClean="0">
                <a:cs typeface="Times New Roman"/>
              </a:rPr>
              <a:t>a  non-traded good (food)</a:t>
            </a:r>
          </a:p>
          <a:p>
            <a:pPr algn="ctr"/>
            <a:r>
              <a:rPr lang="en-US" sz="2800" b="1" dirty="0" smtClean="0">
                <a:cs typeface="Times New Roman"/>
              </a:rPr>
              <a:t>using a mobile factor (labor)</a:t>
            </a:r>
          </a:p>
          <a:p>
            <a:pPr algn="ctr"/>
            <a:r>
              <a:rPr lang="en-US" sz="2800" b="1" dirty="0" smtClean="0">
                <a:cs typeface="Times New Roman"/>
              </a:rPr>
              <a:t>and a specific factor (land).</a:t>
            </a:r>
          </a:p>
        </p:txBody>
      </p:sp>
      <p:pic>
        <p:nvPicPr>
          <p:cNvPr id="7" name="Picture 1031" descr="fig04_13"/>
          <p:cNvPicPr>
            <a:picLocks noChangeAspect="1" noChangeArrowheads="1"/>
          </p:cNvPicPr>
          <p:nvPr/>
        </p:nvPicPr>
        <p:blipFill>
          <a:blip r:embed="rId2"/>
          <a:srcRect/>
          <a:stretch>
            <a:fillRect/>
          </a:stretch>
        </p:blipFill>
        <p:spPr bwMode="auto">
          <a:xfrm>
            <a:off x="556510" y="1657350"/>
            <a:ext cx="2872490" cy="3200400"/>
          </a:xfrm>
          <a:prstGeom prst="rect">
            <a:avLst/>
          </a:prstGeom>
          <a:noFill/>
          <a:ln>
            <a:solidFill>
              <a:schemeClr val="tx1"/>
            </a:solidFill>
          </a:ln>
        </p:spPr>
      </p:pic>
      <p:sp>
        <p:nvSpPr>
          <p:cNvPr id="8" name="Rectangle 1026"/>
          <p:cNvSpPr txBox="1">
            <a:spLocks noChangeArrowheads="1"/>
          </p:cNvSpPr>
          <p:nvPr/>
        </p:nvSpPr>
        <p:spPr>
          <a:xfrm>
            <a:off x="381000" y="989013"/>
            <a:ext cx="3124200" cy="668337"/>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smtClean="0">
                <a:ln>
                  <a:noFill/>
                </a:ln>
                <a:solidFill>
                  <a:schemeClr val="tx1"/>
                </a:solidFill>
                <a:effectLst/>
                <a:uLnTx/>
                <a:uFillTx/>
                <a:latin typeface="+mj-lt"/>
                <a:ea typeface="+mj-ea"/>
                <a:cs typeface="+mj-cs"/>
              </a:rPr>
              <a:t>Fig. 4-13: Causes and Effects of International Labor Mobility</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2115" y="133350"/>
            <a:ext cx="799295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Specific Factors: labor mobility</a:t>
            </a:r>
          </a:p>
        </p:txBody>
      </p:sp>
      <p:sp>
        <p:nvSpPr>
          <p:cNvPr id="5" name="TextBox 4"/>
          <p:cNvSpPr txBox="1"/>
          <p:nvPr/>
        </p:nvSpPr>
        <p:spPr>
          <a:xfrm>
            <a:off x="3733800" y="1102876"/>
            <a:ext cx="5029200" cy="3754874"/>
          </a:xfrm>
          <a:prstGeom prst="rect">
            <a:avLst/>
          </a:prstGeom>
          <a:noFill/>
        </p:spPr>
        <p:txBody>
          <a:bodyPr wrap="square" rtlCol="0">
            <a:spAutoFit/>
          </a:bodyPr>
          <a:lstStyle/>
          <a:p>
            <a:pPr algn="ctr"/>
            <a:r>
              <a:rPr lang="en-US" sz="2800" b="1" dirty="0" smtClean="0">
                <a:cs typeface="Times New Roman"/>
              </a:rPr>
              <a:t>Without migration:</a:t>
            </a:r>
          </a:p>
          <a:p>
            <a:pPr algn="ctr"/>
            <a:r>
              <a:rPr lang="en-US" sz="2800" b="1" dirty="0" smtClean="0">
                <a:cs typeface="Times New Roman"/>
              </a:rPr>
              <a:t>Workers in the Home country earn a low real wage (point C);</a:t>
            </a:r>
          </a:p>
          <a:p>
            <a:pPr algn="ctr"/>
            <a:r>
              <a:rPr lang="en-US" sz="2800" b="1" dirty="0" smtClean="0">
                <a:cs typeface="Times New Roman"/>
              </a:rPr>
              <a:t>workers in the Foreign country earn a high real wage (point B).</a:t>
            </a:r>
          </a:p>
          <a:p>
            <a:pPr algn="ctr"/>
            <a:endParaRPr lang="en-US" sz="1400" b="1" dirty="0" smtClean="0">
              <a:cs typeface="Times New Roman"/>
            </a:endParaRPr>
          </a:p>
          <a:p>
            <a:pPr algn="ctr"/>
            <a:r>
              <a:rPr lang="en-US" sz="2800" b="1" dirty="0" smtClean="0">
                <a:cs typeface="Times New Roman"/>
              </a:rPr>
              <a:t>With migration:</a:t>
            </a:r>
          </a:p>
          <a:p>
            <a:pPr algn="ctr"/>
            <a:r>
              <a:rPr lang="en-US" sz="2800" b="1" dirty="0" smtClean="0">
                <a:cs typeface="Times New Roman"/>
              </a:rPr>
              <a:t>Real wages in Home and Foreign reach equilibrium (point A).</a:t>
            </a:r>
          </a:p>
        </p:txBody>
      </p:sp>
      <p:pic>
        <p:nvPicPr>
          <p:cNvPr id="6" name="Picture 1031" descr="fig04_13"/>
          <p:cNvPicPr>
            <a:picLocks noChangeAspect="1" noChangeArrowheads="1"/>
          </p:cNvPicPr>
          <p:nvPr/>
        </p:nvPicPr>
        <p:blipFill>
          <a:blip r:embed="rId2"/>
          <a:srcRect/>
          <a:stretch>
            <a:fillRect/>
          </a:stretch>
        </p:blipFill>
        <p:spPr bwMode="auto">
          <a:xfrm>
            <a:off x="556510" y="1657350"/>
            <a:ext cx="2872490" cy="3200400"/>
          </a:xfrm>
          <a:prstGeom prst="rect">
            <a:avLst/>
          </a:prstGeom>
          <a:noFill/>
          <a:ln>
            <a:solidFill>
              <a:schemeClr val="tx1"/>
            </a:solidFill>
          </a:ln>
        </p:spPr>
      </p:pic>
      <p:sp>
        <p:nvSpPr>
          <p:cNvPr id="7" name="Rectangle 1026"/>
          <p:cNvSpPr txBox="1">
            <a:spLocks noChangeArrowheads="1"/>
          </p:cNvSpPr>
          <p:nvPr/>
        </p:nvSpPr>
        <p:spPr>
          <a:xfrm>
            <a:off x="381000" y="989013"/>
            <a:ext cx="3124200" cy="668337"/>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smtClean="0">
                <a:ln>
                  <a:noFill/>
                </a:ln>
                <a:solidFill>
                  <a:schemeClr val="tx1"/>
                </a:solidFill>
                <a:effectLst/>
                <a:uLnTx/>
                <a:uFillTx/>
                <a:latin typeface="+mj-lt"/>
                <a:ea typeface="+mj-ea"/>
                <a:cs typeface="+mj-cs"/>
              </a:rPr>
              <a:t>Fig. 4-13: Causes and Effects of International Labor Mobility</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2115" y="133350"/>
            <a:ext cx="799295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Specific Factors: labor mobility</a:t>
            </a:r>
          </a:p>
        </p:txBody>
      </p:sp>
      <p:pic>
        <p:nvPicPr>
          <p:cNvPr id="3" name="Picture 1031" descr="fig04_13"/>
          <p:cNvPicPr>
            <a:picLocks noChangeAspect="1" noChangeArrowheads="1"/>
          </p:cNvPicPr>
          <p:nvPr/>
        </p:nvPicPr>
        <p:blipFill>
          <a:blip r:embed="rId2"/>
          <a:srcRect/>
          <a:stretch>
            <a:fillRect/>
          </a:stretch>
        </p:blipFill>
        <p:spPr bwMode="auto">
          <a:xfrm>
            <a:off x="556510" y="1657350"/>
            <a:ext cx="2872490" cy="3200400"/>
          </a:xfrm>
          <a:prstGeom prst="rect">
            <a:avLst/>
          </a:prstGeom>
          <a:noFill/>
          <a:ln>
            <a:solidFill>
              <a:schemeClr val="tx1"/>
            </a:solidFill>
          </a:ln>
        </p:spPr>
      </p:pic>
      <p:sp>
        <p:nvSpPr>
          <p:cNvPr id="4" name="Rectangle 1026"/>
          <p:cNvSpPr txBox="1">
            <a:spLocks noChangeArrowheads="1"/>
          </p:cNvSpPr>
          <p:nvPr/>
        </p:nvSpPr>
        <p:spPr>
          <a:xfrm>
            <a:off x="381000" y="989013"/>
            <a:ext cx="3124200" cy="668337"/>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smtClean="0">
                <a:ln>
                  <a:noFill/>
                </a:ln>
                <a:solidFill>
                  <a:schemeClr val="tx1"/>
                </a:solidFill>
                <a:effectLst/>
                <a:uLnTx/>
                <a:uFillTx/>
                <a:latin typeface="+mj-lt"/>
                <a:ea typeface="+mj-ea"/>
                <a:cs typeface="+mj-cs"/>
              </a:rPr>
              <a:t>Fig. 4-13: Causes and Effects of International Labor Mobility</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Box 4"/>
          <p:cNvSpPr txBox="1"/>
          <p:nvPr/>
        </p:nvSpPr>
        <p:spPr>
          <a:xfrm>
            <a:off x="3733800" y="1047750"/>
            <a:ext cx="5257800" cy="3970318"/>
          </a:xfrm>
          <a:prstGeom prst="rect">
            <a:avLst/>
          </a:prstGeom>
          <a:noFill/>
        </p:spPr>
        <p:txBody>
          <a:bodyPr wrap="square" rtlCol="0">
            <a:spAutoFit/>
          </a:bodyPr>
          <a:lstStyle/>
          <a:p>
            <a:pPr algn="ctr"/>
            <a:r>
              <a:rPr lang="en-US" sz="2800" b="1" dirty="0" smtClean="0">
                <a:cs typeface="Times New Roman"/>
              </a:rPr>
              <a:t>The lower wage without migration is reflected as a lower MPL, resulting from less land per worker (lower productivity).</a:t>
            </a:r>
          </a:p>
          <a:p>
            <a:pPr algn="ctr"/>
            <a:endParaRPr lang="en-US" sz="1400" b="1" dirty="0" smtClean="0">
              <a:cs typeface="Times New Roman"/>
            </a:endParaRPr>
          </a:p>
          <a:p>
            <a:pPr algn="ctr"/>
            <a:r>
              <a:rPr lang="en-US" sz="2800" b="1" dirty="0" err="1" smtClean="0">
                <a:cs typeface="Times New Roman"/>
              </a:rPr>
              <a:t>Emmigration</a:t>
            </a:r>
            <a:r>
              <a:rPr lang="en-US" sz="2800" b="1" dirty="0" smtClean="0">
                <a:cs typeface="Times New Roman"/>
              </a:rPr>
              <a:t> from Home reduces L and raises Home real wages.</a:t>
            </a:r>
          </a:p>
          <a:p>
            <a:pPr algn="ctr"/>
            <a:endParaRPr lang="en-US" sz="1400" b="1" dirty="0" smtClean="0">
              <a:cs typeface="Times New Roman"/>
            </a:endParaRPr>
          </a:p>
          <a:p>
            <a:pPr algn="ctr"/>
            <a:r>
              <a:rPr lang="en-US" sz="2800" b="1" dirty="0" smtClean="0">
                <a:cs typeface="Times New Roman"/>
              </a:rPr>
              <a:t>Immigration to Foreign increases L* and lowers Foreign real wages.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0" y="2101155"/>
            <a:ext cx="5181600" cy="1384995"/>
          </a:xfrm>
          <a:prstGeom prst="rect">
            <a:avLst/>
          </a:prstGeom>
          <a:noFill/>
        </p:spPr>
        <p:txBody>
          <a:bodyPr wrap="square" rtlCol="0">
            <a:spAutoFit/>
          </a:bodyPr>
          <a:lstStyle/>
          <a:p>
            <a:pPr algn="ctr"/>
            <a:r>
              <a:rPr lang="en-US" sz="2800" b="1" i="1" dirty="0" smtClean="0">
                <a:effectLst>
                  <a:outerShdw blurRad="38100" dist="38100" dir="2700000" algn="tl">
                    <a:srgbClr val="000000">
                      <a:alpha val="43137"/>
                    </a:srgbClr>
                  </a:outerShdw>
                </a:effectLst>
              </a:rPr>
              <a:t>income distribution </a:t>
            </a:r>
            <a:r>
              <a:rPr lang="en-US" sz="2800" b="1" dirty="0" smtClean="0"/>
              <a:t>–</a:t>
            </a:r>
          </a:p>
          <a:p>
            <a:pPr algn="ctr"/>
            <a:r>
              <a:rPr lang="en-US" sz="2800" b="1" dirty="0" smtClean="0"/>
              <a:t>division of revenues among factors of production</a:t>
            </a:r>
          </a:p>
        </p:txBody>
      </p:sp>
      <p:sp>
        <p:nvSpPr>
          <p:cNvPr id="3" name="TextBox 2"/>
          <p:cNvSpPr txBox="1"/>
          <p:nvPr/>
        </p:nvSpPr>
        <p:spPr>
          <a:xfrm>
            <a:off x="3121788" y="133350"/>
            <a:ext cx="297421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Definitions</a:t>
            </a:r>
          </a:p>
        </p:txBody>
      </p:sp>
      <p:pic>
        <p:nvPicPr>
          <p:cNvPr id="4" name="Picture 3" descr="lego_workers.png"/>
          <p:cNvPicPr>
            <a:picLocks noChangeAspect="1"/>
          </p:cNvPicPr>
          <p:nvPr/>
        </p:nvPicPr>
        <p:blipFill>
          <a:blip r:embed="rId2"/>
          <a:stretch>
            <a:fillRect/>
          </a:stretch>
        </p:blipFill>
        <p:spPr>
          <a:xfrm>
            <a:off x="1600200" y="1123950"/>
            <a:ext cx="1907337" cy="1828800"/>
          </a:xfrm>
          <a:prstGeom prst="rect">
            <a:avLst/>
          </a:prstGeom>
        </p:spPr>
      </p:pic>
      <p:pic>
        <p:nvPicPr>
          <p:cNvPr id="5" name="Picture 4" descr="lego_factory_owner.png"/>
          <p:cNvPicPr>
            <a:picLocks noChangeAspect="1"/>
          </p:cNvPicPr>
          <p:nvPr/>
        </p:nvPicPr>
        <p:blipFill>
          <a:blip r:embed="rId3"/>
          <a:stretch>
            <a:fillRect/>
          </a:stretch>
        </p:blipFill>
        <p:spPr>
          <a:xfrm>
            <a:off x="152400" y="1733550"/>
            <a:ext cx="1828800" cy="1828800"/>
          </a:xfrm>
          <a:prstGeom prst="rect">
            <a:avLst/>
          </a:prstGeom>
        </p:spPr>
      </p:pic>
      <p:pic>
        <p:nvPicPr>
          <p:cNvPr id="6" name="Picture 5" descr="lego_farm_owners.png"/>
          <p:cNvPicPr>
            <a:picLocks noChangeAspect="1"/>
          </p:cNvPicPr>
          <p:nvPr/>
        </p:nvPicPr>
        <p:blipFill>
          <a:blip r:embed="rId4" cstate="print"/>
          <a:stretch>
            <a:fillRect/>
          </a:stretch>
        </p:blipFill>
        <p:spPr>
          <a:xfrm>
            <a:off x="685800" y="2800350"/>
            <a:ext cx="2958438" cy="1828800"/>
          </a:xfrm>
          <a:prstGeom prst="rect">
            <a:avLst/>
          </a:prstGeom>
        </p:spPr>
      </p:pic>
      <p:sp>
        <p:nvSpPr>
          <p:cNvPr id="7" name="TextBox 6"/>
          <p:cNvSpPr txBox="1"/>
          <p:nvPr/>
        </p:nvSpPr>
        <p:spPr>
          <a:xfrm>
            <a:off x="1828800" y="905530"/>
            <a:ext cx="1524000" cy="523220"/>
          </a:xfrm>
          <a:prstGeom prst="rect">
            <a:avLst/>
          </a:prstGeom>
          <a:noFill/>
        </p:spPr>
        <p:txBody>
          <a:bodyPr wrap="square" rtlCol="0">
            <a:spAutoFit/>
          </a:bodyPr>
          <a:lstStyle/>
          <a:p>
            <a:pPr algn="ctr"/>
            <a:r>
              <a:rPr lang="en-US" sz="2800" b="1" dirty="0" smtClean="0"/>
              <a:t>workers</a:t>
            </a:r>
          </a:p>
        </p:txBody>
      </p:sp>
      <p:sp>
        <p:nvSpPr>
          <p:cNvPr id="8" name="TextBox 7"/>
          <p:cNvSpPr txBox="1"/>
          <p:nvPr/>
        </p:nvSpPr>
        <p:spPr>
          <a:xfrm>
            <a:off x="228600" y="895350"/>
            <a:ext cx="1524000" cy="954107"/>
          </a:xfrm>
          <a:prstGeom prst="rect">
            <a:avLst/>
          </a:prstGeom>
          <a:noFill/>
        </p:spPr>
        <p:txBody>
          <a:bodyPr wrap="square" rtlCol="0">
            <a:spAutoFit/>
          </a:bodyPr>
          <a:lstStyle/>
          <a:p>
            <a:pPr algn="ctr"/>
            <a:r>
              <a:rPr lang="en-US" sz="2800" b="1" dirty="0" smtClean="0"/>
              <a:t>capital</a:t>
            </a:r>
          </a:p>
          <a:p>
            <a:pPr algn="ctr"/>
            <a:r>
              <a:rPr lang="en-US" sz="2800" b="1" dirty="0" smtClean="0"/>
              <a:t>owners</a:t>
            </a:r>
          </a:p>
        </p:txBody>
      </p:sp>
      <p:sp>
        <p:nvSpPr>
          <p:cNvPr id="9" name="TextBox 8"/>
          <p:cNvSpPr txBox="1"/>
          <p:nvPr/>
        </p:nvSpPr>
        <p:spPr>
          <a:xfrm>
            <a:off x="838200" y="4563130"/>
            <a:ext cx="2667000" cy="523220"/>
          </a:xfrm>
          <a:prstGeom prst="rect">
            <a:avLst/>
          </a:prstGeom>
          <a:noFill/>
        </p:spPr>
        <p:txBody>
          <a:bodyPr wrap="square" rtlCol="0">
            <a:spAutoFit/>
          </a:bodyPr>
          <a:lstStyle/>
          <a:p>
            <a:pPr algn="ctr"/>
            <a:r>
              <a:rPr lang="en-US" sz="2800" b="1" dirty="0" smtClean="0"/>
              <a:t>landowners</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2115" y="133350"/>
            <a:ext cx="799295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Specific Factors: labor mobility</a:t>
            </a:r>
          </a:p>
        </p:txBody>
      </p:sp>
      <p:pic>
        <p:nvPicPr>
          <p:cNvPr id="3" name="Picture 1031" descr="fig04_13"/>
          <p:cNvPicPr>
            <a:picLocks noChangeAspect="1" noChangeArrowheads="1"/>
          </p:cNvPicPr>
          <p:nvPr/>
        </p:nvPicPr>
        <p:blipFill>
          <a:blip r:embed="rId2"/>
          <a:srcRect/>
          <a:stretch>
            <a:fillRect/>
          </a:stretch>
        </p:blipFill>
        <p:spPr bwMode="auto">
          <a:xfrm>
            <a:off x="556510" y="1657350"/>
            <a:ext cx="2872490" cy="3200400"/>
          </a:xfrm>
          <a:prstGeom prst="rect">
            <a:avLst/>
          </a:prstGeom>
          <a:noFill/>
          <a:ln>
            <a:solidFill>
              <a:schemeClr val="tx1"/>
            </a:solidFill>
          </a:ln>
        </p:spPr>
      </p:pic>
      <p:sp>
        <p:nvSpPr>
          <p:cNvPr id="4" name="Rectangle 1026"/>
          <p:cNvSpPr txBox="1">
            <a:spLocks noChangeArrowheads="1"/>
          </p:cNvSpPr>
          <p:nvPr/>
        </p:nvSpPr>
        <p:spPr>
          <a:xfrm>
            <a:off x="381000" y="989013"/>
            <a:ext cx="3124200" cy="668337"/>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smtClean="0">
                <a:ln>
                  <a:noFill/>
                </a:ln>
                <a:solidFill>
                  <a:schemeClr val="tx1"/>
                </a:solidFill>
                <a:effectLst/>
                <a:uLnTx/>
                <a:uFillTx/>
                <a:latin typeface="+mj-lt"/>
                <a:ea typeface="+mj-ea"/>
                <a:cs typeface="+mj-cs"/>
              </a:rPr>
              <a:t>Fig. 4-13: Causes and Effects of International Labor Mobility</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Box 4"/>
          <p:cNvSpPr txBox="1"/>
          <p:nvPr/>
        </p:nvSpPr>
        <p:spPr>
          <a:xfrm>
            <a:off x="3657600" y="1123950"/>
            <a:ext cx="5257800" cy="3754874"/>
          </a:xfrm>
          <a:prstGeom prst="rect">
            <a:avLst/>
          </a:prstGeom>
          <a:noFill/>
        </p:spPr>
        <p:txBody>
          <a:bodyPr wrap="square" rtlCol="0">
            <a:spAutoFit/>
          </a:bodyPr>
          <a:lstStyle/>
          <a:p>
            <a:pPr algn="ctr"/>
            <a:r>
              <a:rPr lang="en-US" sz="2800" b="1" dirty="0" smtClean="0">
                <a:cs typeface="Times New Roman"/>
              </a:rPr>
              <a:t>World output rises: labor moves to where it is more productive.</a:t>
            </a:r>
          </a:p>
          <a:p>
            <a:pPr algn="ctr"/>
            <a:endParaRPr lang="en-US" sz="1400" b="1" dirty="0" smtClean="0">
              <a:cs typeface="Times New Roman"/>
            </a:endParaRPr>
          </a:p>
          <a:p>
            <a:pPr algn="ctr"/>
            <a:r>
              <a:rPr lang="en-US" sz="2800" b="1" dirty="0" smtClean="0">
                <a:cs typeface="Times New Roman"/>
              </a:rPr>
              <a:t>Foreign gains the area under</a:t>
            </a:r>
          </a:p>
          <a:p>
            <a:pPr algn="ctr"/>
            <a:r>
              <a:rPr lang="en-US" sz="2800" b="1" dirty="0" smtClean="0">
                <a:cs typeface="Times New Roman"/>
              </a:rPr>
              <a:t>the trapezoid ABL</a:t>
            </a:r>
            <a:r>
              <a:rPr lang="en-US" sz="2800" b="1" baseline="30000" dirty="0" smtClean="0">
                <a:cs typeface="Times New Roman"/>
              </a:rPr>
              <a:t>1</a:t>
            </a:r>
            <a:r>
              <a:rPr lang="en-US" sz="2800" b="1" dirty="0" smtClean="0">
                <a:cs typeface="Times New Roman"/>
              </a:rPr>
              <a:t>L</a:t>
            </a:r>
            <a:r>
              <a:rPr lang="en-US" sz="2800" b="1" baseline="30000" dirty="0" smtClean="0">
                <a:cs typeface="Times New Roman"/>
              </a:rPr>
              <a:t>2</a:t>
            </a:r>
            <a:r>
              <a:rPr lang="en-US" sz="2800" b="1" dirty="0" smtClean="0">
                <a:cs typeface="Times New Roman"/>
              </a:rPr>
              <a:t>.</a:t>
            </a:r>
          </a:p>
          <a:p>
            <a:pPr algn="ctr"/>
            <a:r>
              <a:rPr lang="en-US" sz="2800" b="1" dirty="0" smtClean="0">
                <a:cs typeface="Times New Roman"/>
              </a:rPr>
              <a:t>Home loses the area under</a:t>
            </a:r>
          </a:p>
          <a:p>
            <a:pPr algn="ctr"/>
            <a:r>
              <a:rPr lang="en-US" sz="2800" b="1" dirty="0" smtClean="0">
                <a:cs typeface="Times New Roman"/>
              </a:rPr>
              <a:t>the trapezoid ACL</a:t>
            </a:r>
            <a:r>
              <a:rPr lang="en-US" sz="2800" b="1" baseline="30000" dirty="0" smtClean="0">
                <a:cs typeface="Times New Roman"/>
              </a:rPr>
              <a:t>1</a:t>
            </a:r>
            <a:r>
              <a:rPr lang="en-US" sz="2800" b="1" dirty="0" smtClean="0">
                <a:cs typeface="Times New Roman"/>
              </a:rPr>
              <a:t>L</a:t>
            </a:r>
            <a:r>
              <a:rPr lang="en-US" sz="2800" b="1" baseline="30000" dirty="0" smtClean="0">
                <a:cs typeface="Times New Roman"/>
              </a:rPr>
              <a:t>2</a:t>
            </a:r>
            <a:r>
              <a:rPr lang="en-US" sz="2800" b="1" dirty="0" smtClean="0">
                <a:cs typeface="Times New Roman"/>
              </a:rPr>
              <a:t>.</a:t>
            </a:r>
          </a:p>
          <a:p>
            <a:pPr algn="ctr"/>
            <a:r>
              <a:rPr lang="en-US" sz="2800" b="1" dirty="0" smtClean="0">
                <a:cs typeface="Times New Roman"/>
              </a:rPr>
              <a:t>Thus total output increases</a:t>
            </a:r>
          </a:p>
          <a:p>
            <a:pPr algn="ctr"/>
            <a:r>
              <a:rPr lang="en-US" sz="2800" b="1" dirty="0" smtClean="0">
                <a:cs typeface="Times New Roman"/>
              </a:rPr>
              <a:t>by the triangle ABC.</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2115" y="133350"/>
            <a:ext cx="799295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Specific Factors: labor mobility</a:t>
            </a:r>
          </a:p>
        </p:txBody>
      </p:sp>
      <p:pic>
        <p:nvPicPr>
          <p:cNvPr id="3" name="Picture 1031" descr="fig04_13"/>
          <p:cNvPicPr>
            <a:picLocks noChangeAspect="1" noChangeArrowheads="1"/>
          </p:cNvPicPr>
          <p:nvPr/>
        </p:nvPicPr>
        <p:blipFill>
          <a:blip r:embed="rId2"/>
          <a:srcRect/>
          <a:stretch>
            <a:fillRect/>
          </a:stretch>
        </p:blipFill>
        <p:spPr bwMode="auto">
          <a:xfrm>
            <a:off x="556510" y="1657350"/>
            <a:ext cx="2872490" cy="3200400"/>
          </a:xfrm>
          <a:prstGeom prst="rect">
            <a:avLst/>
          </a:prstGeom>
          <a:noFill/>
          <a:ln>
            <a:solidFill>
              <a:schemeClr val="tx1"/>
            </a:solidFill>
          </a:ln>
        </p:spPr>
      </p:pic>
      <p:sp>
        <p:nvSpPr>
          <p:cNvPr id="4" name="Rectangle 1026"/>
          <p:cNvSpPr txBox="1">
            <a:spLocks noChangeArrowheads="1"/>
          </p:cNvSpPr>
          <p:nvPr/>
        </p:nvSpPr>
        <p:spPr>
          <a:xfrm>
            <a:off x="381000" y="989013"/>
            <a:ext cx="3124200" cy="668337"/>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smtClean="0">
                <a:ln>
                  <a:noFill/>
                </a:ln>
                <a:solidFill>
                  <a:schemeClr val="tx1"/>
                </a:solidFill>
                <a:effectLst/>
                <a:uLnTx/>
                <a:uFillTx/>
                <a:latin typeface="+mj-lt"/>
                <a:ea typeface="+mj-ea"/>
                <a:cs typeface="+mj-cs"/>
              </a:rPr>
              <a:t>Fig. 4-13: Causes and Effects of International Labor Mobility</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Box 4"/>
          <p:cNvSpPr txBox="1"/>
          <p:nvPr/>
        </p:nvSpPr>
        <p:spPr>
          <a:xfrm>
            <a:off x="3657600" y="1242120"/>
            <a:ext cx="5257800" cy="3539430"/>
          </a:xfrm>
          <a:prstGeom prst="rect">
            <a:avLst/>
          </a:prstGeom>
          <a:noFill/>
        </p:spPr>
        <p:txBody>
          <a:bodyPr wrap="square" rtlCol="0">
            <a:spAutoFit/>
          </a:bodyPr>
          <a:lstStyle/>
          <a:p>
            <a:pPr algn="ctr"/>
            <a:r>
              <a:rPr lang="en-US" sz="2800" b="1" dirty="0" smtClean="0">
                <a:cs typeface="Times New Roman"/>
              </a:rPr>
              <a:t>World output rises: labor moves to where it is more productive.</a:t>
            </a:r>
          </a:p>
          <a:p>
            <a:pPr algn="ctr"/>
            <a:endParaRPr lang="en-US" sz="1400" b="1" dirty="0" smtClean="0">
              <a:cs typeface="Times New Roman"/>
            </a:endParaRPr>
          </a:p>
          <a:p>
            <a:pPr algn="ctr"/>
            <a:r>
              <a:rPr lang="en-US" sz="2800" b="1" dirty="0" smtClean="0">
                <a:cs typeface="Times New Roman"/>
              </a:rPr>
              <a:t>World output is maximized at the equilibrium (A) where real wages of Home and Foreign are equal.</a:t>
            </a:r>
          </a:p>
          <a:p>
            <a:pPr algn="ctr"/>
            <a:endParaRPr lang="en-US" sz="1400" b="1" dirty="0" smtClean="0">
              <a:cs typeface="Times New Roman"/>
            </a:endParaRPr>
          </a:p>
          <a:p>
            <a:pPr algn="ctr"/>
            <a:r>
              <a:rPr lang="en-US" sz="2800" b="1" dirty="0" smtClean="0">
                <a:cs typeface="Times New Roman"/>
              </a:rPr>
              <a:t>But wages don’t actually equalize due to immigration restrictions.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2115" y="133350"/>
            <a:ext cx="799295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Specific Factors: labor mobility</a:t>
            </a:r>
          </a:p>
        </p:txBody>
      </p:sp>
      <p:pic>
        <p:nvPicPr>
          <p:cNvPr id="3" name="Picture 1031" descr="fig04_13"/>
          <p:cNvPicPr>
            <a:picLocks noChangeAspect="1" noChangeArrowheads="1"/>
          </p:cNvPicPr>
          <p:nvPr/>
        </p:nvPicPr>
        <p:blipFill>
          <a:blip r:embed="rId2"/>
          <a:srcRect/>
          <a:stretch>
            <a:fillRect/>
          </a:stretch>
        </p:blipFill>
        <p:spPr bwMode="auto">
          <a:xfrm>
            <a:off x="556510" y="1657350"/>
            <a:ext cx="2872490" cy="3200400"/>
          </a:xfrm>
          <a:prstGeom prst="rect">
            <a:avLst/>
          </a:prstGeom>
          <a:noFill/>
          <a:ln>
            <a:solidFill>
              <a:schemeClr val="tx1"/>
            </a:solidFill>
          </a:ln>
        </p:spPr>
      </p:pic>
      <p:sp>
        <p:nvSpPr>
          <p:cNvPr id="4" name="Rectangle 1026"/>
          <p:cNvSpPr txBox="1">
            <a:spLocks noChangeArrowheads="1"/>
          </p:cNvSpPr>
          <p:nvPr/>
        </p:nvSpPr>
        <p:spPr>
          <a:xfrm>
            <a:off x="381000" y="989013"/>
            <a:ext cx="3124200" cy="668337"/>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smtClean="0">
                <a:ln>
                  <a:noFill/>
                </a:ln>
                <a:solidFill>
                  <a:schemeClr val="tx1"/>
                </a:solidFill>
                <a:effectLst/>
                <a:uLnTx/>
                <a:uFillTx/>
                <a:latin typeface="+mj-lt"/>
                <a:ea typeface="+mj-ea"/>
                <a:cs typeface="+mj-cs"/>
              </a:rPr>
              <a:t>Fig. 4-13: Causes and Effects of International Labor Mobility</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Box 4"/>
          <p:cNvSpPr txBox="1"/>
          <p:nvPr/>
        </p:nvSpPr>
        <p:spPr>
          <a:xfrm>
            <a:off x="3657600" y="2203668"/>
            <a:ext cx="5257800" cy="1815882"/>
          </a:xfrm>
          <a:prstGeom prst="rect">
            <a:avLst/>
          </a:prstGeom>
          <a:noFill/>
        </p:spPr>
        <p:txBody>
          <a:bodyPr wrap="square" rtlCol="0">
            <a:spAutoFit/>
          </a:bodyPr>
          <a:lstStyle/>
          <a:p>
            <a:pPr algn="ctr"/>
            <a:r>
              <a:rPr lang="en-US" sz="2800" b="1" dirty="0" smtClean="0">
                <a:cs typeface="Times New Roman"/>
              </a:rPr>
              <a:t>Workers initially in Home</a:t>
            </a:r>
          </a:p>
          <a:p>
            <a:pPr algn="ctr"/>
            <a:r>
              <a:rPr lang="en-US" sz="2800" b="1" dirty="0" smtClean="0">
                <a:cs typeface="Times New Roman"/>
              </a:rPr>
              <a:t>benefit (real wages rise) while</a:t>
            </a:r>
          </a:p>
          <a:p>
            <a:pPr algn="ctr"/>
            <a:r>
              <a:rPr lang="en-US" sz="2800" b="1" dirty="0" smtClean="0">
                <a:cs typeface="Times New Roman"/>
              </a:rPr>
              <a:t>workers initially in Foreign</a:t>
            </a:r>
          </a:p>
          <a:p>
            <a:pPr algn="ctr"/>
            <a:r>
              <a:rPr lang="en-US" sz="2800" b="1" dirty="0" smtClean="0">
                <a:cs typeface="Times New Roman"/>
              </a:rPr>
              <a:t>lose (real wages decline).</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2115" y="133350"/>
            <a:ext cx="799295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Specific Factors: labor mobility</a:t>
            </a:r>
          </a:p>
        </p:txBody>
      </p:sp>
      <p:pic>
        <p:nvPicPr>
          <p:cNvPr id="3" name="Picture 1031" descr="fig04_13"/>
          <p:cNvPicPr>
            <a:picLocks noChangeAspect="1" noChangeArrowheads="1"/>
          </p:cNvPicPr>
          <p:nvPr/>
        </p:nvPicPr>
        <p:blipFill>
          <a:blip r:embed="rId2"/>
          <a:srcRect/>
          <a:stretch>
            <a:fillRect/>
          </a:stretch>
        </p:blipFill>
        <p:spPr bwMode="auto">
          <a:xfrm>
            <a:off x="556510" y="1657350"/>
            <a:ext cx="2872490" cy="3200400"/>
          </a:xfrm>
          <a:prstGeom prst="rect">
            <a:avLst/>
          </a:prstGeom>
          <a:noFill/>
          <a:ln>
            <a:solidFill>
              <a:schemeClr val="tx1"/>
            </a:solidFill>
          </a:ln>
        </p:spPr>
      </p:pic>
      <p:sp>
        <p:nvSpPr>
          <p:cNvPr id="4" name="Rectangle 1026"/>
          <p:cNvSpPr txBox="1">
            <a:spLocks noChangeArrowheads="1"/>
          </p:cNvSpPr>
          <p:nvPr/>
        </p:nvSpPr>
        <p:spPr>
          <a:xfrm>
            <a:off x="381000" y="989013"/>
            <a:ext cx="3124200" cy="668337"/>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smtClean="0">
                <a:ln>
                  <a:noFill/>
                </a:ln>
                <a:solidFill>
                  <a:schemeClr val="tx1"/>
                </a:solidFill>
                <a:effectLst/>
                <a:uLnTx/>
                <a:uFillTx/>
                <a:latin typeface="+mj-lt"/>
                <a:ea typeface="+mj-ea"/>
                <a:cs typeface="+mj-cs"/>
              </a:rPr>
              <a:t>Fig. 4-13: Causes and Effects of International Labor Mobility</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Box 4"/>
          <p:cNvSpPr txBox="1"/>
          <p:nvPr/>
        </p:nvSpPr>
        <p:spPr>
          <a:xfrm>
            <a:off x="3657600" y="1646694"/>
            <a:ext cx="5257800" cy="2677656"/>
          </a:xfrm>
          <a:prstGeom prst="rect">
            <a:avLst/>
          </a:prstGeom>
          <a:noFill/>
        </p:spPr>
        <p:txBody>
          <a:bodyPr wrap="square" rtlCol="0">
            <a:spAutoFit/>
          </a:bodyPr>
          <a:lstStyle/>
          <a:p>
            <a:pPr algn="ctr"/>
            <a:r>
              <a:rPr lang="en-US" sz="2800" b="1" dirty="0" smtClean="0">
                <a:cs typeface="Times New Roman"/>
              </a:rPr>
              <a:t>Landowners in Foreign gain from the inflow of workers (output increases, real wages decline) while landowners in Home lose from the outflow (output decreases, real wages rise).</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31" descr="tbl04_01"/>
          <p:cNvPicPr>
            <a:picLocks noChangeAspect="1" noChangeArrowheads="1"/>
          </p:cNvPicPr>
          <p:nvPr/>
        </p:nvPicPr>
        <p:blipFill>
          <a:blip r:embed="rId2"/>
          <a:srcRect/>
          <a:stretch>
            <a:fillRect/>
          </a:stretch>
        </p:blipFill>
        <p:spPr bwMode="auto">
          <a:xfrm>
            <a:off x="391685" y="1809750"/>
            <a:ext cx="3991596" cy="2286000"/>
          </a:xfrm>
          <a:prstGeom prst="rect">
            <a:avLst/>
          </a:prstGeom>
          <a:noFill/>
          <a:ln>
            <a:solidFill>
              <a:schemeClr val="tx1"/>
            </a:solidFill>
          </a:ln>
        </p:spPr>
      </p:pic>
      <p:sp>
        <p:nvSpPr>
          <p:cNvPr id="3" name="TextBox 2"/>
          <p:cNvSpPr txBox="1"/>
          <p:nvPr/>
        </p:nvSpPr>
        <p:spPr>
          <a:xfrm>
            <a:off x="522115" y="133350"/>
            <a:ext cx="799295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Specific Factors: labor mobility</a:t>
            </a:r>
          </a:p>
        </p:txBody>
      </p:sp>
      <p:sp>
        <p:nvSpPr>
          <p:cNvPr id="4" name="TextBox 3"/>
          <p:cNvSpPr txBox="1"/>
          <p:nvPr/>
        </p:nvSpPr>
        <p:spPr>
          <a:xfrm>
            <a:off x="4572000" y="819150"/>
            <a:ext cx="4343400" cy="4401205"/>
          </a:xfrm>
          <a:prstGeom prst="rect">
            <a:avLst/>
          </a:prstGeom>
          <a:noFill/>
        </p:spPr>
        <p:txBody>
          <a:bodyPr wrap="square" rtlCol="0">
            <a:spAutoFit/>
          </a:bodyPr>
          <a:lstStyle/>
          <a:p>
            <a:pPr algn="ctr"/>
            <a:r>
              <a:rPr lang="en-US" sz="2800" b="1" dirty="0" smtClean="0">
                <a:cs typeface="Times New Roman"/>
              </a:rPr>
              <a:t>Empirically there has been real wage convergence due to international migration.</a:t>
            </a:r>
          </a:p>
          <a:p>
            <a:pPr algn="ctr"/>
            <a:endParaRPr lang="en-US" sz="1400" b="1" dirty="0" smtClean="0">
              <a:cs typeface="Times New Roman"/>
            </a:endParaRPr>
          </a:p>
          <a:p>
            <a:pPr algn="ctr"/>
            <a:r>
              <a:rPr lang="en-US" sz="2800" b="1" dirty="0" smtClean="0">
                <a:cs typeface="Times New Roman"/>
              </a:rPr>
              <a:t>Real wages start out higher in destination countries than in origin countries.</a:t>
            </a:r>
          </a:p>
          <a:p>
            <a:pPr algn="ctr"/>
            <a:endParaRPr lang="en-US" sz="1400" b="1" dirty="0" smtClean="0">
              <a:cs typeface="Times New Roman"/>
            </a:endParaRPr>
          </a:p>
          <a:p>
            <a:pPr algn="ctr"/>
            <a:r>
              <a:rPr lang="en-US" sz="2800" b="1" dirty="0" smtClean="0">
                <a:cs typeface="Times New Roman"/>
              </a:rPr>
              <a:t>Real wages rose faster in origin countries than in destination countries.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133350"/>
            <a:ext cx="588981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Specific Factors Model</a:t>
            </a:r>
          </a:p>
        </p:txBody>
      </p:sp>
      <p:sp>
        <p:nvSpPr>
          <p:cNvPr id="3" name="TextBox 2"/>
          <p:cNvSpPr txBox="1">
            <a:spLocks noChangeArrowheads="1"/>
          </p:cNvSpPr>
          <p:nvPr/>
        </p:nvSpPr>
        <p:spPr bwMode="auto">
          <a:xfrm>
            <a:off x="2514600" y="1305163"/>
            <a:ext cx="6705600" cy="3323987"/>
          </a:xfrm>
          <a:prstGeom prst="rect">
            <a:avLst/>
          </a:prstGeom>
          <a:noFill/>
          <a:ln w="9525">
            <a:noFill/>
            <a:miter lim="800000"/>
            <a:headEnd/>
            <a:tailEnd/>
          </a:ln>
        </p:spPr>
        <p:txBody>
          <a:bodyPr wrap="square">
            <a:spAutoFit/>
          </a:bodyPr>
          <a:lstStyle/>
          <a:p>
            <a:pPr algn="ctr"/>
            <a:r>
              <a:rPr lang="en-US" sz="2800" b="1" dirty="0" smtClean="0">
                <a:latin typeface="Calibri" pitchFamily="34" charset="0"/>
              </a:rPr>
              <a:t>The Specific Factors Model aims to explore how trade affects income distribution.</a:t>
            </a:r>
          </a:p>
          <a:p>
            <a:pPr algn="ctr"/>
            <a:endParaRPr lang="en-US" sz="1400" b="1" dirty="0" smtClean="0">
              <a:latin typeface="Calibri" pitchFamily="34" charset="0"/>
            </a:endParaRPr>
          </a:p>
          <a:p>
            <a:r>
              <a:rPr lang="en-US" sz="2800" b="1" u="sng" dirty="0" smtClean="0">
                <a:latin typeface="Calibri" pitchFamily="34" charset="0"/>
              </a:rPr>
              <a:t>reasons for income distribution effects</a:t>
            </a:r>
          </a:p>
          <a:p>
            <a:pPr>
              <a:buFont typeface="Arial" pitchFamily="34" charset="0"/>
              <a:buChar char="•"/>
            </a:pPr>
            <a:r>
              <a:rPr lang="en-US" sz="2800" b="1" dirty="0" smtClean="0">
                <a:latin typeface="Calibri" pitchFamily="34" charset="0"/>
              </a:rPr>
              <a:t> resources can’t move instantly/</a:t>
            </a:r>
          </a:p>
          <a:p>
            <a:r>
              <a:rPr lang="en-US" sz="2800" b="1" dirty="0" smtClean="0">
                <a:latin typeface="Calibri" pitchFamily="34" charset="0"/>
              </a:rPr>
              <a:t>   </a:t>
            </a:r>
            <a:r>
              <a:rPr lang="en-US" sz="2800" b="1" dirty="0" err="1" smtClean="0">
                <a:latin typeface="Calibri" pitchFamily="34" charset="0"/>
              </a:rPr>
              <a:t>costlessly</a:t>
            </a:r>
            <a:r>
              <a:rPr lang="en-US" sz="2800" b="1" dirty="0" smtClean="0">
                <a:latin typeface="Calibri" pitchFamily="34" charset="0"/>
              </a:rPr>
              <a:t> between industries</a:t>
            </a:r>
          </a:p>
          <a:p>
            <a:pPr>
              <a:buFont typeface="Arial" pitchFamily="34" charset="0"/>
              <a:buChar char="•"/>
            </a:pPr>
            <a:r>
              <a:rPr lang="en-US" sz="2800" b="1" dirty="0" smtClean="0">
                <a:latin typeface="Calibri" pitchFamily="34" charset="0"/>
              </a:rPr>
              <a:t> industries use different mixes of</a:t>
            </a:r>
          </a:p>
          <a:p>
            <a:r>
              <a:rPr lang="en-US" sz="2800" b="1" dirty="0" smtClean="0">
                <a:latin typeface="Calibri" pitchFamily="34" charset="0"/>
              </a:rPr>
              <a:t>   factors of production they demand.</a:t>
            </a:r>
          </a:p>
        </p:txBody>
      </p:sp>
      <p:pic>
        <p:nvPicPr>
          <p:cNvPr id="4" name="Picture 1029" descr="fig04_10"/>
          <p:cNvPicPr>
            <a:picLocks noChangeAspect="1" noChangeArrowheads="1"/>
          </p:cNvPicPr>
          <p:nvPr/>
        </p:nvPicPr>
        <p:blipFill>
          <a:blip r:embed="rId2"/>
          <a:srcRect/>
          <a:stretch>
            <a:fillRect/>
          </a:stretch>
        </p:blipFill>
        <p:spPr bwMode="auto">
          <a:xfrm>
            <a:off x="152400" y="1885950"/>
            <a:ext cx="2245591" cy="2286000"/>
          </a:xfrm>
          <a:prstGeom prst="rect">
            <a:avLst/>
          </a:prstGeom>
          <a:noFill/>
          <a:ln>
            <a:solidFill>
              <a:schemeClr val="tx1"/>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1506" y="133350"/>
            <a:ext cx="776289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Specific Factors: assumptions</a:t>
            </a:r>
          </a:p>
        </p:txBody>
      </p:sp>
      <p:sp>
        <p:nvSpPr>
          <p:cNvPr id="3" name="TextBox 2"/>
          <p:cNvSpPr txBox="1">
            <a:spLocks noChangeArrowheads="1"/>
          </p:cNvSpPr>
          <p:nvPr/>
        </p:nvSpPr>
        <p:spPr bwMode="auto">
          <a:xfrm>
            <a:off x="152400" y="971550"/>
            <a:ext cx="8991600" cy="3970318"/>
          </a:xfrm>
          <a:prstGeom prst="rect">
            <a:avLst/>
          </a:prstGeom>
          <a:noFill/>
          <a:ln w="9525">
            <a:noFill/>
            <a:miter lim="800000"/>
            <a:headEnd/>
            <a:tailEnd/>
          </a:ln>
        </p:spPr>
        <p:txBody>
          <a:bodyPr wrap="square">
            <a:spAutoFit/>
          </a:bodyPr>
          <a:lstStyle/>
          <a:p>
            <a:pPr marL="514350" indent="-514350">
              <a:buFont typeface="+mj-lt"/>
              <a:buAutoNum type="arabicPeriod"/>
            </a:pPr>
            <a:r>
              <a:rPr lang="en-US" sz="2800" b="1" dirty="0" smtClean="0">
                <a:latin typeface="Calibri" pitchFamily="34" charset="0"/>
              </a:rPr>
              <a:t>2 goods: cloth &amp; food.</a:t>
            </a:r>
          </a:p>
          <a:p>
            <a:pPr marL="514350" indent="-514350">
              <a:buFont typeface="+mj-lt"/>
              <a:buAutoNum type="arabicPeriod"/>
            </a:pPr>
            <a:r>
              <a:rPr lang="en-US" sz="2800" b="1" dirty="0" smtClean="0">
                <a:latin typeface="Calibri" pitchFamily="34" charset="0"/>
              </a:rPr>
              <a:t>3 factors of production: labor (L), capital (K), &amp; land (T).</a:t>
            </a:r>
          </a:p>
          <a:p>
            <a:pPr marL="514350" indent="-514350">
              <a:buFont typeface="+mj-lt"/>
              <a:buAutoNum type="arabicPeriod"/>
            </a:pPr>
            <a:r>
              <a:rPr lang="en-US" sz="2800" b="1" dirty="0" smtClean="0">
                <a:latin typeface="Calibri" pitchFamily="34" charset="0"/>
              </a:rPr>
              <a:t>Perfect competition in all markets.</a:t>
            </a:r>
          </a:p>
          <a:p>
            <a:pPr marL="514350" indent="-514350">
              <a:buFont typeface="+mj-lt"/>
              <a:buAutoNum type="arabicPeriod"/>
            </a:pPr>
            <a:r>
              <a:rPr lang="en-US" sz="2800" b="1" dirty="0" smtClean="0">
                <a:latin typeface="Calibri" pitchFamily="34" charset="0"/>
              </a:rPr>
              <a:t>Cloth produced using capital and labor (not land).</a:t>
            </a:r>
          </a:p>
          <a:p>
            <a:pPr marL="514350" indent="-514350">
              <a:buFont typeface="+mj-lt"/>
              <a:buAutoNum type="arabicPeriod"/>
            </a:pPr>
            <a:r>
              <a:rPr lang="en-US" sz="2800" b="1" dirty="0" smtClean="0">
                <a:latin typeface="Calibri" pitchFamily="34" charset="0"/>
              </a:rPr>
              <a:t>Food produced using land and labor (not capital). </a:t>
            </a:r>
          </a:p>
          <a:p>
            <a:pPr marL="514350" indent="-514350">
              <a:buFont typeface="+mj-lt"/>
              <a:buAutoNum type="arabicPeriod"/>
            </a:pPr>
            <a:r>
              <a:rPr lang="en-US" sz="2800" b="1" dirty="0" smtClean="0">
                <a:latin typeface="Calibri" pitchFamily="34" charset="0"/>
              </a:rPr>
              <a:t>Labor is a mobile factor.</a:t>
            </a:r>
          </a:p>
          <a:p>
            <a:pPr marL="971550" lvl="1" indent="-514350">
              <a:buFont typeface="Arial" pitchFamily="34" charset="0"/>
              <a:buChar char="•"/>
            </a:pPr>
            <a:r>
              <a:rPr lang="en-US" sz="2800" b="1" dirty="0" smtClean="0">
                <a:latin typeface="Calibri" pitchFamily="34" charset="0"/>
              </a:rPr>
              <a:t>can move between sectors</a:t>
            </a:r>
          </a:p>
          <a:p>
            <a:pPr marL="514350" indent="-514350">
              <a:buFont typeface="+mj-lt"/>
              <a:buAutoNum type="arabicPeriod"/>
            </a:pPr>
            <a:r>
              <a:rPr lang="en-US" sz="2800" b="1" dirty="0" smtClean="0">
                <a:latin typeface="Calibri" pitchFamily="34" charset="0"/>
              </a:rPr>
              <a:t>Land and capital are both specific factors.</a:t>
            </a:r>
          </a:p>
          <a:p>
            <a:pPr marL="971550" lvl="1" indent="-514350">
              <a:buFont typeface="Arial" pitchFamily="34" charset="0"/>
              <a:buChar char="•"/>
            </a:pPr>
            <a:r>
              <a:rPr lang="en-US" sz="2800" b="1" dirty="0" smtClean="0">
                <a:latin typeface="Calibri" pitchFamily="34" charset="0"/>
              </a:rPr>
              <a:t>used only in the production of one good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3438</TotalTime>
  <Words>3676</Words>
  <Application>Microsoft Office PowerPoint</Application>
  <PresentationFormat>On-screen Show (16:9)</PresentationFormat>
  <Paragraphs>552</Paragraphs>
  <Slides>74</Slides>
  <Notes>1</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Chuck Moulton</dc:creator>
  <cp:lastModifiedBy>Chuck Moulton</cp:lastModifiedBy>
  <cp:revision>269</cp:revision>
  <dcterms:created xsi:type="dcterms:W3CDTF">2010-08-30T19:56:42Z</dcterms:created>
  <dcterms:modified xsi:type="dcterms:W3CDTF">2012-01-22T22:58:15Z</dcterms:modified>
</cp:coreProperties>
</file>