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330" r:id="rId3"/>
    <p:sldId id="331" r:id="rId4"/>
    <p:sldId id="332" r:id="rId5"/>
    <p:sldId id="333" r:id="rId6"/>
    <p:sldId id="334" r:id="rId7"/>
    <p:sldId id="335" r:id="rId8"/>
    <p:sldId id="352" r:id="rId9"/>
    <p:sldId id="353" r:id="rId10"/>
    <p:sldId id="354" r:id="rId11"/>
    <p:sldId id="360" r:id="rId12"/>
    <p:sldId id="356" r:id="rId13"/>
    <p:sldId id="357" r:id="rId14"/>
    <p:sldId id="358" r:id="rId15"/>
    <p:sldId id="361" r:id="rId16"/>
    <p:sldId id="362" r:id="rId17"/>
    <p:sldId id="366" r:id="rId18"/>
    <p:sldId id="367" r:id="rId19"/>
    <p:sldId id="359" r:id="rId20"/>
    <p:sldId id="363" r:id="rId21"/>
    <p:sldId id="364" r:id="rId22"/>
    <p:sldId id="365" r:id="rId23"/>
    <p:sldId id="368" r:id="rId24"/>
    <p:sldId id="369" r:id="rId25"/>
    <p:sldId id="370" r:id="rId26"/>
    <p:sldId id="371" r:id="rId27"/>
    <p:sldId id="372" r:id="rId28"/>
    <p:sldId id="373" r:id="rId29"/>
    <p:sldId id="374" r:id="rId30"/>
    <p:sldId id="375" r:id="rId31"/>
    <p:sldId id="376" r:id="rId32"/>
    <p:sldId id="377" r:id="rId33"/>
    <p:sldId id="378" r:id="rId34"/>
    <p:sldId id="379" r:id="rId35"/>
    <p:sldId id="380" r:id="rId36"/>
    <p:sldId id="381" r:id="rId37"/>
    <p:sldId id="382" r:id="rId38"/>
    <p:sldId id="383" r:id="rId39"/>
    <p:sldId id="384" r:id="rId40"/>
    <p:sldId id="391" r:id="rId41"/>
    <p:sldId id="385" r:id="rId42"/>
    <p:sldId id="386" r:id="rId43"/>
    <p:sldId id="410" r:id="rId44"/>
    <p:sldId id="411" r:id="rId45"/>
    <p:sldId id="389" r:id="rId46"/>
    <p:sldId id="387" r:id="rId47"/>
    <p:sldId id="388" r:id="rId48"/>
    <p:sldId id="390" r:id="rId49"/>
    <p:sldId id="392" r:id="rId50"/>
    <p:sldId id="393" r:id="rId51"/>
    <p:sldId id="394" r:id="rId52"/>
    <p:sldId id="395" r:id="rId53"/>
    <p:sldId id="396" r:id="rId54"/>
    <p:sldId id="397" r:id="rId55"/>
    <p:sldId id="402" r:id="rId56"/>
    <p:sldId id="398" r:id="rId57"/>
    <p:sldId id="399" r:id="rId58"/>
    <p:sldId id="401" r:id="rId59"/>
    <p:sldId id="400" r:id="rId60"/>
    <p:sldId id="403" r:id="rId61"/>
    <p:sldId id="404" r:id="rId62"/>
    <p:sldId id="408" r:id="rId63"/>
    <p:sldId id="409" r:id="rId64"/>
    <p:sldId id="405" r:id="rId65"/>
    <p:sldId id="418" r:id="rId66"/>
    <p:sldId id="406" r:id="rId67"/>
    <p:sldId id="412" r:id="rId68"/>
    <p:sldId id="413" r:id="rId69"/>
    <p:sldId id="414" r:id="rId70"/>
    <p:sldId id="415" r:id="rId71"/>
    <p:sldId id="416" r:id="rId72"/>
    <p:sldId id="417" r:id="rId73"/>
    <p:sldId id="419" r:id="rId74"/>
    <p:sldId id="420" r:id="rId75"/>
    <p:sldId id="421" r:id="rId76"/>
    <p:sldId id="422" r:id="rId77"/>
    <p:sldId id="423" r:id="rId78"/>
    <p:sldId id="425" r:id="rId79"/>
    <p:sldId id="426" r:id="rId80"/>
    <p:sldId id="427" r:id="rId81"/>
    <p:sldId id="424" r:id="rId82"/>
    <p:sldId id="428" r:id="rId83"/>
    <p:sldId id="429" r:id="rId84"/>
    <p:sldId id="430" r:id="rId8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99" autoAdjust="0"/>
    <p:restoredTop sz="94660"/>
  </p:normalViewPr>
  <p:slideViewPr>
    <p:cSldViewPr>
      <p:cViewPr varScale="1">
        <p:scale>
          <a:sx n="62" d="100"/>
          <a:sy n="62" d="100"/>
        </p:scale>
        <p:origin x="-732" y="-7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A170D-0BDD-4638-9A1B-2043113D8863}" type="datetimeFigureOut">
              <a:rPr lang="en-US" smtClean="0"/>
              <a:pPr/>
              <a:t>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AA170D-0BDD-4638-9A1B-2043113D8863}" type="datetimeFigureOut">
              <a:rPr lang="en-US" smtClean="0"/>
              <a:pPr/>
              <a:t>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AA170D-0BDD-4638-9A1B-2043113D8863}" type="datetimeFigureOut">
              <a:rPr lang="en-US" smtClean="0"/>
              <a:pPr/>
              <a:t>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A170D-0BDD-4638-9A1B-2043113D8863}" type="datetimeFigureOut">
              <a:rPr lang="en-US" smtClean="0"/>
              <a:pPr/>
              <a:t>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A170D-0BDD-4638-9A1B-2043113D8863}" type="datetimeFigureOut">
              <a:rPr lang="en-US" smtClean="0"/>
              <a:pPr/>
              <a:t>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8AA170D-0BDD-4638-9A1B-2043113D8863}" type="datetimeFigureOut">
              <a:rPr lang="en-US" smtClean="0"/>
              <a:pPr/>
              <a:t>2/3/2012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D8766CD-751F-4563-94E6-E8FE1AE84C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gif"/><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971550"/>
            <a:ext cx="5393721" cy="830997"/>
          </a:xfrm>
          <a:prstGeom prst="rect">
            <a:avLst/>
          </a:prstGeom>
          <a:noFill/>
        </p:spPr>
        <p:txBody>
          <a:bodyPr wrap="none" rtlCol="0">
            <a:spAutoFit/>
          </a:bodyPr>
          <a:lstStyle/>
          <a:p>
            <a:pPr algn="ctr"/>
            <a:r>
              <a:rPr lang="en-US" sz="4800" b="1" dirty="0" smtClean="0">
                <a:solidFill>
                  <a:srgbClr val="0070C0"/>
                </a:solidFill>
                <a:effectLst>
                  <a:outerShdw blurRad="38100" dist="38100" dir="2700000" algn="tl">
                    <a:srgbClr val="000000">
                      <a:alpha val="43137"/>
                    </a:srgbClr>
                  </a:outerShdw>
                </a:effectLst>
              </a:rPr>
              <a:t>Unit 1: Trade Theory</a:t>
            </a:r>
            <a:endParaRPr lang="en-US" sz="4800" b="1" dirty="0">
              <a:solidFill>
                <a:srgbClr val="0070C0"/>
              </a:solidFill>
              <a:effectLst>
                <a:outerShdw blurRad="38100" dist="38100" dir="2700000" algn="tl">
                  <a:srgbClr val="000000">
                    <a:alpha val="43137"/>
                  </a:srgbClr>
                </a:outerShdw>
              </a:effectLst>
            </a:endParaRPr>
          </a:p>
        </p:txBody>
      </p:sp>
      <p:sp>
        <p:nvSpPr>
          <p:cNvPr id="4" name="TextBox 3"/>
          <p:cNvSpPr txBox="1"/>
          <p:nvPr/>
        </p:nvSpPr>
        <p:spPr>
          <a:xfrm>
            <a:off x="2923772" y="2438221"/>
            <a:ext cx="3324628" cy="1200329"/>
          </a:xfrm>
          <a:prstGeom prst="rect">
            <a:avLst/>
          </a:prstGeom>
          <a:noFill/>
        </p:spPr>
        <p:txBody>
          <a:bodyPr wrap="none" rtlCol="0">
            <a:spAutoFit/>
          </a:bodyPr>
          <a:lstStyle/>
          <a:p>
            <a:pPr algn="ctr"/>
            <a:r>
              <a:rPr lang="en-US" sz="3600" b="1" dirty="0" err="1" smtClean="0">
                <a:effectLst>
                  <a:outerShdw blurRad="38100" dist="38100" dir="2700000" algn="tl">
                    <a:srgbClr val="000000">
                      <a:alpha val="43137"/>
                    </a:srgbClr>
                  </a:outerShdw>
                </a:effectLst>
              </a:rPr>
              <a:t>Ricardian</a:t>
            </a:r>
            <a:r>
              <a:rPr lang="en-US" sz="3600" b="1" dirty="0" smtClean="0">
                <a:effectLst>
                  <a:outerShdw blurRad="38100" dist="38100" dir="2700000" algn="tl">
                    <a:srgbClr val="000000">
                      <a:alpha val="43137"/>
                    </a:srgbClr>
                  </a:outerShdw>
                </a:effectLst>
              </a:rPr>
              <a:t> Model</a:t>
            </a:r>
          </a:p>
          <a:p>
            <a:pPr algn="ctr"/>
            <a:r>
              <a:rPr lang="en-US" sz="3600" b="1" dirty="0" smtClean="0">
                <a:effectLst>
                  <a:outerShdw blurRad="38100" dist="38100" dir="2700000" algn="tl">
                    <a:srgbClr val="000000">
                      <a:alpha val="43137"/>
                    </a:srgbClr>
                  </a:outerShdw>
                </a:effectLst>
              </a:rPr>
              <a:t>1/30/2012</a:t>
            </a:r>
          </a:p>
        </p:txBody>
      </p:sp>
      <p:pic>
        <p:nvPicPr>
          <p:cNvPr id="8" name="Picture 7" descr="theory-of-relativity.jpg"/>
          <p:cNvPicPr>
            <a:picLocks noChangeAspect="1"/>
          </p:cNvPicPr>
          <p:nvPr/>
        </p:nvPicPr>
        <p:blipFill>
          <a:blip r:embed="rId2"/>
          <a:stretch>
            <a:fillRect/>
          </a:stretch>
        </p:blipFill>
        <p:spPr>
          <a:xfrm>
            <a:off x="228600" y="819150"/>
            <a:ext cx="1600200" cy="1204151"/>
          </a:xfrm>
          <a:prstGeom prst="rect">
            <a:avLst/>
          </a:prstGeom>
          <a:ln>
            <a:solidFill>
              <a:schemeClr val="tx1"/>
            </a:solidFill>
          </a:ln>
        </p:spPr>
      </p:pic>
      <p:pic>
        <p:nvPicPr>
          <p:cNvPr id="9" name="Picture 8" descr="theory-of-relativity.jpg"/>
          <p:cNvPicPr>
            <a:picLocks noChangeAspect="1"/>
          </p:cNvPicPr>
          <p:nvPr/>
        </p:nvPicPr>
        <p:blipFill>
          <a:blip r:embed="rId2"/>
          <a:stretch>
            <a:fillRect/>
          </a:stretch>
        </p:blipFill>
        <p:spPr>
          <a:xfrm>
            <a:off x="7391400" y="834199"/>
            <a:ext cx="1600200" cy="1204151"/>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1788" y="133350"/>
            <a:ext cx="29742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Definitions</a:t>
            </a:r>
          </a:p>
        </p:txBody>
      </p:sp>
      <p:sp>
        <p:nvSpPr>
          <p:cNvPr id="3" name="TextBox 2"/>
          <p:cNvSpPr txBox="1"/>
          <p:nvPr/>
        </p:nvSpPr>
        <p:spPr>
          <a:xfrm>
            <a:off x="4419600" y="2038350"/>
            <a:ext cx="4419600" cy="1384995"/>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autarky </a:t>
            </a:r>
            <a:r>
              <a:rPr lang="en-US" sz="2800" b="1" dirty="0" smtClean="0"/>
              <a:t>–</a:t>
            </a:r>
          </a:p>
          <a:p>
            <a:pPr algn="ctr"/>
            <a:r>
              <a:rPr lang="en-US" sz="2800" b="1" dirty="0" smtClean="0"/>
              <a:t>economic self-sufficiency;</a:t>
            </a:r>
          </a:p>
          <a:p>
            <a:pPr algn="ctr"/>
            <a:r>
              <a:rPr lang="en-US" sz="2800" b="1" dirty="0" smtClean="0"/>
              <a:t>no trade</a:t>
            </a:r>
          </a:p>
        </p:txBody>
      </p:sp>
      <p:pic>
        <p:nvPicPr>
          <p:cNvPr id="4" name="Picture 3" descr="pat_buchanan.jpg"/>
          <p:cNvPicPr>
            <a:picLocks noChangeAspect="1"/>
          </p:cNvPicPr>
          <p:nvPr/>
        </p:nvPicPr>
        <p:blipFill>
          <a:blip r:embed="rId2"/>
          <a:stretch>
            <a:fillRect/>
          </a:stretch>
        </p:blipFill>
        <p:spPr>
          <a:xfrm>
            <a:off x="381000" y="1428750"/>
            <a:ext cx="3657600" cy="27432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133350"/>
            <a:ext cx="3201988"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Why Trade?</a:t>
            </a:r>
          </a:p>
        </p:txBody>
      </p:sp>
      <p:sp>
        <p:nvSpPr>
          <p:cNvPr id="3" name="TextBox 2"/>
          <p:cNvSpPr txBox="1">
            <a:spLocks noChangeArrowheads="1"/>
          </p:cNvSpPr>
          <p:nvPr/>
        </p:nvSpPr>
        <p:spPr bwMode="auto">
          <a:xfrm>
            <a:off x="167068" y="3333750"/>
            <a:ext cx="8824532" cy="1754326"/>
          </a:xfrm>
          <a:prstGeom prst="rect">
            <a:avLst/>
          </a:prstGeom>
          <a:noFill/>
          <a:ln w="9525">
            <a:noFill/>
            <a:miter lim="800000"/>
            <a:headEnd/>
            <a:tailEnd/>
          </a:ln>
        </p:spPr>
        <p:txBody>
          <a:bodyPr wrap="none">
            <a:spAutoFit/>
          </a:bodyPr>
          <a:lstStyle/>
          <a:p>
            <a:r>
              <a:rPr lang="en-US" sz="3600" b="1" u="sng" dirty="0" smtClean="0">
                <a:latin typeface="Calibri" pitchFamily="34" charset="0"/>
              </a:rPr>
              <a:t>Two reasons for trade (micro and macro)</a:t>
            </a:r>
          </a:p>
          <a:p>
            <a:pPr>
              <a:buFont typeface="Arial" pitchFamily="34" charset="0"/>
              <a:buChar char="•"/>
            </a:pPr>
            <a:r>
              <a:rPr lang="en-US" sz="3600" b="1" dirty="0" smtClean="0">
                <a:latin typeface="Calibri" pitchFamily="34" charset="0"/>
              </a:rPr>
              <a:t> </a:t>
            </a:r>
            <a:r>
              <a:rPr lang="en-US" sz="3600" b="1" dirty="0" err="1" smtClean="0">
                <a:latin typeface="Calibri" pitchFamily="34" charset="0"/>
              </a:rPr>
              <a:t>Smithean</a:t>
            </a:r>
            <a:r>
              <a:rPr lang="en-US" sz="3600" b="1" dirty="0" smtClean="0">
                <a:latin typeface="Calibri" pitchFamily="34" charset="0"/>
              </a:rPr>
              <a:t>:	efficiency / economies of scale</a:t>
            </a:r>
          </a:p>
          <a:p>
            <a:pPr>
              <a:buFont typeface="Arial" pitchFamily="34" charset="0"/>
              <a:buChar char="•"/>
            </a:pPr>
            <a:r>
              <a:rPr lang="en-US" sz="3600" b="1" dirty="0" smtClean="0">
                <a:latin typeface="Calibri" pitchFamily="34" charset="0"/>
              </a:rPr>
              <a:t> </a:t>
            </a:r>
            <a:r>
              <a:rPr lang="en-US" sz="3600" b="1" dirty="0" err="1" smtClean="0">
                <a:latin typeface="Calibri" pitchFamily="34" charset="0"/>
              </a:rPr>
              <a:t>Ricardian</a:t>
            </a:r>
            <a:r>
              <a:rPr lang="en-US" sz="3600" b="1" dirty="0" smtClean="0">
                <a:latin typeface="Calibri" pitchFamily="34" charset="0"/>
              </a:rPr>
              <a:t>:	comparative advantage</a:t>
            </a:r>
            <a:endParaRPr lang="en-US" sz="3600" b="1" dirty="0">
              <a:latin typeface="Calibri" pitchFamily="34" charset="0"/>
            </a:endParaRPr>
          </a:p>
        </p:txBody>
      </p:sp>
      <p:pic>
        <p:nvPicPr>
          <p:cNvPr id="1026" name="Picture 2" descr="C:\Documents and Settings\chuckmoulton\Desktop\economics\work\fall_money_banking\images\man_question_mark.jpg"/>
          <p:cNvPicPr>
            <a:picLocks noChangeAspect="1" noChangeArrowheads="1"/>
          </p:cNvPicPr>
          <p:nvPr/>
        </p:nvPicPr>
        <p:blipFill>
          <a:blip r:embed="rId2"/>
          <a:srcRect/>
          <a:stretch>
            <a:fillRect/>
          </a:stretch>
        </p:blipFill>
        <p:spPr bwMode="auto">
          <a:xfrm>
            <a:off x="3657600" y="1123950"/>
            <a:ext cx="1639043" cy="2057400"/>
          </a:xfrm>
          <a:prstGeom prst="rect">
            <a:avLst/>
          </a:prstGeom>
          <a:noFill/>
          <a:ln>
            <a:solidFill>
              <a:schemeClr val="tx1"/>
            </a:solidFill>
          </a:ln>
        </p:spPr>
      </p:pic>
      <p:pic>
        <p:nvPicPr>
          <p:cNvPr id="1027" name="Picture 3" descr="C:\Documents and Settings\chuckmoulton\Desktop\economics\work\fall_money_banking\images\question_mark.png"/>
          <p:cNvPicPr>
            <a:picLocks noChangeAspect="1" noChangeArrowheads="1"/>
          </p:cNvPicPr>
          <p:nvPr/>
        </p:nvPicPr>
        <p:blipFill>
          <a:blip r:embed="rId3"/>
          <a:srcRect/>
          <a:stretch>
            <a:fillRect/>
          </a:stretch>
        </p:blipFill>
        <p:spPr bwMode="auto">
          <a:xfrm>
            <a:off x="864870" y="1123950"/>
            <a:ext cx="1954530" cy="2057400"/>
          </a:xfrm>
          <a:prstGeom prst="rect">
            <a:avLst/>
          </a:prstGeom>
          <a:noFill/>
        </p:spPr>
      </p:pic>
      <p:pic>
        <p:nvPicPr>
          <p:cNvPr id="6" name="Picture 3" descr="C:\Documents and Settings\chuckmoulton\Desktop\economics\work\fall_money_banking\images\question_mark.png"/>
          <p:cNvPicPr>
            <a:picLocks noChangeAspect="1" noChangeArrowheads="1"/>
          </p:cNvPicPr>
          <p:nvPr/>
        </p:nvPicPr>
        <p:blipFill>
          <a:blip r:embed="rId3"/>
          <a:srcRect/>
          <a:stretch>
            <a:fillRect/>
          </a:stretch>
        </p:blipFill>
        <p:spPr bwMode="auto">
          <a:xfrm>
            <a:off x="6172200" y="1123950"/>
            <a:ext cx="1954530" cy="2057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133350"/>
            <a:ext cx="3201988"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Why Trade?</a:t>
            </a:r>
          </a:p>
        </p:txBody>
      </p:sp>
      <p:sp>
        <p:nvSpPr>
          <p:cNvPr id="3075" name="TextBox 2"/>
          <p:cNvSpPr txBox="1">
            <a:spLocks noChangeArrowheads="1"/>
          </p:cNvSpPr>
          <p:nvPr/>
        </p:nvSpPr>
        <p:spPr bwMode="auto">
          <a:xfrm>
            <a:off x="3622675" y="1368425"/>
            <a:ext cx="4445000" cy="3108325"/>
          </a:xfrm>
          <a:prstGeom prst="rect">
            <a:avLst/>
          </a:prstGeom>
          <a:noFill/>
          <a:ln w="9525">
            <a:noFill/>
            <a:miter lim="800000"/>
            <a:headEnd/>
            <a:tailEnd/>
          </a:ln>
        </p:spPr>
        <p:txBody>
          <a:bodyPr wrap="none">
            <a:spAutoFit/>
          </a:bodyPr>
          <a:lstStyle/>
          <a:p>
            <a:pPr algn="ctr"/>
            <a:r>
              <a:rPr lang="en-US" sz="2800" b="1" dirty="0">
                <a:latin typeface="Calibri" pitchFamily="34" charset="0"/>
              </a:rPr>
              <a:t>Adam Smith detailed the</a:t>
            </a:r>
          </a:p>
          <a:p>
            <a:pPr algn="ctr"/>
            <a:r>
              <a:rPr lang="en-US" sz="2800" b="1" dirty="0">
                <a:latin typeface="Calibri" pitchFamily="34" charset="0"/>
              </a:rPr>
              <a:t>benefits of specialization</a:t>
            </a:r>
          </a:p>
          <a:p>
            <a:pPr algn="ctr"/>
            <a:r>
              <a:rPr lang="en-US" sz="2800" b="1" dirty="0">
                <a:latin typeface="Calibri" pitchFamily="34" charset="0"/>
              </a:rPr>
              <a:t>and division of labor in his</a:t>
            </a:r>
          </a:p>
          <a:p>
            <a:pPr algn="ctr"/>
            <a:r>
              <a:rPr lang="en-US" sz="2800" b="1" dirty="0">
                <a:latin typeface="Calibri" pitchFamily="34" charset="0"/>
              </a:rPr>
              <a:t>book </a:t>
            </a:r>
            <a:r>
              <a:rPr lang="en-US" sz="2800" b="1" i="1" dirty="0">
                <a:latin typeface="Calibri" pitchFamily="34" charset="0"/>
              </a:rPr>
              <a:t>The Wealth of Nations</a:t>
            </a:r>
            <a:r>
              <a:rPr lang="en-US" sz="2800" b="1" dirty="0">
                <a:latin typeface="Calibri" pitchFamily="34" charset="0"/>
              </a:rPr>
              <a:t>.</a:t>
            </a:r>
          </a:p>
          <a:p>
            <a:pPr algn="ctr"/>
            <a:r>
              <a:rPr lang="en-US" sz="2800" b="1" dirty="0">
                <a:latin typeface="Calibri" pitchFamily="34" charset="0"/>
              </a:rPr>
              <a:t>Each worker could become</a:t>
            </a:r>
          </a:p>
          <a:p>
            <a:pPr algn="ctr"/>
            <a:r>
              <a:rPr lang="en-US" sz="2800" b="1" dirty="0">
                <a:latin typeface="Calibri" pitchFamily="34" charset="0"/>
              </a:rPr>
              <a:t>an expert in a small area,</a:t>
            </a:r>
          </a:p>
          <a:p>
            <a:pPr algn="ctr"/>
            <a:r>
              <a:rPr lang="en-US" sz="2800" b="1" dirty="0">
                <a:latin typeface="Calibri" pitchFamily="34" charset="0"/>
              </a:rPr>
              <a:t>greatly increasing efficiency.</a:t>
            </a:r>
          </a:p>
        </p:txBody>
      </p:sp>
      <p:pic>
        <p:nvPicPr>
          <p:cNvPr id="3076" name="Picture 3" descr="Wealth_of_Nations.jpg"/>
          <p:cNvPicPr>
            <a:picLocks noChangeAspect="1"/>
          </p:cNvPicPr>
          <p:nvPr/>
        </p:nvPicPr>
        <p:blipFill>
          <a:blip r:embed="rId2"/>
          <a:srcRect/>
          <a:stretch>
            <a:fillRect/>
          </a:stretch>
        </p:blipFill>
        <p:spPr bwMode="auto">
          <a:xfrm>
            <a:off x="762000" y="1504950"/>
            <a:ext cx="2292350" cy="27432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0" y="895350"/>
            <a:ext cx="6096000" cy="3970338"/>
          </a:xfrm>
          <a:prstGeom prst="rect">
            <a:avLst/>
          </a:prstGeom>
          <a:noFill/>
        </p:spPr>
        <p:txBody>
          <a:bodyPr>
            <a:spAutoFit/>
          </a:bodyPr>
          <a:lstStyle/>
          <a:p>
            <a:pPr algn="ctr" fontAlgn="auto">
              <a:spcBef>
                <a:spcPts val="0"/>
              </a:spcBef>
              <a:spcAft>
                <a:spcPts val="0"/>
              </a:spcAft>
              <a:defRPr/>
            </a:pPr>
            <a:r>
              <a:rPr lang="en-US" sz="2800" b="1" i="1" dirty="0">
                <a:effectLst>
                  <a:outerShdw blurRad="38100" dist="38100" dir="2700000" algn="tl">
                    <a:srgbClr val="000000">
                      <a:alpha val="43137"/>
                    </a:srgbClr>
                  </a:outerShdw>
                </a:effectLst>
                <a:latin typeface="+mn-lt"/>
              </a:rPr>
              <a:t>Law of Association</a:t>
            </a:r>
          </a:p>
          <a:p>
            <a:pPr algn="ctr" fontAlgn="auto">
              <a:spcBef>
                <a:spcPts val="0"/>
              </a:spcBef>
              <a:spcAft>
                <a:spcPts val="0"/>
              </a:spcAft>
              <a:defRPr/>
            </a:pPr>
            <a:r>
              <a:rPr lang="en-US" sz="2800" b="1" dirty="0">
                <a:latin typeface="+mn-lt"/>
              </a:rPr>
              <a:t>(comparative advantage) –</a:t>
            </a:r>
          </a:p>
          <a:p>
            <a:pPr algn="ctr" fontAlgn="auto">
              <a:spcBef>
                <a:spcPts val="0"/>
              </a:spcBef>
              <a:spcAft>
                <a:spcPts val="0"/>
              </a:spcAft>
              <a:defRPr/>
            </a:pPr>
            <a:r>
              <a:rPr lang="en-US" sz="2800" b="1" dirty="0">
                <a:latin typeface="+mn-lt"/>
              </a:rPr>
              <a:t>Even if someone is </a:t>
            </a:r>
            <a:r>
              <a:rPr lang="en-US" sz="2800" b="1" i="1" dirty="0">
                <a:latin typeface="+mn-lt"/>
              </a:rPr>
              <a:t>absolutely</a:t>
            </a:r>
            <a:r>
              <a:rPr lang="en-US" sz="2800" b="1" dirty="0">
                <a:latin typeface="+mn-lt"/>
              </a:rPr>
              <a:t> more</a:t>
            </a:r>
          </a:p>
          <a:p>
            <a:pPr algn="ctr" fontAlgn="auto">
              <a:spcBef>
                <a:spcPts val="0"/>
              </a:spcBef>
              <a:spcAft>
                <a:spcPts val="0"/>
              </a:spcAft>
              <a:defRPr/>
            </a:pPr>
            <a:r>
              <a:rPr lang="en-US" sz="2800" b="1" dirty="0">
                <a:latin typeface="+mn-lt"/>
              </a:rPr>
              <a:t>productive at 2 activities, if he is</a:t>
            </a:r>
          </a:p>
          <a:p>
            <a:pPr algn="ctr" fontAlgn="auto">
              <a:spcBef>
                <a:spcPts val="0"/>
              </a:spcBef>
              <a:spcAft>
                <a:spcPts val="0"/>
              </a:spcAft>
              <a:defRPr/>
            </a:pPr>
            <a:r>
              <a:rPr lang="en-US" sz="2800" b="1" i="1" dirty="0">
                <a:latin typeface="+mn-lt"/>
              </a:rPr>
              <a:t>comparatively</a:t>
            </a:r>
            <a:r>
              <a:rPr lang="en-US" sz="2800" b="1" dirty="0">
                <a:latin typeface="+mn-lt"/>
              </a:rPr>
              <a:t> more productive at 1</a:t>
            </a:r>
          </a:p>
          <a:p>
            <a:pPr algn="ctr" fontAlgn="auto">
              <a:spcBef>
                <a:spcPts val="0"/>
              </a:spcBef>
              <a:spcAft>
                <a:spcPts val="0"/>
              </a:spcAft>
              <a:defRPr/>
            </a:pPr>
            <a:r>
              <a:rPr lang="en-US" sz="2800" b="1" dirty="0">
                <a:latin typeface="+mn-lt"/>
              </a:rPr>
              <a:t>activity than another relative to a</a:t>
            </a:r>
          </a:p>
          <a:p>
            <a:pPr algn="ctr" fontAlgn="auto">
              <a:spcBef>
                <a:spcPts val="0"/>
              </a:spcBef>
              <a:spcAft>
                <a:spcPts val="0"/>
              </a:spcAft>
              <a:defRPr/>
            </a:pPr>
            <a:r>
              <a:rPr lang="en-US" sz="2800" b="1" dirty="0">
                <a:latin typeface="+mn-lt"/>
              </a:rPr>
              <a:t>2</a:t>
            </a:r>
            <a:r>
              <a:rPr lang="en-US" sz="2800" b="1" baseline="30000" dirty="0">
                <a:latin typeface="+mn-lt"/>
              </a:rPr>
              <a:t>nd</a:t>
            </a:r>
            <a:r>
              <a:rPr lang="en-US" sz="2800" b="1" dirty="0">
                <a:latin typeface="+mn-lt"/>
              </a:rPr>
              <a:t> person, he will be better off</a:t>
            </a:r>
          </a:p>
          <a:p>
            <a:pPr algn="ctr" fontAlgn="auto">
              <a:spcBef>
                <a:spcPts val="0"/>
              </a:spcBef>
              <a:spcAft>
                <a:spcPts val="0"/>
              </a:spcAft>
              <a:defRPr/>
            </a:pPr>
            <a:r>
              <a:rPr lang="en-US" sz="2800" b="1" dirty="0">
                <a:latin typeface="+mn-lt"/>
              </a:rPr>
              <a:t>specializing and trading than</a:t>
            </a:r>
          </a:p>
          <a:p>
            <a:pPr algn="ctr" fontAlgn="auto">
              <a:spcBef>
                <a:spcPts val="0"/>
              </a:spcBef>
              <a:spcAft>
                <a:spcPts val="0"/>
              </a:spcAft>
              <a:defRPr/>
            </a:pPr>
            <a:r>
              <a:rPr lang="en-US" sz="2800" b="1" dirty="0">
                <a:latin typeface="+mn-lt"/>
              </a:rPr>
              <a:t>producing in isolation.</a:t>
            </a:r>
          </a:p>
        </p:txBody>
      </p:sp>
      <p:pic>
        <p:nvPicPr>
          <p:cNvPr id="4099" name="Picture 3" descr="ricardo.gif"/>
          <p:cNvPicPr>
            <a:picLocks noChangeAspect="1"/>
          </p:cNvPicPr>
          <p:nvPr/>
        </p:nvPicPr>
        <p:blipFill>
          <a:blip r:embed="rId2"/>
          <a:srcRect/>
          <a:stretch>
            <a:fillRect/>
          </a:stretch>
        </p:blipFill>
        <p:spPr bwMode="auto">
          <a:xfrm>
            <a:off x="152400" y="952500"/>
            <a:ext cx="2857500" cy="3600450"/>
          </a:xfrm>
          <a:prstGeom prst="rect">
            <a:avLst/>
          </a:prstGeom>
          <a:noFill/>
          <a:ln w="9525">
            <a:noFill/>
            <a:miter lim="800000"/>
            <a:headEnd/>
            <a:tailEnd/>
          </a:ln>
        </p:spPr>
      </p:pic>
      <p:sp>
        <p:nvSpPr>
          <p:cNvPr id="5" name="TextBox 4"/>
          <p:cNvSpPr txBox="1"/>
          <p:nvPr/>
        </p:nvSpPr>
        <p:spPr>
          <a:xfrm>
            <a:off x="2895600" y="133350"/>
            <a:ext cx="3201988"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Why Trade?</a:t>
            </a:r>
          </a:p>
        </p:txBody>
      </p:sp>
      <p:sp>
        <p:nvSpPr>
          <p:cNvPr id="4101" name="TextBox 7"/>
          <p:cNvSpPr txBox="1">
            <a:spLocks noChangeArrowheads="1"/>
          </p:cNvSpPr>
          <p:nvPr/>
        </p:nvSpPr>
        <p:spPr bwMode="auto">
          <a:xfrm>
            <a:off x="0" y="4476750"/>
            <a:ext cx="3124200" cy="523875"/>
          </a:xfrm>
          <a:prstGeom prst="rect">
            <a:avLst/>
          </a:prstGeom>
          <a:noFill/>
          <a:ln w="9525">
            <a:noFill/>
            <a:miter lim="800000"/>
            <a:headEnd/>
            <a:tailEnd/>
          </a:ln>
        </p:spPr>
        <p:txBody>
          <a:bodyPr>
            <a:spAutoFit/>
          </a:bodyPr>
          <a:lstStyle/>
          <a:p>
            <a:pPr algn="ctr"/>
            <a:r>
              <a:rPr lang="en-US" sz="2800" b="1">
                <a:latin typeface="Calibri" pitchFamily="34" charset="0"/>
              </a:rPr>
              <a:t>David Ricardo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absolute_advantage.gif"/>
          <p:cNvPicPr>
            <a:picLocks noChangeAspect="1"/>
          </p:cNvPicPr>
          <p:nvPr/>
        </p:nvPicPr>
        <p:blipFill>
          <a:blip r:embed="rId2"/>
          <a:srcRect/>
          <a:stretch>
            <a:fillRect/>
          </a:stretch>
        </p:blipFill>
        <p:spPr bwMode="auto">
          <a:xfrm>
            <a:off x="1905000" y="2200275"/>
            <a:ext cx="5372100" cy="2581275"/>
          </a:xfrm>
          <a:prstGeom prst="rect">
            <a:avLst/>
          </a:prstGeom>
          <a:noFill/>
          <a:ln w="9525">
            <a:solidFill>
              <a:schemeClr val="tx1"/>
            </a:solidFill>
            <a:miter lim="800000"/>
            <a:headEnd/>
            <a:tailEnd/>
          </a:ln>
        </p:spPr>
      </p:pic>
      <p:sp>
        <p:nvSpPr>
          <p:cNvPr id="4" name="TextBox 3"/>
          <p:cNvSpPr txBox="1"/>
          <p:nvPr/>
        </p:nvSpPr>
        <p:spPr>
          <a:xfrm>
            <a:off x="2895600" y="133350"/>
            <a:ext cx="3201988"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Why Trade?</a:t>
            </a:r>
          </a:p>
        </p:txBody>
      </p:sp>
      <p:sp>
        <p:nvSpPr>
          <p:cNvPr id="5124" name="TextBox 4"/>
          <p:cNvSpPr txBox="1">
            <a:spLocks noChangeArrowheads="1"/>
          </p:cNvSpPr>
          <p:nvPr/>
        </p:nvSpPr>
        <p:spPr bwMode="auto">
          <a:xfrm>
            <a:off x="228600" y="1047750"/>
            <a:ext cx="8915400" cy="954088"/>
          </a:xfrm>
          <a:prstGeom prst="rect">
            <a:avLst/>
          </a:prstGeom>
          <a:noFill/>
          <a:ln w="9525">
            <a:noFill/>
            <a:miter lim="800000"/>
            <a:headEnd/>
            <a:tailEnd/>
          </a:ln>
        </p:spPr>
        <p:txBody>
          <a:bodyPr>
            <a:spAutoFit/>
          </a:bodyPr>
          <a:lstStyle/>
          <a:p>
            <a:pPr algn="ctr"/>
            <a:r>
              <a:rPr lang="en-US" sz="2800" b="1">
                <a:latin typeface="Calibri" pitchFamily="34" charset="0"/>
              </a:rPr>
              <a:t>Tom is better off specializing and trading</a:t>
            </a:r>
          </a:p>
          <a:p>
            <a:pPr algn="ctr"/>
            <a:r>
              <a:rPr lang="en-US" sz="2800" b="1">
                <a:latin typeface="Calibri" pitchFamily="34" charset="0"/>
              </a:rPr>
              <a:t>even though he has an absolute advantage.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133350"/>
            <a:ext cx="3201988"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Why Trade?</a:t>
            </a:r>
          </a:p>
        </p:txBody>
      </p:sp>
      <p:sp>
        <p:nvSpPr>
          <p:cNvPr id="3" name="TextBox 2"/>
          <p:cNvSpPr txBox="1">
            <a:spLocks noChangeArrowheads="1"/>
          </p:cNvSpPr>
          <p:nvPr/>
        </p:nvSpPr>
        <p:spPr bwMode="auto">
          <a:xfrm>
            <a:off x="1905000" y="1746468"/>
            <a:ext cx="5410200" cy="2246769"/>
          </a:xfrm>
          <a:prstGeom prst="rect">
            <a:avLst/>
          </a:prstGeom>
          <a:noFill/>
          <a:ln w="9525">
            <a:noFill/>
            <a:miter lim="800000"/>
            <a:headEnd/>
            <a:tailEnd/>
          </a:ln>
        </p:spPr>
        <p:txBody>
          <a:bodyPr wrap="square">
            <a:spAutoFit/>
          </a:bodyPr>
          <a:lstStyle/>
          <a:p>
            <a:pPr algn="ctr"/>
            <a:r>
              <a:rPr lang="en-US" sz="2800" b="1" dirty="0" smtClean="0">
                <a:latin typeface="Calibri" pitchFamily="34" charset="0"/>
              </a:rPr>
              <a:t>Suppose two countries each produce two goods: potatoes (which we will abbreviate as “pot”) and Coca-Cola (which we will abbreviate as “coke”).</a:t>
            </a:r>
            <a:endParaRPr lang="en-US" sz="2800" b="1" dirty="0">
              <a:latin typeface="Calibri" pitchFamily="34" charset="0"/>
            </a:endParaRPr>
          </a:p>
        </p:txBody>
      </p:sp>
      <p:pic>
        <p:nvPicPr>
          <p:cNvPr id="5" name="Picture 4" descr="potato-head.png"/>
          <p:cNvPicPr>
            <a:picLocks noChangeAspect="1"/>
          </p:cNvPicPr>
          <p:nvPr/>
        </p:nvPicPr>
        <p:blipFill>
          <a:blip r:embed="rId2"/>
          <a:stretch>
            <a:fillRect/>
          </a:stretch>
        </p:blipFill>
        <p:spPr>
          <a:xfrm>
            <a:off x="152400" y="1962150"/>
            <a:ext cx="1828800" cy="1828800"/>
          </a:xfrm>
          <a:prstGeom prst="rect">
            <a:avLst/>
          </a:prstGeom>
        </p:spPr>
      </p:pic>
      <p:pic>
        <p:nvPicPr>
          <p:cNvPr id="6" name="Picture 5" descr="coke.png"/>
          <p:cNvPicPr>
            <a:picLocks noChangeAspect="1"/>
          </p:cNvPicPr>
          <p:nvPr/>
        </p:nvPicPr>
        <p:blipFill>
          <a:blip r:embed="rId3"/>
          <a:stretch>
            <a:fillRect/>
          </a:stretch>
        </p:blipFill>
        <p:spPr>
          <a:xfrm>
            <a:off x="7315200" y="2038350"/>
            <a:ext cx="1211580" cy="18288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133350"/>
            <a:ext cx="3201988"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Why Trade?</a:t>
            </a:r>
          </a:p>
        </p:txBody>
      </p:sp>
      <p:sp>
        <p:nvSpPr>
          <p:cNvPr id="3" name="TextBox 2"/>
          <p:cNvSpPr txBox="1">
            <a:spLocks noChangeArrowheads="1"/>
          </p:cNvSpPr>
          <p:nvPr/>
        </p:nvSpPr>
        <p:spPr bwMode="auto">
          <a:xfrm>
            <a:off x="2514600" y="1368207"/>
            <a:ext cx="4724400" cy="3108543"/>
          </a:xfrm>
          <a:prstGeom prst="rect">
            <a:avLst/>
          </a:prstGeom>
          <a:noFill/>
          <a:ln w="9525">
            <a:noFill/>
            <a:miter lim="800000"/>
            <a:headEnd/>
            <a:tailEnd/>
          </a:ln>
        </p:spPr>
        <p:txBody>
          <a:bodyPr wrap="square">
            <a:spAutoFit/>
          </a:bodyPr>
          <a:lstStyle/>
          <a:p>
            <a:pPr algn="ctr"/>
            <a:r>
              <a:rPr lang="en-US" sz="2800" b="1" dirty="0" smtClean="0">
                <a:latin typeface="Calibri" pitchFamily="34" charset="0"/>
              </a:rPr>
              <a:t>These two countries (Columbia and the Netherlands) have different production possibilities and relative efficiencies due to differences in labor productivity.</a:t>
            </a:r>
            <a:endParaRPr lang="en-US" sz="2800" b="1" dirty="0">
              <a:latin typeface="Calibri" pitchFamily="34" charset="0"/>
            </a:endParaRPr>
          </a:p>
        </p:txBody>
      </p:sp>
      <p:pic>
        <p:nvPicPr>
          <p:cNvPr id="6" name="Picture 5" descr="weeds_s6.jpg"/>
          <p:cNvPicPr>
            <a:picLocks noChangeAspect="1"/>
          </p:cNvPicPr>
          <p:nvPr/>
        </p:nvPicPr>
        <p:blipFill>
          <a:blip r:embed="rId2" cstate="print"/>
          <a:srcRect b="27536"/>
          <a:stretch>
            <a:fillRect/>
          </a:stretch>
        </p:blipFill>
        <p:spPr>
          <a:xfrm>
            <a:off x="7315200" y="2495550"/>
            <a:ext cx="1583533" cy="2286000"/>
          </a:xfrm>
          <a:prstGeom prst="rect">
            <a:avLst/>
          </a:prstGeom>
          <a:ln>
            <a:solidFill>
              <a:schemeClr val="tx1"/>
            </a:solidFill>
          </a:ln>
        </p:spPr>
      </p:pic>
      <p:pic>
        <p:nvPicPr>
          <p:cNvPr id="7" name="Picture 6" descr="crocodile_dundee.gif"/>
          <p:cNvPicPr>
            <a:picLocks noChangeAspect="1"/>
          </p:cNvPicPr>
          <p:nvPr/>
        </p:nvPicPr>
        <p:blipFill>
          <a:blip r:embed="rId3"/>
          <a:srcRect l="15000" r="12000"/>
          <a:stretch>
            <a:fillRect/>
          </a:stretch>
        </p:blipFill>
        <p:spPr>
          <a:xfrm>
            <a:off x="289560" y="2495550"/>
            <a:ext cx="2225040" cy="2286000"/>
          </a:xfrm>
          <a:prstGeom prst="rect">
            <a:avLst/>
          </a:prstGeom>
          <a:ln>
            <a:solidFill>
              <a:schemeClr val="tx1"/>
            </a:solidFill>
          </a:ln>
        </p:spPr>
      </p:pic>
      <p:pic>
        <p:nvPicPr>
          <p:cNvPr id="8" name="Picture 7" descr="columbia-map.jpg"/>
          <p:cNvPicPr>
            <a:picLocks noChangeAspect="1"/>
          </p:cNvPicPr>
          <p:nvPr/>
        </p:nvPicPr>
        <p:blipFill>
          <a:blip r:embed="rId4"/>
          <a:srcRect l="4800" r="9600" b="4848"/>
          <a:stretch>
            <a:fillRect/>
          </a:stretch>
        </p:blipFill>
        <p:spPr>
          <a:xfrm>
            <a:off x="304800" y="548649"/>
            <a:ext cx="1630680" cy="1794501"/>
          </a:xfrm>
          <a:prstGeom prst="rect">
            <a:avLst/>
          </a:prstGeom>
          <a:ln>
            <a:solidFill>
              <a:schemeClr val="tx1"/>
            </a:solidFill>
          </a:ln>
        </p:spPr>
      </p:pic>
      <p:pic>
        <p:nvPicPr>
          <p:cNvPr id="9" name="Picture 8" descr="netherlands_map.gif"/>
          <p:cNvPicPr>
            <a:picLocks noChangeAspect="1"/>
          </p:cNvPicPr>
          <p:nvPr/>
        </p:nvPicPr>
        <p:blipFill>
          <a:blip r:embed="rId5"/>
          <a:srcRect l="3516" t="14066" r="10549" b="3516"/>
          <a:stretch>
            <a:fillRect/>
          </a:stretch>
        </p:blipFill>
        <p:spPr>
          <a:xfrm>
            <a:off x="7008569" y="514350"/>
            <a:ext cx="1906831" cy="18288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pportunity-cost.png"/>
          <p:cNvPicPr>
            <a:picLocks noChangeAspect="1"/>
          </p:cNvPicPr>
          <p:nvPr/>
        </p:nvPicPr>
        <p:blipFill>
          <a:blip r:embed="rId2"/>
          <a:stretch>
            <a:fillRect/>
          </a:stretch>
        </p:blipFill>
        <p:spPr>
          <a:xfrm>
            <a:off x="533400" y="1428750"/>
            <a:ext cx="2857500" cy="2619375"/>
          </a:xfrm>
          <a:prstGeom prst="rect">
            <a:avLst/>
          </a:prstGeom>
        </p:spPr>
      </p:pic>
      <p:sp>
        <p:nvSpPr>
          <p:cNvPr id="3" name="TextBox 2"/>
          <p:cNvSpPr txBox="1">
            <a:spLocks noChangeArrowheads="1"/>
          </p:cNvSpPr>
          <p:nvPr/>
        </p:nvSpPr>
        <p:spPr bwMode="auto">
          <a:xfrm>
            <a:off x="3581400" y="1657350"/>
            <a:ext cx="5257800" cy="2031325"/>
          </a:xfrm>
          <a:prstGeom prst="rect">
            <a:avLst/>
          </a:prstGeom>
          <a:noFill/>
          <a:ln w="9525">
            <a:noFill/>
            <a:miter lim="800000"/>
            <a:headEnd/>
            <a:tailEnd/>
          </a:ln>
        </p:spPr>
        <p:txBody>
          <a:bodyPr wrap="square">
            <a:spAutoFit/>
          </a:bodyPr>
          <a:lstStyle/>
          <a:p>
            <a:pPr algn="ctr"/>
            <a:r>
              <a:rPr lang="en-US" sz="2800" b="1" dirty="0" smtClean="0">
                <a:latin typeface="Calibri" pitchFamily="34" charset="0"/>
              </a:rPr>
              <a:t>The opportunity cost of producing pot is the coke not produced.</a:t>
            </a:r>
          </a:p>
          <a:p>
            <a:pPr algn="ctr"/>
            <a:endParaRPr lang="en-US" sz="1400" b="1" dirty="0" smtClean="0">
              <a:latin typeface="Calibri" pitchFamily="34" charset="0"/>
            </a:endParaRPr>
          </a:p>
          <a:p>
            <a:pPr algn="ctr"/>
            <a:r>
              <a:rPr lang="en-US" sz="2800" b="1" dirty="0" smtClean="0">
                <a:latin typeface="Calibri" pitchFamily="34" charset="0"/>
              </a:rPr>
              <a:t>The opportunity cost of producing coke is the pot not produced.</a:t>
            </a:r>
            <a:endParaRPr lang="en-US" sz="2800" b="1" dirty="0">
              <a:latin typeface="Calibri" pitchFamily="34" charset="0"/>
            </a:endParaRPr>
          </a:p>
        </p:txBody>
      </p:sp>
      <p:sp>
        <p:nvSpPr>
          <p:cNvPr id="4" name="TextBox 3"/>
          <p:cNvSpPr txBox="1"/>
          <p:nvPr/>
        </p:nvSpPr>
        <p:spPr>
          <a:xfrm>
            <a:off x="2895600" y="133350"/>
            <a:ext cx="3201988"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Why Trade?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5600" y="133350"/>
            <a:ext cx="3201988"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Why Trade?</a:t>
            </a:r>
          </a:p>
        </p:txBody>
      </p:sp>
      <p:graphicFrame>
        <p:nvGraphicFramePr>
          <p:cNvPr id="6" name="Table 5"/>
          <p:cNvGraphicFramePr>
            <a:graphicFrameLocks noGrp="1"/>
          </p:cNvGraphicFramePr>
          <p:nvPr/>
        </p:nvGraphicFramePr>
        <p:xfrm>
          <a:off x="558800" y="895350"/>
          <a:ext cx="1879600" cy="1463040"/>
        </p:xfrm>
        <a:graphic>
          <a:graphicData uri="http://schemas.openxmlformats.org/drawingml/2006/table">
            <a:tbl>
              <a:tblPr firstRow="1" bandRow="1">
                <a:tableStyleId>{5940675A-B579-460E-94D1-54222C63F5DA}</a:tableStyleId>
              </a:tblPr>
              <a:tblGrid>
                <a:gridCol w="965200"/>
                <a:gridCol w="914400"/>
              </a:tblGrid>
              <a:tr h="137160">
                <a:tc>
                  <a:txBody>
                    <a:bodyPr/>
                    <a:lstStyle/>
                    <a:p>
                      <a:r>
                        <a:rPr lang="en-US" b="1" dirty="0" smtClean="0"/>
                        <a:t>Country</a:t>
                      </a:r>
                      <a:endParaRPr lang="en-US" b="1" dirty="0"/>
                    </a:p>
                  </a:txBody>
                  <a:tcPr>
                    <a:solidFill>
                      <a:schemeClr val="bg1"/>
                    </a:solidFill>
                  </a:tcPr>
                </a:tc>
                <a:tc>
                  <a:txBody>
                    <a:bodyPr/>
                    <a:lstStyle/>
                    <a:p>
                      <a:r>
                        <a:rPr lang="en-US" b="1" dirty="0" smtClean="0"/>
                        <a:t>pot</a:t>
                      </a:r>
                      <a:endParaRPr lang="en-US" b="1" dirty="0"/>
                    </a:p>
                  </a:txBody>
                  <a:tcPr>
                    <a:solidFill>
                      <a:schemeClr val="bg1"/>
                    </a:solidFill>
                  </a:tcPr>
                </a:tc>
              </a:tr>
              <a:tr h="351790">
                <a:tc>
                  <a:txBody>
                    <a:bodyPr/>
                    <a:lstStyle/>
                    <a:p>
                      <a:r>
                        <a:rPr lang="en-US" sz="1200" b="1" dirty="0" smtClean="0"/>
                        <a:t>Columbia</a:t>
                      </a:r>
                      <a:endParaRPr lang="en-US" sz="1200" b="1" dirty="0"/>
                    </a:p>
                  </a:txBody>
                  <a:tcPr>
                    <a:solidFill>
                      <a:schemeClr val="bg1"/>
                    </a:solidFill>
                  </a:tcPr>
                </a:tc>
                <a:tc>
                  <a:txBody>
                    <a:bodyPr/>
                    <a:lstStyle/>
                    <a:p>
                      <a:r>
                        <a:rPr lang="en-US" dirty="0" smtClean="0"/>
                        <a:t>100</a:t>
                      </a:r>
                      <a:endParaRPr lang="en-US" dirty="0"/>
                    </a:p>
                  </a:txBody>
                  <a:tcPr>
                    <a:solidFill>
                      <a:schemeClr val="bg1"/>
                    </a:solidFill>
                  </a:tcPr>
                </a:tc>
              </a:tr>
              <a:tr h="351790">
                <a:tc>
                  <a:txBody>
                    <a:bodyPr/>
                    <a:lstStyle/>
                    <a:p>
                      <a:r>
                        <a:rPr lang="en-US" sz="1200" b="1" dirty="0" smtClean="0"/>
                        <a:t>Netherlands</a:t>
                      </a:r>
                      <a:endParaRPr lang="en-US" sz="1200" b="1" dirty="0"/>
                    </a:p>
                  </a:txBody>
                  <a:tcPr>
                    <a:solidFill>
                      <a:schemeClr val="bg1"/>
                    </a:solidFill>
                  </a:tcPr>
                </a:tc>
                <a:tc>
                  <a:txBody>
                    <a:bodyPr/>
                    <a:lstStyle/>
                    <a:p>
                      <a:r>
                        <a:rPr lang="en-US" dirty="0" smtClean="0"/>
                        <a:t>400</a:t>
                      </a:r>
                      <a:endParaRPr lang="en-US" dirty="0"/>
                    </a:p>
                  </a:txBody>
                  <a:tcPr>
                    <a:solidFill>
                      <a:schemeClr val="bg1"/>
                    </a:solidFill>
                  </a:tcPr>
                </a:tc>
              </a:tr>
              <a:tr h="351790">
                <a:tc>
                  <a:txBody>
                    <a:bodyPr/>
                    <a:lstStyle/>
                    <a:p>
                      <a:r>
                        <a:rPr lang="en-US" b="1" dirty="0" smtClean="0"/>
                        <a:t>Total</a:t>
                      </a:r>
                      <a:endParaRPr lang="en-US" b="1" dirty="0"/>
                    </a:p>
                  </a:txBody>
                  <a:tcPr>
                    <a:solidFill>
                      <a:schemeClr val="bg1"/>
                    </a:solidFill>
                  </a:tcPr>
                </a:tc>
                <a:tc>
                  <a:txBody>
                    <a:bodyPr/>
                    <a:lstStyle/>
                    <a:p>
                      <a:r>
                        <a:rPr lang="en-US" dirty="0" smtClean="0"/>
                        <a:t>500</a:t>
                      </a:r>
                      <a:endParaRPr lang="en-US" dirty="0"/>
                    </a:p>
                  </a:txBody>
                  <a:tcPr>
                    <a:solidFill>
                      <a:schemeClr val="bg1"/>
                    </a:solidFill>
                  </a:tcPr>
                </a:tc>
              </a:tr>
            </a:tbl>
          </a:graphicData>
        </a:graphic>
      </p:graphicFrame>
      <p:graphicFrame>
        <p:nvGraphicFramePr>
          <p:cNvPr id="7" name="Table 6"/>
          <p:cNvGraphicFramePr>
            <a:graphicFrameLocks noGrp="1"/>
          </p:cNvGraphicFramePr>
          <p:nvPr/>
        </p:nvGraphicFramePr>
        <p:xfrm>
          <a:off x="6654800" y="895350"/>
          <a:ext cx="1879600" cy="1463040"/>
        </p:xfrm>
        <a:graphic>
          <a:graphicData uri="http://schemas.openxmlformats.org/drawingml/2006/table">
            <a:tbl>
              <a:tblPr firstRow="1" bandRow="1">
                <a:tableStyleId>{5940675A-B579-460E-94D1-54222C63F5DA}</a:tableStyleId>
              </a:tblPr>
              <a:tblGrid>
                <a:gridCol w="965200"/>
                <a:gridCol w="914400"/>
              </a:tblGrid>
              <a:tr h="137160">
                <a:tc>
                  <a:txBody>
                    <a:bodyPr/>
                    <a:lstStyle/>
                    <a:p>
                      <a:r>
                        <a:rPr lang="en-US" b="1" dirty="0" smtClean="0"/>
                        <a:t>Country</a:t>
                      </a:r>
                      <a:endParaRPr lang="en-US" b="1" dirty="0"/>
                    </a:p>
                  </a:txBody>
                  <a:tcPr>
                    <a:solidFill>
                      <a:schemeClr val="bg1"/>
                    </a:solidFill>
                  </a:tcPr>
                </a:tc>
                <a:tc>
                  <a:txBody>
                    <a:bodyPr/>
                    <a:lstStyle/>
                    <a:p>
                      <a:r>
                        <a:rPr lang="en-US" b="1" dirty="0" smtClean="0"/>
                        <a:t>coke</a:t>
                      </a:r>
                      <a:endParaRPr lang="en-US" b="1" dirty="0"/>
                    </a:p>
                  </a:txBody>
                  <a:tcPr>
                    <a:solidFill>
                      <a:schemeClr val="bg1"/>
                    </a:solidFill>
                  </a:tcPr>
                </a:tc>
              </a:tr>
              <a:tr h="351790">
                <a:tc>
                  <a:txBody>
                    <a:bodyPr/>
                    <a:lstStyle/>
                    <a:p>
                      <a:r>
                        <a:rPr lang="en-US" sz="1200" b="1" dirty="0" smtClean="0"/>
                        <a:t>Columbia</a:t>
                      </a:r>
                      <a:endParaRPr lang="en-US" sz="1200" b="1" dirty="0"/>
                    </a:p>
                  </a:txBody>
                  <a:tcPr>
                    <a:solidFill>
                      <a:schemeClr val="bg1"/>
                    </a:solidFill>
                  </a:tcPr>
                </a:tc>
                <a:tc>
                  <a:txBody>
                    <a:bodyPr/>
                    <a:lstStyle/>
                    <a:p>
                      <a:r>
                        <a:rPr lang="en-US" dirty="0" smtClean="0"/>
                        <a:t>100</a:t>
                      </a:r>
                      <a:endParaRPr lang="en-US" dirty="0"/>
                    </a:p>
                  </a:txBody>
                  <a:tcPr>
                    <a:solidFill>
                      <a:schemeClr val="bg1"/>
                    </a:solidFill>
                  </a:tcPr>
                </a:tc>
              </a:tr>
              <a:tr h="351790">
                <a:tc>
                  <a:txBody>
                    <a:bodyPr/>
                    <a:lstStyle/>
                    <a:p>
                      <a:r>
                        <a:rPr lang="en-US" sz="1200" b="1" dirty="0" smtClean="0"/>
                        <a:t>Netherlands</a:t>
                      </a:r>
                      <a:endParaRPr lang="en-US" sz="1200" b="1" dirty="0"/>
                    </a:p>
                  </a:txBody>
                  <a:tcPr>
                    <a:solidFill>
                      <a:schemeClr val="bg1"/>
                    </a:solidFill>
                  </a:tcPr>
                </a:tc>
                <a:tc>
                  <a:txBody>
                    <a:bodyPr/>
                    <a:lstStyle/>
                    <a:p>
                      <a:r>
                        <a:rPr lang="en-US" dirty="0" smtClean="0"/>
                        <a:t>200</a:t>
                      </a:r>
                      <a:endParaRPr lang="en-US" dirty="0"/>
                    </a:p>
                  </a:txBody>
                  <a:tcPr>
                    <a:solidFill>
                      <a:schemeClr val="bg1"/>
                    </a:solidFill>
                  </a:tcPr>
                </a:tc>
              </a:tr>
              <a:tr h="351790">
                <a:tc>
                  <a:txBody>
                    <a:bodyPr/>
                    <a:lstStyle/>
                    <a:p>
                      <a:r>
                        <a:rPr lang="en-US" b="1" dirty="0" smtClean="0"/>
                        <a:t>Total</a:t>
                      </a:r>
                      <a:endParaRPr lang="en-US" b="1" dirty="0"/>
                    </a:p>
                  </a:txBody>
                  <a:tcPr>
                    <a:solidFill>
                      <a:schemeClr val="bg1"/>
                    </a:solidFill>
                  </a:tcPr>
                </a:tc>
                <a:tc>
                  <a:txBody>
                    <a:bodyPr/>
                    <a:lstStyle/>
                    <a:p>
                      <a:r>
                        <a:rPr lang="en-US" dirty="0" smtClean="0"/>
                        <a:t>300</a:t>
                      </a:r>
                      <a:endParaRPr lang="en-US" dirty="0"/>
                    </a:p>
                  </a:txBody>
                  <a:tcPr>
                    <a:solidFill>
                      <a:schemeClr val="bg1"/>
                    </a:solidFill>
                  </a:tcPr>
                </a:tc>
              </a:tr>
            </a:tbl>
          </a:graphicData>
        </a:graphic>
      </p:graphicFrame>
      <p:sp>
        <p:nvSpPr>
          <p:cNvPr id="8" name="TextBox 13"/>
          <p:cNvSpPr txBox="1">
            <a:spLocks noChangeArrowheads="1"/>
          </p:cNvSpPr>
          <p:nvPr/>
        </p:nvSpPr>
        <p:spPr bwMode="auto">
          <a:xfrm>
            <a:off x="609600" y="-19050"/>
            <a:ext cx="1752600" cy="923925"/>
          </a:xfrm>
          <a:prstGeom prst="rect">
            <a:avLst/>
          </a:prstGeom>
          <a:noFill/>
          <a:ln w="9525">
            <a:noFill/>
            <a:miter lim="800000"/>
            <a:headEnd/>
            <a:tailEnd/>
          </a:ln>
        </p:spPr>
        <p:txBody>
          <a:bodyPr>
            <a:spAutoFit/>
          </a:bodyPr>
          <a:lstStyle/>
          <a:p>
            <a:pPr algn="ctr"/>
            <a:r>
              <a:rPr lang="en-US" b="1">
                <a:latin typeface="Calibri" pitchFamily="34" charset="0"/>
              </a:rPr>
              <a:t>production</a:t>
            </a:r>
          </a:p>
          <a:p>
            <a:pPr algn="ctr"/>
            <a:r>
              <a:rPr lang="en-US" b="1">
                <a:latin typeface="Calibri" pitchFamily="34" charset="0"/>
              </a:rPr>
              <a:t>possibilities</a:t>
            </a:r>
          </a:p>
          <a:p>
            <a:pPr algn="ctr"/>
            <a:r>
              <a:rPr lang="en-US" b="1">
                <a:latin typeface="Calibri" pitchFamily="34" charset="0"/>
              </a:rPr>
              <a:t>frontier</a:t>
            </a:r>
          </a:p>
        </p:txBody>
      </p:sp>
      <p:sp>
        <p:nvSpPr>
          <p:cNvPr id="9" name="TextBox 14"/>
          <p:cNvSpPr txBox="1">
            <a:spLocks noChangeArrowheads="1"/>
          </p:cNvSpPr>
          <p:nvPr/>
        </p:nvSpPr>
        <p:spPr bwMode="auto">
          <a:xfrm>
            <a:off x="6781800" y="-19050"/>
            <a:ext cx="1752600" cy="923925"/>
          </a:xfrm>
          <a:prstGeom prst="rect">
            <a:avLst/>
          </a:prstGeom>
          <a:noFill/>
          <a:ln w="9525">
            <a:noFill/>
            <a:miter lim="800000"/>
            <a:headEnd/>
            <a:tailEnd/>
          </a:ln>
        </p:spPr>
        <p:txBody>
          <a:bodyPr>
            <a:spAutoFit/>
          </a:bodyPr>
          <a:lstStyle/>
          <a:p>
            <a:pPr algn="ctr"/>
            <a:r>
              <a:rPr lang="en-US" b="1">
                <a:latin typeface="Calibri" pitchFamily="34" charset="0"/>
              </a:rPr>
              <a:t>production</a:t>
            </a:r>
          </a:p>
          <a:p>
            <a:pPr algn="ctr"/>
            <a:r>
              <a:rPr lang="en-US" b="1">
                <a:latin typeface="Calibri" pitchFamily="34" charset="0"/>
              </a:rPr>
              <a:t>possibilities</a:t>
            </a:r>
          </a:p>
          <a:p>
            <a:pPr algn="ctr"/>
            <a:r>
              <a:rPr lang="en-US" b="1">
                <a:latin typeface="Calibri" pitchFamily="34" charset="0"/>
              </a:rPr>
              <a:t>frontier</a:t>
            </a:r>
          </a:p>
        </p:txBody>
      </p:sp>
      <p:sp>
        <p:nvSpPr>
          <p:cNvPr id="10" name="TextBox 15"/>
          <p:cNvSpPr txBox="1">
            <a:spLocks noChangeArrowheads="1"/>
          </p:cNvSpPr>
          <p:nvPr/>
        </p:nvSpPr>
        <p:spPr bwMode="auto">
          <a:xfrm>
            <a:off x="0" y="2876550"/>
            <a:ext cx="9144000" cy="2031325"/>
          </a:xfrm>
          <a:prstGeom prst="rect">
            <a:avLst/>
          </a:prstGeom>
          <a:noFill/>
          <a:ln w="9525">
            <a:noFill/>
            <a:miter lim="800000"/>
            <a:headEnd/>
            <a:tailEnd/>
          </a:ln>
        </p:spPr>
        <p:txBody>
          <a:bodyPr wrap="square">
            <a:spAutoFit/>
          </a:bodyPr>
          <a:lstStyle/>
          <a:p>
            <a:pPr algn="ctr"/>
            <a:r>
              <a:rPr lang="en-US" sz="2800" b="1" dirty="0" smtClean="0">
                <a:latin typeface="Calibri" pitchFamily="34" charset="0"/>
              </a:rPr>
              <a:t>Columbia chooses between 1 pot and 1 coke (1:1).</a:t>
            </a:r>
          </a:p>
          <a:p>
            <a:pPr algn="ctr"/>
            <a:r>
              <a:rPr lang="en-US" sz="2800" b="1" dirty="0" smtClean="0">
                <a:latin typeface="Calibri" pitchFamily="34" charset="0"/>
              </a:rPr>
              <a:t>It has a comparative advantage in coke.</a:t>
            </a:r>
          </a:p>
          <a:p>
            <a:pPr algn="ctr"/>
            <a:endParaRPr lang="en-US" sz="1400" b="1" dirty="0" smtClean="0">
              <a:latin typeface="Calibri" pitchFamily="34" charset="0"/>
            </a:endParaRPr>
          </a:p>
          <a:p>
            <a:pPr algn="ctr"/>
            <a:r>
              <a:rPr lang="en-US" sz="2800" b="1" dirty="0" smtClean="0">
                <a:latin typeface="Calibri" pitchFamily="34" charset="0"/>
              </a:rPr>
              <a:t>The Netherlands chooses between 2 pot and 1 coke (2:1).</a:t>
            </a:r>
          </a:p>
          <a:p>
            <a:pPr algn="ctr"/>
            <a:r>
              <a:rPr lang="en-US" sz="2800" b="1" dirty="0" smtClean="0">
                <a:latin typeface="Calibri" pitchFamily="34" charset="0"/>
              </a:rPr>
              <a:t>It has a comparative advantage in pot.</a:t>
            </a:r>
          </a:p>
        </p:txBody>
      </p:sp>
      <p:pic>
        <p:nvPicPr>
          <p:cNvPr id="12" name="Picture 11" descr="opportunity-cost.png"/>
          <p:cNvPicPr>
            <a:picLocks noChangeAspect="1"/>
          </p:cNvPicPr>
          <p:nvPr/>
        </p:nvPicPr>
        <p:blipFill>
          <a:blip r:embed="rId2"/>
          <a:stretch>
            <a:fillRect/>
          </a:stretch>
        </p:blipFill>
        <p:spPr>
          <a:xfrm>
            <a:off x="3491345" y="971550"/>
            <a:ext cx="1995055" cy="18288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3257550"/>
          <a:ext cx="2819400" cy="1463040"/>
        </p:xfrm>
        <a:graphic>
          <a:graphicData uri="http://schemas.openxmlformats.org/drawingml/2006/table">
            <a:tbl>
              <a:tblPr firstRow="1" bandRow="1">
                <a:tableStyleId>{5940675A-B579-460E-94D1-54222C63F5DA}</a:tableStyleId>
              </a:tblPr>
              <a:tblGrid>
                <a:gridCol w="990600"/>
                <a:gridCol w="889000"/>
                <a:gridCol w="939800"/>
              </a:tblGrid>
              <a:tr h="137160">
                <a:tc>
                  <a:txBody>
                    <a:bodyPr/>
                    <a:lstStyle/>
                    <a:p>
                      <a:r>
                        <a:rPr lang="en-US" b="1" dirty="0" smtClean="0"/>
                        <a:t>Country</a:t>
                      </a:r>
                      <a:endParaRPr lang="en-US" b="1" dirty="0"/>
                    </a:p>
                  </a:txBody>
                  <a:tcPr>
                    <a:solidFill>
                      <a:schemeClr val="bg1"/>
                    </a:solidFill>
                  </a:tcPr>
                </a:tc>
                <a:tc>
                  <a:txBody>
                    <a:bodyPr/>
                    <a:lstStyle/>
                    <a:p>
                      <a:r>
                        <a:rPr lang="en-US" b="1" dirty="0" smtClean="0"/>
                        <a:t>pot</a:t>
                      </a:r>
                      <a:endParaRPr lang="en-US" b="1" dirty="0"/>
                    </a:p>
                  </a:txBody>
                  <a:tcPr>
                    <a:solidFill>
                      <a:schemeClr val="bg1"/>
                    </a:solidFill>
                  </a:tcPr>
                </a:tc>
                <a:tc>
                  <a:txBody>
                    <a:bodyPr/>
                    <a:lstStyle/>
                    <a:p>
                      <a:r>
                        <a:rPr lang="en-US" b="1" dirty="0" smtClean="0"/>
                        <a:t>coke</a:t>
                      </a:r>
                      <a:endParaRPr lang="en-US" b="1" dirty="0"/>
                    </a:p>
                  </a:txBody>
                  <a:tcPr>
                    <a:solidFill>
                      <a:schemeClr val="bg1"/>
                    </a:solidFill>
                  </a:tcPr>
                </a:tc>
              </a:tr>
              <a:tr h="351790">
                <a:tc>
                  <a:txBody>
                    <a:bodyPr/>
                    <a:lstStyle/>
                    <a:p>
                      <a:r>
                        <a:rPr lang="en-US" sz="1200" b="1" dirty="0" smtClean="0"/>
                        <a:t>Columbia</a:t>
                      </a:r>
                      <a:endParaRPr lang="en-US" sz="1200" b="1" dirty="0"/>
                    </a:p>
                  </a:txBody>
                  <a:tcPr>
                    <a:solidFill>
                      <a:schemeClr val="bg1"/>
                    </a:solidFill>
                  </a:tcPr>
                </a:tc>
                <a:tc>
                  <a:txBody>
                    <a:bodyPr/>
                    <a:lstStyle/>
                    <a:p>
                      <a:r>
                        <a:rPr lang="en-US" dirty="0" smtClean="0"/>
                        <a:t>50</a:t>
                      </a:r>
                      <a:endParaRPr lang="en-US" dirty="0"/>
                    </a:p>
                  </a:txBody>
                  <a:tcPr>
                    <a:solidFill>
                      <a:schemeClr val="bg1"/>
                    </a:solidFill>
                  </a:tcPr>
                </a:tc>
                <a:tc>
                  <a:txBody>
                    <a:bodyPr/>
                    <a:lstStyle/>
                    <a:p>
                      <a:r>
                        <a:rPr lang="en-US" dirty="0" smtClean="0"/>
                        <a:t>50</a:t>
                      </a:r>
                      <a:endParaRPr lang="en-US" dirty="0"/>
                    </a:p>
                  </a:txBody>
                  <a:tcPr>
                    <a:solidFill>
                      <a:schemeClr val="bg1"/>
                    </a:solidFill>
                  </a:tcPr>
                </a:tc>
              </a:tr>
              <a:tr h="3517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Netherlands</a:t>
                      </a:r>
                    </a:p>
                  </a:txBody>
                  <a:tcPr>
                    <a:solidFill>
                      <a:schemeClr val="bg1"/>
                    </a:solidFill>
                  </a:tcPr>
                </a:tc>
                <a:tc>
                  <a:txBody>
                    <a:bodyPr/>
                    <a:lstStyle/>
                    <a:p>
                      <a:r>
                        <a:rPr lang="en-US" dirty="0" smtClean="0"/>
                        <a:t>200</a:t>
                      </a:r>
                      <a:endParaRPr lang="en-US" dirty="0"/>
                    </a:p>
                  </a:txBody>
                  <a:tcPr>
                    <a:solidFill>
                      <a:schemeClr val="bg1"/>
                    </a:solidFill>
                  </a:tcPr>
                </a:tc>
                <a:tc>
                  <a:txBody>
                    <a:bodyPr/>
                    <a:lstStyle/>
                    <a:p>
                      <a:r>
                        <a:rPr lang="en-US" dirty="0" smtClean="0"/>
                        <a:t>100</a:t>
                      </a:r>
                      <a:endParaRPr lang="en-US" dirty="0"/>
                    </a:p>
                  </a:txBody>
                  <a:tcPr>
                    <a:solidFill>
                      <a:schemeClr val="bg1"/>
                    </a:solidFill>
                  </a:tcPr>
                </a:tc>
              </a:tr>
              <a:tr h="351790">
                <a:tc>
                  <a:txBody>
                    <a:bodyPr/>
                    <a:lstStyle/>
                    <a:p>
                      <a:r>
                        <a:rPr lang="en-US" b="1" dirty="0" smtClean="0"/>
                        <a:t>Total</a:t>
                      </a:r>
                      <a:endParaRPr lang="en-US" b="1" dirty="0"/>
                    </a:p>
                  </a:txBody>
                  <a:tcPr>
                    <a:solidFill>
                      <a:schemeClr val="bg1"/>
                    </a:solidFill>
                  </a:tcPr>
                </a:tc>
                <a:tc>
                  <a:txBody>
                    <a:bodyPr/>
                    <a:lstStyle/>
                    <a:p>
                      <a:r>
                        <a:rPr lang="en-US" dirty="0" smtClean="0">
                          <a:solidFill>
                            <a:srgbClr val="FF0000"/>
                          </a:solidFill>
                        </a:rPr>
                        <a:t>250</a:t>
                      </a:r>
                      <a:endParaRPr lang="en-US" dirty="0">
                        <a:solidFill>
                          <a:srgbClr val="FF0000"/>
                        </a:solidFill>
                      </a:endParaRPr>
                    </a:p>
                  </a:txBody>
                  <a:tcPr>
                    <a:solidFill>
                      <a:schemeClr val="bg1"/>
                    </a:solidFill>
                  </a:tcPr>
                </a:tc>
                <a:tc>
                  <a:txBody>
                    <a:bodyPr/>
                    <a:lstStyle/>
                    <a:p>
                      <a:r>
                        <a:rPr lang="en-US" dirty="0" smtClean="0"/>
                        <a:t>150</a:t>
                      </a:r>
                      <a:endParaRPr lang="en-US" dirty="0"/>
                    </a:p>
                  </a:txBody>
                  <a:tcPr>
                    <a:solidFill>
                      <a:schemeClr val="bg1"/>
                    </a:solidFill>
                  </a:tcPr>
                </a:tc>
              </a:tr>
            </a:tbl>
          </a:graphicData>
        </a:graphic>
      </p:graphicFrame>
      <p:graphicFrame>
        <p:nvGraphicFramePr>
          <p:cNvPr id="5" name="Table 4"/>
          <p:cNvGraphicFramePr>
            <a:graphicFrameLocks noGrp="1"/>
          </p:cNvGraphicFramePr>
          <p:nvPr/>
        </p:nvGraphicFramePr>
        <p:xfrm>
          <a:off x="3200400" y="3257550"/>
          <a:ext cx="2819400" cy="1463040"/>
        </p:xfrm>
        <a:graphic>
          <a:graphicData uri="http://schemas.openxmlformats.org/drawingml/2006/table">
            <a:tbl>
              <a:tblPr firstRow="1" bandRow="1">
                <a:tableStyleId>{5940675A-B579-460E-94D1-54222C63F5DA}</a:tableStyleId>
              </a:tblPr>
              <a:tblGrid>
                <a:gridCol w="990600"/>
                <a:gridCol w="889000"/>
                <a:gridCol w="939800"/>
              </a:tblGrid>
              <a:tr h="137160">
                <a:tc>
                  <a:txBody>
                    <a:bodyPr/>
                    <a:lstStyle/>
                    <a:p>
                      <a:r>
                        <a:rPr lang="en-US" b="1" dirty="0" smtClean="0"/>
                        <a:t>Country</a:t>
                      </a:r>
                      <a:endParaRPr lang="en-US" b="1" dirty="0"/>
                    </a:p>
                  </a:txBody>
                  <a:tcPr>
                    <a:solidFill>
                      <a:schemeClr val="bg1"/>
                    </a:solidFill>
                  </a:tcPr>
                </a:tc>
                <a:tc>
                  <a:txBody>
                    <a:bodyPr/>
                    <a:lstStyle/>
                    <a:p>
                      <a:r>
                        <a:rPr lang="en-US" b="1" dirty="0" smtClean="0"/>
                        <a:t>pot</a:t>
                      </a:r>
                      <a:endParaRPr lang="en-US" b="1" dirty="0"/>
                    </a:p>
                  </a:txBody>
                  <a:tcPr>
                    <a:solidFill>
                      <a:schemeClr val="bg1"/>
                    </a:solidFill>
                  </a:tcPr>
                </a:tc>
                <a:tc>
                  <a:txBody>
                    <a:bodyPr/>
                    <a:lstStyle/>
                    <a:p>
                      <a:r>
                        <a:rPr lang="en-US" b="1" dirty="0" smtClean="0"/>
                        <a:t>coke</a:t>
                      </a:r>
                      <a:endParaRPr lang="en-US" b="1" dirty="0"/>
                    </a:p>
                  </a:txBody>
                  <a:tcPr>
                    <a:solidFill>
                      <a:schemeClr val="bg1"/>
                    </a:solidFill>
                  </a:tcPr>
                </a:tc>
              </a:tr>
              <a:tr h="351790">
                <a:tc>
                  <a:txBody>
                    <a:bodyPr/>
                    <a:lstStyle/>
                    <a:p>
                      <a:r>
                        <a:rPr lang="en-US" sz="1200" b="1" dirty="0" smtClean="0"/>
                        <a:t>Columbia</a:t>
                      </a:r>
                      <a:endParaRPr lang="en-US" sz="1200" b="1" dirty="0"/>
                    </a:p>
                  </a:txBody>
                  <a:tcPr>
                    <a:solidFill>
                      <a:schemeClr val="bg1"/>
                    </a:solidFill>
                  </a:tcPr>
                </a:tc>
                <a:tc>
                  <a:txBody>
                    <a:bodyPr/>
                    <a:lstStyle/>
                    <a:p>
                      <a:r>
                        <a:rPr lang="en-US" dirty="0" smtClean="0"/>
                        <a:t>0</a:t>
                      </a:r>
                      <a:endParaRPr lang="en-US" dirty="0"/>
                    </a:p>
                  </a:txBody>
                  <a:tcPr>
                    <a:solidFill>
                      <a:schemeClr val="bg1"/>
                    </a:solidFill>
                  </a:tcPr>
                </a:tc>
                <a:tc>
                  <a:txBody>
                    <a:bodyPr/>
                    <a:lstStyle/>
                    <a:p>
                      <a:r>
                        <a:rPr lang="en-US" dirty="0" smtClean="0"/>
                        <a:t>100</a:t>
                      </a:r>
                      <a:endParaRPr lang="en-US" dirty="0"/>
                    </a:p>
                  </a:txBody>
                  <a:tcPr>
                    <a:solidFill>
                      <a:schemeClr val="bg1"/>
                    </a:solidFill>
                  </a:tcPr>
                </a:tc>
              </a:tr>
              <a:tr h="3517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Netherlands</a:t>
                      </a:r>
                    </a:p>
                  </a:txBody>
                  <a:tcPr>
                    <a:solidFill>
                      <a:schemeClr val="bg1"/>
                    </a:solidFill>
                  </a:tcPr>
                </a:tc>
                <a:tc>
                  <a:txBody>
                    <a:bodyPr/>
                    <a:lstStyle/>
                    <a:p>
                      <a:r>
                        <a:rPr lang="en-US" dirty="0" smtClean="0"/>
                        <a:t>300</a:t>
                      </a:r>
                      <a:endParaRPr lang="en-US" dirty="0"/>
                    </a:p>
                  </a:txBody>
                  <a:tcPr>
                    <a:solidFill>
                      <a:schemeClr val="bg1"/>
                    </a:solidFill>
                  </a:tcPr>
                </a:tc>
                <a:tc>
                  <a:txBody>
                    <a:bodyPr/>
                    <a:lstStyle/>
                    <a:p>
                      <a:r>
                        <a:rPr lang="en-US" dirty="0" smtClean="0"/>
                        <a:t>50</a:t>
                      </a:r>
                      <a:endParaRPr lang="en-US" dirty="0"/>
                    </a:p>
                  </a:txBody>
                  <a:tcPr>
                    <a:solidFill>
                      <a:schemeClr val="bg1"/>
                    </a:solidFill>
                  </a:tcPr>
                </a:tc>
              </a:tr>
              <a:tr h="351790">
                <a:tc>
                  <a:txBody>
                    <a:bodyPr/>
                    <a:lstStyle/>
                    <a:p>
                      <a:r>
                        <a:rPr lang="en-US" b="1" dirty="0" smtClean="0"/>
                        <a:t>Total</a:t>
                      </a:r>
                      <a:endParaRPr lang="en-US" b="1" dirty="0"/>
                    </a:p>
                  </a:txBody>
                  <a:tcPr>
                    <a:solidFill>
                      <a:schemeClr val="bg1"/>
                    </a:solidFill>
                  </a:tcPr>
                </a:tc>
                <a:tc>
                  <a:txBody>
                    <a:bodyPr/>
                    <a:lstStyle/>
                    <a:p>
                      <a:r>
                        <a:rPr lang="en-US" dirty="0" smtClean="0"/>
                        <a:t>300</a:t>
                      </a:r>
                      <a:endParaRPr lang="en-US" dirty="0"/>
                    </a:p>
                  </a:txBody>
                  <a:tcPr>
                    <a:solidFill>
                      <a:schemeClr val="bg1"/>
                    </a:solidFill>
                  </a:tcPr>
                </a:tc>
                <a:tc>
                  <a:txBody>
                    <a:bodyPr/>
                    <a:lstStyle/>
                    <a:p>
                      <a:r>
                        <a:rPr lang="en-US" dirty="0" smtClean="0"/>
                        <a:t>150</a:t>
                      </a:r>
                      <a:endParaRPr lang="en-US" dirty="0"/>
                    </a:p>
                  </a:txBody>
                  <a:tcPr>
                    <a:solidFill>
                      <a:schemeClr val="bg1"/>
                    </a:solidFill>
                  </a:tcPr>
                </a:tc>
              </a:tr>
            </a:tbl>
          </a:graphicData>
        </a:graphic>
      </p:graphicFrame>
      <p:graphicFrame>
        <p:nvGraphicFramePr>
          <p:cNvPr id="6" name="Table 5"/>
          <p:cNvGraphicFramePr>
            <a:graphicFrameLocks noGrp="1"/>
          </p:cNvGraphicFramePr>
          <p:nvPr/>
        </p:nvGraphicFramePr>
        <p:xfrm>
          <a:off x="6248400" y="3257550"/>
          <a:ext cx="2819400" cy="1463040"/>
        </p:xfrm>
        <a:graphic>
          <a:graphicData uri="http://schemas.openxmlformats.org/drawingml/2006/table">
            <a:tbl>
              <a:tblPr firstRow="1" bandRow="1">
                <a:tableStyleId>{5940675A-B579-460E-94D1-54222C63F5DA}</a:tableStyleId>
              </a:tblPr>
              <a:tblGrid>
                <a:gridCol w="990600"/>
                <a:gridCol w="889000"/>
                <a:gridCol w="939800"/>
              </a:tblGrid>
              <a:tr h="137160">
                <a:tc>
                  <a:txBody>
                    <a:bodyPr/>
                    <a:lstStyle/>
                    <a:p>
                      <a:r>
                        <a:rPr lang="en-US" b="1" dirty="0" smtClean="0"/>
                        <a:t>Country</a:t>
                      </a:r>
                      <a:endParaRPr lang="en-US" b="1" dirty="0"/>
                    </a:p>
                  </a:txBody>
                  <a:tcPr>
                    <a:solidFill>
                      <a:schemeClr val="bg1"/>
                    </a:solidFill>
                  </a:tcPr>
                </a:tc>
                <a:tc>
                  <a:txBody>
                    <a:bodyPr/>
                    <a:lstStyle/>
                    <a:p>
                      <a:r>
                        <a:rPr lang="en-US" b="1" dirty="0" smtClean="0"/>
                        <a:t>pot</a:t>
                      </a:r>
                      <a:endParaRPr lang="en-US" b="1" dirty="0"/>
                    </a:p>
                  </a:txBody>
                  <a:tcPr>
                    <a:solidFill>
                      <a:schemeClr val="bg1"/>
                    </a:solidFill>
                  </a:tcPr>
                </a:tc>
                <a:tc>
                  <a:txBody>
                    <a:bodyPr/>
                    <a:lstStyle/>
                    <a:p>
                      <a:r>
                        <a:rPr lang="en-US" b="1" dirty="0" smtClean="0"/>
                        <a:t>coke</a:t>
                      </a:r>
                      <a:endParaRPr lang="en-US" b="1" dirty="0"/>
                    </a:p>
                  </a:txBody>
                  <a:tcPr>
                    <a:solidFill>
                      <a:schemeClr val="bg1"/>
                    </a:solidFill>
                  </a:tcPr>
                </a:tc>
              </a:tr>
              <a:tr h="351790">
                <a:tc>
                  <a:txBody>
                    <a:bodyPr/>
                    <a:lstStyle/>
                    <a:p>
                      <a:r>
                        <a:rPr lang="en-US" sz="1200" b="1" dirty="0" smtClean="0"/>
                        <a:t>Columbia</a:t>
                      </a:r>
                      <a:endParaRPr lang="en-US" sz="1200" b="1" dirty="0"/>
                    </a:p>
                  </a:txBody>
                  <a:tcPr>
                    <a:solidFill>
                      <a:schemeClr val="bg1"/>
                    </a:solidFill>
                  </a:tcPr>
                </a:tc>
                <a:tc>
                  <a:txBody>
                    <a:bodyPr/>
                    <a:lstStyle/>
                    <a:p>
                      <a:r>
                        <a:rPr lang="en-US" dirty="0" smtClean="0"/>
                        <a:t>75</a:t>
                      </a:r>
                      <a:endParaRPr lang="en-US" dirty="0"/>
                    </a:p>
                  </a:txBody>
                  <a:tcPr>
                    <a:solidFill>
                      <a:schemeClr val="bg1"/>
                    </a:solidFill>
                  </a:tcPr>
                </a:tc>
                <a:tc>
                  <a:txBody>
                    <a:bodyPr/>
                    <a:lstStyle/>
                    <a:p>
                      <a:r>
                        <a:rPr lang="en-US" dirty="0" smtClean="0"/>
                        <a:t>50</a:t>
                      </a:r>
                      <a:endParaRPr lang="en-US" dirty="0"/>
                    </a:p>
                  </a:txBody>
                  <a:tcPr>
                    <a:solidFill>
                      <a:schemeClr val="bg1"/>
                    </a:solidFill>
                  </a:tcPr>
                </a:tc>
              </a:tr>
              <a:tr h="3517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Netherlands</a:t>
                      </a:r>
                    </a:p>
                  </a:txBody>
                  <a:tcPr>
                    <a:solidFill>
                      <a:schemeClr val="bg1"/>
                    </a:solidFill>
                  </a:tcPr>
                </a:tc>
                <a:tc>
                  <a:txBody>
                    <a:bodyPr/>
                    <a:lstStyle/>
                    <a:p>
                      <a:r>
                        <a:rPr lang="en-US" dirty="0" smtClean="0"/>
                        <a:t>225</a:t>
                      </a:r>
                      <a:endParaRPr lang="en-US" dirty="0"/>
                    </a:p>
                  </a:txBody>
                  <a:tcPr>
                    <a:solidFill>
                      <a:schemeClr val="bg1"/>
                    </a:solidFill>
                  </a:tcPr>
                </a:tc>
                <a:tc>
                  <a:txBody>
                    <a:bodyPr/>
                    <a:lstStyle/>
                    <a:p>
                      <a:r>
                        <a:rPr lang="en-US" dirty="0" smtClean="0"/>
                        <a:t>100</a:t>
                      </a:r>
                      <a:endParaRPr lang="en-US" dirty="0"/>
                    </a:p>
                  </a:txBody>
                  <a:tcPr>
                    <a:solidFill>
                      <a:schemeClr val="bg1"/>
                    </a:solidFill>
                  </a:tcPr>
                </a:tc>
              </a:tr>
              <a:tr h="351790">
                <a:tc>
                  <a:txBody>
                    <a:bodyPr/>
                    <a:lstStyle/>
                    <a:p>
                      <a:r>
                        <a:rPr lang="en-US" b="1" dirty="0" smtClean="0"/>
                        <a:t>Total</a:t>
                      </a:r>
                      <a:endParaRPr lang="en-US" b="1" dirty="0"/>
                    </a:p>
                  </a:txBody>
                  <a:tcPr>
                    <a:solidFill>
                      <a:schemeClr val="bg1"/>
                    </a:solidFill>
                  </a:tcPr>
                </a:tc>
                <a:tc>
                  <a:txBody>
                    <a:bodyPr/>
                    <a:lstStyle/>
                    <a:p>
                      <a:r>
                        <a:rPr lang="en-US" dirty="0" smtClean="0">
                          <a:solidFill>
                            <a:srgbClr val="FF0000"/>
                          </a:solidFill>
                        </a:rPr>
                        <a:t>300</a:t>
                      </a:r>
                      <a:endParaRPr lang="en-US" dirty="0">
                        <a:solidFill>
                          <a:srgbClr val="FF0000"/>
                        </a:solidFill>
                      </a:endParaRPr>
                    </a:p>
                  </a:txBody>
                  <a:tcPr>
                    <a:solidFill>
                      <a:schemeClr val="bg1"/>
                    </a:solidFill>
                  </a:tcPr>
                </a:tc>
                <a:tc>
                  <a:txBody>
                    <a:bodyPr/>
                    <a:lstStyle/>
                    <a:p>
                      <a:r>
                        <a:rPr lang="en-US" dirty="0" smtClean="0"/>
                        <a:t>150</a:t>
                      </a:r>
                      <a:endParaRPr lang="en-US" dirty="0"/>
                    </a:p>
                  </a:txBody>
                  <a:tcPr>
                    <a:solidFill>
                      <a:schemeClr val="bg1"/>
                    </a:solidFill>
                  </a:tcPr>
                </a:tc>
              </a:tr>
            </a:tbl>
          </a:graphicData>
        </a:graphic>
      </p:graphicFrame>
      <p:sp>
        <p:nvSpPr>
          <p:cNvPr id="6212" name="TextBox 6"/>
          <p:cNvSpPr txBox="1">
            <a:spLocks noChangeArrowheads="1"/>
          </p:cNvSpPr>
          <p:nvPr/>
        </p:nvSpPr>
        <p:spPr bwMode="auto">
          <a:xfrm>
            <a:off x="76200" y="2687638"/>
            <a:ext cx="2895600" cy="646112"/>
          </a:xfrm>
          <a:prstGeom prst="rect">
            <a:avLst/>
          </a:prstGeom>
          <a:noFill/>
          <a:ln w="9525">
            <a:noFill/>
            <a:miter lim="800000"/>
            <a:headEnd/>
            <a:tailEnd/>
          </a:ln>
        </p:spPr>
        <p:txBody>
          <a:bodyPr>
            <a:spAutoFit/>
          </a:bodyPr>
          <a:lstStyle/>
          <a:p>
            <a:pPr algn="ctr"/>
            <a:r>
              <a:rPr lang="en-US" b="1">
                <a:latin typeface="Calibri" pitchFamily="34" charset="0"/>
              </a:rPr>
              <a:t>consumption + production</a:t>
            </a:r>
          </a:p>
          <a:p>
            <a:pPr algn="ctr"/>
            <a:r>
              <a:rPr lang="en-US" b="1">
                <a:latin typeface="Calibri" pitchFamily="34" charset="0"/>
              </a:rPr>
              <a:t>in autarky</a:t>
            </a:r>
          </a:p>
        </p:txBody>
      </p:sp>
      <p:sp>
        <p:nvSpPr>
          <p:cNvPr id="6213" name="TextBox 8"/>
          <p:cNvSpPr txBox="1">
            <a:spLocks noChangeArrowheads="1"/>
          </p:cNvSpPr>
          <p:nvPr/>
        </p:nvSpPr>
        <p:spPr bwMode="auto">
          <a:xfrm>
            <a:off x="3124200" y="2687638"/>
            <a:ext cx="2895600" cy="646112"/>
          </a:xfrm>
          <a:prstGeom prst="rect">
            <a:avLst/>
          </a:prstGeom>
          <a:noFill/>
          <a:ln w="9525">
            <a:noFill/>
            <a:miter lim="800000"/>
            <a:headEnd/>
            <a:tailEnd/>
          </a:ln>
        </p:spPr>
        <p:txBody>
          <a:bodyPr>
            <a:spAutoFit/>
          </a:bodyPr>
          <a:lstStyle/>
          <a:p>
            <a:pPr algn="ctr"/>
            <a:r>
              <a:rPr lang="en-US" b="1" dirty="0">
                <a:latin typeface="Calibri" pitchFamily="34" charset="0"/>
              </a:rPr>
              <a:t>production</a:t>
            </a:r>
          </a:p>
          <a:p>
            <a:pPr algn="ctr"/>
            <a:r>
              <a:rPr lang="en-US" b="1" dirty="0" smtClean="0">
                <a:latin typeface="Calibri" pitchFamily="34" charset="0"/>
              </a:rPr>
              <a:t>before trade</a:t>
            </a:r>
            <a:endParaRPr lang="en-US" b="1" dirty="0">
              <a:latin typeface="Calibri" pitchFamily="34" charset="0"/>
            </a:endParaRPr>
          </a:p>
        </p:txBody>
      </p:sp>
      <p:sp>
        <p:nvSpPr>
          <p:cNvPr id="6214" name="TextBox 9"/>
          <p:cNvSpPr txBox="1">
            <a:spLocks noChangeArrowheads="1"/>
          </p:cNvSpPr>
          <p:nvPr/>
        </p:nvSpPr>
        <p:spPr bwMode="auto">
          <a:xfrm>
            <a:off x="6172200" y="2687638"/>
            <a:ext cx="2895600" cy="646112"/>
          </a:xfrm>
          <a:prstGeom prst="rect">
            <a:avLst/>
          </a:prstGeom>
          <a:noFill/>
          <a:ln w="9525">
            <a:noFill/>
            <a:miter lim="800000"/>
            <a:headEnd/>
            <a:tailEnd/>
          </a:ln>
        </p:spPr>
        <p:txBody>
          <a:bodyPr>
            <a:spAutoFit/>
          </a:bodyPr>
          <a:lstStyle/>
          <a:p>
            <a:pPr algn="ctr"/>
            <a:r>
              <a:rPr lang="en-US" b="1">
                <a:latin typeface="Calibri" pitchFamily="34" charset="0"/>
              </a:rPr>
              <a:t>consumption</a:t>
            </a:r>
          </a:p>
          <a:p>
            <a:pPr algn="ctr"/>
            <a:r>
              <a:rPr lang="en-US" b="1">
                <a:latin typeface="Calibri" pitchFamily="34" charset="0"/>
              </a:rPr>
              <a:t>after trade</a:t>
            </a:r>
          </a:p>
        </p:txBody>
      </p:sp>
      <p:sp>
        <p:nvSpPr>
          <p:cNvPr id="11" name="TextBox 10"/>
          <p:cNvSpPr txBox="1"/>
          <p:nvPr/>
        </p:nvSpPr>
        <p:spPr>
          <a:xfrm>
            <a:off x="2895600" y="133350"/>
            <a:ext cx="3201988"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Why Trade?</a:t>
            </a:r>
          </a:p>
        </p:txBody>
      </p:sp>
      <p:graphicFrame>
        <p:nvGraphicFramePr>
          <p:cNvPr id="12" name="Table 11"/>
          <p:cNvGraphicFramePr>
            <a:graphicFrameLocks noGrp="1"/>
          </p:cNvGraphicFramePr>
          <p:nvPr/>
        </p:nvGraphicFramePr>
        <p:xfrm>
          <a:off x="558800" y="895350"/>
          <a:ext cx="1879600" cy="1463040"/>
        </p:xfrm>
        <a:graphic>
          <a:graphicData uri="http://schemas.openxmlformats.org/drawingml/2006/table">
            <a:tbl>
              <a:tblPr firstRow="1" bandRow="1">
                <a:tableStyleId>{5940675A-B579-460E-94D1-54222C63F5DA}</a:tableStyleId>
              </a:tblPr>
              <a:tblGrid>
                <a:gridCol w="965200"/>
                <a:gridCol w="914400"/>
              </a:tblGrid>
              <a:tr h="137160">
                <a:tc>
                  <a:txBody>
                    <a:bodyPr/>
                    <a:lstStyle/>
                    <a:p>
                      <a:r>
                        <a:rPr lang="en-US" b="1" dirty="0" smtClean="0"/>
                        <a:t>Country</a:t>
                      </a:r>
                      <a:endParaRPr lang="en-US" b="1" dirty="0"/>
                    </a:p>
                  </a:txBody>
                  <a:tcPr>
                    <a:solidFill>
                      <a:schemeClr val="bg1"/>
                    </a:solidFill>
                  </a:tcPr>
                </a:tc>
                <a:tc>
                  <a:txBody>
                    <a:bodyPr/>
                    <a:lstStyle/>
                    <a:p>
                      <a:r>
                        <a:rPr lang="en-US" b="1" dirty="0" smtClean="0"/>
                        <a:t>pot</a:t>
                      </a:r>
                      <a:endParaRPr lang="en-US" b="1" dirty="0"/>
                    </a:p>
                  </a:txBody>
                  <a:tcPr>
                    <a:solidFill>
                      <a:schemeClr val="bg1"/>
                    </a:solidFill>
                  </a:tcPr>
                </a:tc>
              </a:tr>
              <a:tr h="351790">
                <a:tc>
                  <a:txBody>
                    <a:bodyPr/>
                    <a:lstStyle/>
                    <a:p>
                      <a:r>
                        <a:rPr lang="en-US" sz="1200" b="1" dirty="0" smtClean="0"/>
                        <a:t>Columbia</a:t>
                      </a:r>
                      <a:endParaRPr lang="en-US" sz="1200" b="1" dirty="0"/>
                    </a:p>
                  </a:txBody>
                  <a:tcPr>
                    <a:solidFill>
                      <a:schemeClr val="bg1"/>
                    </a:solidFill>
                  </a:tcPr>
                </a:tc>
                <a:tc>
                  <a:txBody>
                    <a:bodyPr/>
                    <a:lstStyle/>
                    <a:p>
                      <a:r>
                        <a:rPr lang="en-US" dirty="0" smtClean="0"/>
                        <a:t>100</a:t>
                      </a:r>
                      <a:endParaRPr lang="en-US" dirty="0"/>
                    </a:p>
                  </a:txBody>
                  <a:tcPr>
                    <a:solidFill>
                      <a:schemeClr val="bg1"/>
                    </a:solidFill>
                  </a:tcPr>
                </a:tc>
              </a:tr>
              <a:tr h="351790">
                <a:tc>
                  <a:txBody>
                    <a:bodyPr/>
                    <a:lstStyle/>
                    <a:p>
                      <a:r>
                        <a:rPr lang="en-US" sz="1200" b="1" dirty="0" smtClean="0"/>
                        <a:t>Netherlands</a:t>
                      </a:r>
                      <a:endParaRPr lang="en-US" sz="1200" b="1" dirty="0"/>
                    </a:p>
                  </a:txBody>
                  <a:tcPr>
                    <a:solidFill>
                      <a:schemeClr val="bg1"/>
                    </a:solidFill>
                  </a:tcPr>
                </a:tc>
                <a:tc>
                  <a:txBody>
                    <a:bodyPr/>
                    <a:lstStyle/>
                    <a:p>
                      <a:r>
                        <a:rPr lang="en-US" dirty="0" smtClean="0"/>
                        <a:t>400</a:t>
                      </a:r>
                      <a:endParaRPr lang="en-US" dirty="0"/>
                    </a:p>
                  </a:txBody>
                  <a:tcPr>
                    <a:solidFill>
                      <a:schemeClr val="bg1"/>
                    </a:solidFill>
                  </a:tcPr>
                </a:tc>
              </a:tr>
              <a:tr h="351790">
                <a:tc>
                  <a:txBody>
                    <a:bodyPr/>
                    <a:lstStyle/>
                    <a:p>
                      <a:r>
                        <a:rPr lang="en-US" b="1" dirty="0" smtClean="0"/>
                        <a:t>Total</a:t>
                      </a:r>
                      <a:endParaRPr lang="en-US" b="1" dirty="0"/>
                    </a:p>
                  </a:txBody>
                  <a:tcPr>
                    <a:solidFill>
                      <a:schemeClr val="bg1"/>
                    </a:solidFill>
                  </a:tcPr>
                </a:tc>
                <a:tc>
                  <a:txBody>
                    <a:bodyPr/>
                    <a:lstStyle/>
                    <a:p>
                      <a:r>
                        <a:rPr lang="en-US" dirty="0" smtClean="0"/>
                        <a:t>500</a:t>
                      </a:r>
                      <a:endParaRPr lang="en-US" dirty="0"/>
                    </a:p>
                  </a:txBody>
                  <a:tcPr>
                    <a:solidFill>
                      <a:schemeClr val="bg1"/>
                    </a:solidFill>
                  </a:tcPr>
                </a:tc>
              </a:tr>
            </a:tbl>
          </a:graphicData>
        </a:graphic>
      </p:graphicFrame>
      <p:graphicFrame>
        <p:nvGraphicFramePr>
          <p:cNvPr id="13" name="Table 12"/>
          <p:cNvGraphicFramePr>
            <a:graphicFrameLocks noGrp="1"/>
          </p:cNvGraphicFramePr>
          <p:nvPr/>
        </p:nvGraphicFramePr>
        <p:xfrm>
          <a:off x="6654800" y="895350"/>
          <a:ext cx="1879600" cy="1463040"/>
        </p:xfrm>
        <a:graphic>
          <a:graphicData uri="http://schemas.openxmlformats.org/drawingml/2006/table">
            <a:tbl>
              <a:tblPr firstRow="1" bandRow="1">
                <a:tableStyleId>{5940675A-B579-460E-94D1-54222C63F5DA}</a:tableStyleId>
              </a:tblPr>
              <a:tblGrid>
                <a:gridCol w="965200"/>
                <a:gridCol w="914400"/>
              </a:tblGrid>
              <a:tr h="137160">
                <a:tc>
                  <a:txBody>
                    <a:bodyPr/>
                    <a:lstStyle/>
                    <a:p>
                      <a:r>
                        <a:rPr lang="en-US" b="1" dirty="0" smtClean="0"/>
                        <a:t>Country</a:t>
                      </a:r>
                      <a:endParaRPr lang="en-US" b="1" dirty="0"/>
                    </a:p>
                  </a:txBody>
                  <a:tcPr>
                    <a:solidFill>
                      <a:schemeClr val="bg1"/>
                    </a:solidFill>
                  </a:tcPr>
                </a:tc>
                <a:tc>
                  <a:txBody>
                    <a:bodyPr/>
                    <a:lstStyle/>
                    <a:p>
                      <a:r>
                        <a:rPr lang="en-US" b="1" dirty="0" smtClean="0"/>
                        <a:t>coke</a:t>
                      </a:r>
                      <a:endParaRPr lang="en-US" b="1" dirty="0"/>
                    </a:p>
                  </a:txBody>
                  <a:tcPr>
                    <a:solidFill>
                      <a:schemeClr val="bg1"/>
                    </a:solidFill>
                  </a:tcPr>
                </a:tc>
              </a:tr>
              <a:tr h="351790">
                <a:tc>
                  <a:txBody>
                    <a:bodyPr/>
                    <a:lstStyle/>
                    <a:p>
                      <a:r>
                        <a:rPr lang="en-US" sz="1200" b="1" dirty="0" smtClean="0"/>
                        <a:t>Columbia</a:t>
                      </a:r>
                      <a:endParaRPr lang="en-US" sz="1200" b="1" dirty="0"/>
                    </a:p>
                  </a:txBody>
                  <a:tcPr>
                    <a:solidFill>
                      <a:schemeClr val="bg1"/>
                    </a:solidFill>
                  </a:tcPr>
                </a:tc>
                <a:tc>
                  <a:txBody>
                    <a:bodyPr/>
                    <a:lstStyle/>
                    <a:p>
                      <a:r>
                        <a:rPr lang="en-US" dirty="0" smtClean="0"/>
                        <a:t>100</a:t>
                      </a:r>
                      <a:endParaRPr lang="en-US" dirty="0"/>
                    </a:p>
                  </a:txBody>
                  <a:tcPr>
                    <a:solidFill>
                      <a:schemeClr val="bg1"/>
                    </a:solidFill>
                  </a:tcPr>
                </a:tc>
              </a:tr>
              <a:tr h="351790">
                <a:tc>
                  <a:txBody>
                    <a:bodyPr/>
                    <a:lstStyle/>
                    <a:p>
                      <a:r>
                        <a:rPr lang="en-US" sz="1200" b="1" dirty="0" smtClean="0"/>
                        <a:t>Netherlands</a:t>
                      </a:r>
                      <a:endParaRPr lang="en-US" sz="1200" b="1" dirty="0"/>
                    </a:p>
                  </a:txBody>
                  <a:tcPr>
                    <a:solidFill>
                      <a:schemeClr val="bg1"/>
                    </a:solidFill>
                  </a:tcPr>
                </a:tc>
                <a:tc>
                  <a:txBody>
                    <a:bodyPr/>
                    <a:lstStyle/>
                    <a:p>
                      <a:r>
                        <a:rPr lang="en-US" dirty="0" smtClean="0"/>
                        <a:t>200</a:t>
                      </a:r>
                      <a:endParaRPr lang="en-US" dirty="0"/>
                    </a:p>
                  </a:txBody>
                  <a:tcPr>
                    <a:solidFill>
                      <a:schemeClr val="bg1"/>
                    </a:solidFill>
                  </a:tcPr>
                </a:tc>
              </a:tr>
              <a:tr h="351790">
                <a:tc>
                  <a:txBody>
                    <a:bodyPr/>
                    <a:lstStyle/>
                    <a:p>
                      <a:r>
                        <a:rPr lang="en-US" b="1" dirty="0" smtClean="0"/>
                        <a:t>Total</a:t>
                      </a:r>
                      <a:endParaRPr lang="en-US" b="1" dirty="0"/>
                    </a:p>
                  </a:txBody>
                  <a:tcPr>
                    <a:solidFill>
                      <a:schemeClr val="bg1"/>
                    </a:solidFill>
                  </a:tcPr>
                </a:tc>
                <a:tc>
                  <a:txBody>
                    <a:bodyPr/>
                    <a:lstStyle/>
                    <a:p>
                      <a:r>
                        <a:rPr lang="en-US" dirty="0" smtClean="0"/>
                        <a:t>300</a:t>
                      </a:r>
                      <a:endParaRPr lang="en-US" dirty="0"/>
                    </a:p>
                  </a:txBody>
                  <a:tcPr>
                    <a:solidFill>
                      <a:schemeClr val="bg1"/>
                    </a:solidFill>
                  </a:tcPr>
                </a:tc>
              </a:tr>
            </a:tbl>
          </a:graphicData>
        </a:graphic>
      </p:graphicFrame>
      <p:sp>
        <p:nvSpPr>
          <p:cNvPr id="6250" name="TextBox 13"/>
          <p:cNvSpPr txBox="1">
            <a:spLocks noChangeArrowheads="1"/>
          </p:cNvSpPr>
          <p:nvPr/>
        </p:nvSpPr>
        <p:spPr bwMode="auto">
          <a:xfrm>
            <a:off x="609600" y="-19050"/>
            <a:ext cx="1752600" cy="923925"/>
          </a:xfrm>
          <a:prstGeom prst="rect">
            <a:avLst/>
          </a:prstGeom>
          <a:noFill/>
          <a:ln w="9525">
            <a:noFill/>
            <a:miter lim="800000"/>
            <a:headEnd/>
            <a:tailEnd/>
          </a:ln>
        </p:spPr>
        <p:txBody>
          <a:bodyPr>
            <a:spAutoFit/>
          </a:bodyPr>
          <a:lstStyle/>
          <a:p>
            <a:pPr algn="ctr"/>
            <a:r>
              <a:rPr lang="en-US" b="1">
                <a:latin typeface="Calibri" pitchFamily="34" charset="0"/>
              </a:rPr>
              <a:t>production</a:t>
            </a:r>
          </a:p>
          <a:p>
            <a:pPr algn="ctr"/>
            <a:r>
              <a:rPr lang="en-US" b="1">
                <a:latin typeface="Calibri" pitchFamily="34" charset="0"/>
              </a:rPr>
              <a:t>possibilities</a:t>
            </a:r>
          </a:p>
          <a:p>
            <a:pPr algn="ctr"/>
            <a:r>
              <a:rPr lang="en-US" b="1">
                <a:latin typeface="Calibri" pitchFamily="34" charset="0"/>
              </a:rPr>
              <a:t>frontier</a:t>
            </a:r>
          </a:p>
        </p:txBody>
      </p:sp>
      <p:sp>
        <p:nvSpPr>
          <p:cNvPr id="6251" name="TextBox 14"/>
          <p:cNvSpPr txBox="1">
            <a:spLocks noChangeArrowheads="1"/>
          </p:cNvSpPr>
          <p:nvPr/>
        </p:nvSpPr>
        <p:spPr bwMode="auto">
          <a:xfrm>
            <a:off x="6781800" y="-19050"/>
            <a:ext cx="1752600" cy="923925"/>
          </a:xfrm>
          <a:prstGeom prst="rect">
            <a:avLst/>
          </a:prstGeom>
          <a:noFill/>
          <a:ln w="9525">
            <a:noFill/>
            <a:miter lim="800000"/>
            <a:headEnd/>
            <a:tailEnd/>
          </a:ln>
        </p:spPr>
        <p:txBody>
          <a:bodyPr>
            <a:spAutoFit/>
          </a:bodyPr>
          <a:lstStyle/>
          <a:p>
            <a:pPr algn="ctr"/>
            <a:r>
              <a:rPr lang="en-US" b="1">
                <a:latin typeface="Calibri" pitchFamily="34" charset="0"/>
              </a:rPr>
              <a:t>production</a:t>
            </a:r>
          </a:p>
          <a:p>
            <a:pPr algn="ctr"/>
            <a:r>
              <a:rPr lang="en-US" b="1">
                <a:latin typeface="Calibri" pitchFamily="34" charset="0"/>
              </a:rPr>
              <a:t>possibilities</a:t>
            </a:r>
          </a:p>
          <a:p>
            <a:pPr algn="ctr"/>
            <a:r>
              <a:rPr lang="en-US" b="1">
                <a:latin typeface="Calibri" pitchFamily="34" charset="0"/>
              </a:rPr>
              <a:t>frontier</a:t>
            </a:r>
          </a:p>
        </p:txBody>
      </p:sp>
      <p:sp>
        <p:nvSpPr>
          <p:cNvPr id="6252" name="TextBox 15"/>
          <p:cNvSpPr txBox="1">
            <a:spLocks noChangeArrowheads="1"/>
          </p:cNvSpPr>
          <p:nvPr/>
        </p:nvSpPr>
        <p:spPr bwMode="auto">
          <a:xfrm>
            <a:off x="2667000" y="1389063"/>
            <a:ext cx="3810000" cy="954087"/>
          </a:xfrm>
          <a:prstGeom prst="rect">
            <a:avLst/>
          </a:prstGeom>
          <a:noFill/>
          <a:ln w="9525">
            <a:noFill/>
            <a:miter lim="800000"/>
            <a:headEnd/>
            <a:tailEnd/>
          </a:ln>
        </p:spPr>
        <p:txBody>
          <a:bodyPr>
            <a:spAutoFit/>
          </a:bodyPr>
          <a:lstStyle/>
          <a:p>
            <a:pPr algn="ctr"/>
            <a:r>
              <a:rPr lang="en-US" sz="2800" b="1" dirty="0">
                <a:latin typeface="Calibri" pitchFamily="34" charset="0"/>
              </a:rPr>
              <a:t>Specializing and trading</a:t>
            </a:r>
          </a:p>
          <a:p>
            <a:pPr algn="ctr"/>
            <a:r>
              <a:rPr lang="en-US" sz="2800" b="1" dirty="0">
                <a:latin typeface="Calibri" pitchFamily="34" charset="0"/>
              </a:rPr>
              <a:t>here gains 50 </a:t>
            </a:r>
            <a:r>
              <a:rPr lang="en-US" sz="2800" b="1" dirty="0" smtClean="0">
                <a:latin typeface="Calibri" pitchFamily="34" charset="0"/>
              </a:rPr>
              <a:t>pot.</a:t>
            </a:r>
            <a:endParaRPr lang="en-US" sz="2800" b="1" dirty="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1788" y="133350"/>
            <a:ext cx="29742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Definitions</a:t>
            </a:r>
          </a:p>
        </p:txBody>
      </p:sp>
      <p:sp>
        <p:nvSpPr>
          <p:cNvPr id="6" name="TextBox 5"/>
          <p:cNvSpPr txBox="1"/>
          <p:nvPr/>
        </p:nvSpPr>
        <p:spPr>
          <a:xfrm>
            <a:off x="3733800" y="1885950"/>
            <a:ext cx="5105400" cy="1384995"/>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opportunity cost </a:t>
            </a:r>
            <a:r>
              <a:rPr lang="en-US" sz="2800" b="1" dirty="0" smtClean="0"/>
              <a:t>–</a:t>
            </a:r>
          </a:p>
          <a:p>
            <a:pPr algn="ctr"/>
            <a:r>
              <a:rPr lang="en-US" sz="2800" b="1" dirty="0" smtClean="0"/>
              <a:t>the cost of an activity in terms of a forgone alternative</a:t>
            </a:r>
          </a:p>
        </p:txBody>
      </p:sp>
      <p:pic>
        <p:nvPicPr>
          <p:cNvPr id="5" name="Picture 4" descr="opportunity-cost.png"/>
          <p:cNvPicPr>
            <a:picLocks noChangeAspect="1"/>
          </p:cNvPicPr>
          <p:nvPr/>
        </p:nvPicPr>
        <p:blipFill>
          <a:blip r:embed="rId2"/>
          <a:stretch>
            <a:fillRect/>
          </a:stretch>
        </p:blipFill>
        <p:spPr>
          <a:xfrm>
            <a:off x="533400" y="1428750"/>
            <a:ext cx="2857500" cy="261937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133350"/>
            <a:ext cx="3201988"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Why Trade?</a:t>
            </a:r>
          </a:p>
        </p:txBody>
      </p:sp>
      <p:pic>
        <p:nvPicPr>
          <p:cNvPr id="3" name="Picture 2" descr="increase.jpg"/>
          <p:cNvPicPr>
            <a:picLocks noChangeAspect="1"/>
          </p:cNvPicPr>
          <p:nvPr/>
        </p:nvPicPr>
        <p:blipFill>
          <a:blip r:embed="rId2"/>
          <a:stretch>
            <a:fillRect/>
          </a:stretch>
        </p:blipFill>
        <p:spPr>
          <a:xfrm>
            <a:off x="304800" y="1123950"/>
            <a:ext cx="2479589" cy="3657600"/>
          </a:xfrm>
          <a:prstGeom prst="rect">
            <a:avLst/>
          </a:prstGeom>
          <a:ln>
            <a:solidFill>
              <a:schemeClr val="tx1"/>
            </a:solidFill>
          </a:ln>
        </p:spPr>
      </p:pic>
      <p:sp>
        <p:nvSpPr>
          <p:cNvPr id="4" name="TextBox 3"/>
          <p:cNvSpPr txBox="1">
            <a:spLocks noChangeArrowheads="1"/>
          </p:cNvSpPr>
          <p:nvPr/>
        </p:nvSpPr>
        <p:spPr bwMode="auto">
          <a:xfrm>
            <a:off x="2971800" y="895350"/>
            <a:ext cx="5867400" cy="3970318"/>
          </a:xfrm>
          <a:prstGeom prst="rect">
            <a:avLst/>
          </a:prstGeom>
          <a:noFill/>
          <a:ln w="9525">
            <a:noFill/>
            <a:miter lim="800000"/>
            <a:headEnd/>
            <a:tailEnd/>
          </a:ln>
        </p:spPr>
        <p:txBody>
          <a:bodyPr wrap="square">
            <a:spAutoFit/>
          </a:bodyPr>
          <a:lstStyle/>
          <a:p>
            <a:pPr algn="ctr"/>
            <a:r>
              <a:rPr lang="en-US" sz="2800" b="1" dirty="0" smtClean="0">
                <a:latin typeface="Calibri" pitchFamily="34" charset="0"/>
              </a:rPr>
              <a:t>One of the benefits of trade is an increase in overall world production.</a:t>
            </a:r>
          </a:p>
          <a:p>
            <a:pPr algn="ctr"/>
            <a:endParaRPr lang="en-US" sz="1400" b="1" dirty="0" smtClean="0">
              <a:latin typeface="Calibri" pitchFamily="34" charset="0"/>
            </a:endParaRPr>
          </a:p>
          <a:p>
            <a:pPr algn="ctr"/>
            <a:r>
              <a:rPr lang="en-US" sz="2800" b="1" dirty="0" smtClean="0">
                <a:latin typeface="Calibri" pitchFamily="34" charset="0"/>
              </a:rPr>
              <a:t>By specializing and trading,</a:t>
            </a:r>
          </a:p>
          <a:p>
            <a:pPr algn="ctr"/>
            <a:r>
              <a:rPr lang="en-US" sz="2800" b="1" dirty="0" smtClean="0">
                <a:latin typeface="Calibri" pitchFamily="34" charset="0"/>
              </a:rPr>
              <a:t>Columbia and the Netherlands together can produce more pot (without sacrificing any coke)</a:t>
            </a:r>
          </a:p>
          <a:p>
            <a:pPr algn="ctr"/>
            <a:r>
              <a:rPr lang="en-US" sz="2800" b="1" dirty="0" smtClean="0">
                <a:latin typeface="Calibri" pitchFamily="34" charset="0"/>
              </a:rPr>
              <a:t>than if they hadn’t specialized.</a:t>
            </a:r>
          </a:p>
          <a:p>
            <a:pPr algn="ctr"/>
            <a:endParaRPr lang="en-US" sz="1400" b="1" dirty="0" smtClean="0">
              <a:latin typeface="Calibri" pitchFamily="34" charset="0"/>
            </a:endParaRPr>
          </a:p>
          <a:p>
            <a:pPr algn="ctr"/>
            <a:r>
              <a:rPr lang="en-US" sz="2800" b="1" dirty="0" smtClean="0">
                <a:latin typeface="Calibri" pitchFamily="34" charset="0"/>
              </a:rPr>
              <a:t>More coke was another alternative.</a:t>
            </a:r>
            <a:endParaRPr lang="en-US" sz="2800" b="1" dirty="0">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3257550"/>
          <a:ext cx="2819400" cy="1463040"/>
        </p:xfrm>
        <a:graphic>
          <a:graphicData uri="http://schemas.openxmlformats.org/drawingml/2006/table">
            <a:tbl>
              <a:tblPr firstRow="1" bandRow="1">
                <a:tableStyleId>{5940675A-B579-460E-94D1-54222C63F5DA}</a:tableStyleId>
              </a:tblPr>
              <a:tblGrid>
                <a:gridCol w="990600"/>
                <a:gridCol w="889000"/>
                <a:gridCol w="939800"/>
              </a:tblGrid>
              <a:tr h="137160">
                <a:tc>
                  <a:txBody>
                    <a:bodyPr/>
                    <a:lstStyle/>
                    <a:p>
                      <a:r>
                        <a:rPr lang="en-US" b="1" dirty="0" smtClean="0"/>
                        <a:t>Country</a:t>
                      </a:r>
                      <a:endParaRPr lang="en-US" b="1" dirty="0"/>
                    </a:p>
                  </a:txBody>
                  <a:tcPr>
                    <a:solidFill>
                      <a:schemeClr val="bg1"/>
                    </a:solidFill>
                  </a:tcPr>
                </a:tc>
                <a:tc>
                  <a:txBody>
                    <a:bodyPr/>
                    <a:lstStyle/>
                    <a:p>
                      <a:r>
                        <a:rPr lang="en-US" b="1" dirty="0" smtClean="0"/>
                        <a:t>pot</a:t>
                      </a:r>
                      <a:endParaRPr lang="en-US" b="1" dirty="0"/>
                    </a:p>
                  </a:txBody>
                  <a:tcPr>
                    <a:solidFill>
                      <a:schemeClr val="bg1"/>
                    </a:solidFill>
                  </a:tcPr>
                </a:tc>
                <a:tc>
                  <a:txBody>
                    <a:bodyPr/>
                    <a:lstStyle/>
                    <a:p>
                      <a:r>
                        <a:rPr lang="en-US" b="1" dirty="0" smtClean="0"/>
                        <a:t>coke</a:t>
                      </a:r>
                      <a:endParaRPr lang="en-US" b="1" dirty="0"/>
                    </a:p>
                  </a:txBody>
                  <a:tcPr>
                    <a:solidFill>
                      <a:schemeClr val="bg1"/>
                    </a:solidFill>
                  </a:tcPr>
                </a:tc>
              </a:tr>
              <a:tr h="351790">
                <a:tc>
                  <a:txBody>
                    <a:bodyPr/>
                    <a:lstStyle/>
                    <a:p>
                      <a:r>
                        <a:rPr lang="en-US" sz="1200" b="1" dirty="0" smtClean="0"/>
                        <a:t>Columbia</a:t>
                      </a:r>
                      <a:endParaRPr lang="en-US" sz="1200" b="1" dirty="0"/>
                    </a:p>
                  </a:txBody>
                  <a:tcPr>
                    <a:solidFill>
                      <a:schemeClr val="bg1"/>
                    </a:solidFill>
                  </a:tcPr>
                </a:tc>
                <a:tc>
                  <a:txBody>
                    <a:bodyPr/>
                    <a:lstStyle/>
                    <a:p>
                      <a:r>
                        <a:rPr lang="en-US" dirty="0" smtClean="0"/>
                        <a:t>50</a:t>
                      </a:r>
                      <a:endParaRPr lang="en-US" dirty="0"/>
                    </a:p>
                  </a:txBody>
                  <a:tcPr>
                    <a:solidFill>
                      <a:schemeClr val="bg1"/>
                    </a:solidFill>
                  </a:tcPr>
                </a:tc>
                <a:tc>
                  <a:txBody>
                    <a:bodyPr/>
                    <a:lstStyle/>
                    <a:p>
                      <a:r>
                        <a:rPr lang="en-US" dirty="0" smtClean="0"/>
                        <a:t>50</a:t>
                      </a:r>
                      <a:endParaRPr lang="en-US" dirty="0"/>
                    </a:p>
                  </a:txBody>
                  <a:tcPr>
                    <a:solidFill>
                      <a:schemeClr val="bg1"/>
                    </a:solidFill>
                  </a:tcPr>
                </a:tc>
              </a:tr>
              <a:tr h="3517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Netherlands</a:t>
                      </a:r>
                    </a:p>
                  </a:txBody>
                  <a:tcPr>
                    <a:solidFill>
                      <a:schemeClr val="bg1"/>
                    </a:solidFill>
                  </a:tcPr>
                </a:tc>
                <a:tc>
                  <a:txBody>
                    <a:bodyPr/>
                    <a:lstStyle/>
                    <a:p>
                      <a:r>
                        <a:rPr lang="en-US" dirty="0" smtClean="0"/>
                        <a:t>200</a:t>
                      </a:r>
                      <a:endParaRPr lang="en-US" dirty="0"/>
                    </a:p>
                  </a:txBody>
                  <a:tcPr>
                    <a:solidFill>
                      <a:schemeClr val="bg1"/>
                    </a:solidFill>
                  </a:tcPr>
                </a:tc>
                <a:tc>
                  <a:txBody>
                    <a:bodyPr/>
                    <a:lstStyle/>
                    <a:p>
                      <a:r>
                        <a:rPr lang="en-US" dirty="0" smtClean="0"/>
                        <a:t>100</a:t>
                      </a:r>
                      <a:endParaRPr lang="en-US" dirty="0"/>
                    </a:p>
                  </a:txBody>
                  <a:tcPr>
                    <a:solidFill>
                      <a:schemeClr val="bg1"/>
                    </a:solidFill>
                  </a:tcPr>
                </a:tc>
              </a:tr>
              <a:tr h="351790">
                <a:tc>
                  <a:txBody>
                    <a:bodyPr/>
                    <a:lstStyle/>
                    <a:p>
                      <a:r>
                        <a:rPr lang="en-US" b="1" dirty="0" smtClean="0"/>
                        <a:t>Total</a:t>
                      </a:r>
                      <a:endParaRPr lang="en-US" b="1" dirty="0"/>
                    </a:p>
                  </a:txBody>
                  <a:tcPr>
                    <a:solidFill>
                      <a:schemeClr val="bg1"/>
                    </a:solidFill>
                  </a:tcPr>
                </a:tc>
                <a:tc>
                  <a:txBody>
                    <a:bodyPr/>
                    <a:lstStyle/>
                    <a:p>
                      <a:r>
                        <a:rPr lang="en-US" dirty="0" smtClean="0">
                          <a:solidFill>
                            <a:schemeClr val="tx1"/>
                          </a:solidFill>
                        </a:rPr>
                        <a:t>250</a:t>
                      </a:r>
                      <a:endParaRPr lang="en-US" dirty="0">
                        <a:solidFill>
                          <a:schemeClr val="tx1"/>
                        </a:solidFill>
                      </a:endParaRPr>
                    </a:p>
                  </a:txBody>
                  <a:tcPr>
                    <a:solidFill>
                      <a:schemeClr val="bg1"/>
                    </a:solidFill>
                  </a:tcPr>
                </a:tc>
                <a:tc>
                  <a:txBody>
                    <a:bodyPr/>
                    <a:lstStyle/>
                    <a:p>
                      <a:r>
                        <a:rPr lang="en-US" dirty="0" smtClean="0">
                          <a:solidFill>
                            <a:srgbClr val="FF0000"/>
                          </a:solidFill>
                        </a:rPr>
                        <a:t>150</a:t>
                      </a:r>
                      <a:endParaRPr lang="en-US" dirty="0">
                        <a:solidFill>
                          <a:srgbClr val="FF0000"/>
                        </a:solidFill>
                      </a:endParaRPr>
                    </a:p>
                  </a:txBody>
                  <a:tcPr>
                    <a:solidFill>
                      <a:schemeClr val="bg1"/>
                    </a:solidFill>
                  </a:tcPr>
                </a:tc>
              </a:tr>
            </a:tbl>
          </a:graphicData>
        </a:graphic>
      </p:graphicFrame>
      <p:graphicFrame>
        <p:nvGraphicFramePr>
          <p:cNvPr id="3" name="Table 2"/>
          <p:cNvGraphicFramePr>
            <a:graphicFrameLocks noGrp="1"/>
          </p:cNvGraphicFramePr>
          <p:nvPr/>
        </p:nvGraphicFramePr>
        <p:xfrm>
          <a:off x="3200400" y="3257550"/>
          <a:ext cx="2819400" cy="1463040"/>
        </p:xfrm>
        <a:graphic>
          <a:graphicData uri="http://schemas.openxmlformats.org/drawingml/2006/table">
            <a:tbl>
              <a:tblPr firstRow="1" bandRow="1">
                <a:tableStyleId>{5940675A-B579-460E-94D1-54222C63F5DA}</a:tableStyleId>
              </a:tblPr>
              <a:tblGrid>
                <a:gridCol w="990600"/>
                <a:gridCol w="889000"/>
                <a:gridCol w="939800"/>
              </a:tblGrid>
              <a:tr h="137160">
                <a:tc>
                  <a:txBody>
                    <a:bodyPr/>
                    <a:lstStyle/>
                    <a:p>
                      <a:r>
                        <a:rPr lang="en-US" b="1" dirty="0" smtClean="0"/>
                        <a:t>Country</a:t>
                      </a:r>
                      <a:endParaRPr lang="en-US" b="1" dirty="0"/>
                    </a:p>
                  </a:txBody>
                  <a:tcPr>
                    <a:solidFill>
                      <a:schemeClr val="bg1"/>
                    </a:solidFill>
                  </a:tcPr>
                </a:tc>
                <a:tc>
                  <a:txBody>
                    <a:bodyPr/>
                    <a:lstStyle/>
                    <a:p>
                      <a:r>
                        <a:rPr lang="en-US" b="1" dirty="0" smtClean="0"/>
                        <a:t>pot</a:t>
                      </a:r>
                      <a:endParaRPr lang="en-US" b="1" dirty="0"/>
                    </a:p>
                  </a:txBody>
                  <a:tcPr>
                    <a:solidFill>
                      <a:schemeClr val="bg1"/>
                    </a:solidFill>
                  </a:tcPr>
                </a:tc>
                <a:tc>
                  <a:txBody>
                    <a:bodyPr/>
                    <a:lstStyle/>
                    <a:p>
                      <a:r>
                        <a:rPr lang="en-US" b="1" dirty="0" smtClean="0"/>
                        <a:t>coke</a:t>
                      </a:r>
                      <a:endParaRPr lang="en-US" b="1" dirty="0"/>
                    </a:p>
                  </a:txBody>
                  <a:tcPr>
                    <a:solidFill>
                      <a:schemeClr val="bg1"/>
                    </a:solidFill>
                  </a:tcPr>
                </a:tc>
              </a:tr>
              <a:tr h="351790">
                <a:tc>
                  <a:txBody>
                    <a:bodyPr/>
                    <a:lstStyle/>
                    <a:p>
                      <a:r>
                        <a:rPr lang="en-US" sz="1200" b="1" dirty="0" smtClean="0"/>
                        <a:t>Columbia</a:t>
                      </a:r>
                      <a:endParaRPr lang="en-US" sz="1200" b="1" dirty="0"/>
                    </a:p>
                  </a:txBody>
                  <a:tcPr>
                    <a:solidFill>
                      <a:schemeClr val="bg1"/>
                    </a:solidFill>
                  </a:tcPr>
                </a:tc>
                <a:tc>
                  <a:txBody>
                    <a:bodyPr/>
                    <a:lstStyle/>
                    <a:p>
                      <a:r>
                        <a:rPr lang="en-US" dirty="0" smtClean="0"/>
                        <a:t>0</a:t>
                      </a:r>
                      <a:endParaRPr lang="en-US" dirty="0"/>
                    </a:p>
                  </a:txBody>
                  <a:tcPr>
                    <a:solidFill>
                      <a:schemeClr val="bg1"/>
                    </a:solidFill>
                  </a:tcPr>
                </a:tc>
                <a:tc>
                  <a:txBody>
                    <a:bodyPr/>
                    <a:lstStyle/>
                    <a:p>
                      <a:r>
                        <a:rPr lang="en-US" dirty="0" smtClean="0"/>
                        <a:t>100</a:t>
                      </a:r>
                      <a:endParaRPr lang="en-US" dirty="0"/>
                    </a:p>
                  </a:txBody>
                  <a:tcPr>
                    <a:solidFill>
                      <a:schemeClr val="bg1"/>
                    </a:solidFill>
                  </a:tcPr>
                </a:tc>
              </a:tr>
              <a:tr h="3517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Netherlands</a:t>
                      </a:r>
                    </a:p>
                  </a:txBody>
                  <a:tcPr>
                    <a:solidFill>
                      <a:schemeClr val="bg1"/>
                    </a:solidFill>
                  </a:tcPr>
                </a:tc>
                <a:tc>
                  <a:txBody>
                    <a:bodyPr/>
                    <a:lstStyle/>
                    <a:p>
                      <a:r>
                        <a:rPr lang="en-US" dirty="0" smtClean="0"/>
                        <a:t>250</a:t>
                      </a:r>
                      <a:endParaRPr lang="en-US" dirty="0"/>
                    </a:p>
                  </a:txBody>
                  <a:tcPr>
                    <a:solidFill>
                      <a:schemeClr val="bg1"/>
                    </a:solidFill>
                  </a:tcPr>
                </a:tc>
                <a:tc>
                  <a:txBody>
                    <a:bodyPr/>
                    <a:lstStyle/>
                    <a:p>
                      <a:r>
                        <a:rPr lang="en-US" dirty="0" smtClean="0"/>
                        <a:t>75</a:t>
                      </a:r>
                      <a:endParaRPr lang="en-US" dirty="0"/>
                    </a:p>
                  </a:txBody>
                  <a:tcPr>
                    <a:solidFill>
                      <a:schemeClr val="bg1"/>
                    </a:solidFill>
                  </a:tcPr>
                </a:tc>
              </a:tr>
              <a:tr h="351790">
                <a:tc>
                  <a:txBody>
                    <a:bodyPr/>
                    <a:lstStyle/>
                    <a:p>
                      <a:r>
                        <a:rPr lang="en-US" b="1" dirty="0" smtClean="0"/>
                        <a:t>Total</a:t>
                      </a:r>
                      <a:endParaRPr lang="en-US" b="1" dirty="0"/>
                    </a:p>
                  </a:txBody>
                  <a:tcPr>
                    <a:solidFill>
                      <a:schemeClr val="bg1"/>
                    </a:solidFill>
                  </a:tcPr>
                </a:tc>
                <a:tc>
                  <a:txBody>
                    <a:bodyPr/>
                    <a:lstStyle/>
                    <a:p>
                      <a:r>
                        <a:rPr lang="en-US" dirty="0" smtClean="0"/>
                        <a:t>250</a:t>
                      </a:r>
                      <a:endParaRPr lang="en-US" dirty="0"/>
                    </a:p>
                  </a:txBody>
                  <a:tcPr>
                    <a:solidFill>
                      <a:schemeClr val="bg1"/>
                    </a:solidFill>
                  </a:tcPr>
                </a:tc>
                <a:tc>
                  <a:txBody>
                    <a:bodyPr/>
                    <a:lstStyle/>
                    <a:p>
                      <a:r>
                        <a:rPr lang="en-US" dirty="0" smtClean="0"/>
                        <a:t>175</a:t>
                      </a:r>
                      <a:endParaRPr lang="en-US" dirty="0"/>
                    </a:p>
                  </a:txBody>
                  <a:tcPr>
                    <a:solidFill>
                      <a:schemeClr val="bg1"/>
                    </a:solidFill>
                  </a:tcPr>
                </a:tc>
              </a:tr>
            </a:tbl>
          </a:graphicData>
        </a:graphic>
      </p:graphicFrame>
      <p:graphicFrame>
        <p:nvGraphicFramePr>
          <p:cNvPr id="4" name="Table 3"/>
          <p:cNvGraphicFramePr>
            <a:graphicFrameLocks noGrp="1"/>
          </p:cNvGraphicFramePr>
          <p:nvPr/>
        </p:nvGraphicFramePr>
        <p:xfrm>
          <a:off x="6248400" y="3257550"/>
          <a:ext cx="2819400" cy="1463040"/>
        </p:xfrm>
        <a:graphic>
          <a:graphicData uri="http://schemas.openxmlformats.org/drawingml/2006/table">
            <a:tbl>
              <a:tblPr firstRow="1" bandRow="1">
                <a:tableStyleId>{5940675A-B579-460E-94D1-54222C63F5DA}</a:tableStyleId>
              </a:tblPr>
              <a:tblGrid>
                <a:gridCol w="990600"/>
                <a:gridCol w="889000"/>
                <a:gridCol w="939800"/>
              </a:tblGrid>
              <a:tr h="137160">
                <a:tc>
                  <a:txBody>
                    <a:bodyPr/>
                    <a:lstStyle/>
                    <a:p>
                      <a:r>
                        <a:rPr lang="en-US" b="1" dirty="0" smtClean="0"/>
                        <a:t>Country</a:t>
                      </a:r>
                      <a:endParaRPr lang="en-US" b="1" dirty="0"/>
                    </a:p>
                  </a:txBody>
                  <a:tcPr>
                    <a:solidFill>
                      <a:schemeClr val="bg1"/>
                    </a:solidFill>
                  </a:tcPr>
                </a:tc>
                <a:tc>
                  <a:txBody>
                    <a:bodyPr/>
                    <a:lstStyle/>
                    <a:p>
                      <a:r>
                        <a:rPr lang="en-US" b="1" dirty="0" smtClean="0"/>
                        <a:t>pot</a:t>
                      </a:r>
                      <a:endParaRPr lang="en-US" b="1" dirty="0"/>
                    </a:p>
                  </a:txBody>
                  <a:tcPr>
                    <a:solidFill>
                      <a:schemeClr val="bg1"/>
                    </a:solidFill>
                  </a:tcPr>
                </a:tc>
                <a:tc>
                  <a:txBody>
                    <a:bodyPr/>
                    <a:lstStyle/>
                    <a:p>
                      <a:r>
                        <a:rPr lang="en-US" b="1" dirty="0" smtClean="0"/>
                        <a:t>coke</a:t>
                      </a:r>
                      <a:endParaRPr lang="en-US" b="1" dirty="0"/>
                    </a:p>
                  </a:txBody>
                  <a:tcPr>
                    <a:solidFill>
                      <a:schemeClr val="bg1"/>
                    </a:solidFill>
                  </a:tcPr>
                </a:tc>
              </a:tr>
              <a:tr h="351790">
                <a:tc>
                  <a:txBody>
                    <a:bodyPr/>
                    <a:lstStyle/>
                    <a:p>
                      <a:r>
                        <a:rPr lang="en-US" sz="1200" b="1" dirty="0" smtClean="0"/>
                        <a:t>Columbia</a:t>
                      </a:r>
                      <a:endParaRPr lang="en-US" sz="1200" b="1" dirty="0"/>
                    </a:p>
                  </a:txBody>
                  <a:tcPr>
                    <a:solidFill>
                      <a:schemeClr val="bg1"/>
                    </a:solidFill>
                  </a:tcPr>
                </a:tc>
                <a:tc>
                  <a:txBody>
                    <a:bodyPr/>
                    <a:lstStyle/>
                    <a:p>
                      <a:r>
                        <a:rPr lang="en-US" dirty="0" smtClean="0"/>
                        <a:t>50</a:t>
                      </a:r>
                      <a:endParaRPr lang="en-US" dirty="0"/>
                    </a:p>
                  </a:txBody>
                  <a:tcPr>
                    <a:solidFill>
                      <a:schemeClr val="bg1"/>
                    </a:solidFill>
                  </a:tcPr>
                </a:tc>
                <a:tc>
                  <a:txBody>
                    <a:bodyPr/>
                    <a:lstStyle/>
                    <a:p>
                      <a:r>
                        <a:rPr lang="en-US" dirty="0" smtClean="0"/>
                        <a:t>62.5</a:t>
                      </a:r>
                      <a:endParaRPr lang="en-US" dirty="0"/>
                    </a:p>
                  </a:txBody>
                  <a:tcPr>
                    <a:solidFill>
                      <a:schemeClr val="bg1"/>
                    </a:solidFill>
                  </a:tcPr>
                </a:tc>
              </a:tr>
              <a:tr h="3517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Netherlands</a:t>
                      </a:r>
                    </a:p>
                  </a:txBody>
                  <a:tcPr>
                    <a:solidFill>
                      <a:schemeClr val="bg1"/>
                    </a:solidFill>
                  </a:tcPr>
                </a:tc>
                <a:tc>
                  <a:txBody>
                    <a:bodyPr/>
                    <a:lstStyle/>
                    <a:p>
                      <a:r>
                        <a:rPr lang="en-US" dirty="0" smtClean="0"/>
                        <a:t>200</a:t>
                      </a:r>
                      <a:endParaRPr lang="en-US" dirty="0"/>
                    </a:p>
                  </a:txBody>
                  <a:tcPr>
                    <a:solidFill>
                      <a:schemeClr val="bg1"/>
                    </a:solidFill>
                  </a:tcPr>
                </a:tc>
                <a:tc>
                  <a:txBody>
                    <a:bodyPr/>
                    <a:lstStyle/>
                    <a:p>
                      <a:r>
                        <a:rPr lang="en-US" dirty="0" smtClean="0"/>
                        <a:t>112.5</a:t>
                      </a:r>
                      <a:endParaRPr lang="en-US" dirty="0"/>
                    </a:p>
                  </a:txBody>
                  <a:tcPr>
                    <a:solidFill>
                      <a:schemeClr val="bg1"/>
                    </a:solidFill>
                  </a:tcPr>
                </a:tc>
              </a:tr>
              <a:tr h="351790">
                <a:tc>
                  <a:txBody>
                    <a:bodyPr/>
                    <a:lstStyle/>
                    <a:p>
                      <a:r>
                        <a:rPr lang="en-US" b="1" dirty="0" smtClean="0"/>
                        <a:t>Total</a:t>
                      </a:r>
                      <a:endParaRPr lang="en-US" b="1" dirty="0"/>
                    </a:p>
                  </a:txBody>
                  <a:tcPr>
                    <a:solidFill>
                      <a:schemeClr val="bg1"/>
                    </a:solidFill>
                  </a:tcPr>
                </a:tc>
                <a:tc>
                  <a:txBody>
                    <a:bodyPr/>
                    <a:lstStyle/>
                    <a:p>
                      <a:r>
                        <a:rPr lang="en-US" dirty="0" smtClean="0">
                          <a:solidFill>
                            <a:schemeClr val="tx1"/>
                          </a:solidFill>
                        </a:rPr>
                        <a:t>250</a:t>
                      </a:r>
                      <a:endParaRPr lang="en-US" dirty="0">
                        <a:solidFill>
                          <a:schemeClr val="tx1"/>
                        </a:solidFill>
                      </a:endParaRPr>
                    </a:p>
                  </a:txBody>
                  <a:tcPr>
                    <a:solidFill>
                      <a:schemeClr val="bg1"/>
                    </a:solidFill>
                  </a:tcPr>
                </a:tc>
                <a:tc>
                  <a:txBody>
                    <a:bodyPr/>
                    <a:lstStyle/>
                    <a:p>
                      <a:r>
                        <a:rPr lang="en-US" dirty="0" smtClean="0">
                          <a:solidFill>
                            <a:srgbClr val="FF0000"/>
                          </a:solidFill>
                        </a:rPr>
                        <a:t>175</a:t>
                      </a:r>
                      <a:endParaRPr lang="en-US" dirty="0">
                        <a:solidFill>
                          <a:srgbClr val="FF0000"/>
                        </a:solidFill>
                      </a:endParaRPr>
                    </a:p>
                  </a:txBody>
                  <a:tcPr>
                    <a:solidFill>
                      <a:schemeClr val="bg1"/>
                    </a:solidFill>
                  </a:tcPr>
                </a:tc>
              </a:tr>
            </a:tbl>
          </a:graphicData>
        </a:graphic>
      </p:graphicFrame>
      <p:sp>
        <p:nvSpPr>
          <p:cNvPr id="5" name="TextBox 6"/>
          <p:cNvSpPr txBox="1">
            <a:spLocks noChangeArrowheads="1"/>
          </p:cNvSpPr>
          <p:nvPr/>
        </p:nvSpPr>
        <p:spPr bwMode="auto">
          <a:xfrm>
            <a:off x="76200" y="2687638"/>
            <a:ext cx="2895600" cy="646112"/>
          </a:xfrm>
          <a:prstGeom prst="rect">
            <a:avLst/>
          </a:prstGeom>
          <a:noFill/>
          <a:ln w="9525">
            <a:noFill/>
            <a:miter lim="800000"/>
            <a:headEnd/>
            <a:tailEnd/>
          </a:ln>
        </p:spPr>
        <p:txBody>
          <a:bodyPr>
            <a:spAutoFit/>
          </a:bodyPr>
          <a:lstStyle/>
          <a:p>
            <a:pPr algn="ctr"/>
            <a:r>
              <a:rPr lang="en-US" b="1">
                <a:latin typeface="Calibri" pitchFamily="34" charset="0"/>
              </a:rPr>
              <a:t>consumption + production</a:t>
            </a:r>
          </a:p>
          <a:p>
            <a:pPr algn="ctr"/>
            <a:r>
              <a:rPr lang="en-US" b="1">
                <a:latin typeface="Calibri" pitchFamily="34" charset="0"/>
              </a:rPr>
              <a:t>in autarky</a:t>
            </a:r>
          </a:p>
        </p:txBody>
      </p:sp>
      <p:sp>
        <p:nvSpPr>
          <p:cNvPr id="6" name="TextBox 8"/>
          <p:cNvSpPr txBox="1">
            <a:spLocks noChangeArrowheads="1"/>
          </p:cNvSpPr>
          <p:nvPr/>
        </p:nvSpPr>
        <p:spPr bwMode="auto">
          <a:xfrm>
            <a:off x="3124200" y="2687638"/>
            <a:ext cx="2895600" cy="646112"/>
          </a:xfrm>
          <a:prstGeom prst="rect">
            <a:avLst/>
          </a:prstGeom>
          <a:noFill/>
          <a:ln w="9525">
            <a:noFill/>
            <a:miter lim="800000"/>
            <a:headEnd/>
            <a:tailEnd/>
          </a:ln>
        </p:spPr>
        <p:txBody>
          <a:bodyPr>
            <a:spAutoFit/>
          </a:bodyPr>
          <a:lstStyle/>
          <a:p>
            <a:pPr algn="ctr"/>
            <a:r>
              <a:rPr lang="en-US" b="1" dirty="0">
                <a:latin typeface="Calibri" pitchFamily="34" charset="0"/>
              </a:rPr>
              <a:t>production</a:t>
            </a:r>
          </a:p>
          <a:p>
            <a:pPr algn="ctr"/>
            <a:r>
              <a:rPr lang="en-US" b="1" dirty="0" smtClean="0">
                <a:latin typeface="Calibri" pitchFamily="34" charset="0"/>
              </a:rPr>
              <a:t>before trade</a:t>
            </a:r>
            <a:endParaRPr lang="en-US" b="1" dirty="0">
              <a:latin typeface="Calibri" pitchFamily="34" charset="0"/>
            </a:endParaRPr>
          </a:p>
        </p:txBody>
      </p:sp>
      <p:sp>
        <p:nvSpPr>
          <p:cNvPr id="7" name="TextBox 9"/>
          <p:cNvSpPr txBox="1">
            <a:spLocks noChangeArrowheads="1"/>
          </p:cNvSpPr>
          <p:nvPr/>
        </p:nvSpPr>
        <p:spPr bwMode="auto">
          <a:xfrm>
            <a:off x="6172200" y="2687638"/>
            <a:ext cx="2895600" cy="646112"/>
          </a:xfrm>
          <a:prstGeom prst="rect">
            <a:avLst/>
          </a:prstGeom>
          <a:noFill/>
          <a:ln w="9525">
            <a:noFill/>
            <a:miter lim="800000"/>
            <a:headEnd/>
            <a:tailEnd/>
          </a:ln>
        </p:spPr>
        <p:txBody>
          <a:bodyPr>
            <a:spAutoFit/>
          </a:bodyPr>
          <a:lstStyle/>
          <a:p>
            <a:pPr algn="ctr"/>
            <a:r>
              <a:rPr lang="en-US" b="1">
                <a:latin typeface="Calibri" pitchFamily="34" charset="0"/>
              </a:rPr>
              <a:t>consumption</a:t>
            </a:r>
          </a:p>
          <a:p>
            <a:pPr algn="ctr"/>
            <a:r>
              <a:rPr lang="en-US" b="1">
                <a:latin typeface="Calibri" pitchFamily="34" charset="0"/>
              </a:rPr>
              <a:t>after trade</a:t>
            </a:r>
          </a:p>
        </p:txBody>
      </p:sp>
      <p:sp>
        <p:nvSpPr>
          <p:cNvPr id="8" name="TextBox 7"/>
          <p:cNvSpPr txBox="1"/>
          <p:nvPr/>
        </p:nvSpPr>
        <p:spPr>
          <a:xfrm>
            <a:off x="2895600" y="133350"/>
            <a:ext cx="3201988" cy="830263"/>
          </a:xfrm>
          <a:prstGeom prst="rect">
            <a:avLst/>
          </a:prstGeom>
          <a:noFill/>
        </p:spPr>
        <p:txBody>
          <a:bodyPr wrap="none">
            <a:spAutoFit/>
          </a:bodyPr>
          <a:lstStyle/>
          <a:p>
            <a:pPr algn="ctr" fontAlgn="auto">
              <a:spcBef>
                <a:spcPts val="0"/>
              </a:spcBef>
              <a:spcAft>
                <a:spcPts val="0"/>
              </a:spcAft>
              <a:defRPr/>
            </a:pPr>
            <a:r>
              <a:rPr lang="en-US" sz="4800" b="1" u="sng" dirty="0">
                <a:solidFill>
                  <a:srgbClr val="002060"/>
                </a:solidFill>
                <a:effectLst>
                  <a:outerShdw blurRad="38100" dist="38100" dir="2700000" algn="tl">
                    <a:srgbClr val="000000">
                      <a:alpha val="43137"/>
                    </a:srgbClr>
                  </a:outerShdw>
                </a:effectLst>
                <a:latin typeface="+mn-lt"/>
              </a:rPr>
              <a:t>Why Trade?</a:t>
            </a:r>
          </a:p>
        </p:txBody>
      </p:sp>
      <p:graphicFrame>
        <p:nvGraphicFramePr>
          <p:cNvPr id="9" name="Table 8"/>
          <p:cNvGraphicFramePr>
            <a:graphicFrameLocks noGrp="1"/>
          </p:cNvGraphicFramePr>
          <p:nvPr/>
        </p:nvGraphicFramePr>
        <p:xfrm>
          <a:off x="558800" y="895350"/>
          <a:ext cx="1879600" cy="1463040"/>
        </p:xfrm>
        <a:graphic>
          <a:graphicData uri="http://schemas.openxmlformats.org/drawingml/2006/table">
            <a:tbl>
              <a:tblPr firstRow="1" bandRow="1">
                <a:tableStyleId>{5940675A-B579-460E-94D1-54222C63F5DA}</a:tableStyleId>
              </a:tblPr>
              <a:tblGrid>
                <a:gridCol w="965200"/>
                <a:gridCol w="914400"/>
              </a:tblGrid>
              <a:tr h="137160">
                <a:tc>
                  <a:txBody>
                    <a:bodyPr/>
                    <a:lstStyle/>
                    <a:p>
                      <a:r>
                        <a:rPr lang="en-US" b="1" dirty="0" smtClean="0"/>
                        <a:t>Country</a:t>
                      </a:r>
                      <a:endParaRPr lang="en-US" b="1" dirty="0"/>
                    </a:p>
                  </a:txBody>
                  <a:tcPr>
                    <a:solidFill>
                      <a:schemeClr val="bg1"/>
                    </a:solidFill>
                  </a:tcPr>
                </a:tc>
                <a:tc>
                  <a:txBody>
                    <a:bodyPr/>
                    <a:lstStyle/>
                    <a:p>
                      <a:r>
                        <a:rPr lang="en-US" b="1" dirty="0" smtClean="0"/>
                        <a:t>pot</a:t>
                      </a:r>
                      <a:endParaRPr lang="en-US" b="1" dirty="0"/>
                    </a:p>
                  </a:txBody>
                  <a:tcPr>
                    <a:solidFill>
                      <a:schemeClr val="bg1"/>
                    </a:solidFill>
                  </a:tcPr>
                </a:tc>
              </a:tr>
              <a:tr h="351790">
                <a:tc>
                  <a:txBody>
                    <a:bodyPr/>
                    <a:lstStyle/>
                    <a:p>
                      <a:r>
                        <a:rPr lang="en-US" sz="1200" b="1" dirty="0" smtClean="0"/>
                        <a:t>Columbia</a:t>
                      </a:r>
                      <a:endParaRPr lang="en-US" sz="1200" b="1" dirty="0"/>
                    </a:p>
                  </a:txBody>
                  <a:tcPr>
                    <a:solidFill>
                      <a:schemeClr val="bg1"/>
                    </a:solidFill>
                  </a:tcPr>
                </a:tc>
                <a:tc>
                  <a:txBody>
                    <a:bodyPr/>
                    <a:lstStyle/>
                    <a:p>
                      <a:r>
                        <a:rPr lang="en-US" dirty="0" smtClean="0"/>
                        <a:t>100</a:t>
                      </a:r>
                      <a:endParaRPr lang="en-US" dirty="0"/>
                    </a:p>
                  </a:txBody>
                  <a:tcPr>
                    <a:solidFill>
                      <a:schemeClr val="bg1"/>
                    </a:solidFill>
                  </a:tcPr>
                </a:tc>
              </a:tr>
              <a:tr h="351790">
                <a:tc>
                  <a:txBody>
                    <a:bodyPr/>
                    <a:lstStyle/>
                    <a:p>
                      <a:r>
                        <a:rPr lang="en-US" sz="1200" b="1" dirty="0" smtClean="0"/>
                        <a:t>Netherlands</a:t>
                      </a:r>
                      <a:endParaRPr lang="en-US" sz="1200" b="1" dirty="0"/>
                    </a:p>
                  </a:txBody>
                  <a:tcPr>
                    <a:solidFill>
                      <a:schemeClr val="bg1"/>
                    </a:solidFill>
                  </a:tcPr>
                </a:tc>
                <a:tc>
                  <a:txBody>
                    <a:bodyPr/>
                    <a:lstStyle/>
                    <a:p>
                      <a:r>
                        <a:rPr lang="en-US" dirty="0" smtClean="0"/>
                        <a:t>400</a:t>
                      </a:r>
                      <a:endParaRPr lang="en-US" dirty="0"/>
                    </a:p>
                  </a:txBody>
                  <a:tcPr>
                    <a:solidFill>
                      <a:schemeClr val="bg1"/>
                    </a:solidFill>
                  </a:tcPr>
                </a:tc>
              </a:tr>
              <a:tr h="351790">
                <a:tc>
                  <a:txBody>
                    <a:bodyPr/>
                    <a:lstStyle/>
                    <a:p>
                      <a:r>
                        <a:rPr lang="en-US" b="1" dirty="0" smtClean="0"/>
                        <a:t>Total</a:t>
                      </a:r>
                      <a:endParaRPr lang="en-US" b="1" dirty="0"/>
                    </a:p>
                  </a:txBody>
                  <a:tcPr>
                    <a:solidFill>
                      <a:schemeClr val="bg1"/>
                    </a:solidFill>
                  </a:tcPr>
                </a:tc>
                <a:tc>
                  <a:txBody>
                    <a:bodyPr/>
                    <a:lstStyle/>
                    <a:p>
                      <a:r>
                        <a:rPr lang="en-US" dirty="0" smtClean="0"/>
                        <a:t>500</a:t>
                      </a:r>
                      <a:endParaRPr lang="en-US" dirty="0"/>
                    </a:p>
                  </a:txBody>
                  <a:tcPr>
                    <a:solidFill>
                      <a:schemeClr val="bg1"/>
                    </a:solidFill>
                  </a:tcPr>
                </a:tc>
              </a:tr>
            </a:tbl>
          </a:graphicData>
        </a:graphic>
      </p:graphicFrame>
      <p:graphicFrame>
        <p:nvGraphicFramePr>
          <p:cNvPr id="10" name="Table 9"/>
          <p:cNvGraphicFramePr>
            <a:graphicFrameLocks noGrp="1"/>
          </p:cNvGraphicFramePr>
          <p:nvPr/>
        </p:nvGraphicFramePr>
        <p:xfrm>
          <a:off x="6654800" y="895350"/>
          <a:ext cx="1879600" cy="1463040"/>
        </p:xfrm>
        <a:graphic>
          <a:graphicData uri="http://schemas.openxmlformats.org/drawingml/2006/table">
            <a:tbl>
              <a:tblPr firstRow="1" bandRow="1">
                <a:tableStyleId>{5940675A-B579-460E-94D1-54222C63F5DA}</a:tableStyleId>
              </a:tblPr>
              <a:tblGrid>
                <a:gridCol w="965200"/>
                <a:gridCol w="914400"/>
              </a:tblGrid>
              <a:tr h="137160">
                <a:tc>
                  <a:txBody>
                    <a:bodyPr/>
                    <a:lstStyle/>
                    <a:p>
                      <a:r>
                        <a:rPr lang="en-US" b="1" dirty="0" smtClean="0"/>
                        <a:t>Country</a:t>
                      </a:r>
                      <a:endParaRPr lang="en-US" b="1" dirty="0"/>
                    </a:p>
                  </a:txBody>
                  <a:tcPr>
                    <a:solidFill>
                      <a:schemeClr val="bg1"/>
                    </a:solidFill>
                  </a:tcPr>
                </a:tc>
                <a:tc>
                  <a:txBody>
                    <a:bodyPr/>
                    <a:lstStyle/>
                    <a:p>
                      <a:r>
                        <a:rPr lang="en-US" b="1" dirty="0" smtClean="0"/>
                        <a:t>coke</a:t>
                      </a:r>
                      <a:endParaRPr lang="en-US" b="1" dirty="0"/>
                    </a:p>
                  </a:txBody>
                  <a:tcPr>
                    <a:solidFill>
                      <a:schemeClr val="bg1"/>
                    </a:solidFill>
                  </a:tcPr>
                </a:tc>
              </a:tr>
              <a:tr h="351790">
                <a:tc>
                  <a:txBody>
                    <a:bodyPr/>
                    <a:lstStyle/>
                    <a:p>
                      <a:r>
                        <a:rPr lang="en-US" sz="1200" b="1" dirty="0" smtClean="0"/>
                        <a:t>Columbia</a:t>
                      </a:r>
                      <a:endParaRPr lang="en-US" sz="1200" b="1" dirty="0"/>
                    </a:p>
                  </a:txBody>
                  <a:tcPr>
                    <a:solidFill>
                      <a:schemeClr val="bg1"/>
                    </a:solidFill>
                  </a:tcPr>
                </a:tc>
                <a:tc>
                  <a:txBody>
                    <a:bodyPr/>
                    <a:lstStyle/>
                    <a:p>
                      <a:r>
                        <a:rPr lang="en-US" dirty="0" smtClean="0"/>
                        <a:t>100</a:t>
                      </a:r>
                      <a:endParaRPr lang="en-US" dirty="0"/>
                    </a:p>
                  </a:txBody>
                  <a:tcPr>
                    <a:solidFill>
                      <a:schemeClr val="bg1"/>
                    </a:solidFill>
                  </a:tcPr>
                </a:tc>
              </a:tr>
              <a:tr h="351790">
                <a:tc>
                  <a:txBody>
                    <a:bodyPr/>
                    <a:lstStyle/>
                    <a:p>
                      <a:r>
                        <a:rPr lang="en-US" sz="1200" b="1" dirty="0" smtClean="0"/>
                        <a:t>Netherlands</a:t>
                      </a:r>
                      <a:endParaRPr lang="en-US" sz="1200" b="1" dirty="0"/>
                    </a:p>
                  </a:txBody>
                  <a:tcPr>
                    <a:solidFill>
                      <a:schemeClr val="bg1"/>
                    </a:solidFill>
                  </a:tcPr>
                </a:tc>
                <a:tc>
                  <a:txBody>
                    <a:bodyPr/>
                    <a:lstStyle/>
                    <a:p>
                      <a:r>
                        <a:rPr lang="en-US" dirty="0" smtClean="0"/>
                        <a:t>200</a:t>
                      </a:r>
                      <a:endParaRPr lang="en-US" dirty="0"/>
                    </a:p>
                  </a:txBody>
                  <a:tcPr>
                    <a:solidFill>
                      <a:schemeClr val="bg1"/>
                    </a:solidFill>
                  </a:tcPr>
                </a:tc>
              </a:tr>
              <a:tr h="351790">
                <a:tc>
                  <a:txBody>
                    <a:bodyPr/>
                    <a:lstStyle/>
                    <a:p>
                      <a:r>
                        <a:rPr lang="en-US" b="1" dirty="0" smtClean="0"/>
                        <a:t>Total</a:t>
                      </a:r>
                      <a:endParaRPr lang="en-US" b="1" dirty="0"/>
                    </a:p>
                  </a:txBody>
                  <a:tcPr>
                    <a:solidFill>
                      <a:schemeClr val="bg1"/>
                    </a:solidFill>
                  </a:tcPr>
                </a:tc>
                <a:tc>
                  <a:txBody>
                    <a:bodyPr/>
                    <a:lstStyle/>
                    <a:p>
                      <a:r>
                        <a:rPr lang="en-US" dirty="0" smtClean="0"/>
                        <a:t>300</a:t>
                      </a:r>
                      <a:endParaRPr lang="en-US" dirty="0"/>
                    </a:p>
                  </a:txBody>
                  <a:tcPr>
                    <a:solidFill>
                      <a:schemeClr val="bg1"/>
                    </a:solidFill>
                  </a:tcPr>
                </a:tc>
              </a:tr>
            </a:tbl>
          </a:graphicData>
        </a:graphic>
      </p:graphicFrame>
      <p:sp>
        <p:nvSpPr>
          <p:cNvPr id="11" name="TextBox 13"/>
          <p:cNvSpPr txBox="1">
            <a:spLocks noChangeArrowheads="1"/>
          </p:cNvSpPr>
          <p:nvPr/>
        </p:nvSpPr>
        <p:spPr bwMode="auto">
          <a:xfrm>
            <a:off x="609600" y="-19050"/>
            <a:ext cx="1752600" cy="923925"/>
          </a:xfrm>
          <a:prstGeom prst="rect">
            <a:avLst/>
          </a:prstGeom>
          <a:noFill/>
          <a:ln w="9525">
            <a:noFill/>
            <a:miter lim="800000"/>
            <a:headEnd/>
            <a:tailEnd/>
          </a:ln>
        </p:spPr>
        <p:txBody>
          <a:bodyPr>
            <a:spAutoFit/>
          </a:bodyPr>
          <a:lstStyle/>
          <a:p>
            <a:pPr algn="ctr"/>
            <a:r>
              <a:rPr lang="en-US" b="1">
                <a:latin typeface="Calibri" pitchFamily="34" charset="0"/>
              </a:rPr>
              <a:t>production</a:t>
            </a:r>
          </a:p>
          <a:p>
            <a:pPr algn="ctr"/>
            <a:r>
              <a:rPr lang="en-US" b="1">
                <a:latin typeface="Calibri" pitchFamily="34" charset="0"/>
              </a:rPr>
              <a:t>possibilities</a:t>
            </a:r>
          </a:p>
          <a:p>
            <a:pPr algn="ctr"/>
            <a:r>
              <a:rPr lang="en-US" b="1">
                <a:latin typeface="Calibri" pitchFamily="34" charset="0"/>
              </a:rPr>
              <a:t>frontier</a:t>
            </a:r>
          </a:p>
        </p:txBody>
      </p:sp>
      <p:sp>
        <p:nvSpPr>
          <p:cNvPr id="12" name="TextBox 14"/>
          <p:cNvSpPr txBox="1">
            <a:spLocks noChangeArrowheads="1"/>
          </p:cNvSpPr>
          <p:nvPr/>
        </p:nvSpPr>
        <p:spPr bwMode="auto">
          <a:xfrm>
            <a:off x="6781800" y="-19050"/>
            <a:ext cx="1752600" cy="923925"/>
          </a:xfrm>
          <a:prstGeom prst="rect">
            <a:avLst/>
          </a:prstGeom>
          <a:noFill/>
          <a:ln w="9525">
            <a:noFill/>
            <a:miter lim="800000"/>
            <a:headEnd/>
            <a:tailEnd/>
          </a:ln>
        </p:spPr>
        <p:txBody>
          <a:bodyPr>
            <a:spAutoFit/>
          </a:bodyPr>
          <a:lstStyle/>
          <a:p>
            <a:pPr algn="ctr"/>
            <a:r>
              <a:rPr lang="en-US" b="1">
                <a:latin typeface="Calibri" pitchFamily="34" charset="0"/>
              </a:rPr>
              <a:t>production</a:t>
            </a:r>
          </a:p>
          <a:p>
            <a:pPr algn="ctr"/>
            <a:r>
              <a:rPr lang="en-US" b="1">
                <a:latin typeface="Calibri" pitchFamily="34" charset="0"/>
              </a:rPr>
              <a:t>possibilities</a:t>
            </a:r>
          </a:p>
          <a:p>
            <a:pPr algn="ctr"/>
            <a:r>
              <a:rPr lang="en-US" b="1">
                <a:latin typeface="Calibri" pitchFamily="34" charset="0"/>
              </a:rPr>
              <a:t>frontier</a:t>
            </a:r>
          </a:p>
        </p:txBody>
      </p:sp>
      <p:sp>
        <p:nvSpPr>
          <p:cNvPr id="13" name="TextBox 15"/>
          <p:cNvSpPr txBox="1">
            <a:spLocks noChangeArrowheads="1"/>
          </p:cNvSpPr>
          <p:nvPr/>
        </p:nvSpPr>
        <p:spPr bwMode="auto">
          <a:xfrm>
            <a:off x="2438400" y="1389063"/>
            <a:ext cx="4267200" cy="954107"/>
          </a:xfrm>
          <a:prstGeom prst="rect">
            <a:avLst/>
          </a:prstGeom>
          <a:noFill/>
          <a:ln w="9525">
            <a:noFill/>
            <a:miter lim="800000"/>
            <a:headEnd/>
            <a:tailEnd/>
          </a:ln>
        </p:spPr>
        <p:txBody>
          <a:bodyPr wrap="square">
            <a:spAutoFit/>
          </a:bodyPr>
          <a:lstStyle/>
          <a:p>
            <a:pPr algn="ctr"/>
            <a:r>
              <a:rPr lang="en-US" sz="2800" b="1" dirty="0">
                <a:latin typeface="Calibri" pitchFamily="34" charset="0"/>
              </a:rPr>
              <a:t>Specializing and trading</a:t>
            </a:r>
          </a:p>
          <a:p>
            <a:pPr algn="ctr"/>
            <a:r>
              <a:rPr lang="en-US" sz="2800" b="1" dirty="0">
                <a:latin typeface="Calibri" pitchFamily="34" charset="0"/>
              </a:rPr>
              <a:t>here gains </a:t>
            </a:r>
            <a:r>
              <a:rPr lang="en-US" sz="2800" b="1" dirty="0" smtClean="0">
                <a:latin typeface="Calibri" pitchFamily="34" charset="0"/>
              </a:rPr>
              <a:t>25 coke.</a:t>
            </a:r>
            <a:endParaRPr lang="en-US" sz="2800" b="1" dirty="0">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33350"/>
            <a:ext cx="5232010" cy="830997"/>
          </a:xfrm>
          <a:prstGeom prst="rect">
            <a:avLst/>
          </a:prstGeom>
          <a:noFill/>
        </p:spPr>
        <p:txBody>
          <a:bodyPr wrap="none">
            <a:spAutoFit/>
          </a:bodyPr>
          <a:lstStyle/>
          <a:p>
            <a:pPr algn="ctr" fontAlgn="auto">
              <a:spcBef>
                <a:spcPts val="0"/>
              </a:spcBef>
              <a:spcAft>
                <a:spcPts val="0"/>
              </a:spcAft>
              <a:defRPr/>
            </a:pPr>
            <a:r>
              <a:rPr lang="en-US" sz="4800" b="1" u="sng" dirty="0" smtClean="0">
                <a:solidFill>
                  <a:srgbClr val="002060"/>
                </a:solidFill>
                <a:effectLst>
                  <a:outerShdw blurRad="38100" dist="38100" dir="2700000" algn="tl">
                    <a:srgbClr val="000000">
                      <a:alpha val="43137"/>
                    </a:srgbClr>
                  </a:outerShdw>
                </a:effectLst>
                <a:latin typeface="+mn-lt"/>
              </a:rPr>
              <a:t>Climate Advantages</a:t>
            </a:r>
            <a:endParaRPr lang="en-US" sz="4800" b="1" u="sng" dirty="0">
              <a:solidFill>
                <a:srgbClr val="002060"/>
              </a:solidFill>
              <a:effectLst>
                <a:outerShdw blurRad="38100" dist="38100" dir="2700000" algn="tl">
                  <a:srgbClr val="000000">
                    <a:alpha val="43137"/>
                  </a:srgbClr>
                </a:outerShdw>
              </a:effectLst>
              <a:latin typeface="+mn-lt"/>
            </a:endParaRPr>
          </a:p>
        </p:txBody>
      </p:sp>
      <p:sp>
        <p:nvSpPr>
          <p:cNvPr id="3" name="TextBox 2"/>
          <p:cNvSpPr txBox="1">
            <a:spLocks noChangeArrowheads="1"/>
          </p:cNvSpPr>
          <p:nvPr/>
        </p:nvSpPr>
        <p:spPr bwMode="auto">
          <a:xfrm>
            <a:off x="304800" y="2700337"/>
            <a:ext cx="8382000" cy="2462213"/>
          </a:xfrm>
          <a:prstGeom prst="rect">
            <a:avLst/>
          </a:prstGeom>
          <a:noFill/>
          <a:ln w="9525">
            <a:noFill/>
            <a:miter lim="800000"/>
            <a:headEnd/>
            <a:tailEnd/>
          </a:ln>
        </p:spPr>
        <p:txBody>
          <a:bodyPr wrap="square">
            <a:spAutoFit/>
          </a:bodyPr>
          <a:lstStyle/>
          <a:p>
            <a:pPr algn="ctr"/>
            <a:r>
              <a:rPr lang="en-US" sz="2800" b="1" dirty="0" smtClean="0">
                <a:latin typeface="Calibri" pitchFamily="34" charset="0"/>
              </a:rPr>
              <a:t>One of the reasons countries specialize in a</a:t>
            </a:r>
          </a:p>
          <a:p>
            <a:pPr algn="ctr"/>
            <a:r>
              <a:rPr lang="en-US" sz="2800" b="1" dirty="0" smtClean="0">
                <a:latin typeface="Calibri" pitchFamily="34" charset="0"/>
              </a:rPr>
              <a:t>particular good is because of climate.</a:t>
            </a:r>
          </a:p>
          <a:p>
            <a:pPr algn="ctr"/>
            <a:r>
              <a:rPr lang="en-US" sz="2800" b="1" dirty="0" smtClean="0">
                <a:latin typeface="Calibri" pitchFamily="34" charset="0"/>
              </a:rPr>
              <a:t>This specialization may even be time dependent!</a:t>
            </a:r>
          </a:p>
          <a:p>
            <a:pPr algn="ctr"/>
            <a:r>
              <a:rPr lang="en-US" sz="1400" b="1" dirty="0" smtClean="0">
                <a:latin typeface="Calibri" pitchFamily="34" charset="0"/>
              </a:rPr>
              <a:t> </a:t>
            </a:r>
          </a:p>
          <a:p>
            <a:pPr algn="ctr"/>
            <a:r>
              <a:rPr lang="en-US" sz="2800" b="1" dirty="0" smtClean="0">
                <a:latin typeface="Calibri" pitchFamily="34" charset="0"/>
              </a:rPr>
              <a:t>When it is winter in the northern hemisphere, it is summer in the southern hemisphere – and vice-versa.</a:t>
            </a:r>
            <a:endParaRPr lang="en-US" sz="2800" b="1" dirty="0">
              <a:latin typeface="Calibri" pitchFamily="34" charset="0"/>
            </a:endParaRPr>
          </a:p>
        </p:txBody>
      </p:sp>
      <p:pic>
        <p:nvPicPr>
          <p:cNvPr id="4" name="Picture 3" descr="4seasons.png"/>
          <p:cNvPicPr>
            <a:picLocks noChangeAspect="1"/>
          </p:cNvPicPr>
          <p:nvPr/>
        </p:nvPicPr>
        <p:blipFill>
          <a:blip r:embed="rId2"/>
          <a:stretch>
            <a:fillRect/>
          </a:stretch>
        </p:blipFill>
        <p:spPr>
          <a:xfrm>
            <a:off x="2438400" y="971550"/>
            <a:ext cx="1828800" cy="1828800"/>
          </a:xfrm>
          <a:prstGeom prst="rect">
            <a:avLst/>
          </a:prstGeom>
        </p:spPr>
      </p:pic>
      <p:pic>
        <p:nvPicPr>
          <p:cNvPr id="5" name="Picture 4" descr="globe_america.png"/>
          <p:cNvPicPr>
            <a:picLocks noChangeAspect="1"/>
          </p:cNvPicPr>
          <p:nvPr/>
        </p:nvPicPr>
        <p:blipFill>
          <a:blip r:embed="rId3" cstate="print"/>
          <a:stretch>
            <a:fillRect/>
          </a:stretch>
        </p:blipFill>
        <p:spPr>
          <a:xfrm>
            <a:off x="4800600" y="895350"/>
            <a:ext cx="1828800" cy="18288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33350"/>
            <a:ext cx="5232010" cy="830997"/>
          </a:xfrm>
          <a:prstGeom prst="rect">
            <a:avLst/>
          </a:prstGeom>
          <a:noFill/>
        </p:spPr>
        <p:txBody>
          <a:bodyPr wrap="none">
            <a:spAutoFit/>
          </a:bodyPr>
          <a:lstStyle/>
          <a:p>
            <a:pPr algn="ctr" fontAlgn="auto">
              <a:spcBef>
                <a:spcPts val="0"/>
              </a:spcBef>
              <a:spcAft>
                <a:spcPts val="0"/>
              </a:spcAft>
              <a:defRPr/>
            </a:pPr>
            <a:r>
              <a:rPr lang="en-US" sz="4800" b="1" u="sng" dirty="0" smtClean="0">
                <a:solidFill>
                  <a:srgbClr val="002060"/>
                </a:solidFill>
                <a:effectLst>
                  <a:outerShdw blurRad="38100" dist="38100" dir="2700000" algn="tl">
                    <a:srgbClr val="000000">
                      <a:alpha val="43137"/>
                    </a:srgbClr>
                  </a:outerShdw>
                </a:effectLst>
                <a:latin typeface="+mn-lt"/>
              </a:rPr>
              <a:t>Climate Advantages</a:t>
            </a:r>
            <a:endParaRPr lang="en-US" sz="4800" b="1" u="sng" dirty="0">
              <a:solidFill>
                <a:srgbClr val="002060"/>
              </a:solidFill>
              <a:effectLst>
                <a:outerShdw blurRad="38100" dist="38100" dir="2700000" algn="tl">
                  <a:srgbClr val="000000">
                    <a:alpha val="43137"/>
                  </a:srgbClr>
                </a:outerShdw>
              </a:effectLst>
              <a:latin typeface="+mn-lt"/>
            </a:endParaRPr>
          </a:p>
        </p:txBody>
      </p:sp>
      <p:sp>
        <p:nvSpPr>
          <p:cNvPr id="3" name="TextBox 2"/>
          <p:cNvSpPr txBox="1">
            <a:spLocks noChangeArrowheads="1"/>
          </p:cNvSpPr>
          <p:nvPr/>
        </p:nvSpPr>
        <p:spPr bwMode="auto">
          <a:xfrm>
            <a:off x="304800" y="3028950"/>
            <a:ext cx="8382000" cy="2031325"/>
          </a:xfrm>
          <a:prstGeom prst="rect">
            <a:avLst/>
          </a:prstGeom>
          <a:noFill/>
          <a:ln w="9525">
            <a:noFill/>
            <a:miter lim="800000"/>
            <a:headEnd/>
            <a:tailEnd/>
          </a:ln>
        </p:spPr>
        <p:txBody>
          <a:bodyPr wrap="square">
            <a:spAutoFit/>
          </a:bodyPr>
          <a:lstStyle/>
          <a:p>
            <a:pPr algn="ctr"/>
            <a:r>
              <a:rPr lang="en-US" sz="2800" b="1" dirty="0" smtClean="0">
                <a:latin typeface="Calibri" pitchFamily="34" charset="0"/>
              </a:rPr>
              <a:t>This means agricultural products may be shipped from Brazil to the U.S. when out of season in the U.S. and from the U.S. to Brazil when out of season in Brazil.</a:t>
            </a:r>
          </a:p>
          <a:p>
            <a:pPr algn="ctr"/>
            <a:endParaRPr lang="en-US" sz="1400" b="1" dirty="0" smtClean="0">
              <a:latin typeface="Calibri" pitchFamily="34" charset="0"/>
            </a:endParaRPr>
          </a:p>
          <a:p>
            <a:pPr algn="ctr"/>
            <a:r>
              <a:rPr lang="en-US" sz="2800" b="1" dirty="0" smtClean="0">
                <a:latin typeface="Calibri" pitchFamily="34" charset="0"/>
              </a:rPr>
              <a:t>We can have fresh fruit all year round!</a:t>
            </a:r>
          </a:p>
        </p:txBody>
      </p:sp>
      <p:pic>
        <p:nvPicPr>
          <p:cNvPr id="7" name="Picture 6" descr="apples.png"/>
          <p:cNvPicPr>
            <a:picLocks noChangeAspect="1"/>
          </p:cNvPicPr>
          <p:nvPr/>
        </p:nvPicPr>
        <p:blipFill>
          <a:blip r:embed="rId2"/>
          <a:stretch>
            <a:fillRect/>
          </a:stretch>
        </p:blipFill>
        <p:spPr>
          <a:xfrm>
            <a:off x="838200" y="1200150"/>
            <a:ext cx="2482966" cy="1828800"/>
          </a:xfrm>
          <a:prstGeom prst="rect">
            <a:avLst/>
          </a:prstGeom>
        </p:spPr>
      </p:pic>
      <p:pic>
        <p:nvPicPr>
          <p:cNvPr id="8" name="Picture 7" descr="bananas.png"/>
          <p:cNvPicPr>
            <a:picLocks noChangeAspect="1"/>
          </p:cNvPicPr>
          <p:nvPr/>
        </p:nvPicPr>
        <p:blipFill>
          <a:blip r:embed="rId3"/>
          <a:stretch>
            <a:fillRect/>
          </a:stretch>
        </p:blipFill>
        <p:spPr>
          <a:xfrm>
            <a:off x="3276600" y="1276350"/>
            <a:ext cx="2756170" cy="1828800"/>
          </a:xfrm>
          <a:prstGeom prst="rect">
            <a:avLst/>
          </a:prstGeom>
        </p:spPr>
      </p:pic>
      <p:pic>
        <p:nvPicPr>
          <p:cNvPr id="9" name="Picture 8" descr="strawberries.png"/>
          <p:cNvPicPr>
            <a:picLocks noChangeAspect="1"/>
          </p:cNvPicPr>
          <p:nvPr/>
        </p:nvPicPr>
        <p:blipFill>
          <a:blip r:embed="rId4" cstate="print"/>
          <a:stretch>
            <a:fillRect/>
          </a:stretch>
        </p:blipFill>
        <p:spPr>
          <a:xfrm>
            <a:off x="6477000" y="1733550"/>
            <a:ext cx="1342825" cy="9144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57400" y="133350"/>
            <a:ext cx="5232010" cy="830997"/>
          </a:xfrm>
          <a:prstGeom prst="rect">
            <a:avLst/>
          </a:prstGeom>
          <a:noFill/>
        </p:spPr>
        <p:txBody>
          <a:bodyPr wrap="none">
            <a:spAutoFit/>
          </a:bodyPr>
          <a:lstStyle/>
          <a:p>
            <a:pPr algn="ctr" fontAlgn="auto">
              <a:spcBef>
                <a:spcPts val="0"/>
              </a:spcBef>
              <a:spcAft>
                <a:spcPts val="0"/>
              </a:spcAft>
              <a:defRPr/>
            </a:pPr>
            <a:r>
              <a:rPr lang="en-US" sz="4800" b="1" u="sng" dirty="0" smtClean="0">
                <a:solidFill>
                  <a:srgbClr val="002060"/>
                </a:solidFill>
                <a:effectLst>
                  <a:outerShdw blurRad="38100" dist="38100" dir="2700000" algn="tl">
                    <a:srgbClr val="000000">
                      <a:alpha val="43137"/>
                    </a:srgbClr>
                  </a:outerShdw>
                </a:effectLst>
                <a:latin typeface="+mn-lt"/>
              </a:rPr>
              <a:t>Climate Advantages</a:t>
            </a:r>
            <a:endParaRPr lang="en-US" sz="4800" b="1" u="sng" dirty="0">
              <a:solidFill>
                <a:srgbClr val="002060"/>
              </a:solidFill>
              <a:effectLst>
                <a:outerShdw blurRad="38100" dist="38100" dir="2700000" algn="tl">
                  <a:srgbClr val="000000">
                    <a:alpha val="43137"/>
                  </a:srgbClr>
                </a:outerShdw>
              </a:effectLst>
              <a:latin typeface="+mn-lt"/>
            </a:endParaRPr>
          </a:p>
        </p:txBody>
      </p:sp>
      <p:pic>
        <p:nvPicPr>
          <p:cNvPr id="16" name="Picture 15" descr="greenhouse.jpg"/>
          <p:cNvPicPr>
            <a:picLocks noChangeAspect="1"/>
          </p:cNvPicPr>
          <p:nvPr/>
        </p:nvPicPr>
        <p:blipFill>
          <a:blip r:embed="rId2"/>
          <a:stretch>
            <a:fillRect/>
          </a:stretch>
        </p:blipFill>
        <p:spPr>
          <a:xfrm>
            <a:off x="304800" y="1352550"/>
            <a:ext cx="4502092" cy="3200400"/>
          </a:xfrm>
          <a:prstGeom prst="rect">
            <a:avLst/>
          </a:prstGeom>
          <a:ln>
            <a:solidFill>
              <a:schemeClr val="tx1"/>
            </a:solidFill>
          </a:ln>
        </p:spPr>
      </p:pic>
      <p:sp>
        <p:nvSpPr>
          <p:cNvPr id="17" name="TextBox 16"/>
          <p:cNvSpPr txBox="1">
            <a:spLocks noChangeArrowheads="1"/>
          </p:cNvSpPr>
          <p:nvPr/>
        </p:nvSpPr>
        <p:spPr bwMode="auto">
          <a:xfrm>
            <a:off x="5105400" y="1305163"/>
            <a:ext cx="3581400" cy="3323987"/>
          </a:xfrm>
          <a:prstGeom prst="rect">
            <a:avLst/>
          </a:prstGeom>
          <a:noFill/>
          <a:ln w="9525">
            <a:noFill/>
            <a:miter lim="800000"/>
            <a:headEnd/>
            <a:tailEnd/>
          </a:ln>
        </p:spPr>
        <p:txBody>
          <a:bodyPr wrap="square">
            <a:spAutoFit/>
          </a:bodyPr>
          <a:lstStyle/>
          <a:p>
            <a:pPr algn="ctr"/>
            <a:r>
              <a:rPr lang="en-US" sz="2800" b="1" dirty="0" smtClean="0">
                <a:latin typeface="Calibri" pitchFamily="34" charset="0"/>
              </a:rPr>
              <a:t>They could have been grown domestically in heated greenhouses.</a:t>
            </a:r>
          </a:p>
          <a:p>
            <a:pPr algn="ctr"/>
            <a:endParaRPr lang="en-US" sz="1400" b="1" dirty="0" smtClean="0">
              <a:latin typeface="Calibri" pitchFamily="34" charset="0"/>
            </a:endParaRPr>
          </a:p>
          <a:p>
            <a:pPr algn="ctr"/>
            <a:r>
              <a:rPr lang="en-US" sz="2800" b="1" dirty="0" smtClean="0">
                <a:latin typeface="Calibri" pitchFamily="34" charset="0"/>
              </a:rPr>
              <a:t>You can grow oranges in Alaska with heat lamps, but that would be very inefficient!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33350"/>
            <a:ext cx="5232010" cy="830997"/>
          </a:xfrm>
          <a:prstGeom prst="rect">
            <a:avLst/>
          </a:prstGeom>
          <a:noFill/>
        </p:spPr>
        <p:txBody>
          <a:bodyPr wrap="none">
            <a:spAutoFit/>
          </a:bodyPr>
          <a:lstStyle/>
          <a:p>
            <a:pPr algn="ctr" fontAlgn="auto">
              <a:spcBef>
                <a:spcPts val="0"/>
              </a:spcBef>
              <a:spcAft>
                <a:spcPts val="0"/>
              </a:spcAft>
              <a:defRPr/>
            </a:pPr>
            <a:r>
              <a:rPr lang="en-US" sz="4800" b="1" u="sng" dirty="0" smtClean="0">
                <a:solidFill>
                  <a:srgbClr val="002060"/>
                </a:solidFill>
                <a:effectLst>
                  <a:outerShdw blurRad="38100" dist="38100" dir="2700000" algn="tl">
                    <a:srgbClr val="000000">
                      <a:alpha val="43137"/>
                    </a:srgbClr>
                  </a:outerShdw>
                </a:effectLst>
                <a:latin typeface="+mn-lt"/>
              </a:rPr>
              <a:t>Climate Advantages</a:t>
            </a:r>
            <a:endParaRPr lang="en-US" sz="4800" b="1" u="sng" dirty="0">
              <a:solidFill>
                <a:srgbClr val="002060"/>
              </a:solidFill>
              <a:effectLst>
                <a:outerShdw blurRad="38100" dist="38100" dir="2700000" algn="tl">
                  <a:srgbClr val="000000">
                    <a:alpha val="43137"/>
                  </a:srgbClr>
                </a:outerShdw>
              </a:effectLst>
              <a:latin typeface="+mn-lt"/>
            </a:endParaRPr>
          </a:p>
        </p:txBody>
      </p:sp>
      <p:pic>
        <p:nvPicPr>
          <p:cNvPr id="3" name="Picture 2" descr="roses.png"/>
          <p:cNvPicPr>
            <a:picLocks noChangeAspect="1"/>
          </p:cNvPicPr>
          <p:nvPr/>
        </p:nvPicPr>
        <p:blipFill>
          <a:blip r:embed="rId2"/>
          <a:stretch>
            <a:fillRect/>
          </a:stretch>
        </p:blipFill>
        <p:spPr>
          <a:xfrm>
            <a:off x="554736" y="1123950"/>
            <a:ext cx="3255264" cy="3657600"/>
          </a:xfrm>
          <a:prstGeom prst="rect">
            <a:avLst/>
          </a:prstGeom>
        </p:spPr>
      </p:pic>
      <p:sp>
        <p:nvSpPr>
          <p:cNvPr id="4" name="TextBox 3"/>
          <p:cNvSpPr txBox="1">
            <a:spLocks noChangeArrowheads="1"/>
          </p:cNvSpPr>
          <p:nvPr/>
        </p:nvSpPr>
        <p:spPr bwMode="auto">
          <a:xfrm>
            <a:off x="3733800" y="1733550"/>
            <a:ext cx="5029200" cy="2246769"/>
          </a:xfrm>
          <a:prstGeom prst="rect">
            <a:avLst/>
          </a:prstGeom>
          <a:noFill/>
          <a:ln w="9525">
            <a:noFill/>
            <a:miter lim="800000"/>
            <a:headEnd/>
            <a:tailEnd/>
          </a:ln>
        </p:spPr>
        <p:txBody>
          <a:bodyPr wrap="square">
            <a:spAutoFit/>
          </a:bodyPr>
          <a:lstStyle/>
          <a:p>
            <a:pPr algn="ctr"/>
            <a:r>
              <a:rPr lang="en-US" sz="2800" b="1" dirty="0" smtClean="0">
                <a:latin typeface="Calibri" pitchFamily="34" charset="0"/>
              </a:rPr>
              <a:t>As the book pointed out, it is hard to have roses grown for Valentine’s Day (in the middle of winter!), so many flowers are imported from other countries.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5186" y="133350"/>
            <a:ext cx="7899214" cy="830997"/>
          </a:xfrm>
          <a:prstGeom prst="rect">
            <a:avLst/>
          </a:prstGeom>
          <a:noFill/>
        </p:spPr>
        <p:txBody>
          <a:bodyPr wrap="none">
            <a:spAutoFit/>
          </a:bodyPr>
          <a:lstStyle/>
          <a:p>
            <a:pPr algn="ctr" fontAlgn="auto">
              <a:spcBef>
                <a:spcPts val="0"/>
              </a:spcBef>
              <a:spcAft>
                <a:spcPts val="0"/>
              </a:spcAft>
              <a:defRPr/>
            </a:pPr>
            <a:r>
              <a:rPr lang="en-US" sz="4800" b="1" u="sng" dirty="0" err="1" smtClean="0">
                <a:solidFill>
                  <a:srgbClr val="002060"/>
                </a:solidFill>
                <a:effectLst>
                  <a:outerShdw blurRad="38100" dist="38100" dir="2700000" algn="tl">
                    <a:srgbClr val="000000">
                      <a:alpha val="43137"/>
                    </a:srgbClr>
                  </a:outerShdw>
                </a:effectLst>
                <a:latin typeface="+mn-lt"/>
              </a:rPr>
              <a:t>Ricardian</a:t>
            </a:r>
            <a:r>
              <a:rPr lang="en-US" sz="4800" b="1" u="sng" dirty="0" smtClean="0">
                <a:solidFill>
                  <a:srgbClr val="002060"/>
                </a:solidFill>
                <a:effectLst>
                  <a:outerShdw blurRad="38100" dist="38100" dir="2700000" algn="tl">
                    <a:srgbClr val="000000">
                      <a:alpha val="43137"/>
                    </a:srgbClr>
                  </a:outerShdw>
                </a:effectLst>
                <a:latin typeface="+mn-lt"/>
              </a:rPr>
              <a:t> Model: assumptions</a:t>
            </a:r>
            <a:endParaRPr lang="en-US" sz="4800" b="1" u="sng" dirty="0">
              <a:solidFill>
                <a:srgbClr val="002060"/>
              </a:solidFill>
              <a:effectLst>
                <a:outerShdw blurRad="38100" dist="38100" dir="2700000" algn="tl">
                  <a:srgbClr val="000000">
                    <a:alpha val="43137"/>
                  </a:srgbClr>
                </a:outerShdw>
              </a:effectLst>
              <a:latin typeface="+mn-lt"/>
            </a:endParaRPr>
          </a:p>
        </p:txBody>
      </p:sp>
      <p:sp>
        <p:nvSpPr>
          <p:cNvPr id="3" name="TextBox 2"/>
          <p:cNvSpPr txBox="1">
            <a:spLocks noChangeArrowheads="1"/>
          </p:cNvSpPr>
          <p:nvPr/>
        </p:nvSpPr>
        <p:spPr bwMode="auto">
          <a:xfrm>
            <a:off x="990600" y="963632"/>
            <a:ext cx="7620000" cy="3970318"/>
          </a:xfrm>
          <a:prstGeom prst="rect">
            <a:avLst/>
          </a:prstGeom>
          <a:noFill/>
          <a:ln w="9525">
            <a:noFill/>
            <a:miter lim="800000"/>
            <a:headEnd/>
            <a:tailEnd/>
          </a:ln>
        </p:spPr>
        <p:txBody>
          <a:bodyPr wrap="square">
            <a:spAutoFit/>
          </a:bodyPr>
          <a:lstStyle/>
          <a:p>
            <a:pPr marL="514350" indent="-514350">
              <a:buFont typeface="+mj-lt"/>
              <a:buAutoNum type="arabicPeriod"/>
            </a:pPr>
            <a:r>
              <a:rPr lang="en-US" sz="2800" b="1" dirty="0" smtClean="0">
                <a:latin typeface="Calibri" pitchFamily="34" charset="0"/>
              </a:rPr>
              <a:t>Labor is the only factor of production</a:t>
            </a:r>
          </a:p>
          <a:p>
            <a:pPr marL="514350" indent="-514350">
              <a:buFont typeface="+mj-lt"/>
              <a:buAutoNum type="arabicPeriod"/>
            </a:pPr>
            <a:r>
              <a:rPr lang="en-US" sz="2800" b="1" dirty="0" smtClean="0">
                <a:latin typeface="Calibri" pitchFamily="34" charset="0"/>
              </a:rPr>
              <a:t>Labor productivity varies across countries</a:t>
            </a:r>
          </a:p>
          <a:p>
            <a:pPr marL="971550" lvl="1" indent="-514350">
              <a:buFont typeface="Arial" pitchFamily="34" charset="0"/>
              <a:buChar char="•"/>
            </a:pPr>
            <a:r>
              <a:rPr lang="en-US" sz="2800" b="1" dirty="0" smtClean="0">
                <a:latin typeface="Calibri" pitchFamily="34" charset="0"/>
              </a:rPr>
              <a:t>due to differences in technology</a:t>
            </a:r>
          </a:p>
          <a:p>
            <a:pPr marL="514350" indent="-514350">
              <a:buFont typeface="+mj-lt"/>
              <a:buAutoNum type="arabicPeriod"/>
            </a:pPr>
            <a:r>
              <a:rPr lang="en-US" sz="2800" b="1" dirty="0" smtClean="0">
                <a:latin typeface="Calibri" pitchFamily="34" charset="0"/>
              </a:rPr>
              <a:t>Labor productivity in each country is constant</a:t>
            </a:r>
          </a:p>
          <a:p>
            <a:pPr marL="514350" indent="-514350">
              <a:buFont typeface="+mj-lt"/>
              <a:buAutoNum type="arabicPeriod"/>
            </a:pPr>
            <a:r>
              <a:rPr lang="en-US" sz="2800" b="1" dirty="0" smtClean="0">
                <a:latin typeface="Calibri" pitchFamily="34" charset="0"/>
              </a:rPr>
              <a:t>Supply of labor in each country is constant</a:t>
            </a:r>
          </a:p>
          <a:p>
            <a:pPr marL="514350" indent="-514350">
              <a:buFont typeface="+mj-lt"/>
              <a:buAutoNum type="arabicPeriod"/>
            </a:pPr>
            <a:r>
              <a:rPr lang="en-US" sz="2800" b="1" dirty="0" smtClean="0">
                <a:latin typeface="Calibri" pitchFamily="34" charset="0"/>
              </a:rPr>
              <a:t>Two goods: wine and cheese</a:t>
            </a:r>
          </a:p>
          <a:p>
            <a:pPr marL="514350" indent="-514350">
              <a:buFont typeface="+mj-lt"/>
              <a:buAutoNum type="arabicPeriod"/>
            </a:pPr>
            <a:r>
              <a:rPr lang="en-US" sz="2800" b="1" dirty="0" smtClean="0">
                <a:latin typeface="Calibri" pitchFamily="34" charset="0"/>
              </a:rPr>
              <a:t>Labor gets all good revenues through wages</a:t>
            </a:r>
          </a:p>
          <a:p>
            <a:pPr marL="971550" lvl="1" indent="-514350">
              <a:buFont typeface="Arial" pitchFamily="34" charset="0"/>
              <a:buChar char="•"/>
            </a:pPr>
            <a:r>
              <a:rPr lang="en-US" sz="2800" b="1" dirty="0" smtClean="0">
                <a:latin typeface="Calibri" pitchFamily="34" charset="0"/>
              </a:rPr>
              <a:t>Works in industry paying highest wage</a:t>
            </a:r>
          </a:p>
          <a:p>
            <a:pPr marL="514350" indent="-514350">
              <a:buFont typeface="+mj-lt"/>
              <a:buAutoNum type="arabicPeriod"/>
            </a:pPr>
            <a:r>
              <a:rPr lang="en-US" sz="2800" b="1" dirty="0" smtClean="0">
                <a:latin typeface="Calibri" pitchFamily="34" charset="0"/>
              </a:rPr>
              <a:t>Two countries: home and foreign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81400" y="1047750"/>
            <a:ext cx="5562600" cy="1815882"/>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unit labor requirement </a:t>
            </a:r>
            <a:r>
              <a:rPr lang="en-US" sz="2800" b="1" dirty="0" smtClean="0"/>
              <a:t>–</a:t>
            </a:r>
          </a:p>
          <a:p>
            <a:pPr algn="ctr"/>
            <a:r>
              <a:rPr lang="en-US" sz="2800" b="1" dirty="0" smtClean="0"/>
              <a:t>number of hours of labor required to produce a unit of product</a:t>
            </a:r>
          </a:p>
          <a:p>
            <a:pPr algn="ctr"/>
            <a:r>
              <a:rPr lang="en-US" sz="2800" b="1" dirty="0" smtClean="0"/>
              <a:t>(inverse of productivity)</a:t>
            </a:r>
          </a:p>
        </p:txBody>
      </p:sp>
      <p:pic>
        <p:nvPicPr>
          <p:cNvPr id="4" name="Picture 3" descr="hours.jpg"/>
          <p:cNvPicPr>
            <a:picLocks noChangeAspect="1"/>
          </p:cNvPicPr>
          <p:nvPr/>
        </p:nvPicPr>
        <p:blipFill>
          <a:blip r:embed="rId2"/>
          <a:stretch>
            <a:fillRect/>
          </a:stretch>
        </p:blipFill>
        <p:spPr>
          <a:xfrm>
            <a:off x="1219200" y="1047750"/>
            <a:ext cx="2133600" cy="1828800"/>
          </a:xfrm>
          <a:prstGeom prst="rect">
            <a:avLst/>
          </a:prstGeom>
          <a:ln>
            <a:solidFill>
              <a:schemeClr val="tx1"/>
            </a:solidFill>
          </a:ln>
        </p:spPr>
      </p:pic>
      <p:sp>
        <p:nvSpPr>
          <p:cNvPr id="5" name="TextBox 4"/>
          <p:cNvSpPr txBox="1"/>
          <p:nvPr/>
        </p:nvSpPr>
        <p:spPr>
          <a:xfrm>
            <a:off x="1066800" y="133350"/>
            <a:ext cx="7175490" cy="830997"/>
          </a:xfrm>
          <a:prstGeom prst="rect">
            <a:avLst/>
          </a:prstGeom>
          <a:noFill/>
        </p:spPr>
        <p:txBody>
          <a:bodyPr wrap="none">
            <a:spAutoFit/>
          </a:bodyPr>
          <a:lstStyle/>
          <a:p>
            <a:pPr algn="ctr" fontAlgn="auto">
              <a:spcBef>
                <a:spcPts val="0"/>
              </a:spcBef>
              <a:spcAft>
                <a:spcPts val="0"/>
              </a:spcAft>
              <a:defRPr/>
            </a:pPr>
            <a:r>
              <a:rPr lang="en-US" sz="4800" b="1" u="sng" dirty="0" err="1" smtClean="0">
                <a:solidFill>
                  <a:srgbClr val="002060"/>
                </a:solidFill>
                <a:effectLst>
                  <a:outerShdw blurRad="38100" dist="38100" dir="2700000" algn="tl">
                    <a:srgbClr val="000000">
                      <a:alpha val="43137"/>
                    </a:srgbClr>
                  </a:outerShdw>
                </a:effectLst>
                <a:latin typeface="+mn-lt"/>
              </a:rPr>
              <a:t>Ricardian</a:t>
            </a:r>
            <a:r>
              <a:rPr lang="en-US" sz="4800" b="1" u="sng" dirty="0" smtClean="0">
                <a:solidFill>
                  <a:srgbClr val="002060"/>
                </a:solidFill>
                <a:effectLst>
                  <a:outerShdw blurRad="38100" dist="38100" dir="2700000" algn="tl">
                    <a:srgbClr val="000000">
                      <a:alpha val="43137"/>
                    </a:srgbClr>
                  </a:outerShdw>
                </a:effectLst>
                <a:latin typeface="+mn-lt"/>
              </a:rPr>
              <a:t> Model: unit labor</a:t>
            </a:r>
            <a:endParaRPr lang="en-US" sz="4800" b="1" u="sng" dirty="0">
              <a:solidFill>
                <a:srgbClr val="002060"/>
              </a:solidFill>
              <a:effectLst>
                <a:outerShdw blurRad="38100" dist="38100" dir="2700000" algn="tl">
                  <a:srgbClr val="000000">
                    <a:alpha val="43137"/>
                  </a:srgbClr>
                </a:outerShdw>
              </a:effectLst>
              <a:latin typeface="+mn-lt"/>
            </a:endParaRPr>
          </a:p>
        </p:txBody>
      </p:sp>
      <p:sp>
        <p:nvSpPr>
          <p:cNvPr id="6" name="TextBox 5"/>
          <p:cNvSpPr txBox="1"/>
          <p:nvPr/>
        </p:nvSpPr>
        <p:spPr>
          <a:xfrm>
            <a:off x="76200" y="3105150"/>
            <a:ext cx="8991600" cy="1815882"/>
          </a:xfrm>
          <a:prstGeom prst="rect">
            <a:avLst/>
          </a:prstGeom>
          <a:noFill/>
        </p:spPr>
        <p:txBody>
          <a:bodyPr wrap="square" rtlCol="0">
            <a:spAutoFit/>
          </a:bodyPr>
          <a:lstStyle/>
          <a:p>
            <a:r>
              <a:rPr lang="en-US" sz="2800" b="1" dirty="0" err="1" smtClean="0"/>
              <a:t>a</a:t>
            </a:r>
            <a:r>
              <a:rPr lang="en-US" sz="2800" b="1" baseline="-25000" dirty="0" err="1" smtClean="0"/>
              <a:t>LC</a:t>
            </a:r>
            <a:r>
              <a:rPr lang="en-US" sz="2800" b="1" dirty="0" smtClean="0"/>
              <a:t> </a:t>
            </a:r>
            <a:r>
              <a:rPr lang="en-US" sz="2800" b="1" dirty="0" smtClean="0">
                <a:latin typeface="Times New Roman"/>
                <a:cs typeface="Times New Roman"/>
              </a:rPr>
              <a:t>≡</a:t>
            </a:r>
            <a:r>
              <a:rPr lang="en-US" sz="2800" b="1" dirty="0" smtClean="0">
                <a:cs typeface="Times New Roman"/>
              </a:rPr>
              <a:t> unit labor requirement for cheese in home country</a:t>
            </a:r>
          </a:p>
          <a:p>
            <a:r>
              <a:rPr lang="en-US" sz="2800" b="1" dirty="0" err="1" smtClean="0"/>
              <a:t>a</a:t>
            </a:r>
            <a:r>
              <a:rPr lang="en-US" sz="2800" b="1" baseline="-25000" dirty="0" err="1" smtClean="0"/>
              <a:t>LC</a:t>
            </a:r>
            <a:r>
              <a:rPr lang="en-US" sz="2800" b="1" dirty="0" smtClean="0"/>
              <a:t>* </a:t>
            </a:r>
            <a:r>
              <a:rPr lang="en-US" sz="2800" b="1" dirty="0" smtClean="0">
                <a:latin typeface="Times New Roman"/>
                <a:cs typeface="Times New Roman"/>
              </a:rPr>
              <a:t>≡</a:t>
            </a:r>
            <a:r>
              <a:rPr lang="en-US" sz="2800" b="1" dirty="0" smtClean="0">
                <a:cs typeface="Times New Roman"/>
              </a:rPr>
              <a:t> unit labor requirement for cheese in foreign country</a:t>
            </a:r>
          </a:p>
          <a:p>
            <a:r>
              <a:rPr lang="en-US" sz="2800" b="1" dirty="0" err="1" smtClean="0"/>
              <a:t>a</a:t>
            </a:r>
            <a:r>
              <a:rPr lang="en-US" sz="2800" b="1" baseline="-25000" dirty="0" err="1" smtClean="0"/>
              <a:t>LW</a:t>
            </a:r>
            <a:r>
              <a:rPr lang="en-US" sz="2800" b="1" dirty="0" smtClean="0"/>
              <a:t> </a:t>
            </a:r>
            <a:r>
              <a:rPr lang="en-US" sz="2800" b="1" dirty="0" smtClean="0">
                <a:latin typeface="Times New Roman"/>
                <a:cs typeface="Times New Roman"/>
              </a:rPr>
              <a:t>≡</a:t>
            </a:r>
            <a:r>
              <a:rPr lang="en-US" sz="2800" b="1" dirty="0" smtClean="0">
                <a:cs typeface="Times New Roman"/>
              </a:rPr>
              <a:t> unit labor requirement for wine in home country</a:t>
            </a:r>
          </a:p>
          <a:p>
            <a:r>
              <a:rPr lang="en-US" sz="2800" b="1" dirty="0" err="1" smtClean="0"/>
              <a:t>a</a:t>
            </a:r>
            <a:r>
              <a:rPr lang="en-US" sz="2800" b="1" baseline="-25000" dirty="0" err="1" smtClean="0"/>
              <a:t>LW</a:t>
            </a:r>
            <a:r>
              <a:rPr lang="en-US" sz="2800" b="1" dirty="0" smtClean="0"/>
              <a:t>* </a:t>
            </a:r>
            <a:r>
              <a:rPr lang="en-US" sz="2800" b="1" dirty="0" smtClean="0">
                <a:latin typeface="Times New Roman"/>
                <a:cs typeface="Times New Roman"/>
              </a:rPr>
              <a:t>≡</a:t>
            </a:r>
            <a:r>
              <a:rPr lang="en-US" sz="2800" b="1" dirty="0" smtClean="0">
                <a:cs typeface="Times New Roman"/>
              </a:rPr>
              <a:t> unit labor requirement for wine in foreign country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62400" y="1026676"/>
            <a:ext cx="4953000" cy="3754874"/>
          </a:xfrm>
          <a:prstGeom prst="rect">
            <a:avLst/>
          </a:prstGeom>
          <a:noFill/>
        </p:spPr>
        <p:txBody>
          <a:bodyPr wrap="square" rtlCol="0">
            <a:spAutoFit/>
          </a:bodyPr>
          <a:lstStyle/>
          <a:p>
            <a:r>
              <a:rPr lang="en-US" sz="2800" b="1" dirty="0" err="1" smtClean="0"/>
              <a:t>a</a:t>
            </a:r>
            <a:r>
              <a:rPr lang="en-US" sz="2800" b="1" baseline="-25000" dirty="0" err="1" smtClean="0"/>
              <a:t>LC</a:t>
            </a:r>
            <a:r>
              <a:rPr lang="en-US" sz="2800" b="1" dirty="0" smtClean="0"/>
              <a:t> </a:t>
            </a:r>
            <a:r>
              <a:rPr lang="en-US" sz="2800" b="1" dirty="0" smtClean="0">
                <a:latin typeface="Times New Roman"/>
                <a:cs typeface="Times New Roman"/>
              </a:rPr>
              <a:t>=</a:t>
            </a:r>
            <a:r>
              <a:rPr lang="en-US" sz="2800" b="1" dirty="0" smtClean="0">
                <a:cs typeface="Times New Roman"/>
              </a:rPr>
              <a:t> 1</a:t>
            </a:r>
          </a:p>
          <a:p>
            <a:r>
              <a:rPr lang="en-US" sz="2800" b="1" dirty="0" smtClean="0">
                <a:cs typeface="Times New Roman"/>
              </a:rPr>
              <a:t>Means it takes 1 labor hour to produce 1 unit of cheese in the home country.</a:t>
            </a:r>
          </a:p>
          <a:p>
            <a:endParaRPr lang="en-US" sz="1400" b="1" dirty="0" smtClean="0"/>
          </a:p>
          <a:p>
            <a:r>
              <a:rPr lang="en-US" sz="2800" b="1" dirty="0" err="1" smtClean="0"/>
              <a:t>a</a:t>
            </a:r>
            <a:r>
              <a:rPr lang="en-US" sz="2800" b="1" baseline="-25000" dirty="0" err="1" smtClean="0"/>
              <a:t>LW</a:t>
            </a:r>
            <a:r>
              <a:rPr lang="en-US" sz="2800" b="1" dirty="0" smtClean="0"/>
              <a:t>* </a:t>
            </a:r>
            <a:r>
              <a:rPr lang="en-US" sz="2800" b="1" dirty="0">
                <a:latin typeface="Times New Roman"/>
                <a:cs typeface="Times New Roman"/>
              </a:rPr>
              <a:t>=</a:t>
            </a:r>
            <a:r>
              <a:rPr lang="en-US" sz="2800" b="1" dirty="0" smtClean="0">
                <a:cs typeface="Times New Roman"/>
              </a:rPr>
              <a:t> 3</a:t>
            </a:r>
          </a:p>
          <a:p>
            <a:r>
              <a:rPr lang="en-US" sz="2800" b="1" dirty="0" smtClean="0">
                <a:cs typeface="Times New Roman"/>
              </a:rPr>
              <a:t>Means it takes 3 labor hours to produce 1 unit of wine in the foreign country.</a:t>
            </a:r>
          </a:p>
        </p:txBody>
      </p:sp>
      <p:pic>
        <p:nvPicPr>
          <p:cNvPr id="6" name="Picture 5" descr="hours.jpg"/>
          <p:cNvPicPr>
            <a:picLocks noChangeAspect="1"/>
          </p:cNvPicPr>
          <p:nvPr/>
        </p:nvPicPr>
        <p:blipFill>
          <a:blip r:embed="rId2"/>
          <a:stretch>
            <a:fillRect/>
          </a:stretch>
        </p:blipFill>
        <p:spPr>
          <a:xfrm>
            <a:off x="381000" y="971550"/>
            <a:ext cx="3200400" cy="2743200"/>
          </a:xfrm>
          <a:prstGeom prst="rect">
            <a:avLst/>
          </a:prstGeom>
          <a:ln>
            <a:solidFill>
              <a:schemeClr val="tx1"/>
            </a:solidFill>
          </a:ln>
        </p:spPr>
      </p:pic>
      <p:sp>
        <p:nvSpPr>
          <p:cNvPr id="7" name="TextBox 6"/>
          <p:cNvSpPr txBox="1"/>
          <p:nvPr/>
        </p:nvSpPr>
        <p:spPr>
          <a:xfrm>
            <a:off x="76200" y="3714750"/>
            <a:ext cx="3733800" cy="1384995"/>
          </a:xfrm>
          <a:prstGeom prst="rect">
            <a:avLst/>
          </a:prstGeom>
          <a:noFill/>
        </p:spPr>
        <p:txBody>
          <a:bodyPr wrap="square" rtlCol="0">
            <a:spAutoFit/>
          </a:bodyPr>
          <a:lstStyle/>
          <a:p>
            <a:pPr algn="ctr"/>
            <a:r>
              <a:rPr lang="en-US" sz="2800" b="1" dirty="0" smtClean="0">
                <a:cs typeface="Times New Roman"/>
              </a:rPr>
              <a:t>High unit labor requirement means low labor productivity.</a:t>
            </a:r>
          </a:p>
        </p:txBody>
      </p:sp>
      <p:sp>
        <p:nvSpPr>
          <p:cNvPr id="8" name="TextBox 7"/>
          <p:cNvSpPr txBox="1"/>
          <p:nvPr/>
        </p:nvSpPr>
        <p:spPr>
          <a:xfrm>
            <a:off x="1066800" y="133350"/>
            <a:ext cx="7175490" cy="830997"/>
          </a:xfrm>
          <a:prstGeom prst="rect">
            <a:avLst/>
          </a:prstGeom>
          <a:noFill/>
        </p:spPr>
        <p:txBody>
          <a:bodyPr wrap="none">
            <a:spAutoFit/>
          </a:bodyPr>
          <a:lstStyle/>
          <a:p>
            <a:pPr algn="ctr" fontAlgn="auto">
              <a:spcBef>
                <a:spcPts val="0"/>
              </a:spcBef>
              <a:spcAft>
                <a:spcPts val="0"/>
              </a:spcAft>
              <a:defRPr/>
            </a:pPr>
            <a:r>
              <a:rPr lang="en-US" sz="4800" b="1" u="sng" dirty="0" err="1" smtClean="0">
                <a:solidFill>
                  <a:srgbClr val="002060"/>
                </a:solidFill>
                <a:effectLst>
                  <a:outerShdw blurRad="38100" dist="38100" dir="2700000" algn="tl">
                    <a:srgbClr val="000000">
                      <a:alpha val="43137"/>
                    </a:srgbClr>
                  </a:outerShdw>
                </a:effectLst>
                <a:latin typeface="+mn-lt"/>
              </a:rPr>
              <a:t>Ricardian</a:t>
            </a:r>
            <a:r>
              <a:rPr lang="en-US" sz="4800" b="1" u="sng" dirty="0" smtClean="0">
                <a:solidFill>
                  <a:srgbClr val="002060"/>
                </a:solidFill>
                <a:effectLst>
                  <a:outerShdw blurRad="38100" dist="38100" dir="2700000" algn="tl">
                    <a:srgbClr val="000000">
                      <a:alpha val="43137"/>
                    </a:srgbClr>
                  </a:outerShdw>
                </a:effectLst>
                <a:latin typeface="+mn-lt"/>
              </a:rPr>
              <a:t> Model: unit labor</a:t>
            </a:r>
            <a:endParaRPr lang="en-US" sz="4800" b="1" u="sng" dirty="0">
              <a:solidFill>
                <a:srgbClr val="002060"/>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7554" y="133350"/>
            <a:ext cx="7408246" cy="830997"/>
          </a:xfrm>
          <a:prstGeom prst="rect">
            <a:avLst/>
          </a:prstGeom>
          <a:noFill/>
        </p:spPr>
        <p:txBody>
          <a:bodyPr wrap="none">
            <a:spAutoFit/>
          </a:bodyPr>
          <a:lstStyle/>
          <a:p>
            <a:pPr algn="ctr" fontAlgn="auto">
              <a:spcBef>
                <a:spcPts val="0"/>
              </a:spcBef>
              <a:spcAft>
                <a:spcPts val="0"/>
              </a:spcAft>
              <a:defRPr/>
            </a:pPr>
            <a:r>
              <a:rPr lang="en-US" sz="4800" b="1" u="sng" dirty="0" err="1" smtClean="0">
                <a:solidFill>
                  <a:srgbClr val="002060"/>
                </a:solidFill>
                <a:effectLst>
                  <a:outerShdw blurRad="38100" dist="38100" dir="2700000" algn="tl">
                    <a:srgbClr val="000000">
                      <a:alpha val="43137"/>
                    </a:srgbClr>
                  </a:outerShdw>
                </a:effectLst>
                <a:latin typeface="+mn-lt"/>
              </a:rPr>
              <a:t>Ricardian</a:t>
            </a:r>
            <a:r>
              <a:rPr lang="en-US" sz="4800" b="1" u="sng" dirty="0" smtClean="0">
                <a:solidFill>
                  <a:srgbClr val="002060"/>
                </a:solidFill>
                <a:effectLst>
                  <a:outerShdw blurRad="38100" dist="38100" dir="2700000" algn="tl">
                    <a:srgbClr val="000000">
                      <a:alpha val="43137"/>
                    </a:srgbClr>
                  </a:outerShdw>
                </a:effectLst>
                <a:latin typeface="+mn-lt"/>
              </a:rPr>
              <a:t> Model: definitions</a:t>
            </a:r>
            <a:endParaRPr lang="en-US" sz="4800" b="1" u="sng" dirty="0">
              <a:solidFill>
                <a:srgbClr val="002060"/>
              </a:solidFill>
              <a:effectLst>
                <a:outerShdw blurRad="38100" dist="38100" dir="2700000" algn="tl">
                  <a:srgbClr val="000000">
                    <a:alpha val="43137"/>
                  </a:srgbClr>
                </a:outerShdw>
              </a:effectLst>
              <a:latin typeface="+mn-lt"/>
            </a:endParaRPr>
          </a:p>
        </p:txBody>
      </p:sp>
      <p:pic>
        <p:nvPicPr>
          <p:cNvPr id="3" name="Picture 2" descr="cheese.png"/>
          <p:cNvPicPr>
            <a:picLocks noChangeAspect="1"/>
          </p:cNvPicPr>
          <p:nvPr/>
        </p:nvPicPr>
        <p:blipFill>
          <a:blip r:embed="rId2"/>
          <a:stretch>
            <a:fillRect/>
          </a:stretch>
        </p:blipFill>
        <p:spPr>
          <a:xfrm>
            <a:off x="914400" y="1047750"/>
            <a:ext cx="1959429" cy="1828800"/>
          </a:xfrm>
          <a:prstGeom prst="rect">
            <a:avLst/>
          </a:prstGeom>
        </p:spPr>
      </p:pic>
      <p:pic>
        <p:nvPicPr>
          <p:cNvPr id="4" name="Picture 3" descr="wine.png"/>
          <p:cNvPicPr>
            <a:picLocks noChangeAspect="1"/>
          </p:cNvPicPr>
          <p:nvPr/>
        </p:nvPicPr>
        <p:blipFill>
          <a:blip r:embed="rId3"/>
          <a:stretch>
            <a:fillRect/>
          </a:stretch>
        </p:blipFill>
        <p:spPr>
          <a:xfrm>
            <a:off x="990600" y="2495550"/>
            <a:ext cx="1905000" cy="2286000"/>
          </a:xfrm>
          <a:prstGeom prst="rect">
            <a:avLst/>
          </a:prstGeom>
        </p:spPr>
      </p:pic>
      <p:sp>
        <p:nvSpPr>
          <p:cNvPr id="5" name="TextBox 4"/>
          <p:cNvSpPr txBox="1"/>
          <p:nvPr/>
        </p:nvSpPr>
        <p:spPr>
          <a:xfrm>
            <a:off x="3581400" y="1123950"/>
            <a:ext cx="5029200" cy="3539430"/>
          </a:xfrm>
          <a:prstGeom prst="rect">
            <a:avLst/>
          </a:prstGeom>
          <a:noFill/>
        </p:spPr>
        <p:txBody>
          <a:bodyPr wrap="square" rtlCol="0">
            <a:spAutoFit/>
          </a:bodyPr>
          <a:lstStyle/>
          <a:p>
            <a:r>
              <a:rPr lang="en-US" sz="2800" b="1" dirty="0" smtClean="0"/>
              <a:t>L </a:t>
            </a:r>
            <a:r>
              <a:rPr lang="en-US" sz="2800" b="1" dirty="0" smtClean="0">
                <a:latin typeface="Times New Roman"/>
                <a:cs typeface="Times New Roman"/>
              </a:rPr>
              <a:t>≡</a:t>
            </a:r>
            <a:r>
              <a:rPr lang="en-US" sz="2800" b="1" dirty="0" smtClean="0">
                <a:cs typeface="Times New Roman"/>
              </a:rPr>
              <a:t> labor supply</a:t>
            </a:r>
          </a:p>
          <a:p>
            <a:r>
              <a:rPr lang="en-US" sz="2800" b="1" dirty="0" smtClean="0">
                <a:cs typeface="Times New Roman"/>
              </a:rPr>
              <a:t>(total number of hours worked</a:t>
            </a:r>
          </a:p>
          <a:p>
            <a:r>
              <a:rPr lang="en-US" sz="2800" b="1" dirty="0" smtClean="0">
                <a:cs typeface="Times New Roman"/>
              </a:rPr>
              <a:t>in the home country)</a:t>
            </a:r>
          </a:p>
          <a:p>
            <a:endParaRPr lang="en-US" sz="1400" b="1" dirty="0" smtClean="0">
              <a:cs typeface="Times New Roman"/>
            </a:endParaRPr>
          </a:p>
          <a:p>
            <a:r>
              <a:rPr lang="en-US" sz="2800" b="1" dirty="0" smtClean="0">
                <a:cs typeface="Times New Roman"/>
              </a:rPr>
              <a:t>Q</a:t>
            </a:r>
            <a:r>
              <a:rPr lang="en-US" sz="2800" b="1" baseline="-25000" dirty="0" smtClean="0">
                <a:cs typeface="Times New Roman"/>
              </a:rPr>
              <a:t>C</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cheese production</a:t>
            </a:r>
          </a:p>
          <a:p>
            <a:r>
              <a:rPr lang="en-US" sz="2800" b="1" dirty="0" smtClean="0">
                <a:cs typeface="Times New Roman"/>
              </a:rPr>
              <a:t>(pounds of cheese produced)</a:t>
            </a:r>
          </a:p>
          <a:p>
            <a:endParaRPr lang="en-US" sz="1400" b="1" dirty="0" smtClean="0">
              <a:cs typeface="Times New Roman"/>
            </a:endParaRPr>
          </a:p>
          <a:p>
            <a:r>
              <a:rPr lang="en-US" sz="2800" b="1" dirty="0" smtClean="0">
                <a:cs typeface="Times New Roman"/>
              </a:rPr>
              <a:t>Q</a:t>
            </a:r>
            <a:r>
              <a:rPr lang="en-US" sz="2800" b="1" baseline="-25000" dirty="0" smtClean="0">
                <a:cs typeface="Times New Roman"/>
              </a:rPr>
              <a:t>W</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wine production</a:t>
            </a:r>
          </a:p>
          <a:p>
            <a:r>
              <a:rPr lang="en-US" sz="2800" b="1" dirty="0" smtClean="0">
                <a:cs typeface="Times New Roman"/>
              </a:rPr>
              <a:t>(bottles of wine produced)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1788" y="133350"/>
            <a:ext cx="29742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Definitions</a:t>
            </a:r>
          </a:p>
        </p:txBody>
      </p:sp>
      <p:sp>
        <p:nvSpPr>
          <p:cNvPr id="5" name="TextBox 4"/>
          <p:cNvSpPr txBox="1"/>
          <p:nvPr/>
        </p:nvSpPr>
        <p:spPr>
          <a:xfrm>
            <a:off x="3124200" y="1975068"/>
            <a:ext cx="5410200" cy="1815882"/>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absolute advantage </a:t>
            </a:r>
            <a:r>
              <a:rPr lang="en-US" sz="2800" b="1" dirty="0" smtClean="0"/>
              <a:t>–</a:t>
            </a:r>
          </a:p>
          <a:p>
            <a:pPr algn="ctr"/>
            <a:r>
              <a:rPr lang="en-US" sz="2800" b="1" dirty="0" smtClean="0"/>
              <a:t>the ability of a country to produce a product using fewer resources than other countries</a:t>
            </a:r>
          </a:p>
        </p:txBody>
      </p:sp>
      <p:pic>
        <p:nvPicPr>
          <p:cNvPr id="6" name="Picture 5" descr="absolute.png"/>
          <p:cNvPicPr>
            <a:picLocks noChangeAspect="1"/>
          </p:cNvPicPr>
          <p:nvPr/>
        </p:nvPicPr>
        <p:blipFill>
          <a:blip r:embed="rId2"/>
          <a:stretch>
            <a:fillRect/>
          </a:stretch>
        </p:blipFill>
        <p:spPr>
          <a:xfrm>
            <a:off x="1203960" y="971550"/>
            <a:ext cx="1463040" cy="36576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33350"/>
            <a:ext cx="5612563" cy="830997"/>
          </a:xfrm>
          <a:prstGeom prst="rect">
            <a:avLst/>
          </a:prstGeom>
          <a:noFill/>
        </p:spPr>
        <p:txBody>
          <a:bodyPr wrap="none">
            <a:spAutoFit/>
          </a:bodyPr>
          <a:lstStyle/>
          <a:p>
            <a:pPr algn="ctr" fontAlgn="auto">
              <a:spcBef>
                <a:spcPts val="0"/>
              </a:spcBef>
              <a:spcAft>
                <a:spcPts val="0"/>
              </a:spcAft>
              <a:defRPr/>
            </a:pPr>
            <a:r>
              <a:rPr lang="en-US" sz="4800" b="1" u="sng" dirty="0" err="1" smtClean="0">
                <a:solidFill>
                  <a:srgbClr val="002060"/>
                </a:solidFill>
                <a:effectLst>
                  <a:outerShdw blurRad="38100" dist="38100" dir="2700000" algn="tl">
                    <a:srgbClr val="000000">
                      <a:alpha val="43137"/>
                    </a:srgbClr>
                  </a:outerShdw>
                </a:effectLst>
                <a:latin typeface="+mn-lt"/>
              </a:rPr>
              <a:t>Ricardian</a:t>
            </a:r>
            <a:r>
              <a:rPr lang="en-US" sz="4800" b="1" u="sng" dirty="0" smtClean="0">
                <a:solidFill>
                  <a:srgbClr val="002060"/>
                </a:solidFill>
                <a:effectLst>
                  <a:outerShdw blurRad="38100" dist="38100" dir="2700000" algn="tl">
                    <a:srgbClr val="000000">
                      <a:alpha val="43137"/>
                    </a:srgbClr>
                  </a:outerShdw>
                </a:effectLst>
                <a:latin typeface="+mn-lt"/>
              </a:rPr>
              <a:t> Model: PPF</a:t>
            </a:r>
            <a:endParaRPr lang="en-US" sz="4800" b="1" u="sng" dirty="0">
              <a:solidFill>
                <a:srgbClr val="002060"/>
              </a:solidFill>
              <a:effectLst>
                <a:outerShdw blurRad="38100" dist="38100" dir="2700000" algn="tl">
                  <a:srgbClr val="000000">
                    <a:alpha val="43137"/>
                  </a:srgbClr>
                </a:outerShdw>
              </a:effectLst>
              <a:latin typeface="+mn-lt"/>
            </a:endParaRPr>
          </a:p>
        </p:txBody>
      </p:sp>
      <p:sp>
        <p:nvSpPr>
          <p:cNvPr id="3" name="TextBox 2"/>
          <p:cNvSpPr txBox="1"/>
          <p:nvPr/>
        </p:nvSpPr>
        <p:spPr>
          <a:xfrm>
            <a:off x="3124200" y="819150"/>
            <a:ext cx="5257800" cy="1354217"/>
          </a:xfrm>
          <a:prstGeom prst="rect">
            <a:avLst/>
          </a:prstGeom>
          <a:noFill/>
        </p:spPr>
        <p:txBody>
          <a:bodyPr wrap="square" rtlCol="0">
            <a:spAutoFit/>
          </a:bodyPr>
          <a:lstStyle/>
          <a:p>
            <a:r>
              <a:rPr lang="en-US" sz="2800" b="1" u="sng" dirty="0" smtClean="0">
                <a:cs typeface="Times New Roman"/>
              </a:rPr>
              <a:t>Production possibilities frontier</a:t>
            </a:r>
          </a:p>
          <a:p>
            <a:r>
              <a:rPr lang="en-US" sz="5400" b="1" dirty="0" err="1" smtClean="0">
                <a:solidFill>
                  <a:srgbClr val="0070C0"/>
                </a:solidFill>
                <a:cs typeface="Times New Roman"/>
              </a:rPr>
              <a:t>a</a:t>
            </a:r>
            <a:r>
              <a:rPr lang="en-US" sz="5400" b="1" baseline="-25000" dirty="0" err="1" smtClean="0">
                <a:solidFill>
                  <a:srgbClr val="0070C0"/>
                </a:solidFill>
                <a:cs typeface="Times New Roman"/>
              </a:rPr>
              <a:t>LC</a:t>
            </a:r>
            <a:r>
              <a:rPr lang="en-US" sz="5400" b="1" dirty="0" err="1" smtClean="0">
                <a:solidFill>
                  <a:srgbClr val="0070C0"/>
                </a:solidFill>
                <a:cs typeface="Times New Roman"/>
              </a:rPr>
              <a:t>Q</a:t>
            </a:r>
            <a:r>
              <a:rPr lang="en-US" sz="5400" b="1" baseline="-25000" dirty="0" err="1" smtClean="0">
                <a:solidFill>
                  <a:srgbClr val="0070C0"/>
                </a:solidFill>
                <a:cs typeface="Times New Roman"/>
              </a:rPr>
              <a:t>C</a:t>
            </a:r>
            <a:r>
              <a:rPr lang="en-US" sz="5400" b="1" dirty="0" smtClean="0">
                <a:solidFill>
                  <a:srgbClr val="0070C0"/>
                </a:solidFill>
                <a:cs typeface="Times New Roman"/>
              </a:rPr>
              <a:t> + </a:t>
            </a:r>
            <a:r>
              <a:rPr lang="en-US" sz="5400" b="1" dirty="0" err="1" smtClean="0">
                <a:solidFill>
                  <a:srgbClr val="0070C0"/>
                </a:solidFill>
                <a:cs typeface="Times New Roman"/>
              </a:rPr>
              <a:t>a</a:t>
            </a:r>
            <a:r>
              <a:rPr lang="en-US" sz="5400" b="1" baseline="-25000" dirty="0" err="1" smtClean="0">
                <a:solidFill>
                  <a:srgbClr val="0070C0"/>
                </a:solidFill>
                <a:cs typeface="Times New Roman"/>
              </a:rPr>
              <a:t>LW</a:t>
            </a:r>
            <a:r>
              <a:rPr lang="en-US" sz="5400" b="1" dirty="0" err="1" smtClean="0">
                <a:solidFill>
                  <a:srgbClr val="0070C0"/>
                </a:solidFill>
                <a:cs typeface="Times New Roman"/>
              </a:rPr>
              <a:t>Q</a:t>
            </a:r>
            <a:r>
              <a:rPr lang="en-US" sz="5400" b="1" baseline="-25000" dirty="0" err="1" smtClean="0">
                <a:solidFill>
                  <a:srgbClr val="0070C0"/>
                </a:solidFill>
                <a:cs typeface="Times New Roman"/>
              </a:rPr>
              <a:t>W</a:t>
            </a:r>
            <a:r>
              <a:rPr lang="en-US" sz="5400" b="1" dirty="0" smtClean="0">
                <a:solidFill>
                  <a:srgbClr val="0070C0"/>
                </a:solidFill>
                <a:cs typeface="Times New Roman"/>
              </a:rPr>
              <a:t> ≤ L</a:t>
            </a:r>
          </a:p>
        </p:txBody>
      </p:sp>
      <p:sp>
        <p:nvSpPr>
          <p:cNvPr id="4" name="TextBox 3"/>
          <p:cNvSpPr txBox="1"/>
          <p:nvPr/>
        </p:nvSpPr>
        <p:spPr>
          <a:xfrm>
            <a:off x="3124200" y="2114550"/>
            <a:ext cx="6019800" cy="3108543"/>
          </a:xfrm>
          <a:prstGeom prst="rect">
            <a:avLst/>
          </a:prstGeom>
          <a:noFill/>
        </p:spPr>
        <p:txBody>
          <a:bodyPr wrap="square" rtlCol="0">
            <a:spAutoFit/>
          </a:bodyPr>
          <a:lstStyle/>
          <a:p>
            <a:r>
              <a:rPr lang="en-US" sz="2800" b="1" dirty="0" smtClean="0"/>
              <a:t>L </a:t>
            </a:r>
            <a:r>
              <a:rPr lang="en-US" sz="2800" b="1" dirty="0" smtClean="0">
                <a:latin typeface="Times New Roman"/>
                <a:cs typeface="Times New Roman"/>
              </a:rPr>
              <a:t>≡</a:t>
            </a:r>
            <a:r>
              <a:rPr lang="en-US" sz="2800" b="1" dirty="0" smtClean="0">
                <a:cs typeface="Times New Roman"/>
              </a:rPr>
              <a:t> labor supply</a:t>
            </a:r>
          </a:p>
          <a:p>
            <a:r>
              <a:rPr lang="en-US" sz="2800" b="1" dirty="0" smtClean="0">
                <a:cs typeface="Times New Roman"/>
              </a:rPr>
              <a:t>Q</a:t>
            </a:r>
            <a:r>
              <a:rPr lang="en-US" sz="2800" b="1" baseline="-25000" dirty="0" smtClean="0">
                <a:cs typeface="Times New Roman"/>
              </a:rPr>
              <a:t>C</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cheese production</a:t>
            </a:r>
          </a:p>
          <a:p>
            <a:r>
              <a:rPr lang="en-US" sz="2800" b="1" dirty="0" smtClean="0">
                <a:cs typeface="Times New Roman"/>
              </a:rPr>
              <a:t>Q</a:t>
            </a:r>
            <a:r>
              <a:rPr lang="en-US" sz="2800" b="1" baseline="-25000" dirty="0" smtClean="0">
                <a:cs typeface="Times New Roman"/>
              </a:rPr>
              <a:t>W</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wine production</a:t>
            </a:r>
          </a:p>
          <a:p>
            <a:r>
              <a:rPr lang="en-US" sz="2800" b="1" dirty="0" err="1" smtClean="0"/>
              <a:t>a</a:t>
            </a:r>
            <a:r>
              <a:rPr lang="en-US" sz="2800" b="1" baseline="-25000" dirty="0" err="1" smtClean="0"/>
              <a:t>LC</a:t>
            </a:r>
            <a:r>
              <a:rPr lang="en-US" sz="2800" b="1" dirty="0" smtClean="0"/>
              <a:t> </a:t>
            </a:r>
            <a:r>
              <a:rPr lang="en-US" sz="2800" b="1" dirty="0" smtClean="0">
                <a:latin typeface="Times New Roman"/>
                <a:cs typeface="Times New Roman"/>
              </a:rPr>
              <a:t>≡</a:t>
            </a:r>
            <a:r>
              <a:rPr lang="en-US" sz="2800" b="1" dirty="0" smtClean="0">
                <a:cs typeface="Times New Roman"/>
              </a:rPr>
              <a:t> unit labor requirement for cheese</a:t>
            </a:r>
          </a:p>
          <a:p>
            <a:r>
              <a:rPr lang="en-US" sz="2800" b="1" dirty="0" err="1" smtClean="0"/>
              <a:t>a</a:t>
            </a:r>
            <a:r>
              <a:rPr lang="en-US" sz="2800" b="1" baseline="-25000" dirty="0" err="1" smtClean="0"/>
              <a:t>LW</a:t>
            </a:r>
            <a:r>
              <a:rPr lang="en-US" sz="2800" b="1" dirty="0" smtClean="0"/>
              <a:t> </a:t>
            </a:r>
            <a:r>
              <a:rPr lang="en-US" sz="2800" b="1" dirty="0" smtClean="0">
                <a:latin typeface="Times New Roman"/>
                <a:cs typeface="Times New Roman"/>
              </a:rPr>
              <a:t>≡</a:t>
            </a:r>
            <a:r>
              <a:rPr lang="en-US" sz="2800" b="1" dirty="0" smtClean="0">
                <a:cs typeface="Times New Roman"/>
              </a:rPr>
              <a:t> unit labor requirement for wine</a:t>
            </a:r>
          </a:p>
          <a:p>
            <a:r>
              <a:rPr lang="en-US" sz="2800" b="1" dirty="0" err="1" smtClean="0"/>
              <a:t>a</a:t>
            </a:r>
            <a:r>
              <a:rPr lang="en-US" sz="2800" b="1" baseline="-25000" dirty="0" err="1" smtClean="0"/>
              <a:t>LC</a:t>
            </a:r>
            <a:r>
              <a:rPr lang="en-US" sz="2800" b="1" baseline="-25000" dirty="0" smtClean="0"/>
              <a:t> </a:t>
            </a:r>
            <a:r>
              <a:rPr lang="en-US" sz="2800" b="1" dirty="0" smtClean="0">
                <a:cs typeface="Times New Roman"/>
              </a:rPr>
              <a:t>Q</a:t>
            </a:r>
            <a:r>
              <a:rPr lang="en-US" sz="2800" b="1" baseline="-25000" dirty="0" smtClean="0">
                <a:cs typeface="Times New Roman"/>
              </a:rPr>
              <a:t>C</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total cheese labor</a:t>
            </a:r>
          </a:p>
          <a:p>
            <a:r>
              <a:rPr lang="en-US" sz="2800" b="1" dirty="0" err="1" smtClean="0"/>
              <a:t>a</a:t>
            </a:r>
            <a:r>
              <a:rPr lang="en-US" sz="2800" b="1" baseline="-25000" dirty="0" err="1" smtClean="0"/>
              <a:t>LW</a:t>
            </a:r>
            <a:r>
              <a:rPr lang="en-US" sz="2800" b="1" baseline="-25000" dirty="0" smtClean="0"/>
              <a:t> </a:t>
            </a:r>
            <a:r>
              <a:rPr lang="en-US" sz="2800" b="1" dirty="0" smtClean="0">
                <a:cs typeface="Times New Roman"/>
              </a:rPr>
              <a:t>Q</a:t>
            </a:r>
            <a:r>
              <a:rPr lang="en-US" sz="2800" b="1" baseline="-25000" dirty="0" smtClean="0">
                <a:cs typeface="Times New Roman"/>
              </a:rPr>
              <a:t>W</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total wine labor</a:t>
            </a:r>
          </a:p>
        </p:txBody>
      </p:sp>
      <p:pic>
        <p:nvPicPr>
          <p:cNvPr id="5" name="Picture 4" descr="cheese.png"/>
          <p:cNvPicPr>
            <a:picLocks noChangeAspect="1"/>
          </p:cNvPicPr>
          <p:nvPr/>
        </p:nvPicPr>
        <p:blipFill>
          <a:blip r:embed="rId2"/>
          <a:stretch>
            <a:fillRect/>
          </a:stretch>
        </p:blipFill>
        <p:spPr>
          <a:xfrm>
            <a:off x="914400" y="1047750"/>
            <a:ext cx="1959429" cy="1828800"/>
          </a:xfrm>
          <a:prstGeom prst="rect">
            <a:avLst/>
          </a:prstGeom>
        </p:spPr>
      </p:pic>
      <p:pic>
        <p:nvPicPr>
          <p:cNvPr id="6" name="Picture 5" descr="wine.png"/>
          <p:cNvPicPr>
            <a:picLocks noChangeAspect="1"/>
          </p:cNvPicPr>
          <p:nvPr/>
        </p:nvPicPr>
        <p:blipFill>
          <a:blip r:embed="rId3"/>
          <a:stretch>
            <a:fillRect/>
          </a:stretch>
        </p:blipFill>
        <p:spPr>
          <a:xfrm>
            <a:off x="990600" y="2495550"/>
            <a:ext cx="1905000" cy="22860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33800" y="1352550"/>
            <a:ext cx="4648200" cy="2246769"/>
          </a:xfrm>
          <a:prstGeom prst="rect">
            <a:avLst/>
          </a:prstGeom>
          <a:noFill/>
        </p:spPr>
        <p:txBody>
          <a:bodyPr wrap="square" rtlCol="0">
            <a:spAutoFit/>
          </a:bodyPr>
          <a:lstStyle/>
          <a:p>
            <a:r>
              <a:rPr lang="en-US" sz="2800" b="1" u="sng" dirty="0" smtClean="0"/>
              <a:t>Maximum cheese production</a:t>
            </a:r>
          </a:p>
          <a:p>
            <a:r>
              <a:rPr lang="en-US" sz="2800" b="1" dirty="0" smtClean="0">
                <a:cs typeface="Times New Roman"/>
              </a:rPr>
              <a:t>Q</a:t>
            </a:r>
            <a:r>
              <a:rPr lang="en-US" sz="2800" b="1" baseline="-25000" dirty="0" smtClean="0">
                <a:cs typeface="Times New Roman"/>
              </a:rPr>
              <a:t>C</a:t>
            </a:r>
            <a:r>
              <a:rPr lang="en-US" sz="2800" b="1" dirty="0" smtClean="0">
                <a:cs typeface="Times New Roman"/>
              </a:rPr>
              <a:t> = L/</a:t>
            </a:r>
            <a:r>
              <a:rPr lang="en-US" sz="2800" b="1" dirty="0" err="1" smtClean="0">
                <a:cs typeface="Times New Roman"/>
              </a:rPr>
              <a:t>a</a:t>
            </a:r>
            <a:r>
              <a:rPr lang="en-US" sz="2800" b="1" baseline="-25000" dirty="0" err="1" smtClean="0">
                <a:cs typeface="Times New Roman"/>
              </a:rPr>
              <a:t>LC</a:t>
            </a:r>
            <a:r>
              <a:rPr lang="en-US" sz="2800" b="1" dirty="0" smtClean="0">
                <a:cs typeface="Times New Roman"/>
              </a:rPr>
              <a:t> when Q</a:t>
            </a:r>
            <a:r>
              <a:rPr lang="en-US" sz="2800" b="1" baseline="-25000" dirty="0" smtClean="0">
                <a:cs typeface="Times New Roman"/>
              </a:rPr>
              <a:t>W</a:t>
            </a:r>
            <a:r>
              <a:rPr lang="en-US" sz="2800" b="1" dirty="0" smtClean="0">
                <a:cs typeface="Times New Roman"/>
              </a:rPr>
              <a:t> = 0</a:t>
            </a:r>
          </a:p>
          <a:p>
            <a:endParaRPr lang="en-US" sz="1400" b="1" dirty="0" smtClean="0">
              <a:cs typeface="Times New Roman"/>
            </a:endParaRPr>
          </a:p>
          <a:p>
            <a:endParaRPr lang="en-US" sz="1400" b="1" dirty="0" smtClean="0">
              <a:cs typeface="Times New Roman"/>
            </a:endParaRPr>
          </a:p>
          <a:p>
            <a:r>
              <a:rPr lang="en-US" sz="2800" b="1" u="sng" dirty="0" smtClean="0"/>
              <a:t>Maximum wine production</a:t>
            </a:r>
          </a:p>
          <a:p>
            <a:r>
              <a:rPr lang="en-US" sz="2800" b="1" dirty="0" smtClean="0">
                <a:cs typeface="Times New Roman"/>
              </a:rPr>
              <a:t>Q</a:t>
            </a:r>
            <a:r>
              <a:rPr lang="en-US" sz="2800" b="1" baseline="-25000" dirty="0" smtClean="0">
                <a:cs typeface="Times New Roman"/>
              </a:rPr>
              <a:t>W</a:t>
            </a:r>
            <a:r>
              <a:rPr lang="en-US" sz="2800" b="1" dirty="0" smtClean="0">
                <a:cs typeface="Times New Roman"/>
              </a:rPr>
              <a:t> = L/</a:t>
            </a:r>
            <a:r>
              <a:rPr lang="en-US" sz="2800" b="1" dirty="0" err="1" smtClean="0">
                <a:cs typeface="Times New Roman"/>
              </a:rPr>
              <a:t>a</a:t>
            </a:r>
            <a:r>
              <a:rPr lang="en-US" sz="2800" b="1" baseline="-25000" dirty="0" err="1" smtClean="0">
                <a:cs typeface="Times New Roman"/>
              </a:rPr>
              <a:t>LW</a:t>
            </a:r>
            <a:r>
              <a:rPr lang="en-US" sz="2800" b="1" dirty="0" smtClean="0">
                <a:cs typeface="Times New Roman"/>
              </a:rPr>
              <a:t> when Q</a:t>
            </a:r>
            <a:r>
              <a:rPr lang="en-US" sz="2800" b="1" baseline="-25000" dirty="0" smtClean="0">
                <a:cs typeface="Times New Roman"/>
              </a:rPr>
              <a:t>C</a:t>
            </a:r>
            <a:r>
              <a:rPr lang="en-US" sz="2800" b="1" dirty="0" smtClean="0">
                <a:cs typeface="Times New Roman"/>
              </a:rPr>
              <a:t> = 0</a:t>
            </a:r>
          </a:p>
        </p:txBody>
      </p:sp>
      <p:pic>
        <p:nvPicPr>
          <p:cNvPr id="8" name="Picture 7" descr="scotty.gif"/>
          <p:cNvPicPr>
            <a:picLocks noChangeAspect="1"/>
          </p:cNvPicPr>
          <p:nvPr/>
        </p:nvPicPr>
        <p:blipFill>
          <a:blip r:embed="rId2"/>
          <a:stretch>
            <a:fillRect/>
          </a:stretch>
        </p:blipFill>
        <p:spPr>
          <a:xfrm>
            <a:off x="304800" y="1389043"/>
            <a:ext cx="3038475" cy="2266950"/>
          </a:xfrm>
          <a:prstGeom prst="rect">
            <a:avLst/>
          </a:prstGeom>
          <a:ln>
            <a:solidFill>
              <a:schemeClr val="tx1"/>
            </a:solidFill>
          </a:ln>
          <a:scene3d>
            <a:camera prst="orthographicFront">
              <a:rot lat="0" lon="10800000" rev="0"/>
            </a:camera>
            <a:lightRig rig="threePt" dir="t"/>
          </a:scene3d>
        </p:spPr>
      </p:pic>
      <p:sp>
        <p:nvSpPr>
          <p:cNvPr id="9" name="TextBox 8"/>
          <p:cNvSpPr txBox="1"/>
          <p:nvPr/>
        </p:nvSpPr>
        <p:spPr>
          <a:xfrm>
            <a:off x="304800" y="3751243"/>
            <a:ext cx="3124200" cy="954107"/>
          </a:xfrm>
          <a:prstGeom prst="rect">
            <a:avLst/>
          </a:prstGeom>
          <a:noFill/>
        </p:spPr>
        <p:txBody>
          <a:bodyPr wrap="square" rtlCol="0">
            <a:spAutoFit/>
          </a:bodyPr>
          <a:lstStyle/>
          <a:p>
            <a:r>
              <a:rPr lang="en-US" sz="2800" b="1" dirty="0" smtClean="0">
                <a:cs typeface="Times New Roman"/>
              </a:rPr>
              <a:t>“Captain, we’ve hit</a:t>
            </a:r>
          </a:p>
          <a:p>
            <a:r>
              <a:rPr lang="en-US" sz="2800" b="1" dirty="0" smtClean="0">
                <a:cs typeface="Times New Roman"/>
              </a:rPr>
              <a:t>maximum cheese!”</a:t>
            </a:r>
          </a:p>
        </p:txBody>
      </p:sp>
      <p:sp>
        <p:nvSpPr>
          <p:cNvPr id="6" name="TextBox 5"/>
          <p:cNvSpPr txBox="1"/>
          <p:nvPr/>
        </p:nvSpPr>
        <p:spPr>
          <a:xfrm>
            <a:off x="2057400" y="133350"/>
            <a:ext cx="5612563" cy="830997"/>
          </a:xfrm>
          <a:prstGeom prst="rect">
            <a:avLst/>
          </a:prstGeom>
          <a:noFill/>
        </p:spPr>
        <p:txBody>
          <a:bodyPr wrap="none">
            <a:spAutoFit/>
          </a:bodyPr>
          <a:lstStyle/>
          <a:p>
            <a:pPr algn="ctr" fontAlgn="auto">
              <a:spcBef>
                <a:spcPts val="0"/>
              </a:spcBef>
              <a:spcAft>
                <a:spcPts val="0"/>
              </a:spcAft>
              <a:defRPr/>
            </a:pPr>
            <a:r>
              <a:rPr lang="en-US" sz="4800" b="1" u="sng" dirty="0" err="1" smtClean="0">
                <a:solidFill>
                  <a:srgbClr val="002060"/>
                </a:solidFill>
                <a:effectLst>
                  <a:outerShdw blurRad="38100" dist="38100" dir="2700000" algn="tl">
                    <a:srgbClr val="000000">
                      <a:alpha val="43137"/>
                    </a:srgbClr>
                  </a:outerShdw>
                </a:effectLst>
                <a:latin typeface="+mn-lt"/>
              </a:rPr>
              <a:t>Ricardian</a:t>
            </a:r>
            <a:r>
              <a:rPr lang="en-US" sz="4800" b="1" u="sng" dirty="0" smtClean="0">
                <a:solidFill>
                  <a:srgbClr val="002060"/>
                </a:solidFill>
                <a:effectLst>
                  <a:outerShdw blurRad="38100" dist="38100" dir="2700000" algn="tl">
                    <a:srgbClr val="000000">
                      <a:alpha val="43137"/>
                    </a:srgbClr>
                  </a:outerShdw>
                </a:effectLst>
                <a:latin typeface="+mn-lt"/>
              </a:rPr>
              <a:t> Model: PPF</a:t>
            </a:r>
            <a:endParaRPr lang="en-US" sz="4800" b="1" u="sng" dirty="0">
              <a:solidFill>
                <a:srgbClr val="002060"/>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4200" y="1276350"/>
            <a:ext cx="5791200" cy="3323987"/>
          </a:xfrm>
          <a:prstGeom prst="rect">
            <a:avLst/>
          </a:prstGeom>
          <a:noFill/>
        </p:spPr>
        <p:txBody>
          <a:bodyPr wrap="square" rtlCol="0">
            <a:spAutoFit/>
          </a:bodyPr>
          <a:lstStyle/>
          <a:p>
            <a:r>
              <a:rPr lang="en-US" sz="2800" b="1" dirty="0" err="1" smtClean="0">
                <a:cs typeface="Times New Roman"/>
              </a:rPr>
              <a:t>a</a:t>
            </a:r>
            <a:r>
              <a:rPr lang="en-US" sz="2800" b="1" baseline="-25000" dirty="0" err="1" smtClean="0">
                <a:cs typeface="Times New Roman"/>
              </a:rPr>
              <a:t>LC</a:t>
            </a:r>
            <a:r>
              <a:rPr lang="en-US" sz="2800" b="1" dirty="0" err="1" smtClean="0">
                <a:cs typeface="Times New Roman"/>
              </a:rPr>
              <a:t>Q</a:t>
            </a:r>
            <a:r>
              <a:rPr lang="en-US" sz="2800" b="1" baseline="-25000" dirty="0" err="1" smtClean="0">
                <a:cs typeface="Times New Roman"/>
              </a:rPr>
              <a:t>C</a:t>
            </a:r>
            <a:r>
              <a:rPr lang="en-US" sz="2800" b="1" dirty="0" smtClean="0">
                <a:cs typeface="Times New Roman"/>
              </a:rPr>
              <a:t> + </a:t>
            </a:r>
            <a:r>
              <a:rPr lang="en-US" sz="2800" b="1" dirty="0" err="1" smtClean="0">
                <a:cs typeface="Times New Roman"/>
              </a:rPr>
              <a:t>a</a:t>
            </a:r>
            <a:r>
              <a:rPr lang="en-US" sz="2800" b="1" baseline="-25000" dirty="0" err="1" smtClean="0">
                <a:cs typeface="Times New Roman"/>
              </a:rPr>
              <a:t>LW</a:t>
            </a:r>
            <a:r>
              <a:rPr lang="en-US" sz="2800" b="1" dirty="0" err="1" smtClean="0">
                <a:cs typeface="Times New Roman"/>
              </a:rPr>
              <a:t>Q</a:t>
            </a:r>
            <a:r>
              <a:rPr lang="en-US" sz="2800" b="1" baseline="-25000" dirty="0" err="1" smtClean="0">
                <a:cs typeface="Times New Roman"/>
              </a:rPr>
              <a:t>W</a:t>
            </a:r>
            <a:r>
              <a:rPr lang="en-US" sz="2800" b="1" dirty="0" smtClean="0">
                <a:cs typeface="Times New Roman"/>
              </a:rPr>
              <a:t> ≤ L</a:t>
            </a:r>
          </a:p>
          <a:p>
            <a:endParaRPr lang="en-US" sz="1400" b="1" dirty="0" smtClean="0"/>
          </a:p>
          <a:p>
            <a:r>
              <a:rPr lang="en-US" sz="2800" b="1" dirty="0" smtClean="0"/>
              <a:t>Suppose L = 1000,</a:t>
            </a:r>
            <a:r>
              <a:rPr lang="en-US" sz="2800" b="1" dirty="0" smtClean="0">
                <a:cs typeface="Times New Roman"/>
              </a:rPr>
              <a:t> </a:t>
            </a:r>
            <a:r>
              <a:rPr lang="en-US" sz="2800" b="1" dirty="0" err="1" smtClean="0"/>
              <a:t>a</a:t>
            </a:r>
            <a:r>
              <a:rPr lang="en-US" sz="2800" b="1" baseline="-25000" dirty="0" err="1" smtClean="0"/>
              <a:t>LC</a:t>
            </a:r>
            <a:r>
              <a:rPr lang="en-US" sz="2800" b="1" dirty="0" smtClean="0"/>
              <a:t> </a:t>
            </a:r>
            <a:r>
              <a:rPr lang="en-US" sz="2800" b="1" dirty="0" smtClean="0">
                <a:cs typeface="Times New Roman"/>
              </a:rPr>
              <a:t>= 1, and </a:t>
            </a:r>
            <a:r>
              <a:rPr lang="en-US" sz="2800" b="1" dirty="0" err="1" smtClean="0"/>
              <a:t>a</a:t>
            </a:r>
            <a:r>
              <a:rPr lang="en-US" sz="2800" b="1" baseline="-25000" dirty="0" err="1" smtClean="0"/>
              <a:t>LW</a:t>
            </a:r>
            <a:r>
              <a:rPr lang="en-US" sz="2800" b="1" dirty="0" smtClean="0"/>
              <a:t> = </a:t>
            </a:r>
            <a:r>
              <a:rPr lang="en-US" sz="2800" b="1" dirty="0" smtClean="0">
                <a:cs typeface="Times New Roman"/>
              </a:rPr>
              <a:t>2</a:t>
            </a:r>
          </a:p>
          <a:p>
            <a:r>
              <a:rPr lang="en-US" sz="2800" b="1" dirty="0" smtClean="0">
                <a:cs typeface="Times New Roman"/>
              </a:rPr>
              <a:t>Then the equation becomes</a:t>
            </a:r>
          </a:p>
          <a:p>
            <a:endParaRPr lang="en-US" sz="1400" b="1" dirty="0" smtClean="0">
              <a:cs typeface="Times New Roman"/>
            </a:endParaRPr>
          </a:p>
          <a:p>
            <a:r>
              <a:rPr lang="en-US" sz="2800" b="1" dirty="0" smtClean="0">
                <a:cs typeface="Times New Roman"/>
              </a:rPr>
              <a:t>Q</a:t>
            </a:r>
            <a:r>
              <a:rPr lang="en-US" sz="2800" b="1" baseline="-25000" dirty="0" smtClean="0">
                <a:cs typeface="Times New Roman"/>
              </a:rPr>
              <a:t>C</a:t>
            </a:r>
            <a:r>
              <a:rPr lang="en-US" sz="2800" b="1" dirty="0" smtClean="0">
                <a:cs typeface="Times New Roman"/>
              </a:rPr>
              <a:t> + 2Q</a:t>
            </a:r>
            <a:r>
              <a:rPr lang="en-US" sz="2800" b="1" baseline="-25000" dirty="0" smtClean="0">
                <a:cs typeface="Times New Roman"/>
              </a:rPr>
              <a:t>W</a:t>
            </a:r>
            <a:r>
              <a:rPr lang="en-US" sz="2800" b="1" dirty="0" smtClean="0">
                <a:cs typeface="Times New Roman"/>
              </a:rPr>
              <a:t> ≤ 1000</a:t>
            </a:r>
          </a:p>
          <a:p>
            <a:endParaRPr lang="en-US" sz="1400" b="1" dirty="0" smtClean="0">
              <a:cs typeface="Times New Roman"/>
            </a:endParaRPr>
          </a:p>
          <a:p>
            <a:r>
              <a:rPr lang="en-US" sz="2800" b="1" dirty="0" smtClean="0">
                <a:cs typeface="Times New Roman"/>
              </a:rPr>
              <a:t>Max cheese: 1000 pounds</a:t>
            </a:r>
          </a:p>
          <a:p>
            <a:r>
              <a:rPr lang="en-US" sz="2800" b="1" dirty="0" smtClean="0">
                <a:cs typeface="Times New Roman"/>
              </a:rPr>
              <a:t>Max wine: 500 bottles</a:t>
            </a:r>
          </a:p>
        </p:txBody>
      </p:sp>
      <p:pic>
        <p:nvPicPr>
          <p:cNvPr id="5" name="Picture 4" descr="cheese.png"/>
          <p:cNvPicPr>
            <a:picLocks noChangeAspect="1"/>
          </p:cNvPicPr>
          <p:nvPr/>
        </p:nvPicPr>
        <p:blipFill>
          <a:blip r:embed="rId2"/>
          <a:stretch>
            <a:fillRect/>
          </a:stretch>
        </p:blipFill>
        <p:spPr>
          <a:xfrm>
            <a:off x="914400" y="1047750"/>
            <a:ext cx="1959429" cy="1828800"/>
          </a:xfrm>
          <a:prstGeom prst="rect">
            <a:avLst/>
          </a:prstGeom>
        </p:spPr>
      </p:pic>
      <p:pic>
        <p:nvPicPr>
          <p:cNvPr id="6" name="Picture 5" descr="wine.png"/>
          <p:cNvPicPr>
            <a:picLocks noChangeAspect="1"/>
          </p:cNvPicPr>
          <p:nvPr/>
        </p:nvPicPr>
        <p:blipFill>
          <a:blip r:embed="rId3"/>
          <a:stretch>
            <a:fillRect/>
          </a:stretch>
        </p:blipFill>
        <p:spPr>
          <a:xfrm>
            <a:off x="990600" y="2495550"/>
            <a:ext cx="1905000" cy="2286000"/>
          </a:xfrm>
          <a:prstGeom prst="rect">
            <a:avLst/>
          </a:prstGeom>
        </p:spPr>
      </p:pic>
      <p:sp>
        <p:nvSpPr>
          <p:cNvPr id="7" name="TextBox 6"/>
          <p:cNvSpPr txBox="1"/>
          <p:nvPr/>
        </p:nvSpPr>
        <p:spPr>
          <a:xfrm>
            <a:off x="2057400" y="133350"/>
            <a:ext cx="5612563" cy="830997"/>
          </a:xfrm>
          <a:prstGeom prst="rect">
            <a:avLst/>
          </a:prstGeom>
          <a:noFill/>
        </p:spPr>
        <p:txBody>
          <a:bodyPr wrap="none">
            <a:spAutoFit/>
          </a:bodyPr>
          <a:lstStyle/>
          <a:p>
            <a:pPr algn="ctr" fontAlgn="auto">
              <a:spcBef>
                <a:spcPts val="0"/>
              </a:spcBef>
              <a:spcAft>
                <a:spcPts val="0"/>
              </a:spcAft>
              <a:defRPr/>
            </a:pPr>
            <a:r>
              <a:rPr lang="en-US" sz="4800" b="1" u="sng" dirty="0" err="1" smtClean="0">
                <a:solidFill>
                  <a:srgbClr val="002060"/>
                </a:solidFill>
                <a:effectLst>
                  <a:outerShdw blurRad="38100" dist="38100" dir="2700000" algn="tl">
                    <a:srgbClr val="000000">
                      <a:alpha val="43137"/>
                    </a:srgbClr>
                  </a:outerShdw>
                </a:effectLst>
                <a:latin typeface="+mn-lt"/>
              </a:rPr>
              <a:t>Ricardian</a:t>
            </a:r>
            <a:r>
              <a:rPr lang="en-US" sz="4800" b="1" u="sng" dirty="0" smtClean="0">
                <a:solidFill>
                  <a:srgbClr val="002060"/>
                </a:solidFill>
                <a:effectLst>
                  <a:outerShdw blurRad="38100" dist="38100" dir="2700000" algn="tl">
                    <a:srgbClr val="000000">
                      <a:alpha val="43137"/>
                    </a:srgbClr>
                  </a:outerShdw>
                </a:effectLst>
                <a:latin typeface="+mn-lt"/>
              </a:rPr>
              <a:t> Model: PPF</a:t>
            </a:r>
            <a:endParaRPr lang="en-US" sz="4800" b="1" u="sng" dirty="0">
              <a:solidFill>
                <a:srgbClr val="002060"/>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descr="fig03_01"/>
          <p:cNvPicPr>
            <a:picLocks noChangeAspect="1" noChangeArrowheads="1"/>
          </p:cNvPicPr>
          <p:nvPr/>
        </p:nvPicPr>
        <p:blipFill>
          <a:blip r:embed="rId2"/>
          <a:srcRect/>
          <a:stretch>
            <a:fillRect/>
          </a:stretch>
        </p:blipFill>
        <p:spPr bwMode="auto">
          <a:xfrm>
            <a:off x="4103903" y="1581150"/>
            <a:ext cx="3516097" cy="3200400"/>
          </a:xfrm>
          <a:prstGeom prst="rect">
            <a:avLst/>
          </a:prstGeom>
          <a:noFill/>
          <a:ln>
            <a:solidFill>
              <a:schemeClr val="tx1"/>
            </a:solidFill>
          </a:ln>
        </p:spPr>
      </p:pic>
      <p:sp>
        <p:nvSpPr>
          <p:cNvPr id="4" name="Rectangle 2"/>
          <p:cNvSpPr txBox="1">
            <a:spLocks noChangeArrowheads="1"/>
          </p:cNvSpPr>
          <p:nvPr/>
        </p:nvSpPr>
        <p:spPr>
          <a:xfrm>
            <a:off x="4180103" y="971550"/>
            <a:ext cx="3352800" cy="66833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Fig. 3-1: Home’s Production Possibility Frontier </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4" descr="cheese.png"/>
          <p:cNvPicPr>
            <a:picLocks noChangeAspect="1"/>
          </p:cNvPicPr>
          <p:nvPr/>
        </p:nvPicPr>
        <p:blipFill>
          <a:blip r:embed="rId3"/>
          <a:stretch>
            <a:fillRect/>
          </a:stretch>
        </p:blipFill>
        <p:spPr>
          <a:xfrm>
            <a:off x="914400" y="1047750"/>
            <a:ext cx="1959429" cy="1828800"/>
          </a:xfrm>
          <a:prstGeom prst="rect">
            <a:avLst/>
          </a:prstGeom>
        </p:spPr>
      </p:pic>
      <p:pic>
        <p:nvPicPr>
          <p:cNvPr id="6" name="Picture 5" descr="wine.png"/>
          <p:cNvPicPr>
            <a:picLocks noChangeAspect="1"/>
          </p:cNvPicPr>
          <p:nvPr/>
        </p:nvPicPr>
        <p:blipFill>
          <a:blip r:embed="rId4"/>
          <a:stretch>
            <a:fillRect/>
          </a:stretch>
        </p:blipFill>
        <p:spPr>
          <a:xfrm>
            <a:off x="990600" y="2495550"/>
            <a:ext cx="1905000" cy="2286000"/>
          </a:xfrm>
          <a:prstGeom prst="rect">
            <a:avLst/>
          </a:prstGeom>
        </p:spPr>
      </p:pic>
      <p:sp>
        <p:nvSpPr>
          <p:cNvPr id="7" name="TextBox 6"/>
          <p:cNvSpPr txBox="1"/>
          <p:nvPr/>
        </p:nvSpPr>
        <p:spPr>
          <a:xfrm>
            <a:off x="2057400" y="133350"/>
            <a:ext cx="5612563" cy="830997"/>
          </a:xfrm>
          <a:prstGeom prst="rect">
            <a:avLst/>
          </a:prstGeom>
          <a:noFill/>
        </p:spPr>
        <p:txBody>
          <a:bodyPr wrap="none">
            <a:spAutoFit/>
          </a:bodyPr>
          <a:lstStyle/>
          <a:p>
            <a:pPr algn="ctr" fontAlgn="auto">
              <a:spcBef>
                <a:spcPts val="0"/>
              </a:spcBef>
              <a:spcAft>
                <a:spcPts val="0"/>
              </a:spcAft>
              <a:defRPr/>
            </a:pPr>
            <a:r>
              <a:rPr lang="en-US" sz="4800" b="1" u="sng" dirty="0" err="1" smtClean="0">
                <a:solidFill>
                  <a:srgbClr val="002060"/>
                </a:solidFill>
                <a:effectLst>
                  <a:outerShdw blurRad="38100" dist="38100" dir="2700000" algn="tl">
                    <a:srgbClr val="000000">
                      <a:alpha val="43137"/>
                    </a:srgbClr>
                  </a:outerShdw>
                </a:effectLst>
                <a:latin typeface="+mn-lt"/>
              </a:rPr>
              <a:t>Ricardian</a:t>
            </a:r>
            <a:r>
              <a:rPr lang="en-US" sz="4800" b="1" u="sng" dirty="0" smtClean="0">
                <a:solidFill>
                  <a:srgbClr val="002060"/>
                </a:solidFill>
                <a:effectLst>
                  <a:outerShdw blurRad="38100" dist="38100" dir="2700000" algn="tl">
                    <a:srgbClr val="000000">
                      <a:alpha val="43137"/>
                    </a:srgbClr>
                  </a:outerShdw>
                </a:effectLst>
                <a:latin typeface="+mn-lt"/>
              </a:rPr>
              <a:t> Model: PPF</a:t>
            </a:r>
            <a:endParaRPr lang="en-US" sz="4800" b="1" u="sng" dirty="0">
              <a:solidFill>
                <a:srgbClr val="002060"/>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3350"/>
            <a:ext cx="8922443" cy="830997"/>
          </a:xfrm>
          <a:prstGeom prst="rect">
            <a:avLst/>
          </a:prstGeom>
          <a:noFill/>
        </p:spPr>
        <p:txBody>
          <a:bodyPr wrap="none">
            <a:spAutoFit/>
          </a:bodyPr>
          <a:lstStyle/>
          <a:p>
            <a:pPr algn="ctr" fontAlgn="auto">
              <a:spcBef>
                <a:spcPts val="0"/>
              </a:spcBef>
              <a:spcAft>
                <a:spcPts val="0"/>
              </a:spcAft>
              <a:defRPr/>
            </a:pPr>
            <a:r>
              <a:rPr lang="en-US" sz="4800" b="1" u="sng" dirty="0" err="1" smtClean="0">
                <a:solidFill>
                  <a:srgbClr val="002060"/>
                </a:solidFill>
                <a:effectLst>
                  <a:outerShdw blurRad="38100" dist="38100" dir="2700000" algn="tl">
                    <a:srgbClr val="000000">
                      <a:alpha val="43137"/>
                    </a:srgbClr>
                  </a:outerShdw>
                </a:effectLst>
                <a:latin typeface="+mn-lt"/>
              </a:rPr>
              <a:t>Ricardian</a:t>
            </a:r>
            <a:r>
              <a:rPr lang="en-US" sz="4800" b="1" u="sng" dirty="0" smtClean="0">
                <a:solidFill>
                  <a:srgbClr val="002060"/>
                </a:solidFill>
                <a:effectLst>
                  <a:outerShdw blurRad="38100" dist="38100" dir="2700000" algn="tl">
                    <a:srgbClr val="000000">
                      <a:alpha val="43137"/>
                    </a:srgbClr>
                  </a:outerShdw>
                </a:effectLst>
                <a:latin typeface="+mn-lt"/>
              </a:rPr>
              <a:t> Model: opportunity cost</a:t>
            </a:r>
            <a:endParaRPr lang="en-US" sz="4800" b="1" u="sng" dirty="0">
              <a:solidFill>
                <a:srgbClr val="002060"/>
              </a:solidFill>
              <a:effectLst>
                <a:outerShdw blurRad="38100" dist="38100" dir="2700000" algn="tl">
                  <a:srgbClr val="000000">
                    <a:alpha val="43137"/>
                  </a:srgbClr>
                </a:outerShdw>
              </a:effectLst>
              <a:latin typeface="+mn-lt"/>
            </a:endParaRPr>
          </a:p>
        </p:txBody>
      </p:sp>
      <p:sp>
        <p:nvSpPr>
          <p:cNvPr id="3" name="TextBox 2"/>
          <p:cNvSpPr txBox="1"/>
          <p:nvPr/>
        </p:nvSpPr>
        <p:spPr>
          <a:xfrm>
            <a:off x="838200" y="1089720"/>
            <a:ext cx="7467600" cy="3539430"/>
          </a:xfrm>
          <a:prstGeom prst="rect">
            <a:avLst/>
          </a:prstGeom>
          <a:noFill/>
        </p:spPr>
        <p:txBody>
          <a:bodyPr wrap="square" rtlCol="0">
            <a:spAutoFit/>
          </a:bodyPr>
          <a:lstStyle/>
          <a:p>
            <a:r>
              <a:rPr lang="en-US" sz="2800" b="1" u="sng" dirty="0" smtClean="0"/>
              <a:t>Opportunity cost of cheese</a:t>
            </a:r>
          </a:p>
          <a:p>
            <a:r>
              <a:rPr lang="en-US" sz="2800" b="1" dirty="0" err="1" smtClean="0"/>
              <a:t>a</a:t>
            </a:r>
            <a:r>
              <a:rPr lang="en-US" sz="2800" b="1" baseline="-25000" dirty="0" err="1" smtClean="0"/>
              <a:t>LC</a:t>
            </a:r>
            <a:r>
              <a:rPr lang="en-US" sz="2800" b="1" dirty="0" smtClean="0"/>
              <a:t> </a:t>
            </a:r>
            <a:r>
              <a:rPr lang="en-US" sz="2800" b="1" dirty="0" smtClean="0">
                <a:latin typeface="Times New Roman"/>
                <a:cs typeface="Times New Roman"/>
              </a:rPr>
              <a:t>≡</a:t>
            </a:r>
            <a:r>
              <a:rPr lang="en-US" sz="2800" b="1" dirty="0" smtClean="0">
                <a:cs typeface="Times New Roman"/>
              </a:rPr>
              <a:t> hours to produce 1 unit of cheese</a:t>
            </a:r>
          </a:p>
          <a:p>
            <a:r>
              <a:rPr lang="en-US" sz="2800" b="1" dirty="0" err="1" smtClean="0"/>
              <a:t>a</a:t>
            </a:r>
            <a:r>
              <a:rPr lang="en-US" sz="2800" b="1" baseline="-25000" dirty="0" err="1" smtClean="0"/>
              <a:t>LW</a:t>
            </a:r>
            <a:r>
              <a:rPr lang="en-US" sz="2800" b="1" dirty="0" smtClean="0"/>
              <a:t> </a:t>
            </a:r>
            <a:r>
              <a:rPr lang="en-US" sz="2800" b="1" dirty="0" smtClean="0">
                <a:latin typeface="Times New Roman"/>
                <a:cs typeface="Times New Roman"/>
              </a:rPr>
              <a:t>≡</a:t>
            </a:r>
            <a:r>
              <a:rPr lang="en-US" sz="2800" b="1" dirty="0" smtClean="0">
                <a:cs typeface="Times New Roman"/>
              </a:rPr>
              <a:t> hours to produce 1 unit of wine</a:t>
            </a:r>
          </a:p>
          <a:p>
            <a:r>
              <a:rPr lang="en-US" sz="2800" b="1" dirty="0" smtClean="0"/>
              <a:t>1/</a:t>
            </a:r>
            <a:r>
              <a:rPr lang="en-US" sz="2800" b="1" dirty="0" err="1" smtClean="0"/>
              <a:t>a</a:t>
            </a:r>
            <a:r>
              <a:rPr lang="en-US" sz="2800" b="1" baseline="-25000" dirty="0" err="1" smtClean="0"/>
              <a:t>LW</a:t>
            </a:r>
            <a:r>
              <a:rPr lang="en-US" sz="2800" b="1" dirty="0" smtClean="0"/>
              <a:t> </a:t>
            </a:r>
            <a:r>
              <a:rPr lang="en-US" sz="2800" b="1" dirty="0" smtClean="0">
                <a:latin typeface="Times New Roman"/>
                <a:cs typeface="Times New Roman"/>
              </a:rPr>
              <a:t>≡</a:t>
            </a:r>
            <a:r>
              <a:rPr lang="en-US" sz="2800" b="1" dirty="0" smtClean="0">
                <a:cs typeface="Times New Roman"/>
              </a:rPr>
              <a:t> units of wine produced in 1 hour</a:t>
            </a:r>
          </a:p>
          <a:p>
            <a:r>
              <a:rPr lang="en-US" sz="2800" b="1" dirty="0" err="1" smtClean="0"/>
              <a:t>a</a:t>
            </a:r>
            <a:r>
              <a:rPr lang="en-US" sz="2800" b="1" baseline="-25000" dirty="0" err="1" smtClean="0"/>
              <a:t>LC</a:t>
            </a:r>
            <a:r>
              <a:rPr lang="en-US" sz="2800" b="1" dirty="0" smtClean="0"/>
              <a:t>(1/</a:t>
            </a:r>
            <a:r>
              <a:rPr lang="en-US" sz="2800" b="1" dirty="0" err="1" smtClean="0"/>
              <a:t>a</a:t>
            </a:r>
            <a:r>
              <a:rPr lang="en-US" sz="2800" b="1" baseline="-25000" dirty="0" err="1" smtClean="0"/>
              <a:t>LW</a:t>
            </a:r>
            <a:r>
              <a:rPr lang="en-US" sz="2800" b="1" dirty="0" smtClean="0"/>
              <a:t>)</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(hours to produce 1 unit of cheese)x</a:t>
            </a:r>
          </a:p>
          <a:p>
            <a:r>
              <a:rPr lang="en-US" sz="2800" b="1" dirty="0" smtClean="0">
                <a:cs typeface="Times New Roman"/>
              </a:rPr>
              <a:t>		(units of wine produced in 1 hour)</a:t>
            </a:r>
          </a:p>
          <a:p>
            <a:r>
              <a:rPr lang="en-US" sz="2800" dirty="0" smtClean="0"/>
              <a:t>∴</a:t>
            </a:r>
            <a:endParaRPr lang="en-US" sz="2800" b="1" dirty="0" smtClean="0"/>
          </a:p>
          <a:p>
            <a:r>
              <a:rPr lang="en-US" sz="2800" b="1" dirty="0" err="1" smtClean="0"/>
              <a:t>a</a:t>
            </a:r>
            <a:r>
              <a:rPr lang="en-US" sz="2800" b="1" baseline="-25000" dirty="0" err="1" smtClean="0"/>
              <a:t>LC</a:t>
            </a:r>
            <a:r>
              <a:rPr lang="en-US" sz="2800" b="1" dirty="0" smtClean="0"/>
              <a:t>/</a:t>
            </a:r>
            <a:r>
              <a:rPr lang="en-US" sz="2800" b="1" dirty="0" err="1" smtClean="0"/>
              <a:t>a</a:t>
            </a:r>
            <a:r>
              <a:rPr lang="en-US" sz="2800" b="1" baseline="-25000" dirty="0" err="1" smtClean="0"/>
              <a:t>LW</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opportunity cost of cheese</a:t>
            </a:r>
          </a:p>
        </p:txBody>
      </p:sp>
      <p:pic>
        <p:nvPicPr>
          <p:cNvPr id="6" name="Picture 5" descr="cheese.png"/>
          <p:cNvPicPr>
            <a:picLocks noChangeAspect="1"/>
          </p:cNvPicPr>
          <p:nvPr/>
        </p:nvPicPr>
        <p:blipFill>
          <a:blip r:embed="rId2"/>
          <a:stretch>
            <a:fillRect/>
          </a:stretch>
        </p:blipFill>
        <p:spPr>
          <a:xfrm>
            <a:off x="6858000" y="1047750"/>
            <a:ext cx="1959429" cy="18288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1089720"/>
            <a:ext cx="7467600" cy="3754874"/>
          </a:xfrm>
          <a:prstGeom prst="rect">
            <a:avLst/>
          </a:prstGeom>
          <a:noFill/>
        </p:spPr>
        <p:txBody>
          <a:bodyPr wrap="square" rtlCol="0">
            <a:spAutoFit/>
          </a:bodyPr>
          <a:lstStyle/>
          <a:p>
            <a:r>
              <a:rPr lang="en-US" sz="2800" b="1" dirty="0" smtClean="0"/>
              <a:t>PPF:</a:t>
            </a:r>
          </a:p>
          <a:p>
            <a:r>
              <a:rPr lang="en-US" sz="2800" b="1" dirty="0" err="1" smtClean="0">
                <a:cs typeface="Times New Roman"/>
              </a:rPr>
              <a:t>a</a:t>
            </a:r>
            <a:r>
              <a:rPr lang="en-US" sz="2800" b="1" baseline="-25000" dirty="0" err="1" smtClean="0">
                <a:cs typeface="Times New Roman"/>
              </a:rPr>
              <a:t>LC</a:t>
            </a:r>
            <a:r>
              <a:rPr lang="en-US" sz="2800" b="1" dirty="0" err="1" smtClean="0">
                <a:cs typeface="Times New Roman"/>
              </a:rPr>
              <a:t>Q</a:t>
            </a:r>
            <a:r>
              <a:rPr lang="en-US" sz="2800" b="1" baseline="-25000" dirty="0" err="1" smtClean="0">
                <a:cs typeface="Times New Roman"/>
              </a:rPr>
              <a:t>C</a:t>
            </a:r>
            <a:r>
              <a:rPr lang="en-US" sz="2800" b="1" dirty="0" smtClean="0">
                <a:cs typeface="Times New Roman"/>
              </a:rPr>
              <a:t> + </a:t>
            </a:r>
            <a:r>
              <a:rPr lang="en-US" sz="2800" b="1" dirty="0" err="1" smtClean="0">
                <a:cs typeface="Times New Roman"/>
              </a:rPr>
              <a:t>a</a:t>
            </a:r>
            <a:r>
              <a:rPr lang="en-US" sz="2800" b="1" baseline="-25000" dirty="0" err="1" smtClean="0">
                <a:cs typeface="Times New Roman"/>
              </a:rPr>
              <a:t>LW</a:t>
            </a:r>
            <a:r>
              <a:rPr lang="en-US" sz="2800" b="1" dirty="0" err="1" smtClean="0">
                <a:cs typeface="Times New Roman"/>
              </a:rPr>
              <a:t>Q</a:t>
            </a:r>
            <a:r>
              <a:rPr lang="en-US" sz="2800" b="1" baseline="-25000" dirty="0" err="1" smtClean="0">
                <a:cs typeface="Times New Roman"/>
              </a:rPr>
              <a:t>W</a:t>
            </a:r>
            <a:r>
              <a:rPr lang="en-US" sz="2800" b="1" dirty="0" smtClean="0">
                <a:cs typeface="Times New Roman"/>
              </a:rPr>
              <a:t> = L</a:t>
            </a:r>
          </a:p>
          <a:p>
            <a:r>
              <a:rPr lang="en-US" sz="2800" b="1" dirty="0" smtClean="0">
                <a:cs typeface="Times New Roman"/>
              </a:rPr>
              <a:t>Solving for Q</a:t>
            </a:r>
            <a:r>
              <a:rPr lang="en-US" sz="2800" b="1" baseline="-25000" dirty="0" smtClean="0">
                <a:cs typeface="Times New Roman"/>
              </a:rPr>
              <a:t>W</a:t>
            </a:r>
            <a:r>
              <a:rPr lang="en-US" sz="2800" b="1" dirty="0" smtClean="0">
                <a:cs typeface="Times New Roman"/>
              </a:rPr>
              <a:t> (y-axis):</a:t>
            </a:r>
          </a:p>
          <a:p>
            <a:r>
              <a:rPr lang="en-US" sz="2800" b="1" dirty="0" err="1" smtClean="0">
                <a:cs typeface="Times New Roman"/>
              </a:rPr>
              <a:t>a</a:t>
            </a:r>
            <a:r>
              <a:rPr lang="en-US" sz="2800" b="1" baseline="-25000" dirty="0" err="1" smtClean="0">
                <a:cs typeface="Times New Roman"/>
              </a:rPr>
              <a:t>LW</a:t>
            </a:r>
            <a:r>
              <a:rPr lang="en-US" sz="2800" b="1" dirty="0" err="1" smtClean="0">
                <a:cs typeface="Times New Roman"/>
              </a:rPr>
              <a:t>Q</a:t>
            </a:r>
            <a:r>
              <a:rPr lang="en-US" sz="2800" b="1" baseline="-25000" dirty="0" err="1" smtClean="0">
                <a:cs typeface="Times New Roman"/>
              </a:rPr>
              <a:t>W</a:t>
            </a:r>
            <a:r>
              <a:rPr lang="en-US" sz="2800" b="1" dirty="0" smtClean="0">
                <a:cs typeface="Times New Roman"/>
              </a:rPr>
              <a:t> = L – </a:t>
            </a:r>
            <a:r>
              <a:rPr lang="en-US" sz="2800" b="1" dirty="0" err="1" smtClean="0">
                <a:cs typeface="Times New Roman"/>
              </a:rPr>
              <a:t>a</a:t>
            </a:r>
            <a:r>
              <a:rPr lang="en-US" sz="2800" b="1" baseline="-25000" dirty="0" err="1" smtClean="0">
                <a:cs typeface="Times New Roman"/>
              </a:rPr>
              <a:t>LC</a:t>
            </a:r>
            <a:r>
              <a:rPr lang="en-US" sz="2800" b="1" dirty="0" err="1" smtClean="0">
                <a:cs typeface="Times New Roman"/>
              </a:rPr>
              <a:t>Q</a:t>
            </a:r>
            <a:r>
              <a:rPr lang="en-US" sz="2800" b="1" baseline="-25000" dirty="0" err="1" smtClean="0">
                <a:cs typeface="Times New Roman"/>
              </a:rPr>
              <a:t>C</a:t>
            </a:r>
            <a:endParaRPr lang="en-US" sz="2800" b="1" dirty="0" smtClean="0">
              <a:cs typeface="Times New Roman"/>
            </a:endParaRPr>
          </a:p>
          <a:p>
            <a:r>
              <a:rPr lang="en-US" sz="2800" b="1" dirty="0" smtClean="0">
                <a:cs typeface="Times New Roman"/>
              </a:rPr>
              <a:t>Q</a:t>
            </a:r>
            <a:r>
              <a:rPr lang="en-US" sz="2800" b="1" baseline="-25000" dirty="0" smtClean="0">
                <a:cs typeface="Times New Roman"/>
              </a:rPr>
              <a:t>W</a:t>
            </a:r>
            <a:r>
              <a:rPr lang="en-US" sz="2800" b="1" dirty="0" smtClean="0">
                <a:cs typeface="Times New Roman"/>
              </a:rPr>
              <a:t> = L/</a:t>
            </a:r>
            <a:r>
              <a:rPr lang="en-US" sz="2800" b="1" dirty="0" err="1" smtClean="0">
                <a:cs typeface="Times New Roman"/>
              </a:rPr>
              <a:t>a</a:t>
            </a:r>
            <a:r>
              <a:rPr lang="en-US" sz="2800" b="1" baseline="-25000" dirty="0" err="1" smtClean="0">
                <a:cs typeface="Times New Roman"/>
              </a:rPr>
              <a:t>LW</a:t>
            </a:r>
            <a:r>
              <a:rPr lang="en-US" sz="2800" b="1" dirty="0" smtClean="0">
                <a:cs typeface="Times New Roman"/>
              </a:rPr>
              <a:t> – (</a:t>
            </a:r>
            <a:r>
              <a:rPr lang="en-US" sz="2800" b="1" dirty="0" err="1" smtClean="0">
                <a:cs typeface="Times New Roman"/>
              </a:rPr>
              <a:t>a</a:t>
            </a:r>
            <a:r>
              <a:rPr lang="en-US" sz="2800" b="1" baseline="-25000" dirty="0" err="1" smtClean="0">
                <a:cs typeface="Times New Roman"/>
              </a:rPr>
              <a:t>LC</a:t>
            </a:r>
            <a:r>
              <a:rPr lang="en-US" sz="2800" b="1" dirty="0" smtClean="0">
                <a:cs typeface="Times New Roman"/>
              </a:rPr>
              <a:t>/</a:t>
            </a:r>
            <a:r>
              <a:rPr lang="en-US" sz="2800" b="1" dirty="0" err="1" smtClean="0">
                <a:cs typeface="Times New Roman"/>
              </a:rPr>
              <a:t>a</a:t>
            </a:r>
            <a:r>
              <a:rPr lang="en-US" sz="2800" b="1" baseline="-25000" dirty="0" err="1" smtClean="0">
                <a:cs typeface="Times New Roman"/>
              </a:rPr>
              <a:t>LW</a:t>
            </a:r>
            <a:r>
              <a:rPr lang="en-US" sz="2800" b="1" dirty="0" smtClean="0">
                <a:cs typeface="Times New Roman"/>
              </a:rPr>
              <a:t>)Q</a:t>
            </a:r>
            <a:r>
              <a:rPr lang="en-US" sz="2800" b="1" baseline="-25000" dirty="0" smtClean="0">
                <a:cs typeface="Times New Roman"/>
              </a:rPr>
              <a:t>C</a:t>
            </a:r>
            <a:endParaRPr lang="en-US" sz="2800" b="1" dirty="0" smtClean="0">
              <a:cs typeface="Times New Roman"/>
            </a:endParaRPr>
          </a:p>
          <a:p>
            <a:endParaRPr lang="en-US" sz="1400" b="1" dirty="0" smtClean="0">
              <a:cs typeface="Times New Roman"/>
            </a:endParaRPr>
          </a:p>
          <a:p>
            <a:r>
              <a:rPr lang="en-US" sz="2800" b="1" dirty="0" smtClean="0">
                <a:cs typeface="Times New Roman"/>
              </a:rPr>
              <a:t>The y-intercept is L/</a:t>
            </a:r>
            <a:r>
              <a:rPr lang="en-US" sz="2800" b="1" dirty="0" err="1" smtClean="0">
                <a:cs typeface="Times New Roman"/>
              </a:rPr>
              <a:t>a</a:t>
            </a:r>
            <a:r>
              <a:rPr lang="en-US" sz="2800" b="1" baseline="-25000" dirty="0" err="1" smtClean="0">
                <a:cs typeface="Times New Roman"/>
              </a:rPr>
              <a:t>LW</a:t>
            </a:r>
            <a:r>
              <a:rPr lang="en-US" sz="2800" b="1" dirty="0" smtClean="0">
                <a:cs typeface="Times New Roman"/>
              </a:rPr>
              <a:t> (max wine production).</a:t>
            </a:r>
          </a:p>
          <a:p>
            <a:r>
              <a:rPr lang="en-US" sz="2800" b="1" dirty="0" smtClean="0">
                <a:cs typeface="Times New Roman"/>
              </a:rPr>
              <a:t>The slope of the PPF is -</a:t>
            </a:r>
            <a:r>
              <a:rPr lang="en-US" sz="2800" b="1" dirty="0" err="1" smtClean="0">
                <a:cs typeface="Times New Roman"/>
              </a:rPr>
              <a:t>a</a:t>
            </a:r>
            <a:r>
              <a:rPr lang="en-US" sz="2800" b="1" baseline="-25000" dirty="0" err="1" smtClean="0">
                <a:cs typeface="Times New Roman"/>
              </a:rPr>
              <a:t>LC</a:t>
            </a:r>
            <a:r>
              <a:rPr lang="en-US" sz="2800" b="1" dirty="0" smtClean="0">
                <a:cs typeface="Times New Roman"/>
              </a:rPr>
              <a:t>/</a:t>
            </a:r>
            <a:r>
              <a:rPr lang="en-US" sz="2800" b="1" dirty="0" err="1" smtClean="0">
                <a:cs typeface="Times New Roman"/>
              </a:rPr>
              <a:t>a</a:t>
            </a:r>
            <a:r>
              <a:rPr lang="en-US" sz="2800" b="1" baseline="-25000" dirty="0" err="1" smtClean="0">
                <a:cs typeface="Times New Roman"/>
              </a:rPr>
              <a:t>LW</a:t>
            </a:r>
            <a:r>
              <a:rPr lang="en-US" sz="2800" b="1" dirty="0" smtClean="0">
                <a:cs typeface="Times New Roman"/>
              </a:rPr>
              <a:t> (negative of the opportunity cost of cheese).</a:t>
            </a:r>
          </a:p>
        </p:txBody>
      </p:sp>
      <p:pic>
        <p:nvPicPr>
          <p:cNvPr id="5" name="Picture 4" descr="cheese.png"/>
          <p:cNvPicPr>
            <a:picLocks noChangeAspect="1"/>
          </p:cNvPicPr>
          <p:nvPr/>
        </p:nvPicPr>
        <p:blipFill>
          <a:blip r:embed="rId2"/>
          <a:stretch>
            <a:fillRect/>
          </a:stretch>
        </p:blipFill>
        <p:spPr>
          <a:xfrm>
            <a:off x="6858000" y="1047750"/>
            <a:ext cx="1959429" cy="1828800"/>
          </a:xfrm>
          <a:prstGeom prst="rect">
            <a:avLst/>
          </a:prstGeom>
        </p:spPr>
      </p:pic>
      <p:sp>
        <p:nvSpPr>
          <p:cNvPr id="6" name="TextBox 5"/>
          <p:cNvSpPr txBox="1"/>
          <p:nvPr/>
        </p:nvSpPr>
        <p:spPr>
          <a:xfrm>
            <a:off x="0" y="133350"/>
            <a:ext cx="8922443" cy="830997"/>
          </a:xfrm>
          <a:prstGeom prst="rect">
            <a:avLst/>
          </a:prstGeom>
          <a:noFill/>
        </p:spPr>
        <p:txBody>
          <a:bodyPr wrap="none">
            <a:spAutoFit/>
          </a:bodyPr>
          <a:lstStyle/>
          <a:p>
            <a:pPr algn="ctr" fontAlgn="auto">
              <a:spcBef>
                <a:spcPts val="0"/>
              </a:spcBef>
              <a:spcAft>
                <a:spcPts val="0"/>
              </a:spcAft>
              <a:defRPr/>
            </a:pPr>
            <a:r>
              <a:rPr lang="en-US" sz="4800" b="1" u="sng" dirty="0" err="1" smtClean="0">
                <a:solidFill>
                  <a:srgbClr val="002060"/>
                </a:solidFill>
                <a:effectLst>
                  <a:outerShdw blurRad="38100" dist="38100" dir="2700000" algn="tl">
                    <a:srgbClr val="000000">
                      <a:alpha val="43137"/>
                    </a:srgbClr>
                  </a:outerShdw>
                </a:effectLst>
                <a:latin typeface="+mn-lt"/>
              </a:rPr>
              <a:t>Ricardian</a:t>
            </a:r>
            <a:r>
              <a:rPr lang="en-US" sz="4800" b="1" u="sng" dirty="0" smtClean="0">
                <a:solidFill>
                  <a:srgbClr val="002060"/>
                </a:solidFill>
                <a:effectLst>
                  <a:outerShdw blurRad="38100" dist="38100" dir="2700000" algn="tl">
                    <a:srgbClr val="000000">
                      <a:alpha val="43137"/>
                    </a:srgbClr>
                  </a:outerShdw>
                </a:effectLst>
                <a:latin typeface="+mn-lt"/>
              </a:rPr>
              <a:t> Model: opportunity cost</a:t>
            </a:r>
            <a:endParaRPr lang="en-US" sz="4800" b="1" u="sng" dirty="0">
              <a:solidFill>
                <a:srgbClr val="002060"/>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descr="fig03_01"/>
          <p:cNvPicPr>
            <a:picLocks noChangeAspect="1" noChangeArrowheads="1"/>
          </p:cNvPicPr>
          <p:nvPr/>
        </p:nvPicPr>
        <p:blipFill>
          <a:blip r:embed="rId2"/>
          <a:srcRect/>
          <a:stretch>
            <a:fillRect/>
          </a:stretch>
        </p:blipFill>
        <p:spPr bwMode="auto">
          <a:xfrm>
            <a:off x="4103903" y="1581150"/>
            <a:ext cx="3516097" cy="3200400"/>
          </a:xfrm>
          <a:prstGeom prst="rect">
            <a:avLst/>
          </a:prstGeom>
          <a:noFill/>
          <a:ln>
            <a:solidFill>
              <a:schemeClr val="tx1"/>
            </a:solidFill>
          </a:ln>
        </p:spPr>
      </p:pic>
      <p:sp>
        <p:nvSpPr>
          <p:cNvPr id="4" name="Rectangle 2"/>
          <p:cNvSpPr txBox="1">
            <a:spLocks noChangeArrowheads="1"/>
          </p:cNvSpPr>
          <p:nvPr/>
        </p:nvSpPr>
        <p:spPr>
          <a:xfrm>
            <a:off x="4180103" y="971550"/>
            <a:ext cx="3352800" cy="66833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Fig. 3-1: Home’s Production Possibility Frontier </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4" descr="cheese.png"/>
          <p:cNvPicPr>
            <a:picLocks noChangeAspect="1"/>
          </p:cNvPicPr>
          <p:nvPr/>
        </p:nvPicPr>
        <p:blipFill>
          <a:blip r:embed="rId3"/>
          <a:stretch>
            <a:fillRect/>
          </a:stretch>
        </p:blipFill>
        <p:spPr>
          <a:xfrm>
            <a:off x="914400" y="1047750"/>
            <a:ext cx="1959429" cy="1828800"/>
          </a:xfrm>
          <a:prstGeom prst="rect">
            <a:avLst/>
          </a:prstGeom>
        </p:spPr>
      </p:pic>
      <p:pic>
        <p:nvPicPr>
          <p:cNvPr id="6" name="Picture 5" descr="wine.png"/>
          <p:cNvPicPr>
            <a:picLocks noChangeAspect="1"/>
          </p:cNvPicPr>
          <p:nvPr/>
        </p:nvPicPr>
        <p:blipFill>
          <a:blip r:embed="rId4"/>
          <a:stretch>
            <a:fillRect/>
          </a:stretch>
        </p:blipFill>
        <p:spPr>
          <a:xfrm>
            <a:off x="990600" y="2495550"/>
            <a:ext cx="1905000" cy="2286000"/>
          </a:xfrm>
          <a:prstGeom prst="rect">
            <a:avLst/>
          </a:prstGeom>
        </p:spPr>
      </p:pic>
      <p:sp>
        <p:nvSpPr>
          <p:cNvPr id="7" name="TextBox 6"/>
          <p:cNvSpPr txBox="1"/>
          <p:nvPr/>
        </p:nvSpPr>
        <p:spPr>
          <a:xfrm>
            <a:off x="2057400" y="133350"/>
            <a:ext cx="5612563" cy="830997"/>
          </a:xfrm>
          <a:prstGeom prst="rect">
            <a:avLst/>
          </a:prstGeom>
          <a:noFill/>
        </p:spPr>
        <p:txBody>
          <a:bodyPr wrap="none">
            <a:spAutoFit/>
          </a:bodyPr>
          <a:lstStyle/>
          <a:p>
            <a:pPr algn="ctr" fontAlgn="auto">
              <a:spcBef>
                <a:spcPts val="0"/>
              </a:spcBef>
              <a:spcAft>
                <a:spcPts val="0"/>
              </a:spcAft>
              <a:defRPr/>
            </a:pPr>
            <a:r>
              <a:rPr lang="en-US" sz="4800" b="1" u="sng" dirty="0" err="1" smtClean="0">
                <a:solidFill>
                  <a:srgbClr val="002060"/>
                </a:solidFill>
                <a:effectLst>
                  <a:outerShdw blurRad="38100" dist="38100" dir="2700000" algn="tl">
                    <a:srgbClr val="000000">
                      <a:alpha val="43137"/>
                    </a:srgbClr>
                  </a:outerShdw>
                </a:effectLst>
                <a:latin typeface="+mn-lt"/>
              </a:rPr>
              <a:t>Ricardian</a:t>
            </a:r>
            <a:r>
              <a:rPr lang="en-US" sz="4800" b="1" u="sng" dirty="0" smtClean="0">
                <a:solidFill>
                  <a:srgbClr val="002060"/>
                </a:solidFill>
                <a:effectLst>
                  <a:outerShdw blurRad="38100" dist="38100" dir="2700000" algn="tl">
                    <a:srgbClr val="000000">
                      <a:alpha val="43137"/>
                    </a:srgbClr>
                  </a:outerShdw>
                </a:effectLst>
                <a:latin typeface="+mn-lt"/>
              </a:rPr>
              <a:t> Model: PPF</a:t>
            </a:r>
            <a:endParaRPr lang="en-US" sz="4800" b="1" u="sng" dirty="0">
              <a:solidFill>
                <a:srgbClr val="002060"/>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33350"/>
            <a:ext cx="8581325" cy="830997"/>
          </a:xfrm>
          <a:prstGeom prst="rect">
            <a:avLst/>
          </a:prstGeom>
          <a:noFill/>
        </p:spPr>
        <p:txBody>
          <a:bodyPr wrap="none">
            <a:spAutoFit/>
          </a:bodyPr>
          <a:lstStyle/>
          <a:p>
            <a:pPr algn="ctr" fontAlgn="auto">
              <a:spcBef>
                <a:spcPts val="0"/>
              </a:spcBef>
              <a:spcAft>
                <a:spcPts val="0"/>
              </a:spcAft>
              <a:defRPr/>
            </a:pPr>
            <a:r>
              <a:rPr lang="en-US" sz="4800" b="1" u="sng" dirty="0" err="1" smtClean="0">
                <a:solidFill>
                  <a:srgbClr val="002060"/>
                </a:solidFill>
                <a:effectLst>
                  <a:outerShdw blurRad="38100" dist="38100" dir="2700000" algn="tl">
                    <a:srgbClr val="000000">
                      <a:alpha val="43137"/>
                    </a:srgbClr>
                  </a:outerShdw>
                </a:effectLst>
                <a:latin typeface="+mn-lt"/>
              </a:rPr>
              <a:t>Ricardian</a:t>
            </a:r>
            <a:r>
              <a:rPr lang="en-US" sz="4800" b="1" u="sng" dirty="0" smtClean="0">
                <a:solidFill>
                  <a:srgbClr val="002060"/>
                </a:solidFill>
                <a:effectLst>
                  <a:outerShdw blurRad="38100" dist="38100" dir="2700000" algn="tl">
                    <a:srgbClr val="000000">
                      <a:alpha val="43137"/>
                    </a:srgbClr>
                  </a:outerShdw>
                </a:effectLst>
                <a:latin typeface="+mn-lt"/>
              </a:rPr>
              <a:t> Model: prices &amp; supply</a:t>
            </a:r>
            <a:endParaRPr lang="en-US" sz="4800" b="1" u="sng" dirty="0">
              <a:solidFill>
                <a:srgbClr val="002060"/>
              </a:solidFill>
              <a:effectLst>
                <a:outerShdw blurRad="38100" dist="38100" dir="2700000" algn="tl">
                  <a:srgbClr val="000000">
                    <a:alpha val="43137"/>
                  </a:srgbClr>
                </a:outerShdw>
              </a:effectLst>
              <a:latin typeface="+mn-lt"/>
            </a:endParaRPr>
          </a:p>
        </p:txBody>
      </p:sp>
      <p:sp>
        <p:nvSpPr>
          <p:cNvPr id="3" name="TextBox 2"/>
          <p:cNvSpPr txBox="1"/>
          <p:nvPr/>
        </p:nvSpPr>
        <p:spPr>
          <a:xfrm>
            <a:off x="3429000" y="1242120"/>
            <a:ext cx="5638800" cy="3539430"/>
          </a:xfrm>
          <a:prstGeom prst="rect">
            <a:avLst/>
          </a:prstGeom>
          <a:noFill/>
        </p:spPr>
        <p:txBody>
          <a:bodyPr wrap="square" rtlCol="0">
            <a:spAutoFit/>
          </a:bodyPr>
          <a:lstStyle/>
          <a:p>
            <a:r>
              <a:rPr lang="en-US" sz="2800" b="1" dirty="0" smtClean="0">
                <a:cs typeface="Times New Roman"/>
              </a:rPr>
              <a:t>With constant prices, the prices will dictate the proportions of the goods produced.</a:t>
            </a:r>
          </a:p>
          <a:p>
            <a:endParaRPr lang="en-US" sz="1400" b="1" dirty="0" smtClean="0">
              <a:cs typeface="Times New Roman"/>
            </a:endParaRPr>
          </a:p>
          <a:p>
            <a:r>
              <a:rPr lang="en-US" sz="2800" b="1" dirty="0" smtClean="0">
                <a:cs typeface="Times New Roman"/>
              </a:rPr>
              <a:t>P</a:t>
            </a:r>
            <a:r>
              <a:rPr lang="en-US" sz="2800" b="1" baseline="-25000" dirty="0" smtClean="0">
                <a:cs typeface="Times New Roman"/>
              </a:rPr>
              <a:t>C</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unit price of cheese</a:t>
            </a:r>
          </a:p>
          <a:p>
            <a:r>
              <a:rPr lang="en-US" sz="2800" b="1" dirty="0" smtClean="0">
                <a:cs typeface="Times New Roman"/>
              </a:rPr>
              <a:t>P</a:t>
            </a:r>
            <a:r>
              <a:rPr lang="en-US" sz="2800" b="1" baseline="-25000" dirty="0" smtClean="0">
                <a:cs typeface="Times New Roman"/>
              </a:rPr>
              <a:t>W</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unit price of wine</a:t>
            </a:r>
          </a:p>
          <a:p>
            <a:endParaRPr lang="en-US" sz="1400" b="1" dirty="0" smtClean="0">
              <a:cs typeface="Times New Roman"/>
            </a:endParaRPr>
          </a:p>
          <a:p>
            <a:r>
              <a:rPr lang="en-US" sz="2800" b="1" dirty="0" smtClean="0">
                <a:cs typeface="Times New Roman"/>
              </a:rPr>
              <a:t>In a single factor economy all the profit accrues to that factor (labor).</a:t>
            </a:r>
          </a:p>
        </p:txBody>
      </p:sp>
      <p:pic>
        <p:nvPicPr>
          <p:cNvPr id="4" name="Picture 3" descr="cheese.png"/>
          <p:cNvPicPr>
            <a:picLocks noChangeAspect="1"/>
          </p:cNvPicPr>
          <p:nvPr/>
        </p:nvPicPr>
        <p:blipFill>
          <a:blip r:embed="rId2"/>
          <a:stretch>
            <a:fillRect/>
          </a:stretch>
        </p:blipFill>
        <p:spPr>
          <a:xfrm>
            <a:off x="914400" y="1047750"/>
            <a:ext cx="1959429" cy="1828800"/>
          </a:xfrm>
          <a:prstGeom prst="rect">
            <a:avLst/>
          </a:prstGeom>
        </p:spPr>
      </p:pic>
      <p:pic>
        <p:nvPicPr>
          <p:cNvPr id="5" name="Picture 4" descr="wine.png"/>
          <p:cNvPicPr>
            <a:picLocks noChangeAspect="1"/>
          </p:cNvPicPr>
          <p:nvPr/>
        </p:nvPicPr>
        <p:blipFill>
          <a:blip r:embed="rId3"/>
          <a:stretch>
            <a:fillRect/>
          </a:stretch>
        </p:blipFill>
        <p:spPr>
          <a:xfrm>
            <a:off x="990600" y="2495550"/>
            <a:ext cx="1905000" cy="22860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33350"/>
            <a:ext cx="8581325" cy="830997"/>
          </a:xfrm>
          <a:prstGeom prst="rect">
            <a:avLst/>
          </a:prstGeom>
          <a:noFill/>
        </p:spPr>
        <p:txBody>
          <a:bodyPr wrap="none">
            <a:spAutoFit/>
          </a:bodyPr>
          <a:lstStyle/>
          <a:p>
            <a:pPr algn="ctr" fontAlgn="auto">
              <a:spcBef>
                <a:spcPts val="0"/>
              </a:spcBef>
              <a:spcAft>
                <a:spcPts val="0"/>
              </a:spcAft>
              <a:defRPr/>
            </a:pPr>
            <a:r>
              <a:rPr lang="en-US" sz="4800" b="1" u="sng" dirty="0" err="1" smtClean="0">
                <a:solidFill>
                  <a:srgbClr val="002060"/>
                </a:solidFill>
                <a:effectLst>
                  <a:outerShdw blurRad="38100" dist="38100" dir="2700000" algn="tl">
                    <a:srgbClr val="000000">
                      <a:alpha val="43137"/>
                    </a:srgbClr>
                  </a:outerShdw>
                </a:effectLst>
                <a:latin typeface="+mn-lt"/>
              </a:rPr>
              <a:t>Ricardian</a:t>
            </a:r>
            <a:r>
              <a:rPr lang="en-US" sz="4800" b="1" u="sng" dirty="0" smtClean="0">
                <a:solidFill>
                  <a:srgbClr val="002060"/>
                </a:solidFill>
                <a:effectLst>
                  <a:outerShdw blurRad="38100" dist="38100" dir="2700000" algn="tl">
                    <a:srgbClr val="000000">
                      <a:alpha val="43137"/>
                    </a:srgbClr>
                  </a:outerShdw>
                </a:effectLst>
                <a:latin typeface="+mn-lt"/>
              </a:rPr>
              <a:t> Model: prices &amp; supply</a:t>
            </a:r>
            <a:endParaRPr lang="en-US" sz="4800" b="1" u="sng" dirty="0">
              <a:solidFill>
                <a:srgbClr val="002060"/>
              </a:solidFill>
              <a:effectLst>
                <a:outerShdw blurRad="38100" dist="38100" dir="2700000" algn="tl">
                  <a:srgbClr val="000000">
                    <a:alpha val="43137"/>
                  </a:srgbClr>
                </a:outerShdw>
              </a:effectLst>
              <a:latin typeface="+mn-lt"/>
            </a:endParaRPr>
          </a:p>
        </p:txBody>
      </p:sp>
      <p:sp>
        <p:nvSpPr>
          <p:cNvPr id="3" name="TextBox 2"/>
          <p:cNvSpPr txBox="1"/>
          <p:nvPr/>
        </p:nvSpPr>
        <p:spPr>
          <a:xfrm>
            <a:off x="3200400" y="1165920"/>
            <a:ext cx="5638800" cy="3539430"/>
          </a:xfrm>
          <a:prstGeom prst="rect">
            <a:avLst/>
          </a:prstGeom>
          <a:noFill/>
        </p:spPr>
        <p:txBody>
          <a:bodyPr wrap="square" rtlCol="0">
            <a:spAutoFit/>
          </a:bodyPr>
          <a:lstStyle/>
          <a:p>
            <a:r>
              <a:rPr lang="en-US" sz="2800" b="1" dirty="0" smtClean="0">
                <a:cs typeface="Times New Roman"/>
              </a:rPr>
              <a:t>(hourly wage for cheese) =</a:t>
            </a:r>
          </a:p>
          <a:p>
            <a:r>
              <a:rPr lang="en-US" sz="2800" b="1" dirty="0" smtClean="0">
                <a:cs typeface="Times New Roman"/>
              </a:rPr>
              <a:t>(price of a unit of cheese)/</a:t>
            </a:r>
          </a:p>
          <a:p>
            <a:r>
              <a:rPr lang="en-US" sz="2800" b="1" dirty="0" smtClean="0">
                <a:cs typeface="Times New Roman"/>
              </a:rPr>
              <a:t>(hours to produce unit of cheese)</a:t>
            </a:r>
          </a:p>
          <a:p>
            <a:endParaRPr lang="en-US" sz="1400" b="1" dirty="0" smtClean="0">
              <a:cs typeface="Times New Roman"/>
            </a:endParaRPr>
          </a:p>
          <a:p>
            <a:r>
              <a:rPr lang="en-US" sz="2800" b="1" dirty="0" err="1" smtClean="0">
                <a:cs typeface="Times New Roman"/>
              </a:rPr>
              <a:t>w</a:t>
            </a:r>
            <a:r>
              <a:rPr lang="en-US" sz="2800" b="1" baseline="-25000" dirty="0" err="1" smtClean="0">
                <a:cs typeface="Times New Roman"/>
              </a:rPr>
              <a:t>C</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hourly wage for cheese</a:t>
            </a:r>
          </a:p>
          <a:p>
            <a:r>
              <a:rPr lang="en-US" sz="2800" b="1" dirty="0" err="1" smtClean="0">
                <a:cs typeface="Times New Roman"/>
              </a:rPr>
              <a:t>w</a:t>
            </a:r>
            <a:r>
              <a:rPr lang="en-US" sz="2800" b="1" baseline="-25000" dirty="0" err="1" smtClean="0">
                <a:cs typeface="Times New Roman"/>
              </a:rPr>
              <a:t>W</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hourly wage for wine</a:t>
            </a:r>
          </a:p>
          <a:p>
            <a:endParaRPr lang="en-US" sz="1400" b="1" dirty="0" smtClean="0">
              <a:cs typeface="Times New Roman"/>
            </a:endParaRPr>
          </a:p>
          <a:p>
            <a:r>
              <a:rPr lang="en-US" sz="2800" b="1" dirty="0" err="1" smtClean="0">
                <a:cs typeface="Times New Roman"/>
              </a:rPr>
              <a:t>w</a:t>
            </a:r>
            <a:r>
              <a:rPr lang="en-US" sz="2800" b="1" baseline="-25000" dirty="0" err="1" smtClean="0">
                <a:cs typeface="Times New Roman"/>
              </a:rPr>
              <a:t>C</a:t>
            </a:r>
            <a:r>
              <a:rPr lang="en-US" sz="2800" b="1" dirty="0" smtClean="0">
                <a:cs typeface="Times New Roman"/>
              </a:rPr>
              <a:t> = P</a:t>
            </a:r>
            <a:r>
              <a:rPr lang="en-US" sz="2800" b="1" baseline="-25000" dirty="0" smtClean="0">
                <a:cs typeface="Times New Roman"/>
              </a:rPr>
              <a:t>C</a:t>
            </a:r>
            <a:r>
              <a:rPr lang="en-US" sz="2800" b="1" dirty="0" smtClean="0">
                <a:cs typeface="Times New Roman"/>
              </a:rPr>
              <a:t>/</a:t>
            </a:r>
            <a:r>
              <a:rPr lang="en-US" sz="2800" b="1" dirty="0" err="1" smtClean="0">
                <a:cs typeface="Times New Roman"/>
              </a:rPr>
              <a:t>a</a:t>
            </a:r>
            <a:r>
              <a:rPr lang="en-US" sz="2800" b="1" baseline="-25000" dirty="0" err="1" smtClean="0">
                <a:cs typeface="Times New Roman"/>
              </a:rPr>
              <a:t>LC</a:t>
            </a:r>
            <a:endParaRPr lang="en-US" sz="2800" b="1" dirty="0" smtClean="0">
              <a:cs typeface="Times New Roman"/>
            </a:endParaRPr>
          </a:p>
          <a:p>
            <a:r>
              <a:rPr lang="en-US" sz="2800" b="1" dirty="0" err="1" smtClean="0">
                <a:cs typeface="Times New Roman"/>
              </a:rPr>
              <a:t>w</a:t>
            </a:r>
            <a:r>
              <a:rPr lang="en-US" sz="2800" b="1" baseline="-25000" dirty="0" err="1" smtClean="0">
                <a:cs typeface="Times New Roman"/>
              </a:rPr>
              <a:t>W</a:t>
            </a:r>
            <a:r>
              <a:rPr lang="en-US" sz="2800" b="1" dirty="0" smtClean="0">
                <a:cs typeface="Times New Roman"/>
              </a:rPr>
              <a:t> = P</a:t>
            </a:r>
            <a:r>
              <a:rPr lang="en-US" sz="2800" b="1" baseline="-25000" dirty="0" smtClean="0">
                <a:cs typeface="Times New Roman"/>
              </a:rPr>
              <a:t>W</a:t>
            </a:r>
            <a:r>
              <a:rPr lang="en-US" sz="2800" b="1" dirty="0" smtClean="0">
                <a:cs typeface="Times New Roman"/>
              </a:rPr>
              <a:t>/</a:t>
            </a:r>
            <a:r>
              <a:rPr lang="en-US" sz="2800" b="1" dirty="0" err="1" smtClean="0">
                <a:cs typeface="Times New Roman"/>
              </a:rPr>
              <a:t>a</a:t>
            </a:r>
            <a:r>
              <a:rPr lang="en-US" sz="2800" b="1" baseline="-25000" dirty="0" err="1" smtClean="0">
                <a:cs typeface="Times New Roman"/>
              </a:rPr>
              <a:t>LW</a:t>
            </a:r>
            <a:endParaRPr lang="en-US" sz="2800" b="1" dirty="0" smtClean="0">
              <a:cs typeface="Times New Roman"/>
            </a:endParaRPr>
          </a:p>
        </p:txBody>
      </p:sp>
      <p:pic>
        <p:nvPicPr>
          <p:cNvPr id="4" name="Picture 3" descr="cheese.png"/>
          <p:cNvPicPr>
            <a:picLocks noChangeAspect="1"/>
          </p:cNvPicPr>
          <p:nvPr/>
        </p:nvPicPr>
        <p:blipFill>
          <a:blip r:embed="rId2"/>
          <a:stretch>
            <a:fillRect/>
          </a:stretch>
        </p:blipFill>
        <p:spPr>
          <a:xfrm>
            <a:off x="914400" y="1047750"/>
            <a:ext cx="1959429" cy="1828800"/>
          </a:xfrm>
          <a:prstGeom prst="rect">
            <a:avLst/>
          </a:prstGeom>
        </p:spPr>
      </p:pic>
      <p:pic>
        <p:nvPicPr>
          <p:cNvPr id="5" name="Picture 4" descr="wine.png"/>
          <p:cNvPicPr>
            <a:picLocks noChangeAspect="1"/>
          </p:cNvPicPr>
          <p:nvPr/>
        </p:nvPicPr>
        <p:blipFill>
          <a:blip r:embed="rId3"/>
          <a:stretch>
            <a:fillRect/>
          </a:stretch>
        </p:blipFill>
        <p:spPr>
          <a:xfrm>
            <a:off x="990600" y="2495550"/>
            <a:ext cx="1905000" cy="22860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33350"/>
            <a:ext cx="8581325" cy="830997"/>
          </a:xfrm>
          <a:prstGeom prst="rect">
            <a:avLst/>
          </a:prstGeom>
          <a:noFill/>
        </p:spPr>
        <p:txBody>
          <a:bodyPr wrap="none">
            <a:spAutoFit/>
          </a:bodyPr>
          <a:lstStyle/>
          <a:p>
            <a:pPr algn="ctr" fontAlgn="auto">
              <a:spcBef>
                <a:spcPts val="0"/>
              </a:spcBef>
              <a:spcAft>
                <a:spcPts val="0"/>
              </a:spcAft>
              <a:defRPr/>
            </a:pPr>
            <a:r>
              <a:rPr lang="en-US" sz="4800" b="1" u="sng" dirty="0" err="1" smtClean="0">
                <a:solidFill>
                  <a:srgbClr val="002060"/>
                </a:solidFill>
                <a:effectLst>
                  <a:outerShdw blurRad="38100" dist="38100" dir="2700000" algn="tl">
                    <a:srgbClr val="000000">
                      <a:alpha val="43137"/>
                    </a:srgbClr>
                  </a:outerShdw>
                </a:effectLst>
                <a:latin typeface="+mn-lt"/>
              </a:rPr>
              <a:t>Ricardian</a:t>
            </a:r>
            <a:r>
              <a:rPr lang="en-US" sz="4800" b="1" u="sng" dirty="0" smtClean="0">
                <a:solidFill>
                  <a:srgbClr val="002060"/>
                </a:solidFill>
                <a:effectLst>
                  <a:outerShdw blurRad="38100" dist="38100" dir="2700000" algn="tl">
                    <a:srgbClr val="000000">
                      <a:alpha val="43137"/>
                    </a:srgbClr>
                  </a:outerShdw>
                </a:effectLst>
                <a:latin typeface="+mn-lt"/>
              </a:rPr>
              <a:t> Model: prices &amp; supply</a:t>
            </a:r>
            <a:endParaRPr lang="en-US" sz="4800" b="1" u="sng" dirty="0">
              <a:solidFill>
                <a:srgbClr val="002060"/>
              </a:solidFill>
              <a:effectLst>
                <a:outerShdw blurRad="38100" dist="38100" dir="2700000" algn="tl">
                  <a:srgbClr val="000000">
                    <a:alpha val="43137"/>
                  </a:srgbClr>
                </a:outerShdw>
              </a:effectLst>
              <a:latin typeface="+mn-lt"/>
            </a:endParaRPr>
          </a:p>
        </p:txBody>
      </p:sp>
      <p:sp>
        <p:nvSpPr>
          <p:cNvPr id="3" name="TextBox 2"/>
          <p:cNvSpPr txBox="1"/>
          <p:nvPr/>
        </p:nvSpPr>
        <p:spPr>
          <a:xfrm>
            <a:off x="3810000" y="895350"/>
            <a:ext cx="4876800" cy="4185761"/>
          </a:xfrm>
          <a:prstGeom prst="rect">
            <a:avLst/>
          </a:prstGeom>
          <a:noFill/>
        </p:spPr>
        <p:txBody>
          <a:bodyPr wrap="square" rtlCol="0">
            <a:spAutoFit/>
          </a:bodyPr>
          <a:lstStyle/>
          <a:p>
            <a:r>
              <a:rPr lang="en-US" sz="2800" b="1" dirty="0" smtClean="0">
                <a:cs typeface="Times New Roman"/>
              </a:rPr>
              <a:t>Labor will go to where it can earn the highest wages.</a:t>
            </a:r>
          </a:p>
          <a:p>
            <a:endParaRPr lang="en-US" sz="1400" b="1" dirty="0" smtClean="0">
              <a:cs typeface="Times New Roman"/>
            </a:endParaRPr>
          </a:p>
          <a:p>
            <a:r>
              <a:rPr lang="en-US" sz="2800" b="1" dirty="0" smtClean="0">
                <a:cs typeface="Times New Roman"/>
              </a:rPr>
              <a:t>If P</a:t>
            </a:r>
            <a:r>
              <a:rPr lang="en-US" sz="2800" b="1" baseline="-25000" dirty="0" smtClean="0">
                <a:cs typeface="Times New Roman"/>
              </a:rPr>
              <a:t>C</a:t>
            </a:r>
            <a:r>
              <a:rPr lang="en-US" sz="2800" b="1" dirty="0" smtClean="0">
                <a:cs typeface="Times New Roman"/>
              </a:rPr>
              <a:t>/</a:t>
            </a:r>
            <a:r>
              <a:rPr lang="en-US" sz="2800" b="1" dirty="0" err="1" smtClean="0">
                <a:cs typeface="Times New Roman"/>
              </a:rPr>
              <a:t>a</a:t>
            </a:r>
            <a:r>
              <a:rPr lang="en-US" sz="2800" b="1" baseline="-25000" dirty="0" err="1" smtClean="0">
                <a:cs typeface="Times New Roman"/>
              </a:rPr>
              <a:t>LC</a:t>
            </a:r>
            <a:r>
              <a:rPr lang="en-US" sz="2800" b="1" dirty="0" smtClean="0">
                <a:cs typeface="Times New Roman"/>
              </a:rPr>
              <a:t> &gt; P</a:t>
            </a:r>
            <a:r>
              <a:rPr lang="en-US" sz="2800" b="1" baseline="-25000" dirty="0" smtClean="0">
                <a:cs typeface="Times New Roman"/>
              </a:rPr>
              <a:t>W</a:t>
            </a:r>
            <a:r>
              <a:rPr lang="en-US" sz="2800" b="1" dirty="0" smtClean="0">
                <a:cs typeface="Times New Roman"/>
              </a:rPr>
              <a:t>/</a:t>
            </a:r>
            <a:r>
              <a:rPr lang="en-US" sz="2800" b="1" dirty="0" err="1" smtClean="0">
                <a:cs typeface="Times New Roman"/>
              </a:rPr>
              <a:t>a</a:t>
            </a:r>
            <a:r>
              <a:rPr lang="en-US" sz="2800" b="1" baseline="-25000" dirty="0" err="1" smtClean="0">
                <a:cs typeface="Times New Roman"/>
              </a:rPr>
              <a:t>LW</a:t>
            </a:r>
            <a:r>
              <a:rPr lang="en-US" sz="2800" b="1" dirty="0" smtClean="0">
                <a:cs typeface="Times New Roman"/>
              </a:rPr>
              <a:t>  (if </a:t>
            </a:r>
            <a:r>
              <a:rPr lang="en-US" sz="2800" b="1" dirty="0" err="1" smtClean="0">
                <a:cs typeface="Times New Roman"/>
              </a:rPr>
              <a:t>w</a:t>
            </a:r>
            <a:r>
              <a:rPr lang="en-US" sz="2800" b="1" baseline="-25000" dirty="0" err="1" smtClean="0">
                <a:cs typeface="Times New Roman"/>
              </a:rPr>
              <a:t>C</a:t>
            </a:r>
            <a:r>
              <a:rPr lang="en-US" sz="2800" b="1" dirty="0" smtClean="0">
                <a:cs typeface="Times New Roman"/>
              </a:rPr>
              <a:t> &gt; </a:t>
            </a:r>
            <a:r>
              <a:rPr lang="en-US" sz="2800" b="1" dirty="0" err="1" smtClean="0">
                <a:cs typeface="Times New Roman"/>
              </a:rPr>
              <a:t>w</a:t>
            </a:r>
            <a:r>
              <a:rPr lang="en-US" sz="2800" b="1" baseline="-25000" dirty="0" err="1" smtClean="0">
                <a:cs typeface="Times New Roman"/>
              </a:rPr>
              <a:t>W</a:t>
            </a:r>
            <a:r>
              <a:rPr lang="en-US" sz="2800" b="1" dirty="0" smtClean="0">
                <a:cs typeface="Times New Roman"/>
              </a:rPr>
              <a:t>) produce only cheese.</a:t>
            </a:r>
          </a:p>
          <a:p>
            <a:endParaRPr lang="en-US" sz="1400" b="1" dirty="0" smtClean="0">
              <a:cs typeface="Times New Roman"/>
            </a:endParaRPr>
          </a:p>
          <a:p>
            <a:r>
              <a:rPr lang="en-US" sz="2800" b="1" dirty="0" smtClean="0">
                <a:cs typeface="Times New Roman"/>
              </a:rPr>
              <a:t>If P</a:t>
            </a:r>
            <a:r>
              <a:rPr lang="en-US" sz="2800" b="1" baseline="-25000" dirty="0" smtClean="0">
                <a:cs typeface="Times New Roman"/>
              </a:rPr>
              <a:t>C</a:t>
            </a:r>
            <a:r>
              <a:rPr lang="en-US" sz="2800" b="1" dirty="0" smtClean="0">
                <a:cs typeface="Times New Roman"/>
              </a:rPr>
              <a:t>/</a:t>
            </a:r>
            <a:r>
              <a:rPr lang="en-US" sz="2800" b="1" dirty="0" err="1" smtClean="0">
                <a:cs typeface="Times New Roman"/>
              </a:rPr>
              <a:t>a</a:t>
            </a:r>
            <a:r>
              <a:rPr lang="en-US" sz="2800" b="1" baseline="-25000" dirty="0" err="1" smtClean="0">
                <a:cs typeface="Times New Roman"/>
              </a:rPr>
              <a:t>LC</a:t>
            </a:r>
            <a:r>
              <a:rPr lang="en-US" sz="2800" b="1" dirty="0" smtClean="0">
                <a:cs typeface="Times New Roman"/>
              </a:rPr>
              <a:t> &lt; P</a:t>
            </a:r>
            <a:r>
              <a:rPr lang="en-US" sz="2800" b="1" baseline="-25000" dirty="0" smtClean="0">
                <a:cs typeface="Times New Roman"/>
              </a:rPr>
              <a:t>W</a:t>
            </a:r>
            <a:r>
              <a:rPr lang="en-US" sz="2800" b="1" dirty="0" smtClean="0">
                <a:cs typeface="Times New Roman"/>
              </a:rPr>
              <a:t>/</a:t>
            </a:r>
            <a:r>
              <a:rPr lang="en-US" sz="2800" b="1" dirty="0" err="1" smtClean="0">
                <a:cs typeface="Times New Roman"/>
              </a:rPr>
              <a:t>a</a:t>
            </a:r>
            <a:r>
              <a:rPr lang="en-US" sz="2800" b="1" baseline="-25000" dirty="0" err="1" smtClean="0">
                <a:cs typeface="Times New Roman"/>
              </a:rPr>
              <a:t>LW</a:t>
            </a:r>
            <a:r>
              <a:rPr lang="en-US" sz="2800" b="1" dirty="0" smtClean="0">
                <a:cs typeface="Times New Roman"/>
              </a:rPr>
              <a:t>  (if </a:t>
            </a:r>
            <a:r>
              <a:rPr lang="en-US" sz="2800" b="1" dirty="0" err="1" smtClean="0">
                <a:cs typeface="Times New Roman"/>
              </a:rPr>
              <a:t>w</a:t>
            </a:r>
            <a:r>
              <a:rPr lang="en-US" sz="2800" b="1" baseline="-25000" dirty="0" err="1" smtClean="0">
                <a:cs typeface="Times New Roman"/>
              </a:rPr>
              <a:t>C</a:t>
            </a:r>
            <a:r>
              <a:rPr lang="en-US" sz="2800" b="1" dirty="0" smtClean="0">
                <a:cs typeface="Times New Roman"/>
              </a:rPr>
              <a:t> &lt; </a:t>
            </a:r>
            <a:r>
              <a:rPr lang="en-US" sz="2800" b="1" dirty="0" err="1" smtClean="0">
                <a:cs typeface="Times New Roman"/>
              </a:rPr>
              <a:t>w</a:t>
            </a:r>
            <a:r>
              <a:rPr lang="en-US" sz="2800" b="1" baseline="-25000" dirty="0" err="1" smtClean="0">
                <a:cs typeface="Times New Roman"/>
              </a:rPr>
              <a:t>W</a:t>
            </a:r>
            <a:r>
              <a:rPr lang="en-US" sz="2800" b="1" dirty="0" smtClean="0">
                <a:cs typeface="Times New Roman"/>
              </a:rPr>
              <a:t>) produce only wine.</a:t>
            </a:r>
          </a:p>
          <a:p>
            <a:endParaRPr lang="en-US" sz="1400" b="1" dirty="0" smtClean="0">
              <a:cs typeface="Times New Roman"/>
            </a:endParaRPr>
          </a:p>
          <a:p>
            <a:r>
              <a:rPr lang="en-US" sz="2800" b="1" dirty="0" smtClean="0">
                <a:cs typeface="Times New Roman"/>
              </a:rPr>
              <a:t>If P</a:t>
            </a:r>
            <a:r>
              <a:rPr lang="en-US" sz="2800" b="1" baseline="-25000" dirty="0" smtClean="0">
                <a:cs typeface="Times New Roman"/>
              </a:rPr>
              <a:t>C</a:t>
            </a:r>
            <a:r>
              <a:rPr lang="en-US" sz="2800" b="1" dirty="0" smtClean="0">
                <a:cs typeface="Times New Roman"/>
              </a:rPr>
              <a:t>/</a:t>
            </a:r>
            <a:r>
              <a:rPr lang="en-US" sz="2800" b="1" dirty="0" err="1" smtClean="0">
                <a:cs typeface="Times New Roman"/>
              </a:rPr>
              <a:t>a</a:t>
            </a:r>
            <a:r>
              <a:rPr lang="en-US" sz="2800" b="1" baseline="-25000" dirty="0" err="1" smtClean="0">
                <a:cs typeface="Times New Roman"/>
              </a:rPr>
              <a:t>LC</a:t>
            </a:r>
            <a:r>
              <a:rPr lang="en-US" sz="2800" b="1" dirty="0" smtClean="0">
                <a:cs typeface="Times New Roman"/>
              </a:rPr>
              <a:t> = P</a:t>
            </a:r>
            <a:r>
              <a:rPr lang="en-US" sz="2800" b="1" baseline="-25000" dirty="0" smtClean="0">
                <a:cs typeface="Times New Roman"/>
              </a:rPr>
              <a:t>W</a:t>
            </a:r>
            <a:r>
              <a:rPr lang="en-US" sz="2800" b="1" dirty="0" smtClean="0">
                <a:cs typeface="Times New Roman"/>
              </a:rPr>
              <a:t>/</a:t>
            </a:r>
            <a:r>
              <a:rPr lang="en-US" sz="2800" b="1" dirty="0" err="1" smtClean="0">
                <a:cs typeface="Times New Roman"/>
              </a:rPr>
              <a:t>a</a:t>
            </a:r>
            <a:r>
              <a:rPr lang="en-US" sz="2800" b="1" baseline="-25000" dirty="0" err="1" smtClean="0">
                <a:cs typeface="Times New Roman"/>
              </a:rPr>
              <a:t>LW</a:t>
            </a:r>
            <a:r>
              <a:rPr lang="en-US" sz="2800" b="1" dirty="0" smtClean="0">
                <a:cs typeface="Times New Roman"/>
              </a:rPr>
              <a:t>  (if </a:t>
            </a:r>
            <a:r>
              <a:rPr lang="en-US" sz="2800" b="1" dirty="0" err="1" smtClean="0">
                <a:cs typeface="Times New Roman"/>
              </a:rPr>
              <a:t>w</a:t>
            </a:r>
            <a:r>
              <a:rPr lang="en-US" sz="2800" b="1" baseline="-25000" dirty="0" err="1" smtClean="0">
                <a:cs typeface="Times New Roman"/>
              </a:rPr>
              <a:t>C</a:t>
            </a:r>
            <a:r>
              <a:rPr lang="en-US" sz="2800" b="1" dirty="0" smtClean="0">
                <a:cs typeface="Times New Roman"/>
              </a:rPr>
              <a:t> = </a:t>
            </a:r>
            <a:r>
              <a:rPr lang="en-US" sz="2800" b="1" dirty="0" err="1" smtClean="0">
                <a:cs typeface="Times New Roman"/>
              </a:rPr>
              <a:t>w</a:t>
            </a:r>
            <a:r>
              <a:rPr lang="en-US" sz="2800" b="1" baseline="-25000" dirty="0" err="1" smtClean="0">
                <a:cs typeface="Times New Roman"/>
              </a:rPr>
              <a:t>W</a:t>
            </a:r>
            <a:r>
              <a:rPr lang="en-US" sz="2800" b="1" dirty="0" smtClean="0">
                <a:cs typeface="Times New Roman"/>
              </a:rPr>
              <a:t>) produce both.</a:t>
            </a:r>
          </a:p>
        </p:txBody>
      </p:sp>
      <p:pic>
        <p:nvPicPr>
          <p:cNvPr id="4" name="Picture 3" descr="cheese.png"/>
          <p:cNvPicPr>
            <a:picLocks noChangeAspect="1"/>
          </p:cNvPicPr>
          <p:nvPr/>
        </p:nvPicPr>
        <p:blipFill>
          <a:blip r:embed="rId2"/>
          <a:stretch>
            <a:fillRect/>
          </a:stretch>
        </p:blipFill>
        <p:spPr>
          <a:xfrm>
            <a:off x="914400" y="1047750"/>
            <a:ext cx="1959429" cy="1828800"/>
          </a:xfrm>
          <a:prstGeom prst="rect">
            <a:avLst/>
          </a:prstGeom>
        </p:spPr>
      </p:pic>
      <p:pic>
        <p:nvPicPr>
          <p:cNvPr id="5" name="Picture 4" descr="wine.png"/>
          <p:cNvPicPr>
            <a:picLocks noChangeAspect="1"/>
          </p:cNvPicPr>
          <p:nvPr/>
        </p:nvPicPr>
        <p:blipFill>
          <a:blip r:embed="rId3"/>
          <a:stretch>
            <a:fillRect/>
          </a:stretch>
        </p:blipFill>
        <p:spPr>
          <a:xfrm>
            <a:off x="990600" y="2495550"/>
            <a:ext cx="1905000" cy="2286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1962150"/>
            <a:ext cx="5410200" cy="1815882"/>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comparative advantage </a:t>
            </a:r>
            <a:r>
              <a:rPr lang="en-US" sz="2800" b="1" dirty="0" smtClean="0"/>
              <a:t>–</a:t>
            </a:r>
          </a:p>
          <a:p>
            <a:pPr algn="ctr"/>
            <a:r>
              <a:rPr lang="en-US" sz="2800" b="1" dirty="0" smtClean="0"/>
              <a:t>the ability of a country to produce a product at a lower opportunity cost than other countries</a:t>
            </a:r>
          </a:p>
        </p:txBody>
      </p:sp>
      <p:sp>
        <p:nvSpPr>
          <p:cNvPr id="4" name="TextBox 3"/>
          <p:cNvSpPr txBox="1"/>
          <p:nvPr/>
        </p:nvSpPr>
        <p:spPr>
          <a:xfrm>
            <a:off x="3121788" y="133350"/>
            <a:ext cx="29742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Definitions</a:t>
            </a:r>
          </a:p>
        </p:txBody>
      </p:sp>
      <p:pic>
        <p:nvPicPr>
          <p:cNvPr id="5" name="Picture 4" descr="apple_orange.png"/>
          <p:cNvPicPr>
            <a:picLocks noChangeAspect="1"/>
          </p:cNvPicPr>
          <p:nvPr/>
        </p:nvPicPr>
        <p:blipFill>
          <a:blip r:embed="rId2"/>
          <a:stretch>
            <a:fillRect/>
          </a:stretch>
        </p:blipFill>
        <p:spPr>
          <a:xfrm>
            <a:off x="152400" y="1809750"/>
            <a:ext cx="3411302" cy="20574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33350"/>
            <a:ext cx="8581325" cy="830997"/>
          </a:xfrm>
          <a:prstGeom prst="rect">
            <a:avLst/>
          </a:prstGeom>
          <a:noFill/>
        </p:spPr>
        <p:txBody>
          <a:bodyPr wrap="none">
            <a:spAutoFit/>
          </a:bodyPr>
          <a:lstStyle/>
          <a:p>
            <a:pPr algn="ctr" fontAlgn="auto">
              <a:spcBef>
                <a:spcPts val="0"/>
              </a:spcBef>
              <a:spcAft>
                <a:spcPts val="0"/>
              </a:spcAft>
              <a:defRPr/>
            </a:pPr>
            <a:r>
              <a:rPr lang="en-US" sz="4800" b="1" u="sng" dirty="0" err="1" smtClean="0">
                <a:solidFill>
                  <a:srgbClr val="002060"/>
                </a:solidFill>
                <a:effectLst>
                  <a:outerShdw blurRad="38100" dist="38100" dir="2700000" algn="tl">
                    <a:srgbClr val="000000">
                      <a:alpha val="43137"/>
                    </a:srgbClr>
                  </a:outerShdw>
                </a:effectLst>
                <a:latin typeface="+mn-lt"/>
              </a:rPr>
              <a:t>Ricardian</a:t>
            </a:r>
            <a:r>
              <a:rPr lang="en-US" sz="4800" b="1" u="sng" dirty="0" smtClean="0">
                <a:solidFill>
                  <a:srgbClr val="002060"/>
                </a:solidFill>
                <a:effectLst>
                  <a:outerShdw blurRad="38100" dist="38100" dir="2700000" algn="tl">
                    <a:srgbClr val="000000">
                      <a:alpha val="43137"/>
                    </a:srgbClr>
                  </a:outerShdw>
                </a:effectLst>
                <a:latin typeface="+mn-lt"/>
              </a:rPr>
              <a:t> Model: prices &amp; supply</a:t>
            </a:r>
            <a:endParaRPr lang="en-US" sz="4800" b="1" u="sng" dirty="0">
              <a:solidFill>
                <a:srgbClr val="002060"/>
              </a:solidFill>
              <a:effectLst>
                <a:outerShdw blurRad="38100" dist="38100" dir="2700000" algn="tl">
                  <a:srgbClr val="000000">
                    <a:alpha val="43137"/>
                  </a:srgbClr>
                </a:outerShdw>
              </a:effectLst>
              <a:latin typeface="+mn-lt"/>
            </a:endParaRPr>
          </a:p>
        </p:txBody>
      </p:sp>
      <p:sp>
        <p:nvSpPr>
          <p:cNvPr id="3" name="TextBox 2"/>
          <p:cNvSpPr txBox="1"/>
          <p:nvPr/>
        </p:nvSpPr>
        <p:spPr>
          <a:xfrm>
            <a:off x="3810000" y="895350"/>
            <a:ext cx="4876800" cy="4185761"/>
          </a:xfrm>
          <a:prstGeom prst="rect">
            <a:avLst/>
          </a:prstGeom>
          <a:noFill/>
        </p:spPr>
        <p:txBody>
          <a:bodyPr wrap="square" rtlCol="0">
            <a:spAutoFit/>
          </a:bodyPr>
          <a:lstStyle/>
          <a:p>
            <a:r>
              <a:rPr lang="en-US" sz="2800" b="1" dirty="0" smtClean="0">
                <a:cs typeface="Times New Roman"/>
              </a:rPr>
              <a:t>Relative prices vs. opportunity cost view of the concept.</a:t>
            </a:r>
          </a:p>
          <a:p>
            <a:endParaRPr lang="en-US" sz="1400" b="1" dirty="0" smtClean="0">
              <a:cs typeface="Times New Roman"/>
            </a:endParaRPr>
          </a:p>
          <a:p>
            <a:r>
              <a:rPr lang="en-US" sz="2800" b="1" dirty="0" smtClean="0">
                <a:cs typeface="Times New Roman"/>
              </a:rPr>
              <a:t>If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W</a:t>
            </a:r>
            <a:r>
              <a:rPr lang="en-US" sz="2800" b="1" dirty="0" smtClean="0">
                <a:cs typeface="Times New Roman"/>
              </a:rPr>
              <a:t> &gt; </a:t>
            </a:r>
            <a:r>
              <a:rPr lang="en-US" sz="2800" b="1" dirty="0" err="1" smtClean="0">
                <a:cs typeface="Times New Roman"/>
              </a:rPr>
              <a:t>a</a:t>
            </a:r>
            <a:r>
              <a:rPr lang="en-US" sz="2800" b="1" baseline="-25000" dirty="0" err="1" smtClean="0">
                <a:cs typeface="Times New Roman"/>
              </a:rPr>
              <a:t>LC</a:t>
            </a:r>
            <a:r>
              <a:rPr lang="en-US" sz="2800" b="1" dirty="0" smtClean="0">
                <a:cs typeface="Times New Roman"/>
              </a:rPr>
              <a:t>/</a:t>
            </a:r>
            <a:r>
              <a:rPr lang="en-US" sz="2800" b="1" dirty="0" err="1" smtClean="0">
                <a:cs typeface="Times New Roman"/>
              </a:rPr>
              <a:t>a</a:t>
            </a:r>
            <a:r>
              <a:rPr lang="en-US" sz="2800" b="1" baseline="-25000" dirty="0" err="1" smtClean="0">
                <a:cs typeface="Times New Roman"/>
              </a:rPr>
              <a:t>LW</a:t>
            </a:r>
            <a:r>
              <a:rPr lang="en-US" sz="2800" b="1" dirty="0" smtClean="0">
                <a:cs typeface="Times New Roman"/>
              </a:rPr>
              <a:t>  (if </a:t>
            </a:r>
            <a:r>
              <a:rPr lang="en-US" sz="2800" b="1" dirty="0" err="1" smtClean="0">
                <a:cs typeface="Times New Roman"/>
              </a:rPr>
              <a:t>w</a:t>
            </a:r>
            <a:r>
              <a:rPr lang="en-US" sz="2800" b="1" baseline="-25000" dirty="0" err="1" smtClean="0">
                <a:cs typeface="Times New Roman"/>
              </a:rPr>
              <a:t>C</a:t>
            </a:r>
            <a:r>
              <a:rPr lang="en-US" sz="2800" b="1" dirty="0" smtClean="0">
                <a:cs typeface="Times New Roman"/>
              </a:rPr>
              <a:t> &gt; </a:t>
            </a:r>
            <a:r>
              <a:rPr lang="en-US" sz="2800" b="1" dirty="0" err="1" smtClean="0">
                <a:cs typeface="Times New Roman"/>
              </a:rPr>
              <a:t>w</a:t>
            </a:r>
            <a:r>
              <a:rPr lang="en-US" sz="2800" b="1" baseline="-25000" dirty="0" err="1" smtClean="0">
                <a:cs typeface="Times New Roman"/>
              </a:rPr>
              <a:t>W</a:t>
            </a:r>
            <a:r>
              <a:rPr lang="en-US" sz="2800" b="1" dirty="0" smtClean="0">
                <a:cs typeface="Times New Roman"/>
              </a:rPr>
              <a:t>) produce only cheese.</a:t>
            </a:r>
          </a:p>
          <a:p>
            <a:endParaRPr lang="en-US" sz="1400" b="1" dirty="0" smtClean="0">
              <a:cs typeface="Times New Roman"/>
            </a:endParaRPr>
          </a:p>
          <a:p>
            <a:r>
              <a:rPr lang="en-US" sz="2800" b="1" dirty="0" smtClean="0">
                <a:cs typeface="Times New Roman"/>
              </a:rPr>
              <a:t>If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W</a:t>
            </a:r>
            <a:r>
              <a:rPr lang="en-US" sz="2800" b="1" dirty="0" smtClean="0">
                <a:cs typeface="Times New Roman"/>
              </a:rPr>
              <a:t> &lt; </a:t>
            </a:r>
            <a:r>
              <a:rPr lang="en-US" sz="2800" b="1" dirty="0" err="1" smtClean="0">
                <a:cs typeface="Times New Roman"/>
              </a:rPr>
              <a:t>a</a:t>
            </a:r>
            <a:r>
              <a:rPr lang="en-US" sz="2800" b="1" baseline="-25000" dirty="0" err="1" smtClean="0">
                <a:cs typeface="Times New Roman"/>
              </a:rPr>
              <a:t>LC</a:t>
            </a:r>
            <a:r>
              <a:rPr lang="en-US" sz="2800" b="1" dirty="0" smtClean="0">
                <a:cs typeface="Times New Roman"/>
              </a:rPr>
              <a:t>/</a:t>
            </a:r>
            <a:r>
              <a:rPr lang="en-US" sz="2800" b="1" dirty="0" err="1" smtClean="0">
                <a:cs typeface="Times New Roman"/>
              </a:rPr>
              <a:t>a</a:t>
            </a:r>
            <a:r>
              <a:rPr lang="en-US" sz="2800" b="1" baseline="-25000" dirty="0" err="1" smtClean="0">
                <a:cs typeface="Times New Roman"/>
              </a:rPr>
              <a:t>LW</a:t>
            </a:r>
            <a:r>
              <a:rPr lang="en-US" sz="2800" b="1" dirty="0" smtClean="0">
                <a:cs typeface="Times New Roman"/>
              </a:rPr>
              <a:t>  (if </a:t>
            </a:r>
            <a:r>
              <a:rPr lang="en-US" sz="2800" b="1" dirty="0" err="1" smtClean="0">
                <a:cs typeface="Times New Roman"/>
              </a:rPr>
              <a:t>w</a:t>
            </a:r>
            <a:r>
              <a:rPr lang="en-US" sz="2800" b="1" baseline="-25000" dirty="0" err="1" smtClean="0">
                <a:cs typeface="Times New Roman"/>
              </a:rPr>
              <a:t>C</a:t>
            </a:r>
            <a:r>
              <a:rPr lang="en-US" sz="2800" b="1" dirty="0" smtClean="0">
                <a:cs typeface="Times New Roman"/>
              </a:rPr>
              <a:t> &lt; </a:t>
            </a:r>
            <a:r>
              <a:rPr lang="en-US" sz="2800" b="1" dirty="0" err="1" smtClean="0">
                <a:cs typeface="Times New Roman"/>
              </a:rPr>
              <a:t>w</a:t>
            </a:r>
            <a:r>
              <a:rPr lang="en-US" sz="2800" b="1" baseline="-25000" dirty="0" err="1" smtClean="0">
                <a:cs typeface="Times New Roman"/>
              </a:rPr>
              <a:t>W</a:t>
            </a:r>
            <a:r>
              <a:rPr lang="en-US" sz="2800" b="1" dirty="0" smtClean="0">
                <a:cs typeface="Times New Roman"/>
              </a:rPr>
              <a:t>) produce only wine.</a:t>
            </a:r>
          </a:p>
          <a:p>
            <a:endParaRPr lang="en-US" sz="1400" b="1" dirty="0" smtClean="0">
              <a:cs typeface="Times New Roman"/>
            </a:endParaRPr>
          </a:p>
          <a:p>
            <a:r>
              <a:rPr lang="en-US" sz="2800" b="1" dirty="0" smtClean="0">
                <a:cs typeface="Times New Roman"/>
              </a:rPr>
              <a:t>If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W</a:t>
            </a:r>
            <a:r>
              <a:rPr lang="en-US" sz="2800" b="1" dirty="0" smtClean="0">
                <a:cs typeface="Times New Roman"/>
              </a:rPr>
              <a:t> = </a:t>
            </a:r>
            <a:r>
              <a:rPr lang="en-US" sz="2800" b="1" dirty="0" err="1" smtClean="0">
                <a:cs typeface="Times New Roman"/>
              </a:rPr>
              <a:t>a</a:t>
            </a:r>
            <a:r>
              <a:rPr lang="en-US" sz="2800" b="1" baseline="-25000" dirty="0" err="1" smtClean="0">
                <a:cs typeface="Times New Roman"/>
              </a:rPr>
              <a:t>LC</a:t>
            </a:r>
            <a:r>
              <a:rPr lang="en-US" sz="2800" b="1" dirty="0" smtClean="0">
                <a:cs typeface="Times New Roman"/>
              </a:rPr>
              <a:t>/</a:t>
            </a:r>
            <a:r>
              <a:rPr lang="en-US" sz="2800" b="1" dirty="0" err="1" smtClean="0">
                <a:cs typeface="Times New Roman"/>
              </a:rPr>
              <a:t>a</a:t>
            </a:r>
            <a:r>
              <a:rPr lang="en-US" sz="2800" b="1" baseline="-25000" dirty="0" err="1" smtClean="0">
                <a:cs typeface="Times New Roman"/>
              </a:rPr>
              <a:t>LW</a:t>
            </a:r>
            <a:r>
              <a:rPr lang="en-US" sz="2800" b="1" dirty="0" smtClean="0">
                <a:cs typeface="Times New Roman"/>
              </a:rPr>
              <a:t>  (if </a:t>
            </a:r>
            <a:r>
              <a:rPr lang="en-US" sz="2800" b="1" dirty="0" err="1" smtClean="0">
                <a:cs typeface="Times New Roman"/>
              </a:rPr>
              <a:t>w</a:t>
            </a:r>
            <a:r>
              <a:rPr lang="en-US" sz="2800" b="1" baseline="-25000" dirty="0" err="1" smtClean="0">
                <a:cs typeface="Times New Roman"/>
              </a:rPr>
              <a:t>C</a:t>
            </a:r>
            <a:r>
              <a:rPr lang="en-US" sz="2800" b="1" dirty="0" smtClean="0">
                <a:cs typeface="Times New Roman"/>
              </a:rPr>
              <a:t> = </a:t>
            </a:r>
            <a:r>
              <a:rPr lang="en-US" sz="2800" b="1" dirty="0" err="1" smtClean="0">
                <a:cs typeface="Times New Roman"/>
              </a:rPr>
              <a:t>w</a:t>
            </a:r>
            <a:r>
              <a:rPr lang="en-US" sz="2800" b="1" baseline="-25000" dirty="0" err="1" smtClean="0">
                <a:cs typeface="Times New Roman"/>
              </a:rPr>
              <a:t>W</a:t>
            </a:r>
            <a:r>
              <a:rPr lang="en-US" sz="2800" b="1" dirty="0" smtClean="0">
                <a:cs typeface="Times New Roman"/>
              </a:rPr>
              <a:t>) produce both.</a:t>
            </a:r>
          </a:p>
        </p:txBody>
      </p:sp>
      <p:pic>
        <p:nvPicPr>
          <p:cNvPr id="4" name="Picture 3" descr="cheese.png"/>
          <p:cNvPicPr>
            <a:picLocks noChangeAspect="1"/>
          </p:cNvPicPr>
          <p:nvPr/>
        </p:nvPicPr>
        <p:blipFill>
          <a:blip r:embed="rId2"/>
          <a:stretch>
            <a:fillRect/>
          </a:stretch>
        </p:blipFill>
        <p:spPr>
          <a:xfrm>
            <a:off x="914400" y="1047750"/>
            <a:ext cx="1959429" cy="1828800"/>
          </a:xfrm>
          <a:prstGeom prst="rect">
            <a:avLst/>
          </a:prstGeom>
        </p:spPr>
      </p:pic>
      <p:pic>
        <p:nvPicPr>
          <p:cNvPr id="5" name="Picture 4" descr="wine.png"/>
          <p:cNvPicPr>
            <a:picLocks noChangeAspect="1"/>
          </p:cNvPicPr>
          <p:nvPr/>
        </p:nvPicPr>
        <p:blipFill>
          <a:blip r:embed="rId3"/>
          <a:stretch>
            <a:fillRect/>
          </a:stretch>
        </p:blipFill>
        <p:spPr>
          <a:xfrm>
            <a:off x="990600" y="2495550"/>
            <a:ext cx="1905000" cy="22860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33350"/>
            <a:ext cx="6039860" cy="830997"/>
          </a:xfrm>
          <a:prstGeom prst="rect">
            <a:avLst/>
          </a:prstGeom>
          <a:noFill/>
        </p:spPr>
        <p:txBody>
          <a:bodyPr wrap="none">
            <a:spAutoFit/>
          </a:bodyPr>
          <a:lstStyle/>
          <a:p>
            <a:pPr algn="ctr" fontAlgn="auto">
              <a:spcBef>
                <a:spcPts val="0"/>
              </a:spcBef>
              <a:spcAft>
                <a:spcPts val="0"/>
              </a:spcAft>
              <a:defRPr/>
            </a:pPr>
            <a:r>
              <a:rPr lang="en-US" sz="4800" b="1" u="sng" dirty="0" err="1" smtClean="0">
                <a:solidFill>
                  <a:srgbClr val="002060"/>
                </a:solidFill>
                <a:effectLst>
                  <a:outerShdw blurRad="38100" dist="38100" dir="2700000" algn="tl">
                    <a:srgbClr val="000000">
                      <a:alpha val="43137"/>
                    </a:srgbClr>
                  </a:outerShdw>
                </a:effectLst>
                <a:latin typeface="+mn-lt"/>
              </a:rPr>
              <a:t>Ricardian</a:t>
            </a:r>
            <a:r>
              <a:rPr lang="en-US" sz="4800" b="1" u="sng" dirty="0" smtClean="0">
                <a:solidFill>
                  <a:srgbClr val="002060"/>
                </a:solidFill>
                <a:effectLst>
                  <a:outerShdw blurRad="38100" dist="38100" dir="2700000" algn="tl">
                    <a:srgbClr val="000000">
                      <a:alpha val="43137"/>
                    </a:srgbClr>
                  </a:outerShdw>
                </a:effectLst>
                <a:latin typeface="+mn-lt"/>
              </a:rPr>
              <a:t> Model: trade</a:t>
            </a:r>
            <a:endParaRPr lang="en-US" sz="4800" b="1" u="sng" dirty="0">
              <a:solidFill>
                <a:srgbClr val="002060"/>
              </a:solidFill>
              <a:effectLst>
                <a:outerShdw blurRad="38100" dist="38100" dir="2700000" algn="tl">
                  <a:srgbClr val="000000">
                    <a:alpha val="43137"/>
                  </a:srgbClr>
                </a:outerShdw>
              </a:effectLst>
              <a:latin typeface="+mn-lt"/>
            </a:endParaRPr>
          </a:p>
        </p:txBody>
      </p:sp>
      <p:sp>
        <p:nvSpPr>
          <p:cNvPr id="8" name="TextBox 7"/>
          <p:cNvSpPr txBox="1"/>
          <p:nvPr/>
        </p:nvSpPr>
        <p:spPr>
          <a:xfrm>
            <a:off x="3581400" y="1047750"/>
            <a:ext cx="5562600" cy="1815882"/>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unit labor requirement </a:t>
            </a:r>
            <a:r>
              <a:rPr lang="en-US" sz="2800" b="1" dirty="0" smtClean="0"/>
              <a:t>–</a:t>
            </a:r>
          </a:p>
          <a:p>
            <a:pPr algn="ctr"/>
            <a:r>
              <a:rPr lang="en-US" sz="2800" b="1" dirty="0" smtClean="0"/>
              <a:t>number of hours of labor required to produce a unit of product</a:t>
            </a:r>
          </a:p>
          <a:p>
            <a:pPr algn="ctr"/>
            <a:r>
              <a:rPr lang="en-US" sz="2800" b="1" dirty="0" smtClean="0"/>
              <a:t>(inverse of productivity)</a:t>
            </a:r>
          </a:p>
        </p:txBody>
      </p:sp>
      <p:pic>
        <p:nvPicPr>
          <p:cNvPr id="9" name="Picture 8" descr="hours.jpg"/>
          <p:cNvPicPr>
            <a:picLocks noChangeAspect="1"/>
          </p:cNvPicPr>
          <p:nvPr/>
        </p:nvPicPr>
        <p:blipFill>
          <a:blip r:embed="rId2"/>
          <a:stretch>
            <a:fillRect/>
          </a:stretch>
        </p:blipFill>
        <p:spPr>
          <a:xfrm>
            <a:off x="1219200" y="1047750"/>
            <a:ext cx="2133600" cy="1828800"/>
          </a:xfrm>
          <a:prstGeom prst="rect">
            <a:avLst/>
          </a:prstGeom>
          <a:ln>
            <a:solidFill>
              <a:schemeClr val="tx1"/>
            </a:solidFill>
          </a:ln>
        </p:spPr>
      </p:pic>
      <p:sp>
        <p:nvSpPr>
          <p:cNvPr id="10" name="TextBox 9"/>
          <p:cNvSpPr txBox="1"/>
          <p:nvPr/>
        </p:nvSpPr>
        <p:spPr>
          <a:xfrm>
            <a:off x="76200" y="3105150"/>
            <a:ext cx="8991600" cy="1815882"/>
          </a:xfrm>
          <a:prstGeom prst="rect">
            <a:avLst/>
          </a:prstGeom>
          <a:noFill/>
        </p:spPr>
        <p:txBody>
          <a:bodyPr wrap="square" rtlCol="0">
            <a:spAutoFit/>
          </a:bodyPr>
          <a:lstStyle/>
          <a:p>
            <a:r>
              <a:rPr lang="en-US" sz="2800" b="1" dirty="0" err="1" smtClean="0"/>
              <a:t>a</a:t>
            </a:r>
            <a:r>
              <a:rPr lang="en-US" sz="2800" b="1" baseline="-25000" dirty="0" err="1" smtClean="0"/>
              <a:t>LC</a:t>
            </a:r>
            <a:r>
              <a:rPr lang="en-US" sz="2800" b="1" dirty="0" smtClean="0"/>
              <a:t> </a:t>
            </a:r>
            <a:r>
              <a:rPr lang="en-US" sz="2800" b="1" dirty="0" smtClean="0">
                <a:latin typeface="Times New Roman"/>
                <a:cs typeface="Times New Roman"/>
              </a:rPr>
              <a:t>≡</a:t>
            </a:r>
            <a:r>
              <a:rPr lang="en-US" sz="2800" b="1" dirty="0" smtClean="0">
                <a:cs typeface="Times New Roman"/>
              </a:rPr>
              <a:t> unit labor requirement for cheese in home country</a:t>
            </a:r>
          </a:p>
          <a:p>
            <a:r>
              <a:rPr lang="en-US" sz="2800" b="1" dirty="0" err="1" smtClean="0"/>
              <a:t>a</a:t>
            </a:r>
            <a:r>
              <a:rPr lang="en-US" sz="2800" b="1" baseline="-25000" dirty="0" err="1" smtClean="0"/>
              <a:t>LC</a:t>
            </a:r>
            <a:r>
              <a:rPr lang="en-US" sz="2800" b="1" dirty="0" smtClean="0"/>
              <a:t>* </a:t>
            </a:r>
            <a:r>
              <a:rPr lang="en-US" sz="2800" b="1" dirty="0" smtClean="0">
                <a:latin typeface="Times New Roman"/>
                <a:cs typeface="Times New Roman"/>
              </a:rPr>
              <a:t>≡</a:t>
            </a:r>
            <a:r>
              <a:rPr lang="en-US" sz="2800" b="1" dirty="0" smtClean="0">
                <a:cs typeface="Times New Roman"/>
              </a:rPr>
              <a:t> unit labor requirement for cheese in foreign country</a:t>
            </a:r>
          </a:p>
          <a:p>
            <a:r>
              <a:rPr lang="en-US" sz="2800" b="1" dirty="0" err="1" smtClean="0"/>
              <a:t>a</a:t>
            </a:r>
            <a:r>
              <a:rPr lang="en-US" sz="2800" b="1" baseline="-25000" dirty="0" err="1" smtClean="0"/>
              <a:t>LW</a:t>
            </a:r>
            <a:r>
              <a:rPr lang="en-US" sz="2800" b="1" dirty="0" smtClean="0"/>
              <a:t> </a:t>
            </a:r>
            <a:r>
              <a:rPr lang="en-US" sz="2800" b="1" dirty="0" smtClean="0">
                <a:latin typeface="Times New Roman"/>
                <a:cs typeface="Times New Roman"/>
              </a:rPr>
              <a:t>≡</a:t>
            </a:r>
            <a:r>
              <a:rPr lang="en-US" sz="2800" b="1" dirty="0" smtClean="0">
                <a:cs typeface="Times New Roman"/>
              </a:rPr>
              <a:t> unit labor requirement for wine in home country</a:t>
            </a:r>
          </a:p>
          <a:p>
            <a:r>
              <a:rPr lang="en-US" sz="2800" b="1" dirty="0" err="1" smtClean="0"/>
              <a:t>a</a:t>
            </a:r>
            <a:r>
              <a:rPr lang="en-US" sz="2800" b="1" baseline="-25000" dirty="0" err="1" smtClean="0"/>
              <a:t>LW</a:t>
            </a:r>
            <a:r>
              <a:rPr lang="en-US" sz="2800" b="1" dirty="0" smtClean="0"/>
              <a:t>* </a:t>
            </a:r>
            <a:r>
              <a:rPr lang="en-US" sz="2800" b="1" dirty="0" smtClean="0">
                <a:latin typeface="Times New Roman"/>
                <a:cs typeface="Times New Roman"/>
              </a:rPr>
              <a:t>≡</a:t>
            </a:r>
            <a:r>
              <a:rPr lang="en-US" sz="2800" b="1" dirty="0" smtClean="0">
                <a:cs typeface="Times New Roman"/>
              </a:rPr>
              <a:t> unit labor requirement for wine in foreign country</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33350"/>
            <a:ext cx="6039860" cy="830997"/>
          </a:xfrm>
          <a:prstGeom prst="rect">
            <a:avLst/>
          </a:prstGeom>
          <a:noFill/>
        </p:spPr>
        <p:txBody>
          <a:bodyPr wrap="none">
            <a:spAutoFit/>
          </a:bodyPr>
          <a:lstStyle/>
          <a:p>
            <a:pPr algn="ctr" fontAlgn="auto">
              <a:spcBef>
                <a:spcPts val="0"/>
              </a:spcBef>
              <a:spcAft>
                <a:spcPts val="0"/>
              </a:spcAft>
              <a:defRPr/>
            </a:pPr>
            <a:r>
              <a:rPr lang="en-US" sz="4800" b="1" u="sng" dirty="0" err="1" smtClean="0">
                <a:solidFill>
                  <a:srgbClr val="002060"/>
                </a:solidFill>
                <a:effectLst>
                  <a:outerShdw blurRad="38100" dist="38100" dir="2700000" algn="tl">
                    <a:srgbClr val="000000">
                      <a:alpha val="43137"/>
                    </a:srgbClr>
                  </a:outerShdw>
                </a:effectLst>
                <a:latin typeface="+mn-lt"/>
              </a:rPr>
              <a:t>Ricardian</a:t>
            </a:r>
            <a:r>
              <a:rPr lang="en-US" sz="4800" b="1" u="sng" dirty="0" smtClean="0">
                <a:solidFill>
                  <a:srgbClr val="002060"/>
                </a:solidFill>
                <a:effectLst>
                  <a:outerShdw blurRad="38100" dist="38100" dir="2700000" algn="tl">
                    <a:srgbClr val="000000">
                      <a:alpha val="43137"/>
                    </a:srgbClr>
                  </a:outerShdw>
                </a:effectLst>
                <a:latin typeface="+mn-lt"/>
              </a:rPr>
              <a:t> Model: trade</a:t>
            </a:r>
            <a:endParaRPr lang="en-US" sz="4800" b="1" u="sng" dirty="0">
              <a:solidFill>
                <a:srgbClr val="002060"/>
              </a:solidFill>
              <a:effectLst>
                <a:outerShdw blurRad="38100" dist="38100" dir="2700000" algn="tl">
                  <a:srgbClr val="000000">
                    <a:alpha val="43137"/>
                  </a:srgbClr>
                </a:outerShdw>
              </a:effectLst>
              <a:latin typeface="+mn-lt"/>
            </a:endParaRPr>
          </a:p>
        </p:txBody>
      </p:sp>
      <p:sp>
        <p:nvSpPr>
          <p:cNvPr id="3" name="TextBox 2"/>
          <p:cNvSpPr txBox="1"/>
          <p:nvPr/>
        </p:nvSpPr>
        <p:spPr>
          <a:xfrm>
            <a:off x="228600" y="1026676"/>
            <a:ext cx="8763000" cy="3754874"/>
          </a:xfrm>
          <a:prstGeom prst="rect">
            <a:avLst/>
          </a:prstGeom>
          <a:noFill/>
        </p:spPr>
        <p:txBody>
          <a:bodyPr wrap="square" rtlCol="0">
            <a:spAutoFit/>
          </a:bodyPr>
          <a:lstStyle/>
          <a:p>
            <a:r>
              <a:rPr lang="en-US" sz="2800" b="1" u="sng" dirty="0" smtClean="0">
                <a:cs typeface="Times New Roman"/>
              </a:rPr>
              <a:t>Absolute advantage</a:t>
            </a:r>
          </a:p>
          <a:p>
            <a:r>
              <a:rPr lang="en-US" sz="2800" b="1" dirty="0" smtClean="0">
                <a:cs typeface="Times New Roman"/>
              </a:rPr>
              <a:t>If </a:t>
            </a:r>
            <a:r>
              <a:rPr lang="en-US" sz="2800" b="1" dirty="0" err="1" smtClean="0"/>
              <a:t>a</a:t>
            </a:r>
            <a:r>
              <a:rPr lang="en-US" sz="2800" b="1" baseline="-25000" dirty="0" err="1" smtClean="0"/>
              <a:t>LC</a:t>
            </a:r>
            <a:r>
              <a:rPr lang="en-US" sz="2800" b="1" dirty="0" smtClean="0">
                <a:cs typeface="Times New Roman"/>
              </a:rPr>
              <a:t> &lt; </a:t>
            </a:r>
            <a:r>
              <a:rPr lang="en-US" sz="2800" b="1" dirty="0" err="1" smtClean="0"/>
              <a:t>a</a:t>
            </a:r>
            <a:r>
              <a:rPr lang="en-US" sz="2800" b="1" baseline="-25000" dirty="0" err="1" smtClean="0"/>
              <a:t>LC</a:t>
            </a:r>
            <a:r>
              <a:rPr lang="en-US" sz="2800" b="1" dirty="0" smtClean="0"/>
              <a:t>*, home country has an </a:t>
            </a:r>
            <a:r>
              <a:rPr lang="en-US" sz="2800" b="1" i="1" dirty="0" smtClean="0"/>
              <a:t>absolute advantage</a:t>
            </a:r>
            <a:r>
              <a:rPr lang="en-US" sz="2800" b="1" dirty="0" smtClean="0"/>
              <a:t> in producing cheese (takes less hours to produce).</a:t>
            </a:r>
          </a:p>
          <a:p>
            <a:endParaRPr lang="en-US" sz="1400" b="1" dirty="0" smtClean="0">
              <a:cs typeface="Times New Roman"/>
            </a:endParaRPr>
          </a:p>
          <a:p>
            <a:r>
              <a:rPr lang="en-US" sz="2800" b="1" u="sng" dirty="0" smtClean="0">
                <a:cs typeface="Times New Roman"/>
              </a:rPr>
              <a:t>Comparative advantage</a:t>
            </a:r>
          </a:p>
          <a:p>
            <a:r>
              <a:rPr lang="en-US" sz="2800" b="1" dirty="0" smtClean="0">
                <a:cs typeface="Times New Roman"/>
              </a:rPr>
              <a:t>If </a:t>
            </a:r>
            <a:r>
              <a:rPr lang="en-US" sz="2800" b="1" dirty="0" err="1" smtClean="0"/>
              <a:t>a</a:t>
            </a:r>
            <a:r>
              <a:rPr lang="en-US" sz="2800" b="1" baseline="-25000" dirty="0" err="1" smtClean="0"/>
              <a:t>LC</a:t>
            </a:r>
            <a:r>
              <a:rPr lang="en-US" sz="2800" b="1" dirty="0" smtClean="0">
                <a:cs typeface="Times New Roman"/>
              </a:rPr>
              <a:t>/</a:t>
            </a:r>
            <a:r>
              <a:rPr lang="en-US" sz="2800" b="1" dirty="0" err="1" smtClean="0"/>
              <a:t>a</a:t>
            </a:r>
            <a:r>
              <a:rPr lang="en-US" sz="2800" b="1" baseline="-25000" dirty="0" err="1" smtClean="0"/>
              <a:t>LW</a:t>
            </a:r>
            <a:r>
              <a:rPr lang="en-US" sz="2800" b="1" dirty="0" smtClean="0">
                <a:cs typeface="Times New Roman"/>
              </a:rPr>
              <a:t> &lt; </a:t>
            </a:r>
            <a:r>
              <a:rPr lang="en-US" sz="2800" b="1" dirty="0" err="1" smtClean="0"/>
              <a:t>a</a:t>
            </a:r>
            <a:r>
              <a:rPr lang="en-US" sz="2800" b="1" baseline="-25000" dirty="0" err="1" smtClean="0"/>
              <a:t>LC</a:t>
            </a:r>
            <a:r>
              <a:rPr lang="en-US" sz="2800" b="1" dirty="0" smtClean="0"/>
              <a:t>*/</a:t>
            </a:r>
            <a:r>
              <a:rPr lang="en-US" sz="2800" b="1" dirty="0" err="1" smtClean="0"/>
              <a:t>a</a:t>
            </a:r>
            <a:r>
              <a:rPr lang="en-US" sz="2800" b="1" baseline="-25000" dirty="0" err="1" smtClean="0"/>
              <a:t>LW</a:t>
            </a:r>
            <a:r>
              <a:rPr lang="en-US" sz="2800" b="1" dirty="0" smtClean="0"/>
              <a:t>*, home country has a </a:t>
            </a:r>
            <a:r>
              <a:rPr lang="en-US" sz="2800" b="1" i="1" dirty="0" smtClean="0"/>
              <a:t>comparative advantage</a:t>
            </a:r>
            <a:r>
              <a:rPr lang="en-US" sz="2800" b="1" dirty="0" smtClean="0"/>
              <a:t> in producing cheese (opportunity cost of producing cheese relative to wine is less in home country than foreign country).  If </a:t>
            </a:r>
            <a:r>
              <a:rPr lang="en-US" sz="2800" b="1" dirty="0" err="1" smtClean="0"/>
              <a:t>a</a:t>
            </a:r>
            <a:r>
              <a:rPr lang="en-US" sz="2800" b="1" baseline="-25000" dirty="0" err="1" smtClean="0"/>
              <a:t>LC</a:t>
            </a:r>
            <a:r>
              <a:rPr lang="en-US" sz="2800" b="1" dirty="0" smtClean="0">
                <a:cs typeface="Times New Roman"/>
              </a:rPr>
              <a:t>/</a:t>
            </a:r>
            <a:r>
              <a:rPr lang="en-US" sz="2800" b="1" dirty="0" err="1" smtClean="0"/>
              <a:t>a</a:t>
            </a:r>
            <a:r>
              <a:rPr lang="en-US" sz="2800" b="1" baseline="-25000" dirty="0" err="1" smtClean="0"/>
              <a:t>LW</a:t>
            </a:r>
            <a:r>
              <a:rPr lang="en-US" sz="2800" b="1" dirty="0" smtClean="0">
                <a:cs typeface="Times New Roman"/>
              </a:rPr>
              <a:t> = </a:t>
            </a:r>
            <a:r>
              <a:rPr lang="en-US" sz="2800" b="1" dirty="0" err="1" smtClean="0"/>
              <a:t>a</a:t>
            </a:r>
            <a:r>
              <a:rPr lang="en-US" sz="2800" b="1" baseline="-25000" dirty="0" err="1" smtClean="0"/>
              <a:t>LC</a:t>
            </a:r>
            <a:r>
              <a:rPr lang="en-US" sz="2800" b="1" dirty="0" smtClean="0"/>
              <a:t>*/</a:t>
            </a:r>
            <a:r>
              <a:rPr lang="en-US" sz="2800" b="1" dirty="0" err="1" smtClean="0"/>
              <a:t>a</a:t>
            </a:r>
            <a:r>
              <a:rPr lang="en-US" sz="2800" b="1" baseline="-25000" dirty="0" err="1" smtClean="0"/>
              <a:t>LW</a:t>
            </a:r>
            <a:r>
              <a:rPr lang="en-US" sz="2800" b="1" dirty="0" smtClean="0"/>
              <a:t>*, no trade.</a:t>
            </a:r>
            <a:endParaRPr lang="en-US" sz="2800" b="1" dirty="0" smtClean="0">
              <a:cs typeface="Times New Roman"/>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4200" y="1975068"/>
            <a:ext cx="5410200" cy="1815882"/>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absolute advantage </a:t>
            </a:r>
            <a:r>
              <a:rPr lang="en-US" sz="2800" b="1" dirty="0" smtClean="0"/>
              <a:t>–</a:t>
            </a:r>
          </a:p>
          <a:p>
            <a:pPr algn="ctr"/>
            <a:r>
              <a:rPr lang="en-US" sz="2800" b="1" dirty="0" smtClean="0"/>
              <a:t>the ability of a country to produce a product using fewer resources than other countries</a:t>
            </a:r>
          </a:p>
        </p:txBody>
      </p:sp>
      <p:pic>
        <p:nvPicPr>
          <p:cNvPr id="4" name="Picture 3" descr="absolute.png"/>
          <p:cNvPicPr>
            <a:picLocks noChangeAspect="1"/>
          </p:cNvPicPr>
          <p:nvPr/>
        </p:nvPicPr>
        <p:blipFill>
          <a:blip r:embed="rId2"/>
          <a:stretch>
            <a:fillRect/>
          </a:stretch>
        </p:blipFill>
        <p:spPr>
          <a:xfrm>
            <a:off x="1203960" y="971550"/>
            <a:ext cx="1463040" cy="3657600"/>
          </a:xfrm>
          <a:prstGeom prst="rect">
            <a:avLst/>
          </a:prstGeom>
        </p:spPr>
      </p:pic>
      <p:sp>
        <p:nvSpPr>
          <p:cNvPr id="5" name="TextBox 4"/>
          <p:cNvSpPr txBox="1"/>
          <p:nvPr/>
        </p:nvSpPr>
        <p:spPr>
          <a:xfrm>
            <a:off x="1447800" y="133350"/>
            <a:ext cx="6039860" cy="830997"/>
          </a:xfrm>
          <a:prstGeom prst="rect">
            <a:avLst/>
          </a:prstGeom>
          <a:noFill/>
        </p:spPr>
        <p:txBody>
          <a:bodyPr wrap="none">
            <a:spAutoFit/>
          </a:bodyPr>
          <a:lstStyle/>
          <a:p>
            <a:pPr algn="ctr" fontAlgn="auto">
              <a:spcBef>
                <a:spcPts val="0"/>
              </a:spcBef>
              <a:spcAft>
                <a:spcPts val="0"/>
              </a:spcAft>
              <a:defRPr/>
            </a:pPr>
            <a:r>
              <a:rPr lang="en-US" sz="4800" b="1" u="sng" dirty="0" err="1" smtClean="0">
                <a:solidFill>
                  <a:srgbClr val="002060"/>
                </a:solidFill>
                <a:effectLst>
                  <a:outerShdw blurRad="38100" dist="38100" dir="2700000" algn="tl">
                    <a:srgbClr val="000000">
                      <a:alpha val="43137"/>
                    </a:srgbClr>
                  </a:outerShdw>
                </a:effectLst>
                <a:latin typeface="+mn-lt"/>
              </a:rPr>
              <a:t>Ricardian</a:t>
            </a:r>
            <a:r>
              <a:rPr lang="en-US" sz="4800" b="1" u="sng" dirty="0" smtClean="0">
                <a:solidFill>
                  <a:srgbClr val="002060"/>
                </a:solidFill>
                <a:effectLst>
                  <a:outerShdw blurRad="38100" dist="38100" dir="2700000" algn="tl">
                    <a:srgbClr val="000000">
                      <a:alpha val="43137"/>
                    </a:srgbClr>
                  </a:outerShdw>
                </a:effectLst>
                <a:latin typeface="+mn-lt"/>
              </a:rPr>
              <a:t> Model: trade</a:t>
            </a:r>
            <a:endParaRPr lang="en-US" sz="4800" b="1" u="sng" dirty="0">
              <a:solidFill>
                <a:srgbClr val="002060"/>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1962150"/>
            <a:ext cx="5410200" cy="1815882"/>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comparative advantage </a:t>
            </a:r>
            <a:r>
              <a:rPr lang="en-US" sz="2800" b="1" dirty="0" smtClean="0"/>
              <a:t>–</a:t>
            </a:r>
          </a:p>
          <a:p>
            <a:pPr algn="ctr"/>
            <a:r>
              <a:rPr lang="en-US" sz="2800" b="1" dirty="0" smtClean="0"/>
              <a:t>the ability of a country to produce a product at a lower opportunity cost than other countries</a:t>
            </a:r>
          </a:p>
        </p:txBody>
      </p:sp>
      <p:pic>
        <p:nvPicPr>
          <p:cNvPr id="4" name="Picture 3" descr="apple_orange.png"/>
          <p:cNvPicPr>
            <a:picLocks noChangeAspect="1"/>
          </p:cNvPicPr>
          <p:nvPr/>
        </p:nvPicPr>
        <p:blipFill>
          <a:blip r:embed="rId2"/>
          <a:stretch>
            <a:fillRect/>
          </a:stretch>
        </p:blipFill>
        <p:spPr>
          <a:xfrm>
            <a:off x="152400" y="1809750"/>
            <a:ext cx="3411302" cy="2057400"/>
          </a:xfrm>
          <a:prstGeom prst="rect">
            <a:avLst/>
          </a:prstGeom>
        </p:spPr>
      </p:pic>
      <p:sp>
        <p:nvSpPr>
          <p:cNvPr id="5" name="TextBox 4"/>
          <p:cNvSpPr txBox="1"/>
          <p:nvPr/>
        </p:nvSpPr>
        <p:spPr>
          <a:xfrm>
            <a:off x="1447800" y="133350"/>
            <a:ext cx="6039860" cy="830997"/>
          </a:xfrm>
          <a:prstGeom prst="rect">
            <a:avLst/>
          </a:prstGeom>
          <a:noFill/>
        </p:spPr>
        <p:txBody>
          <a:bodyPr wrap="none">
            <a:spAutoFit/>
          </a:bodyPr>
          <a:lstStyle/>
          <a:p>
            <a:pPr algn="ctr" fontAlgn="auto">
              <a:spcBef>
                <a:spcPts val="0"/>
              </a:spcBef>
              <a:spcAft>
                <a:spcPts val="0"/>
              </a:spcAft>
              <a:defRPr/>
            </a:pPr>
            <a:r>
              <a:rPr lang="en-US" sz="4800" b="1" u="sng" dirty="0" err="1" smtClean="0">
                <a:solidFill>
                  <a:srgbClr val="002060"/>
                </a:solidFill>
                <a:effectLst>
                  <a:outerShdw blurRad="38100" dist="38100" dir="2700000" algn="tl">
                    <a:srgbClr val="000000">
                      <a:alpha val="43137"/>
                    </a:srgbClr>
                  </a:outerShdw>
                </a:effectLst>
                <a:latin typeface="+mn-lt"/>
              </a:rPr>
              <a:t>Ricardian</a:t>
            </a:r>
            <a:r>
              <a:rPr lang="en-US" sz="4800" b="1" u="sng" dirty="0" smtClean="0">
                <a:solidFill>
                  <a:srgbClr val="002060"/>
                </a:solidFill>
                <a:effectLst>
                  <a:outerShdw blurRad="38100" dist="38100" dir="2700000" algn="tl">
                    <a:srgbClr val="000000">
                      <a:alpha val="43137"/>
                    </a:srgbClr>
                  </a:outerShdw>
                </a:effectLst>
                <a:latin typeface="+mn-lt"/>
              </a:rPr>
              <a:t> Model: trade</a:t>
            </a:r>
            <a:endParaRPr lang="en-US" sz="4800" b="1" u="sng" dirty="0">
              <a:solidFill>
                <a:srgbClr val="002060"/>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33350"/>
            <a:ext cx="6039860" cy="830997"/>
          </a:xfrm>
          <a:prstGeom prst="rect">
            <a:avLst/>
          </a:prstGeom>
          <a:noFill/>
        </p:spPr>
        <p:txBody>
          <a:bodyPr wrap="none">
            <a:spAutoFit/>
          </a:bodyPr>
          <a:lstStyle/>
          <a:p>
            <a:pPr algn="ctr" fontAlgn="auto">
              <a:spcBef>
                <a:spcPts val="0"/>
              </a:spcBef>
              <a:spcAft>
                <a:spcPts val="0"/>
              </a:spcAft>
              <a:defRPr/>
            </a:pPr>
            <a:r>
              <a:rPr lang="en-US" sz="4800" b="1" u="sng" dirty="0" err="1" smtClean="0">
                <a:solidFill>
                  <a:srgbClr val="002060"/>
                </a:solidFill>
                <a:effectLst>
                  <a:outerShdw blurRad="38100" dist="38100" dir="2700000" algn="tl">
                    <a:srgbClr val="000000">
                      <a:alpha val="43137"/>
                    </a:srgbClr>
                  </a:outerShdw>
                </a:effectLst>
                <a:latin typeface="+mn-lt"/>
              </a:rPr>
              <a:t>Ricardian</a:t>
            </a:r>
            <a:r>
              <a:rPr lang="en-US" sz="4800" b="1" u="sng" dirty="0" smtClean="0">
                <a:solidFill>
                  <a:srgbClr val="002060"/>
                </a:solidFill>
                <a:effectLst>
                  <a:outerShdw blurRad="38100" dist="38100" dir="2700000" algn="tl">
                    <a:srgbClr val="000000">
                      <a:alpha val="43137"/>
                    </a:srgbClr>
                  </a:outerShdw>
                </a:effectLst>
                <a:latin typeface="+mn-lt"/>
              </a:rPr>
              <a:t> Model: trade</a:t>
            </a:r>
            <a:endParaRPr lang="en-US" sz="4800" b="1" u="sng" dirty="0">
              <a:solidFill>
                <a:srgbClr val="002060"/>
              </a:solidFill>
              <a:effectLst>
                <a:outerShdw blurRad="38100" dist="38100" dir="2700000" algn="tl">
                  <a:srgbClr val="000000">
                    <a:alpha val="43137"/>
                  </a:srgbClr>
                </a:outerShdw>
              </a:effectLst>
              <a:latin typeface="+mn-lt"/>
            </a:endParaRPr>
          </a:p>
        </p:txBody>
      </p:sp>
      <p:sp>
        <p:nvSpPr>
          <p:cNvPr id="3" name="TextBox 2"/>
          <p:cNvSpPr txBox="1"/>
          <p:nvPr/>
        </p:nvSpPr>
        <p:spPr>
          <a:xfrm>
            <a:off x="3962400" y="1228963"/>
            <a:ext cx="4800600" cy="3323987"/>
          </a:xfrm>
          <a:prstGeom prst="rect">
            <a:avLst/>
          </a:prstGeom>
          <a:noFill/>
        </p:spPr>
        <p:txBody>
          <a:bodyPr wrap="square" rtlCol="0">
            <a:spAutoFit/>
          </a:bodyPr>
          <a:lstStyle/>
          <a:p>
            <a:r>
              <a:rPr lang="en-US" sz="2800" b="1" u="sng" dirty="0" smtClean="0">
                <a:cs typeface="Times New Roman"/>
              </a:rPr>
              <a:t>Comparative advantage</a:t>
            </a:r>
          </a:p>
          <a:p>
            <a:r>
              <a:rPr lang="en-US" sz="2800" b="1" dirty="0" err="1" smtClean="0"/>
              <a:t>a</a:t>
            </a:r>
            <a:r>
              <a:rPr lang="en-US" sz="2800" b="1" baseline="-25000" dirty="0" err="1" smtClean="0"/>
              <a:t>LC</a:t>
            </a:r>
            <a:r>
              <a:rPr lang="en-US" sz="2800" b="1" dirty="0" smtClean="0">
                <a:cs typeface="Times New Roman"/>
              </a:rPr>
              <a:t>/</a:t>
            </a:r>
            <a:r>
              <a:rPr lang="en-US" sz="2800" b="1" dirty="0" err="1" smtClean="0"/>
              <a:t>a</a:t>
            </a:r>
            <a:r>
              <a:rPr lang="en-US" sz="2800" b="1" baseline="-25000" dirty="0" err="1" smtClean="0"/>
              <a:t>LW</a:t>
            </a:r>
            <a:r>
              <a:rPr lang="en-US" sz="2800" b="1" dirty="0" smtClean="0">
                <a:cs typeface="Times New Roman"/>
              </a:rPr>
              <a:t> &lt; </a:t>
            </a:r>
            <a:r>
              <a:rPr lang="en-US" sz="2800" b="1" dirty="0" err="1" smtClean="0"/>
              <a:t>a</a:t>
            </a:r>
            <a:r>
              <a:rPr lang="en-US" sz="2800" b="1" baseline="-25000" dirty="0" err="1" smtClean="0"/>
              <a:t>LC</a:t>
            </a:r>
            <a:r>
              <a:rPr lang="en-US" sz="2800" b="1" dirty="0" smtClean="0"/>
              <a:t>*/</a:t>
            </a:r>
            <a:r>
              <a:rPr lang="en-US" sz="2800" b="1" dirty="0" err="1" smtClean="0"/>
              <a:t>a</a:t>
            </a:r>
            <a:r>
              <a:rPr lang="en-US" sz="2800" b="1" baseline="-25000" dirty="0" err="1" smtClean="0"/>
              <a:t>LW</a:t>
            </a:r>
            <a:r>
              <a:rPr lang="en-US" sz="2800" b="1" dirty="0" smtClean="0"/>
              <a:t>*</a:t>
            </a:r>
          </a:p>
          <a:p>
            <a:endParaRPr lang="en-US" sz="1400" b="1" dirty="0" smtClean="0"/>
          </a:p>
          <a:p>
            <a:r>
              <a:rPr lang="en-US" sz="2800" b="1" dirty="0" smtClean="0"/>
              <a:t>Lower opportunity cost means:</a:t>
            </a:r>
          </a:p>
          <a:p>
            <a:r>
              <a:rPr lang="en-US" sz="2800" b="1" dirty="0" smtClean="0"/>
              <a:t>If home country increases cheese production, it needs to reduce wine production less than foreign country would.</a:t>
            </a:r>
            <a:endParaRPr lang="en-US" sz="2800" b="1" dirty="0" smtClean="0">
              <a:cs typeface="Times New Roman"/>
            </a:endParaRPr>
          </a:p>
        </p:txBody>
      </p:sp>
      <p:pic>
        <p:nvPicPr>
          <p:cNvPr id="4" name="Picture 3" descr="cheese.png"/>
          <p:cNvPicPr>
            <a:picLocks noChangeAspect="1"/>
          </p:cNvPicPr>
          <p:nvPr/>
        </p:nvPicPr>
        <p:blipFill>
          <a:blip r:embed="rId2"/>
          <a:stretch>
            <a:fillRect/>
          </a:stretch>
        </p:blipFill>
        <p:spPr>
          <a:xfrm>
            <a:off x="914400" y="1047750"/>
            <a:ext cx="1959429" cy="1828800"/>
          </a:xfrm>
          <a:prstGeom prst="rect">
            <a:avLst/>
          </a:prstGeom>
        </p:spPr>
      </p:pic>
      <p:pic>
        <p:nvPicPr>
          <p:cNvPr id="5" name="Picture 4" descr="wine.png"/>
          <p:cNvPicPr>
            <a:picLocks noChangeAspect="1"/>
          </p:cNvPicPr>
          <p:nvPr/>
        </p:nvPicPr>
        <p:blipFill>
          <a:blip r:embed="rId3"/>
          <a:stretch>
            <a:fillRect/>
          </a:stretch>
        </p:blipFill>
        <p:spPr>
          <a:xfrm>
            <a:off x="990600" y="2495550"/>
            <a:ext cx="1905000" cy="22860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33350"/>
            <a:ext cx="6039860" cy="830997"/>
          </a:xfrm>
          <a:prstGeom prst="rect">
            <a:avLst/>
          </a:prstGeom>
          <a:noFill/>
        </p:spPr>
        <p:txBody>
          <a:bodyPr wrap="none">
            <a:spAutoFit/>
          </a:bodyPr>
          <a:lstStyle/>
          <a:p>
            <a:pPr algn="ctr" fontAlgn="auto">
              <a:spcBef>
                <a:spcPts val="0"/>
              </a:spcBef>
              <a:spcAft>
                <a:spcPts val="0"/>
              </a:spcAft>
              <a:defRPr/>
            </a:pPr>
            <a:r>
              <a:rPr lang="en-US" sz="4800" b="1" u="sng" dirty="0" err="1" smtClean="0">
                <a:solidFill>
                  <a:srgbClr val="002060"/>
                </a:solidFill>
                <a:effectLst>
                  <a:outerShdw blurRad="38100" dist="38100" dir="2700000" algn="tl">
                    <a:srgbClr val="000000">
                      <a:alpha val="43137"/>
                    </a:srgbClr>
                  </a:outerShdw>
                </a:effectLst>
                <a:latin typeface="+mn-lt"/>
              </a:rPr>
              <a:t>Ricardian</a:t>
            </a:r>
            <a:r>
              <a:rPr lang="en-US" sz="4800" b="1" u="sng" dirty="0" smtClean="0">
                <a:solidFill>
                  <a:srgbClr val="002060"/>
                </a:solidFill>
                <a:effectLst>
                  <a:outerShdw blurRad="38100" dist="38100" dir="2700000" algn="tl">
                    <a:srgbClr val="000000">
                      <a:alpha val="43137"/>
                    </a:srgbClr>
                  </a:outerShdw>
                </a:effectLst>
                <a:latin typeface="+mn-lt"/>
              </a:rPr>
              <a:t> Model: trade</a:t>
            </a:r>
            <a:endParaRPr lang="en-US" sz="4800" b="1" u="sng" dirty="0">
              <a:solidFill>
                <a:srgbClr val="002060"/>
              </a:solidFill>
              <a:effectLst>
                <a:outerShdw blurRad="38100" dist="38100" dir="2700000" algn="tl">
                  <a:srgbClr val="000000">
                    <a:alpha val="43137"/>
                  </a:srgbClr>
                </a:outerShdw>
              </a:effectLst>
              <a:latin typeface="+mn-lt"/>
            </a:endParaRPr>
          </a:p>
        </p:txBody>
      </p:sp>
      <p:sp>
        <p:nvSpPr>
          <p:cNvPr id="3" name="TextBox 2"/>
          <p:cNvSpPr txBox="1"/>
          <p:nvPr/>
        </p:nvSpPr>
        <p:spPr>
          <a:xfrm>
            <a:off x="3200400" y="1102876"/>
            <a:ext cx="5638800" cy="3754874"/>
          </a:xfrm>
          <a:prstGeom prst="rect">
            <a:avLst/>
          </a:prstGeom>
          <a:noFill/>
        </p:spPr>
        <p:txBody>
          <a:bodyPr wrap="square" rtlCol="0">
            <a:spAutoFit/>
          </a:bodyPr>
          <a:lstStyle/>
          <a:p>
            <a:r>
              <a:rPr lang="en-US" sz="2800" b="1" dirty="0" smtClean="0">
                <a:cs typeface="Times New Roman"/>
              </a:rPr>
              <a:t>Suppose:</a:t>
            </a:r>
          </a:p>
          <a:p>
            <a:r>
              <a:rPr lang="en-US" sz="2800" b="1" dirty="0" err="1" smtClean="0"/>
              <a:t>a</a:t>
            </a:r>
            <a:r>
              <a:rPr lang="en-US" sz="2800" b="1" baseline="-25000" dirty="0" err="1" smtClean="0"/>
              <a:t>LC</a:t>
            </a:r>
            <a:r>
              <a:rPr lang="en-US" sz="2800" b="1" dirty="0" smtClean="0">
                <a:cs typeface="Times New Roman"/>
              </a:rPr>
              <a:t> &lt; </a:t>
            </a:r>
            <a:r>
              <a:rPr lang="en-US" sz="2800" b="1" dirty="0" err="1" smtClean="0"/>
              <a:t>a</a:t>
            </a:r>
            <a:r>
              <a:rPr lang="en-US" sz="2800" b="1" baseline="-25000" dirty="0" err="1" smtClean="0"/>
              <a:t>LC</a:t>
            </a:r>
            <a:r>
              <a:rPr lang="en-US" sz="2800" b="1" dirty="0" smtClean="0"/>
              <a:t>*</a:t>
            </a:r>
          </a:p>
          <a:p>
            <a:r>
              <a:rPr lang="en-US" sz="2800" b="1" dirty="0" err="1" smtClean="0"/>
              <a:t>a</a:t>
            </a:r>
            <a:r>
              <a:rPr lang="en-US" sz="2800" b="1" baseline="-25000" dirty="0" err="1" smtClean="0"/>
              <a:t>LW</a:t>
            </a:r>
            <a:r>
              <a:rPr lang="en-US" sz="2800" b="1" dirty="0" smtClean="0">
                <a:cs typeface="Times New Roman"/>
              </a:rPr>
              <a:t> &lt; </a:t>
            </a:r>
            <a:r>
              <a:rPr lang="en-US" sz="2800" b="1" dirty="0" err="1" smtClean="0"/>
              <a:t>a</a:t>
            </a:r>
            <a:r>
              <a:rPr lang="en-US" sz="2800" b="1" baseline="-25000" dirty="0" err="1" smtClean="0"/>
              <a:t>LW</a:t>
            </a:r>
            <a:r>
              <a:rPr lang="en-US" sz="2800" b="1" dirty="0" smtClean="0"/>
              <a:t>*</a:t>
            </a:r>
          </a:p>
          <a:p>
            <a:r>
              <a:rPr lang="en-US" sz="2800" b="1" dirty="0" err="1" smtClean="0"/>
              <a:t>a</a:t>
            </a:r>
            <a:r>
              <a:rPr lang="en-US" sz="2800" b="1" baseline="-25000" dirty="0" err="1" smtClean="0"/>
              <a:t>LC</a:t>
            </a:r>
            <a:r>
              <a:rPr lang="en-US" sz="2800" b="1" dirty="0" smtClean="0">
                <a:cs typeface="Times New Roman"/>
              </a:rPr>
              <a:t>/</a:t>
            </a:r>
            <a:r>
              <a:rPr lang="en-US" sz="2800" b="1" dirty="0" err="1" smtClean="0"/>
              <a:t>a</a:t>
            </a:r>
            <a:r>
              <a:rPr lang="en-US" sz="2800" b="1" baseline="-25000" dirty="0" err="1" smtClean="0"/>
              <a:t>LW</a:t>
            </a:r>
            <a:r>
              <a:rPr lang="en-US" sz="2800" b="1" dirty="0" smtClean="0">
                <a:cs typeface="Times New Roman"/>
              </a:rPr>
              <a:t> &lt; </a:t>
            </a:r>
            <a:r>
              <a:rPr lang="en-US" sz="2800" b="1" dirty="0" err="1" smtClean="0"/>
              <a:t>a</a:t>
            </a:r>
            <a:r>
              <a:rPr lang="en-US" sz="2800" b="1" baseline="-25000" dirty="0" err="1" smtClean="0"/>
              <a:t>LC</a:t>
            </a:r>
            <a:r>
              <a:rPr lang="en-US" sz="2800" b="1" dirty="0" smtClean="0"/>
              <a:t>*/</a:t>
            </a:r>
            <a:r>
              <a:rPr lang="en-US" sz="2800" b="1" dirty="0" err="1" smtClean="0"/>
              <a:t>a</a:t>
            </a:r>
            <a:r>
              <a:rPr lang="en-US" sz="2800" b="1" baseline="-25000" dirty="0" err="1" smtClean="0"/>
              <a:t>LW</a:t>
            </a:r>
            <a:r>
              <a:rPr lang="en-US" sz="2800" b="1" dirty="0" smtClean="0"/>
              <a:t>*</a:t>
            </a:r>
          </a:p>
          <a:p>
            <a:endParaRPr lang="en-US" sz="1400" b="1" dirty="0" smtClean="0">
              <a:cs typeface="Times New Roman"/>
            </a:endParaRPr>
          </a:p>
          <a:p>
            <a:r>
              <a:rPr lang="en-US" sz="2800" b="1" dirty="0" smtClean="0">
                <a:cs typeface="Times New Roman"/>
              </a:rPr>
              <a:t>The home country has an absolute advantage in both wine and cheese.  But it has a comparative advantage in cheese, so trade is beneficial.</a:t>
            </a:r>
          </a:p>
        </p:txBody>
      </p:sp>
      <p:pic>
        <p:nvPicPr>
          <p:cNvPr id="4" name="Picture 3" descr="cheese.png"/>
          <p:cNvPicPr>
            <a:picLocks noChangeAspect="1"/>
          </p:cNvPicPr>
          <p:nvPr/>
        </p:nvPicPr>
        <p:blipFill>
          <a:blip r:embed="rId2"/>
          <a:stretch>
            <a:fillRect/>
          </a:stretch>
        </p:blipFill>
        <p:spPr>
          <a:xfrm>
            <a:off x="914400" y="1047750"/>
            <a:ext cx="1959429" cy="1828800"/>
          </a:xfrm>
          <a:prstGeom prst="rect">
            <a:avLst/>
          </a:prstGeom>
        </p:spPr>
      </p:pic>
      <p:pic>
        <p:nvPicPr>
          <p:cNvPr id="5" name="Picture 4" descr="wine.png"/>
          <p:cNvPicPr>
            <a:picLocks noChangeAspect="1"/>
          </p:cNvPicPr>
          <p:nvPr/>
        </p:nvPicPr>
        <p:blipFill>
          <a:blip r:embed="rId3"/>
          <a:stretch>
            <a:fillRect/>
          </a:stretch>
        </p:blipFill>
        <p:spPr>
          <a:xfrm>
            <a:off x="990600" y="2495550"/>
            <a:ext cx="1905000" cy="22860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fig03_02"/>
          <p:cNvPicPr>
            <a:picLocks noChangeAspect="1" noChangeArrowheads="1"/>
          </p:cNvPicPr>
          <p:nvPr/>
        </p:nvPicPr>
        <p:blipFill>
          <a:blip r:embed="rId2"/>
          <a:srcRect/>
          <a:stretch>
            <a:fillRect/>
          </a:stretch>
        </p:blipFill>
        <p:spPr bwMode="auto">
          <a:xfrm>
            <a:off x="5029200" y="1581150"/>
            <a:ext cx="2954061" cy="2743200"/>
          </a:xfrm>
          <a:prstGeom prst="rect">
            <a:avLst/>
          </a:prstGeom>
          <a:noFill/>
          <a:ln>
            <a:solidFill>
              <a:schemeClr val="tx1"/>
            </a:solidFill>
          </a:ln>
        </p:spPr>
      </p:pic>
      <p:pic>
        <p:nvPicPr>
          <p:cNvPr id="3" name="Picture 12" descr="fig03_01"/>
          <p:cNvPicPr>
            <a:picLocks noChangeAspect="1" noChangeArrowheads="1"/>
          </p:cNvPicPr>
          <p:nvPr/>
        </p:nvPicPr>
        <p:blipFill>
          <a:blip r:embed="rId3"/>
          <a:srcRect/>
          <a:stretch>
            <a:fillRect/>
          </a:stretch>
        </p:blipFill>
        <p:spPr bwMode="auto">
          <a:xfrm>
            <a:off x="685800" y="1581150"/>
            <a:ext cx="3013797" cy="2743200"/>
          </a:xfrm>
          <a:prstGeom prst="rect">
            <a:avLst/>
          </a:prstGeom>
          <a:noFill/>
          <a:ln>
            <a:solidFill>
              <a:schemeClr val="tx1"/>
            </a:solidFill>
          </a:ln>
        </p:spPr>
      </p:pic>
      <p:sp>
        <p:nvSpPr>
          <p:cNvPr id="4" name="Rectangle 2"/>
          <p:cNvSpPr txBox="1">
            <a:spLocks noChangeArrowheads="1"/>
          </p:cNvSpPr>
          <p:nvPr/>
        </p:nvSpPr>
        <p:spPr>
          <a:xfrm>
            <a:off x="609600" y="971550"/>
            <a:ext cx="3352800" cy="66833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Fig. 3-1: Home’s Production Possibility Frontier </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5" name="Rectangle 2"/>
          <p:cNvSpPr txBox="1">
            <a:spLocks noChangeArrowheads="1"/>
          </p:cNvSpPr>
          <p:nvPr/>
        </p:nvSpPr>
        <p:spPr>
          <a:xfrm>
            <a:off x="4648200" y="971550"/>
            <a:ext cx="3733800" cy="66833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Fig. 3-2: Foreign’s Production Possibility Frontier </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1447800" y="133350"/>
            <a:ext cx="6039860" cy="830997"/>
          </a:xfrm>
          <a:prstGeom prst="rect">
            <a:avLst/>
          </a:prstGeom>
          <a:noFill/>
        </p:spPr>
        <p:txBody>
          <a:bodyPr wrap="none">
            <a:spAutoFit/>
          </a:bodyPr>
          <a:lstStyle/>
          <a:p>
            <a:pPr algn="ctr" fontAlgn="auto">
              <a:spcBef>
                <a:spcPts val="0"/>
              </a:spcBef>
              <a:spcAft>
                <a:spcPts val="0"/>
              </a:spcAft>
              <a:defRPr/>
            </a:pPr>
            <a:r>
              <a:rPr lang="en-US" sz="4800" b="1" u="sng" dirty="0" err="1" smtClean="0">
                <a:solidFill>
                  <a:srgbClr val="002060"/>
                </a:solidFill>
                <a:effectLst>
                  <a:outerShdw blurRad="38100" dist="38100" dir="2700000" algn="tl">
                    <a:srgbClr val="000000">
                      <a:alpha val="43137"/>
                    </a:srgbClr>
                  </a:outerShdw>
                </a:effectLst>
                <a:latin typeface="+mn-lt"/>
              </a:rPr>
              <a:t>Ricardian</a:t>
            </a:r>
            <a:r>
              <a:rPr lang="en-US" sz="4800" b="1" u="sng" dirty="0" smtClean="0">
                <a:solidFill>
                  <a:srgbClr val="002060"/>
                </a:solidFill>
                <a:effectLst>
                  <a:outerShdw blurRad="38100" dist="38100" dir="2700000" algn="tl">
                    <a:srgbClr val="000000">
                      <a:alpha val="43137"/>
                    </a:srgbClr>
                  </a:outerShdw>
                </a:effectLst>
                <a:latin typeface="+mn-lt"/>
              </a:rPr>
              <a:t> Model: trade</a:t>
            </a:r>
            <a:endParaRPr lang="en-US" sz="4800" b="1" u="sng" dirty="0">
              <a:solidFill>
                <a:srgbClr val="002060"/>
              </a:solidFill>
              <a:effectLst>
                <a:outerShdw blurRad="38100" dist="38100" dir="2700000" algn="tl">
                  <a:srgbClr val="000000">
                    <a:alpha val="43137"/>
                  </a:srgbClr>
                </a:outerShdw>
              </a:effectLst>
              <a:latin typeface="+mn-lt"/>
            </a:endParaRPr>
          </a:p>
        </p:txBody>
      </p:sp>
      <p:sp>
        <p:nvSpPr>
          <p:cNvPr id="7" name="TextBox 6"/>
          <p:cNvSpPr txBox="1"/>
          <p:nvPr/>
        </p:nvSpPr>
        <p:spPr>
          <a:xfrm>
            <a:off x="838200" y="4400550"/>
            <a:ext cx="7162800" cy="523220"/>
          </a:xfrm>
          <a:prstGeom prst="rect">
            <a:avLst/>
          </a:prstGeom>
          <a:noFill/>
        </p:spPr>
        <p:txBody>
          <a:bodyPr wrap="square" rtlCol="0">
            <a:spAutoFit/>
          </a:bodyPr>
          <a:lstStyle/>
          <a:p>
            <a:r>
              <a:rPr lang="en-US" sz="2800" b="1" dirty="0" err="1" smtClean="0"/>
              <a:t>a</a:t>
            </a:r>
            <a:r>
              <a:rPr lang="en-US" sz="2800" b="1" baseline="-25000" dirty="0" err="1" smtClean="0"/>
              <a:t>LC</a:t>
            </a:r>
            <a:r>
              <a:rPr lang="en-US" sz="2800" b="1" dirty="0" smtClean="0">
                <a:cs typeface="Times New Roman"/>
              </a:rPr>
              <a:t>/</a:t>
            </a:r>
            <a:r>
              <a:rPr lang="en-US" sz="2800" b="1" dirty="0" err="1" smtClean="0"/>
              <a:t>a</a:t>
            </a:r>
            <a:r>
              <a:rPr lang="en-US" sz="2800" b="1" baseline="-25000" dirty="0" err="1" smtClean="0"/>
              <a:t>LW</a:t>
            </a:r>
            <a:r>
              <a:rPr lang="en-US" sz="2800" b="1" dirty="0" smtClean="0">
                <a:cs typeface="Times New Roman"/>
              </a:rPr>
              <a:t> &lt; </a:t>
            </a:r>
            <a:r>
              <a:rPr lang="en-US" sz="2800" b="1" dirty="0" err="1" smtClean="0"/>
              <a:t>a</a:t>
            </a:r>
            <a:r>
              <a:rPr lang="en-US" sz="2800" b="1" baseline="-25000" dirty="0" err="1" smtClean="0"/>
              <a:t>LC</a:t>
            </a:r>
            <a:r>
              <a:rPr lang="en-US" sz="2800" b="1" dirty="0" smtClean="0"/>
              <a:t>*/</a:t>
            </a:r>
            <a:r>
              <a:rPr lang="en-US" sz="2800" b="1" dirty="0" err="1" smtClean="0"/>
              <a:t>a</a:t>
            </a:r>
            <a:r>
              <a:rPr lang="en-US" sz="2800" b="1" baseline="-25000" dirty="0" err="1" smtClean="0"/>
              <a:t>LW</a:t>
            </a:r>
            <a:r>
              <a:rPr lang="en-US" sz="2800" b="1" dirty="0" smtClean="0"/>
              <a:t>* means foreign PPF steeper.</a:t>
            </a:r>
            <a:endParaRPr lang="en-US" sz="2800" b="1" dirty="0" smtClean="0">
              <a:cs typeface="Times New Roman"/>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05200" y="1305163"/>
            <a:ext cx="5105400" cy="3323987"/>
          </a:xfrm>
          <a:prstGeom prst="rect">
            <a:avLst/>
          </a:prstGeom>
          <a:noFill/>
        </p:spPr>
        <p:txBody>
          <a:bodyPr wrap="square" rtlCol="0">
            <a:spAutoFit/>
          </a:bodyPr>
          <a:lstStyle/>
          <a:p>
            <a:r>
              <a:rPr lang="en-US" sz="2800" b="1" dirty="0" smtClean="0">
                <a:cs typeface="Times New Roman"/>
              </a:rPr>
              <a:t>Suppose:</a:t>
            </a:r>
          </a:p>
          <a:p>
            <a:r>
              <a:rPr lang="en-US" sz="2800" b="1" dirty="0" smtClean="0"/>
              <a:t>P</a:t>
            </a:r>
            <a:r>
              <a:rPr lang="en-US" sz="2800" b="1" baseline="-25000" dirty="0" smtClean="0"/>
              <a:t>C</a:t>
            </a:r>
            <a:r>
              <a:rPr lang="en-US" sz="2800" b="1" dirty="0" smtClean="0">
                <a:cs typeface="Times New Roman"/>
              </a:rPr>
              <a:t>/</a:t>
            </a:r>
            <a:r>
              <a:rPr lang="en-US" sz="2800" b="1" dirty="0" smtClean="0"/>
              <a:t>P</a:t>
            </a:r>
            <a:r>
              <a:rPr lang="en-US" sz="2800" b="1" baseline="-25000" dirty="0" smtClean="0"/>
              <a:t>W</a:t>
            </a:r>
            <a:r>
              <a:rPr lang="en-US" sz="2800" b="1" dirty="0" smtClean="0">
                <a:cs typeface="Times New Roman"/>
              </a:rPr>
              <a:t> = </a:t>
            </a:r>
            <a:r>
              <a:rPr lang="en-US" sz="2800" b="1" dirty="0" err="1" smtClean="0"/>
              <a:t>a</a:t>
            </a:r>
            <a:r>
              <a:rPr lang="en-US" sz="2800" b="1" baseline="-25000" dirty="0" err="1" smtClean="0"/>
              <a:t>LC</a:t>
            </a:r>
            <a:r>
              <a:rPr lang="en-US" sz="2800" b="1" dirty="0" smtClean="0"/>
              <a:t>/</a:t>
            </a:r>
            <a:r>
              <a:rPr lang="en-US" sz="2800" b="1" dirty="0" err="1" smtClean="0"/>
              <a:t>a</a:t>
            </a:r>
            <a:r>
              <a:rPr lang="en-US" sz="2800" b="1" baseline="-25000" dirty="0" err="1" smtClean="0"/>
              <a:t>LW</a:t>
            </a:r>
            <a:endParaRPr lang="en-US" sz="2800" b="1" dirty="0" smtClean="0"/>
          </a:p>
          <a:p>
            <a:r>
              <a:rPr lang="en-US" sz="2800" b="1" dirty="0" smtClean="0"/>
              <a:t>P</a:t>
            </a:r>
            <a:r>
              <a:rPr lang="en-US" sz="2800" b="1" baseline="-25000" dirty="0" smtClean="0"/>
              <a:t>C</a:t>
            </a:r>
            <a:r>
              <a:rPr lang="en-US" sz="2800" b="1" dirty="0" smtClean="0">
                <a:cs typeface="Times New Roman"/>
              </a:rPr>
              <a:t>*/</a:t>
            </a:r>
            <a:r>
              <a:rPr lang="en-US" sz="2800" b="1" dirty="0" smtClean="0"/>
              <a:t>P</a:t>
            </a:r>
            <a:r>
              <a:rPr lang="en-US" sz="2800" b="1" baseline="-25000" dirty="0" smtClean="0"/>
              <a:t>W</a:t>
            </a:r>
            <a:r>
              <a:rPr lang="en-US" sz="2800" b="1" dirty="0" smtClean="0">
                <a:cs typeface="Times New Roman"/>
              </a:rPr>
              <a:t>* = </a:t>
            </a:r>
            <a:r>
              <a:rPr lang="en-US" sz="2800" b="1" dirty="0" err="1" smtClean="0"/>
              <a:t>a</a:t>
            </a:r>
            <a:r>
              <a:rPr lang="en-US" sz="2800" b="1" baseline="-25000" dirty="0" err="1" smtClean="0"/>
              <a:t>LC</a:t>
            </a:r>
            <a:r>
              <a:rPr lang="en-US" sz="2800" b="1" dirty="0" smtClean="0"/>
              <a:t>*/</a:t>
            </a:r>
            <a:r>
              <a:rPr lang="en-US" sz="2800" b="1" dirty="0" err="1" smtClean="0"/>
              <a:t>a</a:t>
            </a:r>
            <a:r>
              <a:rPr lang="en-US" sz="2800" b="1" baseline="-25000" dirty="0" err="1" smtClean="0"/>
              <a:t>LW</a:t>
            </a:r>
            <a:r>
              <a:rPr lang="en-US" sz="2800" b="1" dirty="0" smtClean="0"/>
              <a:t>*</a:t>
            </a:r>
          </a:p>
          <a:p>
            <a:endParaRPr lang="en-US" sz="1400" b="1" dirty="0" smtClean="0">
              <a:cs typeface="Times New Roman"/>
            </a:endParaRPr>
          </a:p>
          <a:p>
            <a:r>
              <a:rPr lang="en-US" sz="2800" b="1" dirty="0" smtClean="0">
                <a:cs typeface="Times New Roman"/>
              </a:rPr>
              <a:t>Pre-trade the relative prices of goods in the two countries are determined by their relative unit labor requirements.</a:t>
            </a:r>
          </a:p>
        </p:txBody>
      </p:sp>
      <p:pic>
        <p:nvPicPr>
          <p:cNvPr id="4" name="Picture 3" descr="cheese.png"/>
          <p:cNvPicPr>
            <a:picLocks noChangeAspect="1"/>
          </p:cNvPicPr>
          <p:nvPr/>
        </p:nvPicPr>
        <p:blipFill>
          <a:blip r:embed="rId2"/>
          <a:stretch>
            <a:fillRect/>
          </a:stretch>
        </p:blipFill>
        <p:spPr>
          <a:xfrm>
            <a:off x="914400" y="1047750"/>
            <a:ext cx="1959429" cy="1828800"/>
          </a:xfrm>
          <a:prstGeom prst="rect">
            <a:avLst/>
          </a:prstGeom>
        </p:spPr>
      </p:pic>
      <p:pic>
        <p:nvPicPr>
          <p:cNvPr id="5" name="Picture 4" descr="wine.png"/>
          <p:cNvPicPr>
            <a:picLocks noChangeAspect="1"/>
          </p:cNvPicPr>
          <p:nvPr/>
        </p:nvPicPr>
        <p:blipFill>
          <a:blip r:embed="rId3"/>
          <a:stretch>
            <a:fillRect/>
          </a:stretch>
        </p:blipFill>
        <p:spPr>
          <a:xfrm>
            <a:off x="990600" y="2495550"/>
            <a:ext cx="1905000" cy="2286000"/>
          </a:xfrm>
          <a:prstGeom prst="rect">
            <a:avLst/>
          </a:prstGeom>
        </p:spPr>
      </p:pic>
      <p:sp>
        <p:nvSpPr>
          <p:cNvPr id="6" name="TextBox 5"/>
          <p:cNvSpPr txBox="1"/>
          <p:nvPr/>
        </p:nvSpPr>
        <p:spPr>
          <a:xfrm>
            <a:off x="1447800" y="133350"/>
            <a:ext cx="6039860" cy="830997"/>
          </a:xfrm>
          <a:prstGeom prst="rect">
            <a:avLst/>
          </a:prstGeom>
          <a:noFill/>
        </p:spPr>
        <p:txBody>
          <a:bodyPr wrap="none">
            <a:spAutoFit/>
          </a:bodyPr>
          <a:lstStyle/>
          <a:p>
            <a:pPr algn="ctr" fontAlgn="auto">
              <a:spcBef>
                <a:spcPts val="0"/>
              </a:spcBef>
              <a:spcAft>
                <a:spcPts val="0"/>
              </a:spcAft>
              <a:defRPr/>
            </a:pPr>
            <a:r>
              <a:rPr lang="en-US" sz="4800" b="1" u="sng" dirty="0" err="1" smtClean="0">
                <a:solidFill>
                  <a:srgbClr val="002060"/>
                </a:solidFill>
                <a:effectLst>
                  <a:outerShdw blurRad="38100" dist="38100" dir="2700000" algn="tl">
                    <a:srgbClr val="000000">
                      <a:alpha val="43137"/>
                    </a:srgbClr>
                  </a:outerShdw>
                </a:effectLst>
                <a:latin typeface="+mn-lt"/>
              </a:rPr>
              <a:t>Ricardian</a:t>
            </a:r>
            <a:r>
              <a:rPr lang="en-US" sz="4800" b="1" u="sng" dirty="0" smtClean="0">
                <a:solidFill>
                  <a:srgbClr val="002060"/>
                </a:solidFill>
                <a:effectLst>
                  <a:outerShdw blurRad="38100" dist="38100" dir="2700000" algn="tl">
                    <a:srgbClr val="000000">
                      <a:alpha val="43137"/>
                    </a:srgbClr>
                  </a:outerShdw>
                </a:effectLst>
                <a:latin typeface="+mn-lt"/>
              </a:rPr>
              <a:t> Model: trade</a:t>
            </a:r>
            <a:endParaRPr lang="en-US" sz="4800" b="1" u="sng" dirty="0">
              <a:solidFill>
                <a:srgbClr val="002060"/>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8912" y="133350"/>
            <a:ext cx="6755888" cy="830997"/>
          </a:xfrm>
          <a:prstGeom prst="rect">
            <a:avLst/>
          </a:prstGeom>
          <a:noFill/>
        </p:spPr>
        <p:txBody>
          <a:bodyPr wrap="none">
            <a:spAutoFit/>
          </a:bodyPr>
          <a:lstStyle/>
          <a:p>
            <a:pPr algn="ctr" fontAlgn="auto">
              <a:spcBef>
                <a:spcPts val="0"/>
              </a:spcBef>
              <a:spcAft>
                <a:spcPts val="0"/>
              </a:spcAft>
              <a:defRPr/>
            </a:pPr>
            <a:r>
              <a:rPr lang="en-US" sz="4800" b="1" u="sng" dirty="0" err="1" smtClean="0">
                <a:solidFill>
                  <a:srgbClr val="002060"/>
                </a:solidFill>
                <a:effectLst>
                  <a:outerShdw blurRad="38100" dist="38100" dir="2700000" algn="tl">
                    <a:srgbClr val="000000">
                      <a:alpha val="43137"/>
                    </a:srgbClr>
                  </a:outerShdw>
                </a:effectLst>
                <a:latin typeface="+mn-lt"/>
              </a:rPr>
              <a:t>Ricardian</a:t>
            </a:r>
            <a:r>
              <a:rPr lang="en-US" sz="4800" b="1" u="sng" dirty="0" smtClean="0">
                <a:solidFill>
                  <a:srgbClr val="002060"/>
                </a:solidFill>
                <a:effectLst>
                  <a:outerShdw blurRad="38100" dist="38100" dir="2700000" algn="tl">
                    <a:srgbClr val="000000">
                      <a:alpha val="43137"/>
                    </a:srgbClr>
                  </a:outerShdw>
                </a:effectLst>
                <a:latin typeface="+mn-lt"/>
              </a:rPr>
              <a:t> Model: RS &amp; RD</a:t>
            </a:r>
            <a:endParaRPr lang="en-US" sz="4800" b="1" u="sng" dirty="0">
              <a:solidFill>
                <a:srgbClr val="002060"/>
              </a:solidFill>
              <a:effectLst>
                <a:outerShdw blurRad="38100" dist="38100" dir="2700000" algn="tl">
                  <a:srgbClr val="000000">
                    <a:alpha val="43137"/>
                  </a:srgbClr>
                </a:outerShdw>
              </a:effectLst>
              <a:latin typeface="+mn-lt"/>
            </a:endParaRPr>
          </a:p>
        </p:txBody>
      </p:sp>
      <p:pic>
        <p:nvPicPr>
          <p:cNvPr id="3" name="Picture 10" descr="fig03_03"/>
          <p:cNvPicPr>
            <a:picLocks noChangeAspect="1" noChangeArrowheads="1"/>
          </p:cNvPicPr>
          <p:nvPr/>
        </p:nvPicPr>
        <p:blipFill>
          <a:blip r:embed="rId2"/>
          <a:srcRect/>
          <a:stretch>
            <a:fillRect/>
          </a:stretch>
        </p:blipFill>
        <p:spPr bwMode="auto">
          <a:xfrm>
            <a:off x="609414" y="1600200"/>
            <a:ext cx="3733986" cy="3200400"/>
          </a:xfrm>
          <a:prstGeom prst="rect">
            <a:avLst/>
          </a:prstGeom>
          <a:noFill/>
          <a:ln>
            <a:solidFill>
              <a:schemeClr val="tx1"/>
            </a:solidFill>
          </a:ln>
        </p:spPr>
      </p:pic>
      <p:sp>
        <p:nvSpPr>
          <p:cNvPr id="4" name="Rectangle 2"/>
          <p:cNvSpPr txBox="1">
            <a:spLocks noChangeArrowheads="1"/>
          </p:cNvSpPr>
          <p:nvPr/>
        </p:nvSpPr>
        <p:spPr>
          <a:xfrm>
            <a:off x="1142814" y="971550"/>
            <a:ext cx="2590800" cy="68738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Fig. 3-3: World Relative Supply and Demand</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4724400" y="1581150"/>
            <a:ext cx="4267200" cy="2893100"/>
          </a:xfrm>
          <a:prstGeom prst="rect">
            <a:avLst/>
          </a:prstGeom>
          <a:noFill/>
        </p:spPr>
        <p:txBody>
          <a:bodyPr wrap="square" rtlCol="0">
            <a:spAutoFit/>
          </a:bodyPr>
          <a:lstStyle/>
          <a:p>
            <a:r>
              <a:rPr lang="en-US" sz="2800" b="1" dirty="0" smtClean="0">
                <a:cs typeface="Times New Roman"/>
              </a:rPr>
              <a:t>This graph shows relative world supply and demand in the </a:t>
            </a:r>
            <a:r>
              <a:rPr lang="en-US" sz="2800" b="1" dirty="0" err="1" smtClean="0">
                <a:cs typeface="Times New Roman"/>
              </a:rPr>
              <a:t>Ricardian</a:t>
            </a:r>
            <a:r>
              <a:rPr lang="en-US" sz="2800" b="1" dirty="0" smtClean="0">
                <a:cs typeface="Times New Roman"/>
              </a:rPr>
              <a:t> model.</a:t>
            </a:r>
          </a:p>
          <a:p>
            <a:endParaRPr lang="en-US" sz="1400" b="1" dirty="0" smtClean="0">
              <a:cs typeface="Times New Roman"/>
            </a:endParaRPr>
          </a:p>
          <a:p>
            <a:r>
              <a:rPr lang="en-US" sz="2800" b="1" dirty="0" smtClean="0">
                <a:cs typeface="Times New Roman"/>
              </a:rPr>
              <a:t>We’ll explore the math to see why RD and RS are shaped the way they are.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1788" y="133350"/>
            <a:ext cx="29742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Definitions</a:t>
            </a:r>
          </a:p>
        </p:txBody>
      </p:sp>
      <p:sp>
        <p:nvSpPr>
          <p:cNvPr id="4" name="TextBox 3"/>
          <p:cNvSpPr txBox="1"/>
          <p:nvPr/>
        </p:nvSpPr>
        <p:spPr>
          <a:xfrm>
            <a:off x="3810000" y="2266950"/>
            <a:ext cx="4419600" cy="1384995"/>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productivity </a:t>
            </a:r>
            <a:r>
              <a:rPr lang="en-US" sz="2800" b="1" dirty="0" smtClean="0"/>
              <a:t>–</a:t>
            </a:r>
          </a:p>
          <a:p>
            <a:pPr algn="ctr"/>
            <a:r>
              <a:rPr lang="en-US" sz="2800" b="1" dirty="0" smtClean="0"/>
              <a:t>amount of product produced in a unit of time</a:t>
            </a:r>
          </a:p>
        </p:txBody>
      </p:sp>
      <p:pic>
        <p:nvPicPr>
          <p:cNvPr id="5" name="Picture 4" descr="productive.jpg"/>
          <p:cNvPicPr>
            <a:picLocks noChangeAspect="1"/>
          </p:cNvPicPr>
          <p:nvPr/>
        </p:nvPicPr>
        <p:blipFill>
          <a:blip r:embed="rId2"/>
          <a:stretch>
            <a:fillRect/>
          </a:stretch>
        </p:blipFill>
        <p:spPr>
          <a:xfrm>
            <a:off x="304800" y="1047750"/>
            <a:ext cx="2857500" cy="38100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8912" y="133350"/>
            <a:ext cx="6755888" cy="830997"/>
          </a:xfrm>
          <a:prstGeom prst="rect">
            <a:avLst/>
          </a:prstGeom>
          <a:noFill/>
        </p:spPr>
        <p:txBody>
          <a:bodyPr wrap="none">
            <a:spAutoFit/>
          </a:bodyPr>
          <a:lstStyle/>
          <a:p>
            <a:pPr algn="ctr" fontAlgn="auto">
              <a:spcBef>
                <a:spcPts val="0"/>
              </a:spcBef>
              <a:spcAft>
                <a:spcPts val="0"/>
              </a:spcAft>
              <a:defRPr/>
            </a:pPr>
            <a:r>
              <a:rPr lang="en-US" sz="4800" b="1" u="sng" dirty="0" err="1" smtClean="0">
                <a:solidFill>
                  <a:srgbClr val="002060"/>
                </a:solidFill>
                <a:effectLst>
                  <a:outerShdw blurRad="38100" dist="38100" dir="2700000" algn="tl">
                    <a:srgbClr val="000000">
                      <a:alpha val="43137"/>
                    </a:srgbClr>
                  </a:outerShdw>
                </a:effectLst>
                <a:latin typeface="+mn-lt"/>
              </a:rPr>
              <a:t>Ricardian</a:t>
            </a:r>
            <a:r>
              <a:rPr lang="en-US" sz="4800" b="1" u="sng" dirty="0" smtClean="0">
                <a:solidFill>
                  <a:srgbClr val="002060"/>
                </a:solidFill>
                <a:effectLst>
                  <a:outerShdw blurRad="38100" dist="38100" dir="2700000" algn="tl">
                    <a:srgbClr val="000000">
                      <a:alpha val="43137"/>
                    </a:srgbClr>
                  </a:outerShdw>
                </a:effectLst>
                <a:latin typeface="+mn-lt"/>
              </a:rPr>
              <a:t> Model: RS &amp; RD</a:t>
            </a:r>
            <a:endParaRPr lang="en-US" sz="4800" b="1" u="sng" dirty="0">
              <a:solidFill>
                <a:srgbClr val="002060"/>
              </a:solidFill>
              <a:effectLst>
                <a:outerShdw blurRad="38100" dist="38100" dir="2700000" algn="tl">
                  <a:srgbClr val="000000">
                    <a:alpha val="43137"/>
                  </a:srgbClr>
                </a:outerShdw>
              </a:effectLst>
              <a:latin typeface="+mn-lt"/>
            </a:endParaRPr>
          </a:p>
        </p:txBody>
      </p:sp>
      <p:pic>
        <p:nvPicPr>
          <p:cNvPr id="6" name="Picture 5" descr="cheese.png"/>
          <p:cNvPicPr>
            <a:picLocks noChangeAspect="1"/>
          </p:cNvPicPr>
          <p:nvPr/>
        </p:nvPicPr>
        <p:blipFill>
          <a:blip r:embed="rId2"/>
          <a:stretch>
            <a:fillRect/>
          </a:stretch>
        </p:blipFill>
        <p:spPr>
          <a:xfrm>
            <a:off x="914400" y="1047750"/>
            <a:ext cx="1959429" cy="1828800"/>
          </a:xfrm>
          <a:prstGeom prst="rect">
            <a:avLst/>
          </a:prstGeom>
        </p:spPr>
      </p:pic>
      <p:pic>
        <p:nvPicPr>
          <p:cNvPr id="7" name="Picture 6" descr="wine.png"/>
          <p:cNvPicPr>
            <a:picLocks noChangeAspect="1"/>
          </p:cNvPicPr>
          <p:nvPr/>
        </p:nvPicPr>
        <p:blipFill>
          <a:blip r:embed="rId3"/>
          <a:stretch>
            <a:fillRect/>
          </a:stretch>
        </p:blipFill>
        <p:spPr>
          <a:xfrm>
            <a:off x="990600" y="2495550"/>
            <a:ext cx="1905000" cy="2286000"/>
          </a:xfrm>
          <a:prstGeom prst="rect">
            <a:avLst/>
          </a:prstGeom>
        </p:spPr>
      </p:pic>
      <p:sp>
        <p:nvSpPr>
          <p:cNvPr id="9" name="TextBox 8"/>
          <p:cNvSpPr txBox="1"/>
          <p:nvPr/>
        </p:nvSpPr>
        <p:spPr>
          <a:xfrm>
            <a:off x="3048000" y="1581150"/>
            <a:ext cx="6096000" cy="2800767"/>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world relative supply of cheese (RS) </a:t>
            </a:r>
            <a:r>
              <a:rPr lang="en-US" sz="2800" b="1" dirty="0" smtClean="0"/>
              <a:t>–</a:t>
            </a:r>
          </a:p>
          <a:p>
            <a:pPr algn="ctr"/>
            <a:r>
              <a:rPr lang="en-US" sz="2800" b="1" dirty="0" smtClean="0"/>
              <a:t>quantity of cheese supplied by all countries relative to the quantity of wine supplied by all countries</a:t>
            </a:r>
          </a:p>
          <a:p>
            <a:pPr algn="ctr"/>
            <a:endParaRPr lang="en-US" sz="2800" b="1" dirty="0" smtClean="0"/>
          </a:p>
          <a:p>
            <a:pPr algn="ctr"/>
            <a:r>
              <a:rPr lang="en-US" sz="3600" b="1" dirty="0" smtClean="0">
                <a:cs typeface="Times New Roman"/>
              </a:rPr>
              <a:t>RS = (</a:t>
            </a:r>
            <a:r>
              <a:rPr lang="en-US" sz="3600" b="1" dirty="0" smtClean="0"/>
              <a:t>Q</a:t>
            </a:r>
            <a:r>
              <a:rPr lang="en-US" sz="3600" b="1" baseline="-25000" dirty="0" smtClean="0"/>
              <a:t>C</a:t>
            </a:r>
            <a:r>
              <a:rPr lang="en-US" sz="3600" b="1" dirty="0" smtClean="0">
                <a:cs typeface="Times New Roman"/>
              </a:rPr>
              <a:t> + </a:t>
            </a:r>
            <a:r>
              <a:rPr lang="en-US" sz="3600" b="1" dirty="0" smtClean="0"/>
              <a:t>Q</a:t>
            </a:r>
            <a:r>
              <a:rPr lang="en-US" sz="3600" b="1" baseline="-25000" dirty="0" smtClean="0"/>
              <a:t>C</a:t>
            </a:r>
            <a:r>
              <a:rPr lang="en-US" sz="3600" b="1" dirty="0" smtClean="0">
                <a:cs typeface="Times New Roman"/>
              </a:rPr>
              <a:t>*)/(</a:t>
            </a:r>
            <a:r>
              <a:rPr lang="en-US" sz="3600" b="1" dirty="0" smtClean="0"/>
              <a:t>Q</a:t>
            </a:r>
            <a:r>
              <a:rPr lang="en-US" sz="3600" b="1" baseline="-25000" dirty="0" smtClean="0"/>
              <a:t>W</a:t>
            </a:r>
            <a:r>
              <a:rPr lang="en-US" sz="3600" b="1" dirty="0" smtClean="0">
                <a:cs typeface="Times New Roman"/>
              </a:rPr>
              <a:t> + </a:t>
            </a:r>
            <a:r>
              <a:rPr lang="en-US" sz="3600" b="1" dirty="0" smtClean="0"/>
              <a:t>Q</a:t>
            </a:r>
            <a:r>
              <a:rPr lang="en-US" sz="3600" b="1" baseline="-25000" dirty="0" smtClean="0"/>
              <a:t>W</a:t>
            </a:r>
            <a:r>
              <a:rPr lang="en-US" sz="3600" b="1" dirty="0" smtClean="0">
                <a:cs typeface="Times New Roman"/>
              </a:rPr>
              <a:t>*)</a:t>
            </a:r>
            <a:endParaRPr lang="en-US" sz="3600" b="1"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33350"/>
            <a:ext cx="8581325" cy="830997"/>
          </a:xfrm>
          <a:prstGeom prst="rect">
            <a:avLst/>
          </a:prstGeom>
          <a:noFill/>
        </p:spPr>
        <p:txBody>
          <a:bodyPr wrap="none">
            <a:spAutoFit/>
          </a:bodyPr>
          <a:lstStyle/>
          <a:p>
            <a:pPr algn="ctr" fontAlgn="auto">
              <a:spcBef>
                <a:spcPts val="0"/>
              </a:spcBef>
              <a:spcAft>
                <a:spcPts val="0"/>
              </a:spcAft>
              <a:defRPr/>
            </a:pPr>
            <a:r>
              <a:rPr lang="en-US" sz="4800" b="1" u="sng" dirty="0" err="1" smtClean="0">
                <a:solidFill>
                  <a:srgbClr val="002060"/>
                </a:solidFill>
                <a:effectLst>
                  <a:outerShdw blurRad="38100" dist="38100" dir="2700000" algn="tl">
                    <a:srgbClr val="000000">
                      <a:alpha val="43137"/>
                    </a:srgbClr>
                  </a:outerShdw>
                </a:effectLst>
                <a:latin typeface="+mn-lt"/>
              </a:rPr>
              <a:t>Ricardian</a:t>
            </a:r>
            <a:r>
              <a:rPr lang="en-US" sz="4800" b="1" u="sng" dirty="0" smtClean="0">
                <a:solidFill>
                  <a:srgbClr val="002060"/>
                </a:solidFill>
                <a:effectLst>
                  <a:outerShdw blurRad="38100" dist="38100" dir="2700000" algn="tl">
                    <a:srgbClr val="000000">
                      <a:alpha val="43137"/>
                    </a:srgbClr>
                  </a:outerShdw>
                </a:effectLst>
                <a:latin typeface="+mn-lt"/>
              </a:rPr>
              <a:t> Model: prices &amp; supply</a:t>
            </a:r>
            <a:endParaRPr lang="en-US" sz="4800" b="1" u="sng" dirty="0">
              <a:solidFill>
                <a:srgbClr val="002060"/>
              </a:solidFill>
              <a:effectLst>
                <a:outerShdw blurRad="38100" dist="38100" dir="2700000" algn="tl">
                  <a:srgbClr val="000000">
                    <a:alpha val="43137"/>
                  </a:srgbClr>
                </a:outerShdw>
              </a:effectLst>
              <a:latin typeface="+mn-lt"/>
            </a:endParaRPr>
          </a:p>
        </p:txBody>
      </p:sp>
      <p:sp>
        <p:nvSpPr>
          <p:cNvPr id="3" name="TextBox 2"/>
          <p:cNvSpPr txBox="1"/>
          <p:nvPr/>
        </p:nvSpPr>
        <p:spPr>
          <a:xfrm>
            <a:off x="4343400" y="1123950"/>
            <a:ext cx="3505200" cy="3754874"/>
          </a:xfrm>
          <a:prstGeom prst="rect">
            <a:avLst/>
          </a:prstGeom>
          <a:noFill/>
        </p:spPr>
        <p:txBody>
          <a:bodyPr wrap="square" rtlCol="0">
            <a:spAutoFit/>
          </a:bodyPr>
          <a:lstStyle/>
          <a:p>
            <a:r>
              <a:rPr lang="en-US" sz="2800" b="1" dirty="0" smtClean="0">
                <a:cs typeface="Times New Roman"/>
              </a:rPr>
              <a:t>Recall:</a:t>
            </a:r>
          </a:p>
          <a:p>
            <a:endParaRPr lang="en-US" sz="1400" b="1" dirty="0" smtClean="0">
              <a:cs typeface="Times New Roman"/>
            </a:endParaRPr>
          </a:p>
          <a:p>
            <a:r>
              <a:rPr lang="en-US" sz="2800" b="1" dirty="0" smtClean="0">
                <a:cs typeface="Times New Roman"/>
              </a:rPr>
              <a:t>If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W</a:t>
            </a:r>
            <a:r>
              <a:rPr lang="en-US" sz="2800" b="1" dirty="0" smtClean="0">
                <a:cs typeface="Times New Roman"/>
              </a:rPr>
              <a:t> &gt; </a:t>
            </a:r>
            <a:r>
              <a:rPr lang="en-US" sz="2800" b="1" dirty="0" err="1" smtClean="0">
                <a:cs typeface="Times New Roman"/>
              </a:rPr>
              <a:t>a</a:t>
            </a:r>
            <a:r>
              <a:rPr lang="en-US" sz="2800" b="1" baseline="-25000" dirty="0" err="1" smtClean="0">
                <a:cs typeface="Times New Roman"/>
              </a:rPr>
              <a:t>LC</a:t>
            </a:r>
            <a:r>
              <a:rPr lang="en-US" sz="2800" b="1" dirty="0" smtClean="0">
                <a:cs typeface="Times New Roman"/>
              </a:rPr>
              <a:t>/</a:t>
            </a:r>
            <a:r>
              <a:rPr lang="en-US" sz="2800" b="1" dirty="0" err="1" smtClean="0">
                <a:cs typeface="Times New Roman"/>
              </a:rPr>
              <a:t>a</a:t>
            </a:r>
            <a:r>
              <a:rPr lang="en-US" sz="2800" b="1" baseline="-25000" dirty="0" err="1" smtClean="0">
                <a:cs typeface="Times New Roman"/>
              </a:rPr>
              <a:t>LW</a:t>
            </a:r>
            <a:endParaRPr lang="en-US" sz="2800" b="1" baseline="-25000" dirty="0" smtClean="0">
              <a:cs typeface="Times New Roman"/>
            </a:endParaRPr>
          </a:p>
          <a:p>
            <a:r>
              <a:rPr lang="en-US" sz="2800" b="1" dirty="0" smtClean="0">
                <a:cs typeface="Times New Roman"/>
              </a:rPr>
              <a:t>produce only cheese.</a:t>
            </a:r>
          </a:p>
          <a:p>
            <a:endParaRPr lang="en-US" sz="1400" b="1" dirty="0" smtClean="0">
              <a:cs typeface="Times New Roman"/>
            </a:endParaRPr>
          </a:p>
          <a:p>
            <a:r>
              <a:rPr lang="en-US" sz="2800" b="1" dirty="0" smtClean="0">
                <a:cs typeface="Times New Roman"/>
              </a:rPr>
              <a:t>If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W</a:t>
            </a:r>
            <a:r>
              <a:rPr lang="en-US" sz="2800" b="1" dirty="0" smtClean="0">
                <a:cs typeface="Times New Roman"/>
              </a:rPr>
              <a:t> &lt; </a:t>
            </a:r>
            <a:r>
              <a:rPr lang="en-US" sz="2800" b="1" dirty="0" err="1" smtClean="0">
                <a:cs typeface="Times New Roman"/>
              </a:rPr>
              <a:t>a</a:t>
            </a:r>
            <a:r>
              <a:rPr lang="en-US" sz="2800" b="1" baseline="-25000" dirty="0" err="1" smtClean="0">
                <a:cs typeface="Times New Roman"/>
              </a:rPr>
              <a:t>LC</a:t>
            </a:r>
            <a:r>
              <a:rPr lang="en-US" sz="2800" b="1" dirty="0" smtClean="0">
                <a:cs typeface="Times New Roman"/>
              </a:rPr>
              <a:t>/</a:t>
            </a:r>
            <a:r>
              <a:rPr lang="en-US" sz="2800" b="1" dirty="0" err="1" smtClean="0">
                <a:cs typeface="Times New Roman"/>
              </a:rPr>
              <a:t>a</a:t>
            </a:r>
            <a:r>
              <a:rPr lang="en-US" sz="2800" b="1" baseline="-25000" dirty="0" err="1" smtClean="0">
                <a:cs typeface="Times New Roman"/>
              </a:rPr>
              <a:t>LW</a:t>
            </a:r>
            <a:endParaRPr lang="en-US" sz="2800" b="1" baseline="-25000" dirty="0" smtClean="0">
              <a:cs typeface="Times New Roman"/>
            </a:endParaRPr>
          </a:p>
          <a:p>
            <a:r>
              <a:rPr lang="en-US" sz="2800" b="1" dirty="0" smtClean="0">
                <a:cs typeface="Times New Roman"/>
              </a:rPr>
              <a:t>produce only wine.</a:t>
            </a:r>
          </a:p>
          <a:p>
            <a:endParaRPr lang="en-US" sz="1400" b="1" dirty="0" smtClean="0">
              <a:cs typeface="Times New Roman"/>
            </a:endParaRPr>
          </a:p>
          <a:p>
            <a:r>
              <a:rPr lang="en-US" sz="2800" b="1" dirty="0" smtClean="0">
                <a:cs typeface="Times New Roman"/>
              </a:rPr>
              <a:t>If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W</a:t>
            </a:r>
            <a:r>
              <a:rPr lang="en-US" sz="2800" b="1" dirty="0" smtClean="0">
                <a:cs typeface="Times New Roman"/>
              </a:rPr>
              <a:t> = </a:t>
            </a:r>
            <a:r>
              <a:rPr lang="en-US" sz="2800" b="1" dirty="0" err="1" smtClean="0">
                <a:cs typeface="Times New Roman"/>
              </a:rPr>
              <a:t>a</a:t>
            </a:r>
            <a:r>
              <a:rPr lang="en-US" sz="2800" b="1" baseline="-25000" dirty="0" err="1" smtClean="0">
                <a:cs typeface="Times New Roman"/>
              </a:rPr>
              <a:t>LC</a:t>
            </a:r>
            <a:r>
              <a:rPr lang="en-US" sz="2800" b="1" dirty="0" smtClean="0">
                <a:cs typeface="Times New Roman"/>
              </a:rPr>
              <a:t>/</a:t>
            </a:r>
            <a:r>
              <a:rPr lang="en-US" sz="2800" b="1" dirty="0" err="1" smtClean="0">
                <a:cs typeface="Times New Roman"/>
              </a:rPr>
              <a:t>a</a:t>
            </a:r>
            <a:r>
              <a:rPr lang="en-US" sz="2800" b="1" baseline="-25000" dirty="0" err="1" smtClean="0">
                <a:cs typeface="Times New Roman"/>
              </a:rPr>
              <a:t>LW</a:t>
            </a:r>
            <a:endParaRPr lang="en-US" sz="2800" b="1" baseline="-25000" dirty="0" smtClean="0">
              <a:cs typeface="Times New Roman"/>
            </a:endParaRPr>
          </a:p>
          <a:p>
            <a:r>
              <a:rPr lang="en-US" sz="2800" b="1" dirty="0" smtClean="0">
                <a:cs typeface="Times New Roman"/>
              </a:rPr>
              <a:t>produce both.</a:t>
            </a:r>
          </a:p>
        </p:txBody>
      </p:sp>
      <p:pic>
        <p:nvPicPr>
          <p:cNvPr id="4" name="Picture 3" descr="cheese.png"/>
          <p:cNvPicPr>
            <a:picLocks noChangeAspect="1"/>
          </p:cNvPicPr>
          <p:nvPr/>
        </p:nvPicPr>
        <p:blipFill>
          <a:blip r:embed="rId2"/>
          <a:stretch>
            <a:fillRect/>
          </a:stretch>
        </p:blipFill>
        <p:spPr>
          <a:xfrm>
            <a:off x="914400" y="1047750"/>
            <a:ext cx="1959429" cy="1828800"/>
          </a:xfrm>
          <a:prstGeom prst="rect">
            <a:avLst/>
          </a:prstGeom>
        </p:spPr>
      </p:pic>
      <p:pic>
        <p:nvPicPr>
          <p:cNvPr id="5" name="Picture 4" descr="wine.png"/>
          <p:cNvPicPr>
            <a:picLocks noChangeAspect="1"/>
          </p:cNvPicPr>
          <p:nvPr/>
        </p:nvPicPr>
        <p:blipFill>
          <a:blip r:embed="rId3"/>
          <a:stretch>
            <a:fillRect/>
          </a:stretch>
        </p:blipFill>
        <p:spPr>
          <a:xfrm>
            <a:off x="990600" y="2495550"/>
            <a:ext cx="1905000" cy="2286000"/>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8912" y="133350"/>
            <a:ext cx="6755888" cy="830997"/>
          </a:xfrm>
          <a:prstGeom prst="rect">
            <a:avLst/>
          </a:prstGeom>
          <a:noFill/>
        </p:spPr>
        <p:txBody>
          <a:bodyPr wrap="none">
            <a:spAutoFit/>
          </a:bodyPr>
          <a:lstStyle/>
          <a:p>
            <a:pPr algn="ctr" fontAlgn="auto">
              <a:spcBef>
                <a:spcPts val="0"/>
              </a:spcBef>
              <a:spcAft>
                <a:spcPts val="0"/>
              </a:spcAft>
              <a:defRPr/>
            </a:pPr>
            <a:r>
              <a:rPr lang="en-US" sz="4800" b="1" u="sng" dirty="0" err="1" smtClean="0">
                <a:solidFill>
                  <a:srgbClr val="002060"/>
                </a:solidFill>
                <a:effectLst>
                  <a:outerShdw blurRad="38100" dist="38100" dir="2700000" algn="tl">
                    <a:srgbClr val="000000">
                      <a:alpha val="43137"/>
                    </a:srgbClr>
                  </a:outerShdw>
                </a:effectLst>
                <a:latin typeface="+mn-lt"/>
              </a:rPr>
              <a:t>Ricardian</a:t>
            </a:r>
            <a:r>
              <a:rPr lang="en-US" sz="4800" b="1" u="sng" dirty="0" smtClean="0">
                <a:solidFill>
                  <a:srgbClr val="002060"/>
                </a:solidFill>
                <a:effectLst>
                  <a:outerShdw blurRad="38100" dist="38100" dir="2700000" algn="tl">
                    <a:srgbClr val="000000">
                      <a:alpha val="43137"/>
                    </a:srgbClr>
                  </a:outerShdw>
                </a:effectLst>
                <a:latin typeface="+mn-lt"/>
              </a:rPr>
              <a:t> Model: RS &amp; RD</a:t>
            </a:r>
            <a:endParaRPr lang="en-US" sz="4800" b="1" u="sng" dirty="0">
              <a:solidFill>
                <a:srgbClr val="002060"/>
              </a:solidFill>
              <a:effectLst>
                <a:outerShdw blurRad="38100" dist="38100" dir="2700000" algn="tl">
                  <a:srgbClr val="000000">
                    <a:alpha val="43137"/>
                  </a:srgbClr>
                </a:outerShdw>
              </a:effectLst>
              <a:latin typeface="+mn-lt"/>
            </a:endParaRPr>
          </a:p>
        </p:txBody>
      </p:sp>
      <p:sp>
        <p:nvSpPr>
          <p:cNvPr id="4" name="Rectangle 2"/>
          <p:cNvSpPr txBox="1">
            <a:spLocks noChangeArrowheads="1"/>
          </p:cNvSpPr>
          <p:nvPr/>
        </p:nvSpPr>
        <p:spPr>
          <a:xfrm>
            <a:off x="1142814" y="971550"/>
            <a:ext cx="2590800" cy="68738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Fig. 3-3: World Relative Supply and Demand</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4419600" y="1581150"/>
            <a:ext cx="4724400" cy="2677656"/>
          </a:xfrm>
          <a:prstGeom prst="rect">
            <a:avLst/>
          </a:prstGeom>
          <a:noFill/>
        </p:spPr>
        <p:txBody>
          <a:bodyPr wrap="square" rtlCol="0">
            <a:spAutoFit/>
          </a:bodyPr>
          <a:lstStyle/>
          <a:p>
            <a:r>
              <a:rPr lang="en-US" sz="2800" b="1" u="sng" dirty="0" smtClean="0">
                <a:cs typeface="Times New Roman"/>
              </a:rPr>
              <a:t>Explaining RS shape</a:t>
            </a:r>
          </a:p>
          <a:p>
            <a:r>
              <a:rPr lang="en-US" sz="2800" b="1" dirty="0" smtClean="0">
                <a:cs typeface="Times New Roman"/>
              </a:rPr>
              <a:t>If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W</a:t>
            </a:r>
            <a:r>
              <a:rPr lang="en-US" sz="2800" b="1" dirty="0" smtClean="0">
                <a:cs typeface="Times New Roman"/>
              </a:rPr>
              <a:t> &lt; </a:t>
            </a:r>
            <a:r>
              <a:rPr lang="en-US" sz="2800" b="1" dirty="0" err="1" smtClean="0">
                <a:cs typeface="Times New Roman"/>
              </a:rPr>
              <a:t>a</a:t>
            </a:r>
            <a:r>
              <a:rPr lang="en-US" sz="2800" b="1" baseline="-25000" dirty="0" err="1" smtClean="0">
                <a:cs typeface="Times New Roman"/>
              </a:rPr>
              <a:t>LC</a:t>
            </a:r>
            <a:r>
              <a:rPr lang="en-US" sz="2800" b="1" dirty="0" smtClean="0">
                <a:cs typeface="Times New Roman"/>
              </a:rPr>
              <a:t>/</a:t>
            </a:r>
            <a:r>
              <a:rPr lang="en-US" sz="2800" b="1" dirty="0" err="1" smtClean="0">
                <a:cs typeface="Times New Roman"/>
              </a:rPr>
              <a:t>a</a:t>
            </a:r>
            <a:r>
              <a:rPr lang="en-US" sz="2800" b="1" baseline="-25000" dirty="0" err="1" smtClean="0">
                <a:cs typeface="Times New Roman"/>
              </a:rPr>
              <a:t>LW</a:t>
            </a:r>
            <a:r>
              <a:rPr lang="en-US" sz="2800" b="1" dirty="0" smtClean="0">
                <a:cs typeface="Times New Roman"/>
              </a:rPr>
              <a:t> &lt; </a:t>
            </a:r>
            <a:r>
              <a:rPr lang="en-US" sz="2800" b="1" dirty="0" err="1" smtClean="0">
                <a:cs typeface="Times New Roman"/>
              </a:rPr>
              <a:t>a</a:t>
            </a:r>
            <a:r>
              <a:rPr lang="en-US" sz="2800" b="1" baseline="-25000" dirty="0" err="1" smtClean="0">
                <a:cs typeface="Times New Roman"/>
              </a:rPr>
              <a:t>LC</a:t>
            </a:r>
            <a:r>
              <a:rPr lang="en-US" sz="2800" b="1" dirty="0" smtClean="0">
                <a:cs typeface="Times New Roman"/>
              </a:rPr>
              <a:t>*/</a:t>
            </a:r>
            <a:r>
              <a:rPr lang="en-US" sz="2800" b="1" dirty="0" err="1" smtClean="0">
                <a:cs typeface="Times New Roman"/>
              </a:rPr>
              <a:t>a</a:t>
            </a:r>
            <a:r>
              <a:rPr lang="en-US" sz="2800" b="1" baseline="-25000" dirty="0" err="1" smtClean="0">
                <a:cs typeface="Times New Roman"/>
              </a:rPr>
              <a:t>LW</a:t>
            </a:r>
            <a:r>
              <a:rPr lang="en-US" sz="2800" b="1" dirty="0" smtClean="0">
                <a:cs typeface="Times New Roman"/>
              </a:rPr>
              <a:t>*</a:t>
            </a:r>
          </a:p>
          <a:p>
            <a:endParaRPr lang="en-US" sz="1400" b="1" dirty="0" smtClean="0">
              <a:cs typeface="Times New Roman"/>
            </a:endParaRPr>
          </a:p>
          <a:p>
            <a:r>
              <a:rPr lang="en-US" sz="2800" b="1" dirty="0" smtClean="0">
                <a:cs typeface="Times New Roman"/>
              </a:rPr>
              <a:t>Wine only in both countries.</a:t>
            </a:r>
          </a:p>
          <a:p>
            <a:r>
              <a:rPr lang="en-US" sz="2800" b="1" dirty="0" smtClean="0">
                <a:cs typeface="Times New Roman"/>
              </a:rPr>
              <a:t>(Wine wage &gt; cheese wage.)</a:t>
            </a:r>
          </a:p>
          <a:p>
            <a:endParaRPr lang="en-US" sz="1400" b="1" dirty="0" smtClean="0">
              <a:cs typeface="Times New Roman"/>
            </a:endParaRPr>
          </a:p>
          <a:p>
            <a:r>
              <a:rPr lang="en-US" sz="2800" b="1" dirty="0" smtClean="0">
                <a:cs typeface="Times New Roman"/>
              </a:rPr>
              <a:t>(see green line)</a:t>
            </a:r>
          </a:p>
        </p:txBody>
      </p:sp>
      <p:grpSp>
        <p:nvGrpSpPr>
          <p:cNvPr id="11" name="Group 10"/>
          <p:cNvGrpSpPr/>
          <p:nvPr/>
        </p:nvGrpSpPr>
        <p:grpSpPr>
          <a:xfrm>
            <a:off x="609414" y="1600200"/>
            <a:ext cx="3733986" cy="3200400"/>
            <a:chOff x="609414" y="1600200"/>
            <a:chExt cx="3733986" cy="3200400"/>
          </a:xfrm>
        </p:grpSpPr>
        <p:pic>
          <p:nvPicPr>
            <p:cNvPr id="3" name="Picture 10" descr="fig03_03"/>
            <p:cNvPicPr>
              <a:picLocks noChangeAspect="1" noChangeArrowheads="1"/>
            </p:cNvPicPr>
            <p:nvPr/>
          </p:nvPicPr>
          <p:blipFill>
            <a:blip r:embed="rId2"/>
            <a:srcRect/>
            <a:stretch>
              <a:fillRect/>
            </a:stretch>
          </p:blipFill>
          <p:spPr bwMode="auto">
            <a:xfrm>
              <a:off x="609414" y="1600200"/>
              <a:ext cx="3733986" cy="3200400"/>
            </a:xfrm>
            <a:prstGeom prst="rect">
              <a:avLst/>
            </a:prstGeom>
            <a:noFill/>
            <a:ln>
              <a:solidFill>
                <a:schemeClr val="tx1"/>
              </a:solidFill>
            </a:ln>
          </p:spPr>
        </p:pic>
        <p:cxnSp>
          <p:nvCxnSpPr>
            <p:cNvPr id="7" name="Straight Connector 6"/>
            <p:cNvCxnSpPr/>
            <p:nvPr/>
          </p:nvCxnSpPr>
          <p:spPr>
            <a:xfrm rot="5400000">
              <a:off x="1104900" y="3981450"/>
              <a:ext cx="532606" cy="794"/>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8912" y="133350"/>
            <a:ext cx="6755888" cy="830997"/>
          </a:xfrm>
          <a:prstGeom prst="rect">
            <a:avLst/>
          </a:prstGeom>
          <a:noFill/>
        </p:spPr>
        <p:txBody>
          <a:bodyPr wrap="none">
            <a:spAutoFit/>
          </a:bodyPr>
          <a:lstStyle/>
          <a:p>
            <a:pPr algn="ctr" fontAlgn="auto">
              <a:spcBef>
                <a:spcPts val="0"/>
              </a:spcBef>
              <a:spcAft>
                <a:spcPts val="0"/>
              </a:spcAft>
              <a:defRPr/>
            </a:pPr>
            <a:r>
              <a:rPr lang="en-US" sz="4800" b="1" u="sng" dirty="0" err="1" smtClean="0">
                <a:solidFill>
                  <a:srgbClr val="002060"/>
                </a:solidFill>
                <a:effectLst>
                  <a:outerShdw blurRad="38100" dist="38100" dir="2700000" algn="tl">
                    <a:srgbClr val="000000">
                      <a:alpha val="43137"/>
                    </a:srgbClr>
                  </a:outerShdw>
                </a:effectLst>
                <a:latin typeface="+mn-lt"/>
              </a:rPr>
              <a:t>Ricardian</a:t>
            </a:r>
            <a:r>
              <a:rPr lang="en-US" sz="4800" b="1" u="sng" dirty="0" smtClean="0">
                <a:solidFill>
                  <a:srgbClr val="002060"/>
                </a:solidFill>
                <a:effectLst>
                  <a:outerShdw blurRad="38100" dist="38100" dir="2700000" algn="tl">
                    <a:srgbClr val="000000">
                      <a:alpha val="43137"/>
                    </a:srgbClr>
                  </a:outerShdw>
                </a:effectLst>
                <a:latin typeface="+mn-lt"/>
              </a:rPr>
              <a:t> Model: RS &amp; RD</a:t>
            </a:r>
            <a:endParaRPr lang="en-US" sz="4800" b="1" u="sng" dirty="0">
              <a:solidFill>
                <a:srgbClr val="002060"/>
              </a:solidFill>
              <a:effectLst>
                <a:outerShdw blurRad="38100" dist="38100" dir="2700000" algn="tl">
                  <a:srgbClr val="000000">
                    <a:alpha val="43137"/>
                  </a:srgbClr>
                </a:outerShdw>
              </a:effectLst>
              <a:latin typeface="+mn-lt"/>
            </a:endParaRPr>
          </a:p>
        </p:txBody>
      </p:sp>
      <p:sp>
        <p:nvSpPr>
          <p:cNvPr id="4" name="Rectangle 2"/>
          <p:cNvSpPr txBox="1">
            <a:spLocks noChangeArrowheads="1"/>
          </p:cNvSpPr>
          <p:nvPr/>
        </p:nvSpPr>
        <p:spPr>
          <a:xfrm>
            <a:off x="1142814" y="971550"/>
            <a:ext cx="2590800" cy="68738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Fig. 3-3: World Relative Supply and Demand</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4419600" y="1581150"/>
            <a:ext cx="4724400" cy="3108543"/>
          </a:xfrm>
          <a:prstGeom prst="rect">
            <a:avLst/>
          </a:prstGeom>
          <a:noFill/>
        </p:spPr>
        <p:txBody>
          <a:bodyPr wrap="square" rtlCol="0">
            <a:spAutoFit/>
          </a:bodyPr>
          <a:lstStyle/>
          <a:p>
            <a:r>
              <a:rPr lang="en-US" sz="2800" b="1" u="sng" dirty="0" smtClean="0">
                <a:cs typeface="Times New Roman"/>
              </a:rPr>
              <a:t>Explaining RS shape</a:t>
            </a:r>
          </a:p>
          <a:p>
            <a:r>
              <a:rPr lang="en-US" sz="2800" b="1" dirty="0" smtClean="0">
                <a:cs typeface="Times New Roman"/>
              </a:rPr>
              <a:t>If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W</a:t>
            </a:r>
            <a:r>
              <a:rPr lang="en-US" sz="2800" b="1" dirty="0" smtClean="0">
                <a:cs typeface="Times New Roman"/>
              </a:rPr>
              <a:t> = </a:t>
            </a:r>
            <a:r>
              <a:rPr lang="en-US" sz="2800" b="1" dirty="0" err="1" smtClean="0">
                <a:cs typeface="Times New Roman"/>
              </a:rPr>
              <a:t>a</a:t>
            </a:r>
            <a:r>
              <a:rPr lang="en-US" sz="2800" b="1" baseline="-25000" dirty="0" err="1" smtClean="0">
                <a:cs typeface="Times New Roman"/>
              </a:rPr>
              <a:t>LC</a:t>
            </a:r>
            <a:r>
              <a:rPr lang="en-US" sz="2800" b="1" dirty="0" smtClean="0">
                <a:cs typeface="Times New Roman"/>
              </a:rPr>
              <a:t>/</a:t>
            </a:r>
            <a:r>
              <a:rPr lang="en-US" sz="2800" b="1" dirty="0" err="1" smtClean="0">
                <a:cs typeface="Times New Roman"/>
              </a:rPr>
              <a:t>a</a:t>
            </a:r>
            <a:r>
              <a:rPr lang="en-US" sz="2800" b="1" baseline="-25000" dirty="0" err="1" smtClean="0">
                <a:cs typeface="Times New Roman"/>
              </a:rPr>
              <a:t>LW</a:t>
            </a:r>
            <a:r>
              <a:rPr lang="en-US" sz="2800" b="1" dirty="0" smtClean="0">
                <a:cs typeface="Times New Roman"/>
              </a:rPr>
              <a:t> &lt; </a:t>
            </a:r>
            <a:r>
              <a:rPr lang="en-US" sz="2800" b="1" dirty="0" err="1" smtClean="0">
                <a:cs typeface="Times New Roman"/>
              </a:rPr>
              <a:t>a</a:t>
            </a:r>
            <a:r>
              <a:rPr lang="en-US" sz="2800" b="1" baseline="-25000" dirty="0" err="1" smtClean="0">
                <a:cs typeface="Times New Roman"/>
              </a:rPr>
              <a:t>LC</a:t>
            </a:r>
            <a:r>
              <a:rPr lang="en-US" sz="2800" b="1" dirty="0" smtClean="0">
                <a:cs typeface="Times New Roman"/>
              </a:rPr>
              <a:t>*/</a:t>
            </a:r>
            <a:r>
              <a:rPr lang="en-US" sz="2800" b="1" dirty="0" err="1" smtClean="0">
                <a:cs typeface="Times New Roman"/>
              </a:rPr>
              <a:t>a</a:t>
            </a:r>
            <a:r>
              <a:rPr lang="en-US" sz="2800" b="1" baseline="-25000" dirty="0" err="1" smtClean="0">
                <a:cs typeface="Times New Roman"/>
              </a:rPr>
              <a:t>LW</a:t>
            </a:r>
            <a:r>
              <a:rPr lang="en-US" sz="2800" b="1" dirty="0" smtClean="0">
                <a:cs typeface="Times New Roman"/>
              </a:rPr>
              <a:t>*</a:t>
            </a:r>
          </a:p>
          <a:p>
            <a:endParaRPr lang="en-US" sz="1400" b="1" dirty="0" smtClean="0">
              <a:cs typeface="Times New Roman"/>
            </a:endParaRPr>
          </a:p>
          <a:p>
            <a:r>
              <a:rPr lang="en-US" sz="2800" b="1" dirty="0" smtClean="0">
                <a:cs typeface="Times New Roman"/>
              </a:rPr>
              <a:t>Domestic workers indifferent.</a:t>
            </a:r>
          </a:p>
          <a:p>
            <a:r>
              <a:rPr lang="en-US" sz="2800" b="1" dirty="0" smtClean="0">
                <a:cs typeface="Times New Roman"/>
              </a:rPr>
              <a:t>(Produce both in home.)</a:t>
            </a:r>
          </a:p>
          <a:p>
            <a:r>
              <a:rPr lang="en-US" sz="2800" b="1" dirty="0" smtClean="0">
                <a:cs typeface="Times New Roman"/>
              </a:rPr>
              <a:t>Wine only in foreign.</a:t>
            </a:r>
          </a:p>
          <a:p>
            <a:endParaRPr lang="en-US" sz="1400" b="1" dirty="0" smtClean="0">
              <a:cs typeface="Times New Roman"/>
            </a:endParaRPr>
          </a:p>
          <a:p>
            <a:r>
              <a:rPr lang="en-US" sz="2800" b="1" dirty="0" smtClean="0">
                <a:cs typeface="Times New Roman"/>
              </a:rPr>
              <a:t>(see green line)</a:t>
            </a:r>
          </a:p>
        </p:txBody>
      </p:sp>
      <p:grpSp>
        <p:nvGrpSpPr>
          <p:cNvPr id="8" name="Group 7"/>
          <p:cNvGrpSpPr/>
          <p:nvPr/>
        </p:nvGrpSpPr>
        <p:grpSpPr>
          <a:xfrm>
            <a:off x="609414" y="1600200"/>
            <a:ext cx="3733986" cy="3200400"/>
            <a:chOff x="609414" y="1600200"/>
            <a:chExt cx="3733986" cy="3200400"/>
          </a:xfrm>
        </p:grpSpPr>
        <p:pic>
          <p:nvPicPr>
            <p:cNvPr id="3" name="Picture 10" descr="fig03_03"/>
            <p:cNvPicPr>
              <a:picLocks noChangeAspect="1" noChangeArrowheads="1"/>
            </p:cNvPicPr>
            <p:nvPr/>
          </p:nvPicPr>
          <p:blipFill>
            <a:blip r:embed="rId2"/>
            <a:srcRect/>
            <a:stretch>
              <a:fillRect/>
            </a:stretch>
          </p:blipFill>
          <p:spPr bwMode="auto">
            <a:xfrm>
              <a:off x="609414" y="1600200"/>
              <a:ext cx="3733986" cy="3200400"/>
            </a:xfrm>
            <a:prstGeom prst="rect">
              <a:avLst/>
            </a:prstGeom>
            <a:noFill/>
            <a:ln>
              <a:solidFill>
                <a:schemeClr val="tx1"/>
              </a:solidFill>
            </a:ln>
          </p:spPr>
        </p:pic>
        <p:cxnSp>
          <p:nvCxnSpPr>
            <p:cNvPr id="6" name="Straight Connector 5"/>
            <p:cNvCxnSpPr/>
            <p:nvPr/>
          </p:nvCxnSpPr>
          <p:spPr>
            <a:xfrm flipV="1">
              <a:off x="1371600" y="3714750"/>
              <a:ext cx="1143000" cy="794"/>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8912" y="133350"/>
            <a:ext cx="6755888" cy="830997"/>
          </a:xfrm>
          <a:prstGeom prst="rect">
            <a:avLst/>
          </a:prstGeom>
          <a:noFill/>
        </p:spPr>
        <p:txBody>
          <a:bodyPr wrap="none">
            <a:spAutoFit/>
          </a:bodyPr>
          <a:lstStyle/>
          <a:p>
            <a:pPr algn="ctr" fontAlgn="auto">
              <a:spcBef>
                <a:spcPts val="0"/>
              </a:spcBef>
              <a:spcAft>
                <a:spcPts val="0"/>
              </a:spcAft>
              <a:defRPr/>
            </a:pPr>
            <a:r>
              <a:rPr lang="en-US" sz="4800" b="1" u="sng" dirty="0" err="1" smtClean="0">
                <a:solidFill>
                  <a:srgbClr val="002060"/>
                </a:solidFill>
                <a:effectLst>
                  <a:outerShdw blurRad="38100" dist="38100" dir="2700000" algn="tl">
                    <a:srgbClr val="000000">
                      <a:alpha val="43137"/>
                    </a:srgbClr>
                  </a:outerShdw>
                </a:effectLst>
                <a:latin typeface="+mn-lt"/>
              </a:rPr>
              <a:t>Ricardian</a:t>
            </a:r>
            <a:r>
              <a:rPr lang="en-US" sz="4800" b="1" u="sng" dirty="0" smtClean="0">
                <a:solidFill>
                  <a:srgbClr val="002060"/>
                </a:solidFill>
                <a:effectLst>
                  <a:outerShdw blurRad="38100" dist="38100" dir="2700000" algn="tl">
                    <a:srgbClr val="000000">
                      <a:alpha val="43137"/>
                    </a:srgbClr>
                  </a:outerShdw>
                </a:effectLst>
                <a:latin typeface="+mn-lt"/>
              </a:rPr>
              <a:t> Model: RS &amp; RD</a:t>
            </a:r>
            <a:endParaRPr lang="en-US" sz="4800" b="1" u="sng" dirty="0">
              <a:solidFill>
                <a:srgbClr val="002060"/>
              </a:solidFill>
              <a:effectLst>
                <a:outerShdw blurRad="38100" dist="38100" dir="2700000" algn="tl">
                  <a:srgbClr val="000000">
                    <a:alpha val="43137"/>
                  </a:srgbClr>
                </a:outerShdw>
              </a:effectLst>
              <a:latin typeface="+mn-lt"/>
            </a:endParaRPr>
          </a:p>
        </p:txBody>
      </p:sp>
      <p:sp>
        <p:nvSpPr>
          <p:cNvPr id="4" name="Rectangle 2"/>
          <p:cNvSpPr txBox="1">
            <a:spLocks noChangeArrowheads="1"/>
          </p:cNvSpPr>
          <p:nvPr/>
        </p:nvSpPr>
        <p:spPr>
          <a:xfrm>
            <a:off x="1142814" y="971550"/>
            <a:ext cx="2590800" cy="68738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Fig. 3-3: World Relative Supply and Demand</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4419600" y="1581150"/>
            <a:ext cx="4724400" cy="2677656"/>
          </a:xfrm>
          <a:prstGeom prst="rect">
            <a:avLst/>
          </a:prstGeom>
          <a:noFill/>
        </p:spPr>
        <p:txBody>
          <a:bodyPr wrap="square" rtlCol="0">
            <a:spAutoFit/>
          </a:bodyPr>
          <a:lstStyle/>
          <a:p>
            <a:r>
              <a:rPr lang="en-US" sz="2800" b="1" u="sng" dirty="0" smtClean="0">
                <a:cs typeface="Times New Roman"/>
              </a:rPr>
              <a:t>Explaining RS shape</a:t>
            </a:r>
          </a:p>
          <a:p>
            <a:r>
              <a:rPr lang="en-US" sz="2800" b="1" dirty="0" smtClean="0">
                <a:cs typeface="Times New Roman"/>
              </a:rPr>
              <a:t>If </a:t>
            </a:r>
            <a:r>
              <a:rPr lang="en-US" sz="2800" b="1" dirty="0" err="1" smtClean="0">
                <a:cs typeface="Times New Roman"/>
              </a:rPr>
              <a:t>a</a:t>
            </a:r>
            <a:r>
              <a:rPr lang="en-US" sz="2800" b="1" baseline="-25000" dirty="0" err="1" smtClean="0">
                <a:cs typeface="Times New Roman"/>
              </a:rPr>
              <a:t>LC</a:t>
            </a:r>
            <a:r>
              <a:rPr lang="en-US" sz="2800" b="1" dirty="0" smtClean="0">
                <a:cs typeface="Times New Roman"/>
              </a:rPr>
              <a:t>/</a:t>
            </a:r>
            <a:r>
              <a:rPr lang="en-US" sz="2800" b="1" dirty="0" err="1" smtClean="0">
                <a:cs typeface="Times New Roman"/>
              </a:rPr>
              <a:t>a</a:t>
            </a:r>
            <a:r>
              <a:rPr lang="en-US" sz="2800" b="1" baseline="-25000" dirty="0" err="1" smtClean="0">
                <a:cs typeface="Times New Roman"/>
              </a:rPr>
              <a:t>LW</a:t>
            </a:r>
            <a:r>
              <a:rPr lang="en-US" sz="2800" b="1" dirty="0" smtClean="0">
                <a:cs typeface="Times New Roman"/>
              </a:rPr>
              <a:t> &lt;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W</a:t>
            </a:r>
            <a:r>
              <a:rPr lang="en-US" sz="2800" b="1" dirty="0" smtClean="0">
                <a:cs typeface="Times New Roman"/>
              </a:rPr>
              <a:t> &lt; </a:t>
            </a:r>
            <a:r>
              <a:rPr lang="en-US" sz="2800" b="1" dirty="0" err="1" smtClean="0">
                <a:cs typeface="Times New Roman"/>
              </a:rPr>
              <a:t>a</a:t>
            </a:r>
            <a:r>
              <a:rPr lang="en-US" sz="2800" b="1" baseline="-25000" dirty="0" err="1" smtClean="0">
                <a:cs typeface="Times New Roman"/>
              </a:rPr>
              <a:t>LC</a:t>
            </a:r>
            <a:r>
              <a:rPr lang="en-US" sz="2800" b="1" dirty="0" smtClean="0">
                <a:cs typeface="Times New Roman"/>
              </a:rPr>
              <a:t>*/</a:t>
            </a:r>
            <a:r>
              <a:rPr lang="en-US" sz="2800" b="1" dirty="0" err="1" smtClean="0">
                <a:cs typeface="Times New Roman"/>
              </a:rPr>
              <a:t>a</a:t>
            </a:r>
            <a:r>
              <a:rPr lang="en-US" sz="2800" b="1" baseline="-25000" dirty="0" err="1" smtClean="0">
                <a:cs typeface="Times New Roman"/>
              </a:rPr>
              <a:t>LW</a:t>
            </a:r>
            <a:r>
              <a:rPr lang="en-US" sz="2800" b="1" dirty="0" smtClean="0">
                <a:cs typeface="Times New Roman"/>
              </a:rPr>
              <a:t>*</a:t>
            </a:r>
          </a:p>
          <a:p>
            <a:endParaRPr lang="en-US" sz="1400" b="1" dirty="0" smtClean="0">
              <a:cs typeface="Times New Roman"/>
            </a:endParaRPr>
          </a:p>
          <a:p>
            <a:r>
              <a:rPr lang="en-US" sz="2800" b="1" dirty="0" smtClean="0">
                <a:cs typeface="Times New Roman"/>
              </a:rPr>
              <a:t>Cheese only in home.</a:t>
            </a:r>
          </a:p>
          <a:p>
            <a:r>
              <a:rPr lang="en-US" sz="2800" b="1" dirty="0" smtClean="0">
                <a:cs typeface="Times New Roman"/>
              </a:rPr>
              <a:t>Wine only in foreign.</a:t>
            </a:r>
          </a:p>
          <a:p>
            <a:endParaRPr lang="en-US" sz="1400" b="1" dirty="0" smtClean="0">
              <a:cs typeface="Times New Roman"/>
            </a:endParaRPr>
          </a:p>
          <a:p>
            <a:r>
              <a:rPr lang="en-US" sz="2800" b="1" dirty="0" smtClean="0">
                <a:cs typeface="Times New Roman"/>
              </a:rPr>
              <a:t>(see green line)</a:t>
            </a:r>
          </a:p>
        </p:txBody>
      </p:sp>
      <p:grpSp>
        <p:nvGrpSpPr>
          <p:cNvPr id="8" name="Group 7"/>
          <p:cNvGrpSpPr/>
          <p:nvPr/>
        </p:nvGrpSpPr>
        <p:grpSpPr>
          <a:xfrm>
            <a:off x="609414" y="1600200"/>
            <a:ext cx="3733986" cy="3200400"/>
            <a:chOff x="609414" y="1600200"/>
            <a:chExt cx="3733986" cy="3200400"/>
          </a:xfrm>
        </p:grpSpPr>
        <p:pic>
          <p:nvPicPr>
            <p:cNvPr id="3" name="Picture 10" descr="fig03_03"/>
            <p:cNvPicPr>
              <a:picLocks noChangeAspect="1" noChangeArrowheads="1"/>
            </p:cNvPicPr>
            <p:nvPr/>
          </p:nvPicPr>
          <p:blipFill>
            <a:blip r:embed="rId2"/>
            <a:srcRect/>
            <a:stretch>
              <a:fillRect/>
            </a:stretch>
          </p:blipFill>
          <p:spPr bwMode="auto">
            <a:xfrm>
              <a:off x="609414" y="1600200"/>
              <a:ext cx="3733986" cy="3200400"/>
            </a:xfrm>
            <a:prstGeom prst="rect">
              <a:avLst/>
            </a:prstGeom>
            <a:noFill/>
            <a:ln>
              <a:solidFill>
                <a:schemeClr val="tx1"/>
              </a:solidFill>
            </a:ln>
          </p:spPr>
        </p:pic>
        <p:cxnSp>
          <p:nvCxnSpPr>
            <p:cNvPr id="6" name="Straight Connector 5"/>
            <p:cNvCxnSpPr/>
            <p:nvPr/>
          </p:nvCxnSpPr>
          <p:spPr>
            <a:xfrm rot="5400000">
              <a:off x="1980803" y="3180953"/>
              <a:ext cx="1066800" cy="794"/>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8912" y="133350"/>
            <a:ext cx="6755888" cy="830997"/>
          </a:xfrm>
          <a:prstGeom prst="rect">
            <a:avLst/>
          </a:prstGeom>
          <a:noFill/>
        </p:spPr>
        <p:txBody>
          <a:bodyPr wrap="none">
            <a:spAutoFit/>
          </a:bodyPr>
          <a:lstStyle/>
          <a:p>
            <a:pPr algn="ctr" fontAlgn="auto">
              <a:spcBef>
                <a:spcPts val="0"/>
              </a:spcBef>
              <a:spcAft>
                <a:spcPts val="0"/>
              </a:spcAft>
              <a:defRPr/>
            </a:pPr>
            <a:r>
              <a:rPr lang="en-US" sz="4800" b="1" u="sng" dirty="0" err="1" smtClean="0">
                <a:solidFill>
                  <a:srgbClr val="002060"/>
                </a:solidFill>
                <a:effectLst>
                  <a:outerShdw blurRad="38100" dist="38100" dir="2700000" algn="tl">
                    <a:srgbClr val="000000">
                      <a:alpha val="43137"/>
                    </a:srgbClr>
                  </a:outerShdw>
                </a:effectLst>
                <a:latin typeface="+mn-lt"/>
              </a:rPr>
              <a:t>Ricardian</a:t>
            </a:r>
            <a:r>
              <a:rPr lang="en-US" sz="4800" b="1" u="sng" dirty="0" smtClean="0">
                <a:solidFill>
                  <a:srgbClr val="002060"/>
                </a:solidFill>
                <a:effectLst>
                  <a:outerShdw blurRad="38100" dist="38100" dir="2700000" algn="tl">
                    <a:srgbClr val="000000">
                      <a:alpha val="43137"/>
                    </a:srgbClr>
                  </a:outerShdw>
                </a:effectLst>
                <a:latin typeface="+mn-lt"/>
              </a:rPr>
              <a:t> Model: RS &amp; RD</a:t>
            </a:r>
            <a:endParaRPr lang="en-US" sz="4800" b="1" u="sng" dirty="0">
              <a:solidFill>
                <a:srgbClr val="002060"/>
              </a:solidFill>
              <a:effectLst>
                <a:outerShdw blurRad="38100" dist="38100" dir="2700000" algn="tl">
                  <a:srgbClr val="000000">
                    <a:alpha val="43137"/>
                  </a:srgbClr>
                </a:outerShdw>
              </a:effectLst>
              <a:latin typeface="+mn-lt"/>
            </a:endParaRPr>
          </a:p>
        </p:txBody>
      </p:sp>
      <p:sp>
        <p:nvSpPr>
          <p:cNvPr id="3" name="Rectangle 2"/>
          <p:cNvSpPr txBox="1">
            <a:spLocks noChangeArrowheads="1"/>
          </p:cNvSpPr>
          <p:nvPr/>
        </p:nvSpPr>
        <p:spPr>
          <a:xfrm>
            <a:off x="1142814" y="971550"/>
            <a:ext cx="2590800" cy="68738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Fig. 3-3: World Relative Supply and Demand</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4648200" y="971550"/>
            <a:ext cx="4267200" cy="3970318"/>
          </a:xfrm>
          <a:prstGeom prst="rect">
            <a:avLst/>
          </a:prstGeom>
          <a:noFill/>
        </p:spPr>
        <p:txBody>
          <a:bodyPr wrap="square" rtlCol="0">
            <a:spAutoFit/>
          </a:bodyPr>
          <a:lstStyle/>
          <a:p>
            <a:r>
              <a:rPr lang="en-US" sz="2800" b="1" u="sng" dirty="0" smtClean="0">
                <a:cs typeface="Times New Roman"/>
              </a:rPr>
              <a:t>Explaining RS shape</a:t>
            </a:r>
          </a:p>
          <a:p>
            <a:r>
              <a:rPr lang="en-US" sz="2800" b="1" dirty="0" smtClean="0">
                <a:cs typeface="Times New Roman"/>
              </a:rPr>
              <a:t>Cheese only home means:</a:t>
            </a:r>
          </a:p>
          <a:p>
            <a:r>
              <a:rPr lang="en-US" sz="2800" b="1" dirty="0" smtClean="0">
                <a:cs typeface="Times New Roman"/>
              </a:rPr>
              <a:t>Q</a:t>
            </a:r>
            <a:r>
              <a:rPr lang="en-US" sz="2800" b="1" baseline="-25000" dirty="0" smtClean="0">
                <a:cs typeface="Times New Roman"/>
              </a:rPr>
              <a:t>C</a:t>
            </a:r>
            <a:r>
              <a:rPr lang="en-US" sz="2800" b="1" dirty="0" smtClean="0">
                <a:cs typeface="Times New Roman"/>
              </a:rPr>
              <a:t> = L/</a:t>
            </a:r>
            <a:r>
              <a:rPr lang="en-US" sz="2800" b="1" dirty="0" err="1" smtClean="0">
                <a:cs typeface="Times New Roman"/>
              </a:rPr>
              <a:t>a</a:t>
            </a:r>
            <a:r>
              <a:rPr lang="en-US" sz="2800" b="1" baseline="-25000" dirty="0" err="1" smtClean="0">
                <a:cs typeface="Times New Roman"/>
              </a:rPr>
              <a:t>LC</a:t>
            </a:r>
            <a:r>
              <a:rPr lang="en-US" sz="2800" b="1" dirty="0" smtClean="0">
                <a:cs typeface="Times New Roman"/>
              </a:rPr>
              <a:t>, Q</a:t>
            </a:r>
            <a:r>
              <a:rPr lang="en-US" sz="2800" b="1" baseline="-25000" dirty="0" smtClean="0">
                <a:cs typeface="Times New Roman"/>
              </a:rPr>
              <a:t>W</a:t>
            </a:r>
            <a:r>
              <a:rPr lang="en-US" sz="2800" b="1" dirty="0" smtClean="0">
                <a:cs typeface="Times New Roman"/>
              </a:rPr>
              <a:t> = 0</a:t>
            </a:r>
          </a:p>
          <a:p>
            <a:endParaRPr lang="en-US" sz="1400" b="1" dirty="0" smtClean="0">
              <a:cs typeface="Times New Roman"/>
            </a:endParaRPr>
          </a:p>
          <a:p>
            <a:r>
              <a:rPr lang="en-US" sz="2800" b="1" dirty="0" smtClean="0">
                <a:cs typeface="Times New Roman"/>
              </a:rPr>
              <a:t>Wine only foreign means:</a:t>
            </a:r>
          </a:p>
          <a:p>
            <a:r>
              <a:rPr lang="en-US" sz="2800" b="1" dirty="0" smtClean="0">
                <a:cs typeface="Times New Roman"/>
              </a:rPr>
              <a:t>Q</a:t>
            </a:r>
            <a:r>
              <a:rPr lang="en-US" sz="2800" b="1" baseline="-25000" dirty="0" smtClean="0">
                <a:cs typeface="Times New Roman"/>
              </a:rPr>
              <a:t>W</a:t>
            </a:r>
            <a:r>
              <a:rPr lang="en-US" sz="2800" b="1" dirty="0" smtClean="0">
                <a:cs typeface="Times New Roman"/>
              </a:rPr>
              <a:t>* = L*/</a:t>
            </a:r>
            <a:r>
              <a:rPr lang="en-US" sz="2800" b="1" dirty="0" err="1" smtClean="0">
                <a:cs typeface="Times New Roman"/>
              </a:rPr>
              <a:t>a</a:t>
            </a:r>
            <a:r>
              <a:rPr lang="en-US" sz="2800" b="1" baseline="-25000" dirty="0" err="1" smtClean="0">
                <a:cs typeface="Times New Roman"/>
              </a:rPr>
              <a:t>LW</a:t>
            </a:r>
            <a:r>
              <a:rPr lang="en-US" sz="2800" b="1" dirty="0" smtClean="0">
                <a:cs typeface="Times New Roman"/>
              </a:rPr>
              <a:t>*, Q</a:t>
            </a:r>
            <a:r>
              <a:rPr lang="en-US" sz="2800" b="1" baseline="-25000" dirty="0" smtClean="0">
                <a:cs typeface="Times New Roman"/>
              </a:rPr>
              <a:t>C</a:t>
            </a:r>
            <a:r>
              <a:rPr lang="en-US" sz="2800" b="1" dirty="0" smtClean="0">
                <a:cs typeface="Times New Roman"/>
              </a:rPr>
              <a:t>* = 0</a:t>
            </a:r>
          </a:p>
          <a:p>
            <a:endParaRPr lang="en-US" sz="1400" b="1" dirty="0" smtClean="0">
              <a:cs typeface="Times New Roman"/>
            </a:endParaRPr>
          </a:p>
          <a:p>
            <a:r>
              <a:rPr lang="en-US" sz="2800" b="1" dirty="0" smtClean="0">
                <a:cs typeface="Times New Roman"/>
              </a:rPr>
              <a:t>RS = (</a:t>
            </a:r>
            <a:r>
              <a:rPr lang="en-US" sz="2800" b="1" dirty="0" smtClean="0"/>
              <a:t>Q</a:t>
            </a:r>
            <a:r>
              <a:rPr lang="en-US" sz="2800" b="1" baseline="-25000" dirty="0" smtClean="0"/>
              <a:t>C</a:t>
            </a:r>
            <a:r>
              <a:rPr lang="en-US" sz="2800" b="1" dirty="0" smtClean="0">
                <a:cs typeface="Times New Roman"/>
              </a:rPr>
              <a:t> + </a:t>
            </a:r>
            <a:r>
              <a:rPr lang="en-US" sz="2800" b="1" dirty="0" smtClean="0"/>
              <a:t>Q</a:t>
            </a:r>
            <a:r>
              <a:rPr lang="en-US" sz="2800" b="1" baseline="-25000" dirty="0" smtClean="0"/>
              <a:t>C</a:t>
            </a:r>
            <a:r>
              <a:rPr lang="en-US" sz="2800" b="1" dirty="0" smtClean="0">
                <a:cs typeface="Times New Roman"/>
              </a:rPr>
              <a:t>*)/(</a:t>
            </a:r>
            <a:r>
              <a:rPr lang="en-US" sz="2800" b="1" dirty="0" smtClean="0"/>
              <a:t>Q</a:t>
            </a:r>
            <a:r>
              <a:rPr lang="en-US" sz="2800" b="1" baseline="-25000" dirty="0" smtClean="0"/>
              <a:t>W</a:t>
            </a:r>
            <a:r>
              <a:rPr lang="en-US" sz="2800" b="1" dirty="0" smtClean="0">
                <a:cs typeface="Times New Roman"/>
              </a:rPr>
              <a:t> + </a:t>
            </a:r>
            <a:r>
              <a:rPr lang="en-US" sz="2800" b="1" dirty="0" smtClean="0"/>
              <a:t>Q</a:t>
            </a:r>
            <a:r>
              <a:rPr lang="en-US" sz="2800" b="1" baseline="-25000" dirty="0" smtClean="0"/>
              <a:t>W</a:t>
            </a:r>
            <a:r>
              <a:rPr lang="en-US" sz="2800" b="1" dirty="0" smtClean="0">
                <a:cs typeface="Times New Roman"/>
              </a:rPr>
              <a:t>*)</a:t>
            </a:r>
            <a:endParaRPr lang="en-US" sz="2800" b="1" dirty="0" smtClean="0"/>
          </a:p>
          <a:p>
            <a:r>
              <a:rPr lang="en-US" sz="2800" b="1" dirty="0" smtClean="0">
                <a:cs typeface="Times New Roman"/>
              </a:rPr>
              <a:t>= (L/</a:t>
            </a:r>
            <a:r>
              <a:rPr lang="en-US" sz="2800" b="1" dirty="0" err="1" smtClean="0">
                <a:cs typeface="Times New Roman"/>
              </a:rPr>
              <a:t>a</a:t>
            </a:r>
            <a:r>
              <a:rPr lang="en-US" sz="2800" b="1" baseline="-25000" dirty="0" err="1" smtClean="0">
                <a:cs typeface="Times New Roman"/>
              </a:rPr>
              <a:t>LC</a:t>
            </a:r>
            <a:r>
              <a:rPr lang="en-US" sz="2800" b="1" dirty="0" smtClean="0">
                <a:cs typeface="Times New Roman"/>
              </a:rPr>
              <a:t> + </a:t>
            </a:r>
            <a:r>
              <a:rPr lang="en-US" sz="2800" b="1" dirty="0" smtClean="0"/>
              <a:t>0</a:t>
            </a:r>
            <a:r>
              <a:rPr lang="en-US" sz="2800" b="1" dirty="0" smtClean="0">
                <a:cs typeface="Times New Roman"/>
              </a:rPr>
              <a:t>)/(</a:t>
            </a:r>
            <a:r>
              <a:rPr lang="en-US" sz="2800" b="1" dirty="0" smtClean="0"/>
              <a:t>0</a:t>
            </a:r>
            <a:r>
              <a:rPr lang="en-US" sz="2800" b="1" dirty="0" smtClean="0">
                <a:cs typeface="Times New Roman"/>
              </a:rPr>
              <a:t> + L*/</a:t>
            </a:r>
            <a:r>
              <a:rPr lang="en-US" sz="2800" b="1" dirty="0" err="1" smtClean="0">
                <a:cs typeface="Times New Roman"/>
              </a:rPr>
              <a:t>a</a:t>
            </a:r>
            <a:r>
              <a:rPr lang="en-US" sz="2800" b="1" baseline="-25000" dirty="0" err="1" smtClean="0">
                <a:cs typeface="Times New Roman"/>
              </a:rPr>
              <a:t>LC</a:t>
            </a:r>
            <a:r>
              <a:rPr lang="en-US" sz="2800" b="1" dirty="0" smtClean="0">
                <a:cs typeface="Times New Roman"/>
              </a:rPr>
              <a:t>*)</a:t>
            </a:r>
          </a:p>
          <a:p>
            <a:r>
              <a:rPr lang="en-US" sz="2800" b="1" dirty="0" smtClean="0">
                <a:cs typeface="Times New Roman"/>
              </a:rPr>
              <a:t>= (L/</a:t>
            </a:r>
            <a:r>
              <a:rPr lang="en-US" sz="2800" b="1" dirty="0" err="1" smtClean="0">
                <a:cs typeface="Times New Roman"/>
              </a:rPr>
              <a:t>a</a:t>
            </a:r>
            <a:r>
              <a:rPr lang="en-US" sz="2800" b="1" baseline="-25000" dirty="0" err="1" smtClean="0">
                <a:cs typeface="Times New Roman"/>
              </a:rPr>
              <a:t>LC</a:t>
            </a:r>
            <a:r>
              <a:rPr lang="en-US" sz="2800" b="1" dirty="0" smtClean="0">
                <a:cs typeface="Times New Roman"/>
              </a:rPr>
              <a:t>)/(L*/</a:t>
            </a:r>
            <a:r>
              <a:rPr lang="en-US" sz="2800" b="1" dirty="0" err="1" smtClean="0">
                <a:cs typeface="Times New Roman"/>
              </a:rPr>
              <a:t>a</a:t>
            </a:r>
            <a:r>
              <a:rPr lang="en-US" sz="2800" b="1" baseline="-25000" dirty="0" err="1" smtClean="0">
                <a:cs typeface="Times New Roman"/>
              </a:rPr>
              <a:t>LC</a:t>
            </a:r>
            <a:r>
              <a:rPr lang="en-US" sz="2800" b="1" dirty="0" smtClean="0">
                <a:cs typeface="Times New Roman"/>
              </a:rPr>
              <a:t>*)</a:t>
            </a:r>
          </a:p>
        </p:txBody>
      </p:sp>
      <p:grpSp>
        <p:nvGrpSpPr>
          <p:cNvPr id="6" name="Group 5"/>
          <p:cNvGrpSpPr/>
          <p:nvPr/>
        </p:nvGrpSpPr>
        <p:grpSpPr>
          <a:xfrm>
            <a:off x="609414" y="1600200"/>
            <a:ext cx="3733986" cy="3200400"/>
            <a:chOff x="609414" y="1600200"/>
            <a:chExt cx="3733986" cy="3200400"/>
          </a:xfrm>
        </p:grpSpPr>
        <p:pic>
          <p:nvPicPr>
            <p:cNvPr id="7" name="Picture 10" descr="fig03_03"/>
            <p:cNvPicPr>
              <a:picLocks noChangeAspect="1" noChangeArrowheads="1"/>
            </p:cNvPicPr>
            <p:nvPr/>
          </p:nvPicPr>
          <p:blipFill>
            <a:blip r:embed="rId2"/>
            <a:srcRect/>
            <a:stretch>
              <a:fillRect/>
            </a:stretch>
          </p:blipFill>
          <p:spPr bwMode="auto">
            <a:xfrm>
              <a:off x="609414" y="1600200"/>
              <a:ext cx="3733986" cy="3200400"/>
            </a:xfrm>
            <a:prstGeom prst="rect">
              <a:avLst/>
            </a:prstGeom>
            <a:noFill/>
            <a:ln>
              <a:solidFill>
                <a:schemeClr val="tx1"/>
              </a:solidFill>
            </a:ln>
          </p:spPr>
        </p:pic>
        <p:cxnSp>
          <p:nvCxnSpPr>
            <p:cNvPr id="8" name="Straight Connector 7"/>
            <p:cNvCxnSpPr/>
            <p:nvPr/>
          </p:nvCxnSpPr>
          <p:spPr>
            <a:xfrm rot="5400000">
              <a:off x="1980803" y="3180953"/>
              <a:ext cx="1066800" cy="794"/>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8912" y="133350"/>
            <a:ext cx="6755888" cy="830997"/>
          </a:xfrm>
          <a:prstGeom prst="rect">
            <a:avLst/>
          </a:prstGeom>
          <a:noFill/>
        </p:spPr>
        <p:txBody>
          <a:bodyPr wrap="none">
            <a:spAutoFit/>
          </a:bodyPr>
          <a:lstStyle/>
          <a:p>
            <a:pPr algn="ctr" fontAlgn="auto">
              <a:spcBef>
                <a:spcPts val="0"/>
              </a:spcBef>
              <a:spcAft>
                <a:spcPts val="0"/>
              </a:spcAft>
              <a:defRPr/>
            </a:pPr>
            <a:r>
              <a:rPr lang="en-US" sz="4800" b="1" u="sng" dirty="0" err="1" smtClean="0">
                <a:solidFill>
                  <a:srgbClr val="002060"/>
                </a:solidFill>
                <a:effectLst>
                  <a:outerShdw blurRad="38100" dist="38100" dir="2700000" algn="tl">
                    <a:srgbClr val="000000">
                      <a:alpha val="43137"/>
                    </a:srgbClr>
                  </a:outerShdw>
                </a:effectLst>
                <a:latin typeface="+mn-lt"/>
              </a:rPr>
              <a:t>Ricardian</a:t>
            </a:r>
            <a:r>
              <a:rPr lang="en-US" sz="4800" b="1" u="sng" dirty="0" smtClean="0">
                <a:solidFill>
                  <a:srgbClr val="002060"/>
                </a:solidFill>
                <a:effectLst>
                  <a:outerShdw blurRad="38100" dist="38100" dir="2700000" algn="tl">
                    <a:srgbClr val="000000">
                      <a:alpha val="43137"/>
                    </a:srgbClr>
                  </a:outerShdw>
                </a:effectLst>
                <a:latin typeface="+mn-lt"/>
              </a:rPr>
              <a:t> Model: RS &amp; RD</a:t>
            </a:r>
            <a:endParaRPr lang="en-US" sz="4800" b="1" u="sng" dirty="0">
              <a:solidFill>
                <a:srgbClr val="002060"/>
              </a:solidFill>
              <a:effectLst>
                <a:outerShdw blurRad="38100" dist="38100" dir="2700000" algn="tl">
                  <a:srgbClr val="000000">
                    <a:alpha val="43137"/>
                  </a:srgbClr>
                </a:outerShdw>
              </a:effectLst>
              <a:latin typeface="+mn-lt"/>
            </a:endParaRPr>
          </a:p>
        </p:txBody>
      </p:sp>
      <p:sp>
        <p:nvSpPr>
          <p:cNvPr id="4" name="Rectangle 2"/>
          <p:cNvSpPr txBox="1">
            <a:spLocks noChangeArrowheads="1"/>
          </p:cNvSpPr>
          <p:nvPr/>
        </p:nvSpPr>
        <p:spPr>
          <a:xfrm>
            <a:off x="1142814" y="971550"/>
            <a:ext cx="2590800" cy="68738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Fig. 3-3: World Relative Supply and Demand</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4419600" y="1581150"/>
            <a:ext cx="4724400" cy="3108543"/>
          </a:xfrm>
          <a:prstGeom prst="rect">
            <a:avLst/>
          </a:prstGeom>
          <a:noFill/>
        </p:spPr>
        <p:txBody>
          <a:bodyPr wrap="square" rtlCol="0">
            <a:spAutoFit/>
          </a:bodyPr>
          <a:lstStyle/>
          <a:p>
            <a:r>
              <a:rPr lang="en-US" sz="2800" b="1" u="sng" dirty="0" smtClean="0">
                <a:cs typeface="Times New Roman"/>
              </a:rPr>
              <a:t>Explaining RS shape</a:t>
            </a:r>
          </a:p>
          <a:p>
            <a:r>
              <a:rPr lang="en-US" sz="2800" b="1" dirty="0" smtClean="0">
                <a:cs typeface="Times New Roman"/>
              </a:rPr>
              <a:t>If </a:t>
            </a:r>
            <a:r>
              <a:rPr lang="en-US" sz="2800" b="1" dirty="0" err="1" smtClean="0">
                <a:cs typeface="Times New Roman"/>
              </a:rPr>
              <a:t>a</a:t>
            </a:r>
            <a:r>
              <a:rPr lang="en-US" sz="2800" b="1" baseline="-25000" dirty="0" err="1" smtClean="0">
                <a:cs typeface="Times New Roman"/>
              </a:rPr>
              <a:t>LC</a:t>
            </a:r>
            <a:r>
              <a:rPr lang="en-US" sz="2800" b="1" dirty="0" smtClean="0">
                <a:cs typeface="Times New Roman"/>
              </a:rPr>
              <a:t>/</a:t>
            </a:r>
            <a:r>
              <a:rPr lang="en-US" sz="2800" b="1" dirty="0" err="1" smtClean="0">
                <a:cs typeface="Times New Roman"/>
              </a:rPr>
              <a:t>a</a:t>
            </a:r>
            <a:r>
              <a:rPr lang="en-US" sz="2800" b="1" baseline="-25000" dirty="0" err="1" smtClean="0">
                <a:cs typeface="Times New Roman"/>
              </a:rPr>
              <a:t>LW</a:t>
            </a:r>
            <a:r>
              <a:rPr lang="en-US" sz="2800" b="1" dirty="0" smtClean="0">
                <a:cs typeface="Times New Roman"/>
              </a:rPr>
              <a:t> &lt; </a:t>
            </a:r>
            <a:r>
              <a:rPr lang="en-US" sz="2800" b="1" dirty="0" err="1" smtClean="0">
                <a:cs typeface="Times New Roman"/>
              </a:rPr>
              <a:t>a</a:t>
            </a:r>
            <a:r>
              <a:rPr lang="en-US" sz="2800" b="1" baseline="-25000" dirty="0" err="1" smtClean="0">
                <a:cs typeface="Times New Roman"/>
              </a:rPr>
              <a:t>LC</a:t>
            </a:r>
            <a:r>
              <a:rPr lang="en-US" sz="2800" b="1" dirty="0" smtClean="0">
                <a:cs typeface="Times New Roman"/>
              </a:rPr>
              <a:t>*/</a:t>
            </a:r>
            <a:r>
              <a:rPr lang="en-US" sz="2800" b="1" dirty="0" err="1" smtClean="0">
                <a:cs typeface="Times New Roman"/>
              </a:rPr>
              <a:t>a</a:t>
            </a:r>
            <a:r>
              <a:rPr lang="en-US" sz="2800" b="1" baseline="-25000" dirty="0" err="1" smtClean="0">
                <a:cs typeface="Times New Roman"/>
              </a:rPr>
              <a:t>LW</a:t>
            </a:r>
            <a:r>
              <a:rPr lang="en-US" sz="2800" b="1" dirty="0" smtClean="0">
                <a:cs typeface="Times New Roman"/>
              </a:rPr>
              <a:t>* =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W</a:t>
            </a:r>
            <a:r>
              <a:rPr lang="en-US" sz="2800" b="1" dirty="0" smtClean="0">
                <a:cs typeface="Times New Roman"/>
              </a:rPr>
              <a:t> </a:t>
            </a:r>
          </a:p>
          <a:p>
            <a:endParaRPr lang="en-US" sz="1400" b="1" dirty="0" smtClean="0">
              <a:cs typeface="Times New Roman"/>
            </a:endParaRPr>
          </a:p>
          <a:p>
            <a:r>
              <a:rPr lang="en-US" sz="2800" b="1" dirty="0" smtClean="0">
                <a:cs typeface="Times New Roman"/>
              </a:rPr>
              <a:t>Cheese only in home.</a:t>
            </a:r>
          </a:p>
          <a:p>
            <a:r>
              <a:rPr lang="en-US" sz="2800" b="1" dirty="0" smtClean="0">
                <a:cs typeface="Times New Roman"/>
              </a:rPr>
              <a:t>Foreign workers indifferent.</a:t>
            </a:r>
          </a:p>
          <a:p>
            <a:r>
              <a:rPr lang="en-US" sz="2800" b="1" dirty="0" smtClean="0">
                <a:cs typeface="Times New Roman"/>
              </a:rPr>
              <a:t>(Produce both in foreign.)</a:t>
            </a:r>
          </a:p>
          <a:p>
            <a:endParaRPr lang="en-US" sz="1400" b="1" dirty="0" smtClean="0">
              <a:cs typeface="Times New Roman"/>
            </a:endParaRPr>
          </a:p>
          <a:p>
            <a:r>
              <a:rPr lang="en-US" sz="2800" b="1" dirty="0" smtClean="0">
                <a:cs typeface="Times New Roman"/>
              </a:rPr>
              <a:t>(see green line)</a:t>
            </a:r>
          </a:p>
        </p:txBody>
      </p:sp>
      <p:grpSp>
        <p:nvGrpSpPr>
          <p:cNvPr id="9" name="Group 8"/>
          <p:cNvGrpSpPr/>
          <p:nvPr/>
        </p:nvGrpSpPr>
        <p:grpSpPr>
          <a:xfrm>
            <a:off x="609414" y="1600200"/>
            <a:ext cx="3733986" cy="3200400"/>
            <a:chOff x="609414" y="1600200"/>
            <a:chExt cx="3733986" cy="3200400"/>
          </a:xfrm>
        </p:grpSpPr>
        <p:pic>
          <p:nvPicPr>
            <p:cNvPr id="3" name="Picture 10" descr="fig03_03"/>
            <p:cNvPicPr>
              <a:picLocks noChangeAspect="1" noChangeArrowheads="1"/>
            </p:cNvPicPr>
            <p:nvPr/>
          </p:nvPicPr>
          <p:blipFill>
            <a:blip r:embed="rId2"/>
            <a:srcRect/>
            <a:stretch>
              <a:fillRect/>
            </a:stretch>
          </p:blipFill>
          <p:spPr bwMode="auto">
            <a:xfrm>
              <a:off x="609414" y="1600200"/>
              <a:ext cx="3733986" cy="3200400"/>
            </a:xfrm>
            <a:prstGeom prst="rect">
              <a:avLst/>
            </a:prstGeom>
            <a:noFill/>
            <a:ln>
              <a:solidFill>
                <a:schemeClr val="tx1"/>
              </a:solidFill>
            </a:ln>
          </p:spPr>
        </p:pic>
        <p:cxnSp>
          <p:nvCxnSpPr>
            <p:cNvPr id="6" name="Straight Connector 5"/>
            <p:cNvCxnSpPr/>
            <p:nvPr/>
          </p:nvCxnSpPr>
          <p:spPr>
            <a:xfrm flipV="1">
              <a:off x="2514600" y="2647950"/>
              <a:ext cx="838200" cy="794"/>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8912" y="133350"/>
            <a:ext cx="6755888" cy="830997"/>
          </a:xfrm>
          <a:prstGeom prst="rect">
            <a:avLst/>
          </a:prstGeom>
          <a:noFill/>
        </p:spPr>
        <p:txBody>
          <a:bodyPr wrap="none">
            <a:spAutoFit/>
          </a:bodyPr>
          <a:lstStyle/>
          <a:p>
            <a:pPr algn="ctr" fontAlgn="auto">
              <a:spcBef>
                <a:spcPts val="0"/>
              </a:spcBef>
              <a:spcAft>
                <a:spcPts val="0"/>
              </a:spcAft>
              <a:defRPr/>
            </a:pPr>
            <a:r>
              <a:rPr lang="en-US" sz="4800" b="1" u="sng" dirty="0" err="1" smtClean="0">
                <a:solidFill>
                  <a:srgbClr val="002060"/>
                </a:solidFill>
                <a:effectLst>
                  <a:outerShdw blurRad="38100" dist="38100" dir="2700000" algn="tl">
                    <a:srgbClr val="000000">
                      <a:alpha val="43137"/>
                    </a:srgbClr>
                  </a:outerShdw>
                </a:effectLst>
                <a:latin typeface="+mn-lt"/>
              </a:rPr>
              <a:t>Ricardian</a:t>
            </a:r>
            <a:r>
              <a:rPr lang="en-US" sz="4800" b="1" u="sng" dirty="0" smtClean="0">
                <a:solidFill>
                  <a:srgbClr val="002060"/>
                </a:solidFill>
                <a:effectLst>
                  <a:outerShdw blurRad="38100" dist="38100" dir="2700000" algn="tl">
                    <a:srgbClr val="000000">
                      <a:alpha val="43137"/>
                    </a:srgbClr>
                  </a:outerShdw>
                </a:effectLst>
                <a:latin typeface="+mn-lt"/>
              </a:rPr>
              <a:t> Model: RS &amp; RD</a:t>
            </a:r>
            <a:endParaRPr lang="en-US" sz="4800" b="1" u="sng" dirty="0">
              <a:solidFill>
                <a:srgbClr val="002060"/>
              </a:solidFill>
              <a:effectLst>
                <a:outerShdw blurRad="38100" dist="38100" dir="2700000" algn="tl">
                  <a:srgbClr val="000000">
                    <a:alpha val="43137"/>
                  </a:srgbClr>
                </a:outerShdw>
              </a:effectLst>
              <a:latin typeface="+mn-lt"/>
            </a:endParaRPr>
          </a:p>
        </p:txBody>
      </p:sp>
      <p:sp>
        <p:nvSpPr>
          <p:cNvPr id="3" name="Rectangle 2"/>
          <p:cNvSpPr txBox="1">
            <a:spLocks noChangeArrowheads="1"/>
          </p:cNvSpPr>
          <p:nvPr/>
        </p:nvSpPr>
        <p:spPr>
          <a:xfrm>
            <a:off x="1142814" y="971550"/>
            <a:ext cx="2590800" cy="68738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Fig. 3-3: World Relative Supply and Demand</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4419600" y="1581150"/>
            <a:ext cx="4724400" cy="3108543"/>
          </a:xfrm>
          <a:prstGeom prst="rect">
            <a:avLst/>
          </a:prstGeom>
          <a:noFill/>
        </p:spPr>
        <p:txBody>
          <a:bodyPr wrap="square" rtlCol="0">
            <a:spAutoFit/>
          </a:bodyPr>
          <a:lstStyle/>
          <a:p>
            <a:r>
              <a:rPr lang="en-US" sz="2800" b="1" u="sng" dirty="0" smtClean="0">
                <a:cs typeface="Times New Roman"/>
              </a:rPr>
              <a:t>Explaining RS shape</a:t>
            </a:r>
          </a:p>
          <a:p>
            <a:r>
              <a:rPr lang="en-US" sz="2800" b="1" dirty="0" smtClean="0">
                <a:cs typeface="Times New Roman"/>
              </a:rPr>
              <a:t>If </a:t>
            </a:r>
            <a:r>
              <a:rPr lang="en-US" sz="2800" b="1" dirty="0" err="1" smtClean="0">
                <a:cs typeface="Times New Roman"/>
              </a:rPr>
              <a:t>a</a:t>
            </a:r>
            <a:r>
              <a:rPr lang="en-US" sz="2800" b="1" baseline="-25000" dirty="0" err="1" smtClean="0">
                <a:cs typeface="Times New Roman"/>
              </a:rPr>
              <a:t>LC</a:t>
            </a:r>
            <a:r>
              <a:rPr lang="en-US" sz="2800" b="1" dirty="0" smtClean="0">
                <a:cs typeface="Times New Roman"/>
              </a:rPr>
              <a:t>/</a:t>
            </a:r>
            <a:r>
              <a:rPr lang="en-US" sz="2800" b="1" dirty="0" err="1" smtClean="0">
                <a:cs typeface="Times New Roman"/>
              </a:rPr>
              <a:t>a</a:t>
            </a:r>
            <a:r>
              <a:rPr lang="en-US" sz="2800" b="1" baseline="-25000" dirty="0" err="1" smtClean="0">
                <a:cs typeface="Times New Roman"/>
              </a:rPr>
              <a:t>LW</a:t>
            </a:r>
            <a:r>
              <a:rPr lang="en-US" sz="2800" b="1" dirty="0" smtClean="0">
                <a:cs typeface="Times New Roman"/>
              </a:rPr>
              <a:t> &lt; </a:t>
            </a:r>
            <a:r>
              <a:rPr lang="en-US" sz="2800" b="1" dirty="0" err="1" smtClean="0">
                <a:cs typeface="Times New Roman"/>
              </a:rPr>
              <a:t>a</a:t>
            </a:r>
            <a:r>
              <a:rPr lang="en-US" sz="2800" b="1" baseline="-25000" dirty="0" err="1" smtClean="0">
                <a:cs typeface="Times New Roman"/>
              </a:rPr>
              <a:t>LC</a:t>
            </a:r>
            <a:r>
              <a:rPr lang="en-US" sz="2800" b="1" dirty="0" smtClean="0">
                <a:cs typeface="Times New Roman"/>
              </a:rPr>
              <a:t>*/</a:t>
            </a:r>
            <a:r>
              <a:rPr lang="en-US" sz="2800" b="1" dirty="0" err="1" smtClean="0">
                <a:cs typeface="Times New Roman"/>
              </a:rPr>
              <a:t>a</a:t>
            </a:r>
            <a:r>
              <a:rPr lang="en-US" sz="2800" b="1" baseline="-25000" dirty="0" err="1" smtClean="0">
                <a:cs typeface="Times New Roman"/>
              </a:rPr>
              <a:t>LW</a:t>
            </a:r>
            <a:r>
              <a:rPr lang="en-US" sz="2800" b="1" dirty="0" smtClean="0">
                <a:cs typeface="Times New Roman"/>
              </a:rPr>
              <a:t>* &lt;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W</a:t>
            </a:r>
            <a:endParaRPr lang="en-US" sz="2800" b="1" dirty="0" smtClean="0">
              <a:cs typeface="Times New Roman"/>
            </a:endParaRPr>
          </a:p>
          <a:p>
            <a:endParaRPr lang="en-US" sz="1400" b="1" dirty="0" smtClean="0">
              <a:cs typeface="Times New Roman"/>
            </a:endParaRPr>
          </a:p>
          <a:p>
            <a:r>
              <a:rPr lang="en-US" sz="2800" b="1" dirty="0" smtClean="0">
                <a:cs typeface="Times New Roman"/>
              </a:rPr>
              <a:t>Cheese only in both countries.</a:t>
            </a:r>
          </a:p>
          <a:p>
            <a:r>
              <a:rPr lang="en-US" sz="2800" b="1" dirty="0" smtClean="0">
                <a:cs typeface="Times New Roman"/>
              </a:rPr>
              <a:t>(Cheese wage &gt; wine wage.)</a:t>
            </a:r>
          </a:p>
          <a:p>
            <a:endParaRPr lang="en-US" sz="1400" b="1" dirty="0" smtClean="0">
              <a:cs typeface="Times New Roman"/>
            </a:endParaRPr>
          </a:p>
          <a:p>
            <a:r>
              <a:rPr lang="en-US" sz="2800" b="1" dirty="0" smtClean="0">
                <a:cs typeface="Times New Roman"/>
              </a:rPr>
              <a:t>(see green line…</a:t>
            </a:r>
          </a:p>
          <a:p>
            <a:r>
              <a:rPr lang="en-US" sz="2800" b="1" dirty="0" smtClean="0">
                <a:cs typeface="Times New Roman"/>
              </a:rPr>
              <a:t>really line would be at x=∞)</a:t>
            </a:r>
          </a:p>
        </p:txBody>
      </p:sp>
      <p:grpSp>
        <p:nvGrpSpPr>
          <p:cNvPr id="12" name="Group 11"/>
          <p:cNvGrpSpPr/>
          <p:nvPr/>
        </p:nvGrpSpPr>
        <p:grpSpPr>
          <a:xfrm>
            <a:off x="609414" y="1600200"/>
            <a:ext cx="3733986" cy="3200400"/>
            <a:chOff x="609414" y="1600200"/>
            <a:chExt cx="3733986" cy="3200400"/>
          </a:xfrm>
        </p:grpSpPr>
        <p:pic>
          <p:nvPicPr>
            <p:cNvPr id="6" name="Picture 10" descr="fig03_03"/>
            <p:cNvPicPr>
              <a:picLocks noChangeAspect="1" noChangeArrowheads="1"/>
            </p:cNvPicPr>
            <p:nvPr/>
          </p:nvPicPr>
          <p:blipFill>
            <a:blip r:embed="rId2"/>
            <a:srcRect/>
            <a:stretch>
              <a:fillRect/>
            </a:stretch>
          </p:blipFill>
          <p:spPr bwMode="auto">
            <a:xfrm>
              <a:off x="609414" y="1600200"/>
              <a:ext cx="3733986" cy="3200400"/>
            </a:xfrm>
            <a:prstGeom prst="rect">
              <a:avLst/>
            </a:prstGeom>
            <a:noFill/>
            <a:ln>
              <a:solidFill>
                <a:schemeClr val="tx1"/>
              </a:solidFill>
            </a:ln>
          </p:spPr>
        </p:pic>
        <p:cxnSp>
          <p:nvCxnSpPr>
            <p:cNvPr id="7" name="Straight Connector 6"/>
            <p:cNvCxnSpPr/>
            <p:nvPr/>
          </p:nvCxnSpPr>
          <p:spPr>
            <a:xfrm rot="5400000">
              <a:off x="3656807" y="2266952"/>
              <a:ext cx="762792" cy="793"/>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8912" y="133350"/>
            <a:ext cx="6755888" cy="830997"/>
          </a:xfrm>
          <a:prstGeom prst="rect">
            <a:avLst/>
          </a:prstGeom>
          <a:noFill/>
        </p:spPr>
        <p:txBody>
          <a:bodyPr wrap="none">
            <a:spAutoFit/>
          </a:bodyPr>
          <a:lstStyle/>
          <a:p>
            <a:pPr algn="ctr" fontAlgn="auto">
              <a:spcBef>
                <a:spcPts val="0"/>
              </a:spcBef>
              <a:spcAft>
                <a:spcPts val="0"/>
              </a:spcAft>
              <a:defRPr/>
            </a:pPr>
            <a:r>
              <a:rPr lang="en-US" sz="4800" b="1" u="sng" dirty="0" err="1" smtClean="0">
                <a:solidFill>
                  <a:srgbClr val="002060"/>
                </a:solidFill>
                <a:effectLst>
                  <a:outerShdw blurRad="38100" dist="38100" dir="2700000" algn="tl">
                    <a:srgbClr val="000000">
                      <a:alpha val="43137"/>
                    </a:srgbClr>
                  </a:outerShdw>
                </a:effectLst>
                <a:latin typeface="+mn-lt"/>
              </a:rPr>
              <a:t>Ricardian</a:t>
            </a:r>
            <a:r>
              <a:rPr lang="en-US" sz="4800" b="1" u="sng" dirty="0" smtClean="0">
                <a:solidFill>
                  <a:srgbClr val="002060"/>
                </a:solidFill>
                <a:effectLst>
                  <a:outerShdw blurRad="38100" dist="38100" dir="2700000" algn="tl">
                    <a:srgbClr val="000000">
                      <a:alpha val="43137"/>
                    </a:srgbClr>
                  </a:outerShdw>
                </a:effectLst>
                <a:latin typeface="+mn-lt"/>
              </a:rPr>
              <a:t> Model: RS &amp; RD</a:t>
            </a:r>
            <a:endParaRPr lang="en-US" sz="4800" b="1" u="sng" dirty="0">
              <a:solidFill>
                <a:srgbClr val="002060"/>
              </a:solidFill>
              <a:effectLst>
                <a:outerShdw blurRad="38100" dist="38100" dir="2700000" algn="tl">
                  <a:srgbClr val="000000">
                    <a:alpha val="43137"/>
                  </a:srgbClr>
                </a:outerShdw>
              </a:effectLst>
              <a:latin typeface="+mn-lt"/>
            </a:endParaRPr>
          </a:p>
        </p:txBody>
      </p:sp>
      <p:sp>
        <p:nvSpPr>
          <p:cNvPr id="3" name="Rectangle 2"/>
          <p:cNvSpPr txBox="1">
            <a:spLocks noChangeArrowheads="1"/>
          </p:cNvSpPr>
          <p:nvPr/>
        </p:nvSpPr>
        <p:spPr>
          <a:xfrm>
            <a:off x="1142814" y="971550"/>
            <a:ext cx="2590800" cy="68738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Fig. 3-3: World Relative Supply and Demand</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10" descr="fig03_03"/>
          <p:cNvPicPr>
            <a:picLocks noChangeAspect="1" noChangeArrowheads="1"/>
          </p:cNvPicPr>
          <p:nvPr/>
        </p:nvPicPr>
        <p:blipFill>
          <a:blip r:embed="rId2"/>
          <a:srcRect/>
          <a:stretch>
            <a:fillRect/>
          </a:stretch>
        </p:blipFill>
        <p:spPr bwMode="auto">
          <a:xfrm>
            <a:off x="609414" y="1600200"/>
            <a:ext cx="3733986" cy="3200400"/>
          </a:xfrm>
          <a:prstGeom prst="rect">
            <a:avLst/>
          </a:prstGeom>
          <a:noFill/>
          <a:ln>
            <a:solidFill>
              <a:schemeClr val="tx1"/>
            </a:solidFill>
          </a:ln>
        </p:spPr>
      </p:pic>
      <p:sp>
        <p:nvSpPr>
          <p:cNvPr id="5" name="TextBox 4"/>
          <p:cNvSpPr txBox="1"/>
          <p:nvPr/>
        </p:nvSpPr>
        <p:spPr>
          <a:xfrm>
            <a:off x="4495800" y="2203668"/>
            <a:ext cx="4495800" cy="1815882"/>
          </a:xfrm>
          <a:prstGeom prst="rect">
            <a:avLst/>
          </a:prstGeom>
          <a:noFill/>
        </p:spPr>
        <p:txBody>
          <a:bodyPr wrap="square" rtlCol="0">
            <a:spAutoFit/>
          </a:bodyPr>
          <a:lstStyle/>
          <a:p>
            <a:r>
              <a:rPr lang="en-US" sz="2800" b="1" u="sng" dirty="0" smtClean="0">
                <a:cs typeface="Times New Roman"/>
              </a:rPr>
              <a:t>Explaining RS shape</a:t>
            </a:r>
          </a:p>
          <a:p>
            <a:pPr marL="514350" indent="-514350"/>
            <a:r>
              <a:rPr lang="en-US" sz="2800" b="1" dirty="0" smtClean="0">
                <a:cs typeface="Times New Roman"/>
              </a:rPr>
              <a:t>1</a:t>
            </a:r>
            <a:r>
              <a:rPr lang="en-US" sz="2800" b="1" baseline="30000" dirty="0" smtClean="0">
                <a:cs typeface="Times New Roman"/>
              </a:rPr>
              <a:t>st</a:t>
            </a:r>
            <a:r>
              <a:rPr lang="en-US" sz="2800" b="1" dirty="0" smtClean="0">
                <a:cs typeface="Times New Roman"/>
              </a:rPr>
              <a:t> step: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W</a:t>
            </a:r>
            <a:r>
              <a:rPr lang="en-US" sz="2800" b="1" dirty="0" smtClean="0">
                <a:cs typeface="Times New Roman"/>
              </a:rPr>
              <a:t> = </a:t>
            </a:r>
            <a:r>
              <a:rPr lang="en-US" sz="2800" b="1" dirty="0" err="1" smtClean="0">
                <a:cs typeface="Times New Roman"/>
              </a:rPr>
              <a:t>a</a:t>
            </a:r>
            <a:r>
              <a:rPr lang="en-US" sz="2800" b="1" baseline="-25000" dirty="0" err="1" smtClean="0">
                <a:cs typeface="Times New Roman"/>
              </a:rPr>
              <a:t>LC</a:t>
            </a:r>
            <a:r>
              <a:rPr lang="en-US" sz="2800" b="1" dirty="0" smtClean="0">
                <a:cs typeface="Times New Roman"/>
              </a:rPr>
              <a:t>/</a:t>
            </a:r>
            <a:r>
              <a:rPr lang="en-US" sz="2800" b="1" dirty="0" err="1" smtClean="0">
                <a:cs typeface="Times New Roman"/>
              </a:rPr>
              <a:t>a</a:t>
            </a:r>
            <a:r>
              <a:rPr lang="en-US" sz="2800" b="1" baseline="-25000" dirty="0" err="1" smtClean="0">
                <a:cs typeface="Times New Roman"/>
              </a:rPr>
              <a:t>LW</a:t>
            </a:r>
            <a:endParaRPr lang="en-US" sz="2800" b="1" dirty="0" smtClean="0">
              <a:cs typeface="Times New Roman"/>
            </a:endParaRPr>
          </a:p>
          <a:p>
            <a:pPr marL="514350" indent="-514350"/>
            <a:r>
              <a:rPr lang="en-US" sz="2800" b="1" dirty="0" smtClean="0">
                <a:cs typeface="Times New Roman"/>
              </a:rPr>
              <a:t>Jumps: RS = (L/</a:t>
            </a:r>
            <a:r>
              <a:rPr lang="en-US" sz="2800" b="1" dirty="0" err="1" smtClean="0">
                <a:cs typeface="Times New Roman"/>
              </a:rPr>
              <a:t>a</a:t>
            </a:r>
            <a:r>
              <a:rPr lang="en-US" sz="2800" b="1" baseline="-25000" dirty="0" err="1" smtClean="0">
                <a:cs typeface="Times New Roman"/>
              </a:rPr>
              <a:t>LC</a:t>
            </a:r>
            <a:r>
              <a:rPr lang="en-US" sz="2800" b="1" dirty="0" smtClean="0">
                <a:cs typeface="Times New Roman"/>
              </a:rPr>
              <a:t>)/(L*/</a:t>
            </a:r>
            <a:r>
              <a:rPr lang="en-US" sz="2800" b="1" dirty="0" err="1" smtClean="0">
                <a:cs typeface="Times New Roman"/>
              </a:rPr>
              <a:t>a</a:t>
            </a:r>
            <a:r>
              <a:rPr lang="en-US" sz="2800" b="1" baseline="-25000" dirty="0" err="1" smtClean="0">
                <a:cs typeface="Times New Roman"/>
              </a:rPr>
              <a:t>LC</a:t>
            </a:r>
            <a:r>
              <a:rPr lang="en-US" sz="2800" b="1" dirty="0" smtClean="0">
                <a:cs typeface="Times New Roman"/>
              </a:rPr>
              <a:t>*)</a:t>
            </a:r>
          </a:p>
          <a:p>
            <a:pPr marL="514350" indent="-514350"/>
            <a:r>
              <a:rPr lang="en-US" sz="2800" b="1" dirty="0" smtClean="0">
                <a:cs typeface="Times New Roman"/>
              </a:rPr>
              <a:t>2</a:t>
            </a:r>
            <a:r>
              <a:rPr lang="en-US" sz="2800" b="1" baseline="30000" dirty="0" smtClean="0">
                <a:cs typeface="Times New Roman"/>
              </a:rPr>
              <a:t>nd</a:t>
            </a:r>
            <a:r>
              <a:rPr lang="en-US" sz="2800" b="1" dirty="0" smtClean="0">
                <a:cs typeface="Times New Roman"/>
              </a:rPr>
              <a:t> step: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W</a:t>
            </a:r>
            <a:r>
              <a:rPr lang="en-US" sz="2800" b="1" dirty="0" smtClean="0">
                <a:cs typeface="Times New Roman"/>
              </a:rPr>
              <a:t> = </a:t>
            </a:r>
            <a:r>
              <a:rPr lang="en-US" sz="2800" b="1" dirty="0" err="1" smtClean="0">
                <a:cs typeface="Times New Roman"/>
              </a:rPr>
              <a:t>a</a:t>
            </a:r>
            <a:r>
              <a:rPr lang="en-US" sz="2800" b="1" baseline="-25000" dirty="0" err="1" smtClean="0">
                <a:cs typeface="Times New Roman"/>
              </a:rPr>
              <a:t>LC</a:t>
            </a:r>
            <a:r>
              <a:rPr lang="en-US" sz="2800" b="1" dirty="0" smtClean="0">
                <a:cs typeface="Times New Roman"/>
              </a:rPr>
              <a:t>*/</a:t>
            </a:r>
            <a:r>
              <a:rPr lang="en-US" sz="2800" b="1" dirty="0" err="1" smtClean="0">
                <a:cs typeface="Times New Roman"/>
              </a:rPr>
              <a:t>a</a:t>
            </a:r>
            <a:r>
              <a:rPr lang="en-US" sz="2800" b="1" baseline="-25000" dirty="0" err="1" smtClean="0">
                <a:cs typeface="Times New Roman"/>
              </a:rPr>
              <a:t>LW</a:t>
            </a:r>
            <a:r>
              <a:rPr lang="en-US" sz="2800" b="1" dirty="0" smtClean="0">
                <a:cs typeface="Times New Roman"/>
              </a:rPr>
              <a: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8912" y="133350"/>
            <a:ext cx="6755888" cy="830997"/>
          </a:xfrm>
          <a:prstGeom prst="rect">
            <a:avLst/>
          </a:prstGeom>
          <a:noFill/>
        </p:spPr>
        <p:txBody>
          <a:bodyPr wrap="none">
            <a:spAutoFit/>
          </a:bodyPr>
          <a:lstStyle/>
          <a:p>
            <a:pPr algn="ctr" fontAlgn="auto">
              <a:spcBef>
                <a:spcPts val="0"/>
              </a:spcBef>
              <a:spcAft>
                <a:spcPts val="0"/>
              </a:spcAft>
              <a:defRPr/>
            </a:pPr>
            <a:r>
              <a:rPr lang="en-US" sz="4800" b="1" u="sng" dirty="0" err="1" smtClean="0">
                <a:solidFill>
                  <a:srgbClr val="002060"/>
                </a:solidFill>
                <a:effectLst>
                  <a:outerShdw blurRad="38100" dist="38100" dir="2700000" algn="tl">
                    <a:srgbClr val="000000">
                      <a:alpha val="43137"/>
                    </a:srgbClr>
                  </a:outerShdw>
                </a:effectLst>
                <a:latin typeface="+mn-lt"/>
              </a:rPr>
              <a:t>Ricardian</a:t>
            </a:r>
            <a:r>
              <a:rPr lang="en-US" sz="4800" b="1" u="sng" dirty="0" smtClean="0">
                <a:solidFill>
                  <a:srgbClr val="002060"/>
                </a:solidFill>
                <a:effectLst>
                  <a:outerShdw blurRad="38100" dist="38100" dir="2700000" algn="tl">
                    <a:srgbClr val="000000">
                      <a:alpha val="43137"/>
                    </a:srgbClr>
                  </a:outerShdw>
                </a:effectLst>
                <a:latin typeface="+mn-lt"/>
              </a:rPr>
              <a:t> Model: RS &amp; RD</a:t>
            </a:r>
            <a:endParaRPr lang="en-US" sz="4800" b="1" u="sng" dirty="0">
              <a:solidFill>
                <a:srgbClr val="002060"/>
              </a:solidFill>
              <a:effectLst>
                <a:outerShdw blurRad="38100" dist="38100" dir="2700000" algn="tl">
                  <a:srgbClr val="000000">
                    <a:alpha val="43137"/>
                  </a:srgbClr>
                </a:outerShdw>
              </a:effectLst>
              <a:latin typeface="+mn-lt"/>
            </a:endParaRPr>
          </a:p>
        </p:txBody>
      </p:sp>
      <p:sp>
        <p:nvSpPr>
          <p:cNvPr id="3" name="Rectangle 2"/>
          <p:cNvSpPr txBox="1">
            <a:spLocks noChangeArrowheads="1"/>
          </p:cNvSpPr>
          <p:nvPr/>
        </p:nvSpPr>
        <p:spPr>
          <a:xfrm>
            <a:off x="1142814" y="971550"/>
            <a:ext cx="2590800" cy="68738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Fig. 3-3: World Relative Supply and Demand</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4419600" y="1533763"/>
            <a:ext cx="4724400" cy="3323987"/>
          </a:xfrm>
          <a:prstGeom prst="rect">
            <a:avLst/>
          </a:prstGeom>
          <a:noFill/>
        </p:spPr>
        <p:txBody>
          <a:bodyPr wrap="square" rtlCol="0">
            <a:spAutoFit/>
          </a:bodyPr>
          <a:lstStyle/>
          <a:p>
            <a:r>
              <a:rPr lang="en-US" sz="2800" b="1" u="sng" dirty="0" smtClean="0">
                <a:cs typeface="Times New Roman"/>
              </a:rPr>
              <a:t>Explaining RD shape</a:t>
            </a:r>
          </a:p>
          <a:p>
            <a:r>
              <a:rPr lang="en-US" sz="2800" b="1" dirty="0" smtClean="0">
                <a:cs typeface="Times New Roman"/>
              </a:rPr>
              <a:t>As price of cheese drops relative to wine, people prefer more cheese and less wine.</a:t>
            </a:r>
          </a:p>
          <a:p>
            <a:r>
              <a:rPr lang="en-US" sz="2800" b="1" dirty="0" smtClean="0">
                <a:cs typeface="Times New Roman"/>
              </a:rPr>
              <a:t>(i.e., downward sloping RD)</a:t>
            </a:r>
          </a:p>
          <a:p>
            <a:endParaRPr lang="en-US" sz="1400" b="1" dirty="0" smtClean="0">
              <a:cs typeface="Times New Roman"/>
            </a:endParaRPr>
          </a:p>
          <a:p>
            <a:r>
              <a:rPr lang="en-US" sz="2800" b="1" dirty="0" smtClean="0">
                <a:cs typeface="Times New Roman"/>
              </a:rPr>
              <a:t>[P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W</a:t>
            </a:r>
            <a:r>
              <a:rPr lang="en-US" sz="2800" b="1" dirty="0" smtClean="0">
                <a:cs typeface="Times New Roman"/>
              </a:rPr>
              <a:t> ]↓</a:t>
            </a:r>
            <a:r>
              <a:rPr lang="en-US" sz="2800" b="1" dirty="0" smtClean="0">
                <a:latin typeface="Times New Roman"/>
                <a:cs typeface="Times New Roman"/>
              </a:rPr>
              <a:t>	</a:t>
            </a:r>
            <a:r>
              <a:rPr lang="en-US" sz="2800" b="1" dirty="0" smtClean="0">
                <a:cs typeface="Times New Roman"/>
              </a:rPr>
              <a:t>→</a:t>
            </a:r>
          </a:p>
          <a:p>
            <a:r>
              <a:rPr lang="en-US" sz="2800" b="1" dirty="0" smtClean="0">
                <a:cs typeface="Times New Roman"/>
              </a:rPr>
              <a:t>[(</a:t>
            </a:r>
            <a:r>
              <a:rPr lang="en-US" sz="2800" b="1" dirty="0" smtClean="0"/>
              <a:t>Q</a:t>
            </a:r>
            <a:r>
              <a:rPr lang="en-US" sz="2800" b="1" baseline="-25000" dirty="0" smtClean="0"/>
              <a:t>C</a:t>
            </a:r>
            <a:r>
              <a:rPr lang="en-US" sz="2800" b="1" dirty="0" smtClean="0">
                <a:cs typeface="Times New Roman"/>
              </a:rPr>
              <a:t> + </a:t>
            </a:r>
            <a:r>
              <a:rPr lang="en-US" sz="2800" b="1" dirty="0" smtClean="0"/>
              <a:t>Q</a:t>
            </a:r>
            <a:r>
              <a:rPr lang="en-US" sz="2800" b="1" baseline="-25000" dirty="0" smtClean="0"/>
              <a:t>C</a:t>
            </a:r>
            <a:r>
              <a:rPr lang="en-US" sz="2800" b="1" dirty="0" smtClean="0">
                <a:cs typeface="Times New Roman"/>
              </a:rPr>
              <a:t>*)/(</a:t>
            </a:r>
            <a:r>
              <a:rPr lang="en-US" sz="2800" b="1" dirty="0" smtClean="0"/>
              <a:t>Q</a:t>
            </a:r>
            <a:r>
              <a:rPr lang="en-US" sz="2800" b="1" baseline="-25000" dirty="0" smtClean="0"/>
              <a:t>W</a:t>
            </a:r>
            <a:r>
              <a:rPr lang="en-US" sz="2800" b="1" dirty="0" smtClean="0">
                <a:cs typeface="Times New Roman"/>
              </a:rPr>
              <a:t> + </a:t>
            </a:r>
            <a:r>
              <a:rPr lang="en-US" sz="2800" b="1" dirty="0" smtClean="0"/>
              <a:t>Q</a:t>
            </a:r>
            <a:r>
              <a:rPr lang="en-US" sz="2800" b="1" baseline="-25000" dirty="0" smtClean="0"/>
              <a:t>W</a:t>
            </a:r>
            <a:r>
              <a:rPr lang="en-US" sz="2800" b="1" dirty="0" smtClean="0">
                <a:cs typeface="Times New Roman"/>
              </a:rPr>
              <a:t>*)]↑</a:t>
            </a:r>
          </a:p>
        </p:txBody>
      </p:sp>
      <p:pic>
        <p:nvPicPr>
          <p:cNvPr id="5" name="Picture 10" descr="fig03_03"/>
          <p:cNvPicPr>
            <a:picLocks noChangeAspect="1" noChangeArrowheads="1"/>
          </p:cNvPicPr>
          <p:nvPr/>
        </p:nvPicPr>
        <p:blipFill>
          <a:blip r:embed="rId2"/>
          <a:srcRect/>
          <a:stretch>
            <a:fillRect/>
          </a:stretch>
        </p:blipFill>
        <p:spPr bwMode="auto">
          <a:xfrm>
            <a:off x="609414" y="1600200"/>
            <a:ext cx="3733986" cy="32004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1788" y="133350"/>
            <a:ext cx="29742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Definitions</a:t>
            </a:r>
          </a:p>
        </p:txBody>
      </p:sp>
      <p:sp>
        <p:nvSpPr>
          <p:cNvPr id="3" name="TextBox 2"/>
          <p:cNvSpPr txBox="1"/>
          <p:nvPr/>
        </p:nvSpPr>
        <p:spPr>
          <a:xfrm>
            <a:off x="3581400" y="2177355"/>
            <a:ext cx="5562600" cy="1384995"/>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unit labor requirement </a:t>
            </a:r>
            <a:r>
              <a:rPr lang="en-US" sz="2800" b="1" dirty="0" smtClean="0"/>
              <a:t>–</a:t>
            </a:r>
          </a:p>
          <a:p>
            <a:pPr algn="ctr"/>
            <a:r>
              <a:rPr lang="en-US" sz="2800" b="1" dirty="0" smtClean="0"/>
              <a:t>number of hours of labor required to produce a unit of product</a:t>
            </a:r>
          </a:p>
        </p:txBody>
      </p:sp>
      <p:pic>
        <p:nvPicPr>
          <p:cNvPr id="5" name="Picture 4" descr="hours.jpg"/>
          <p:cNvPicPr>
            <a:picLocks noChangeAspect="1"/>
          </p:cNvPicPr>
          <p:nvPr/>
        </p:nvPicPr>
        <p:blipFill>
          <a:blip r:embed="rId2"/>
          <a:stretch>
            <a:fillRect/>
          </a:stretch>
        </p:blipFill>
        <p:spPr>
          <a:xfrm>
            <a:off x="457200" y="1504950"/>
            <a:ext cx="3200400" cy="27432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8912" y="133350"/>
            <a:ext cx="6755888" cy="830997"/>
          </a:xfrm>
          <a:prstGeom prst="rect">
            <a:avLst/>
          </a:prstGeom>
          <a:noFill/>
        </p:spPr>
        <p:txBody>
          <a:bodyPr wrap="none">
            <a:spAutoFit/>
          </a:bodyPr>
          <a:lstStyle/>
          <a:p>
            <a:pPr algn="ctr" fontAlgn="auto">
              <a:spcBef>
                <a:spcPts val="0"/>
              </a:spcBef>
              <a:spcAft>
                <a:spcPts val="0"/>
              </a:spcAft>
              <a:defRPr/>
            </a:pPr>
            <a:r>
              <a:rPr lang="en-US" sz="4800" b="1" u="sng" dirty="0" err="1" smtClean="0">
                <a:solidFill>
                  <a:srgbClr val="002060"/>
                </a:solidFill>
                <a:effectLst>
                  <a:outerShdw blurRad="38100" dist="38100" dir="2700000" algn="tl">
                    <a:srgbClr val="000000">
                      <a:alpha val="43137"/>
                    </a:srgbClr>
                  </a:outerShdw>
                </a:effectLst>
                <a:latin typeface="+mn-lt"/>
              </a:rPr>
              <a:t>Ricardian</a:t>
            </a:r>
            <a:r>
              <a:rPr lang="en-US" sz="4800" b="1" u="sng" dirty="0" smtClean="0">
                <a:solidFill>
                  <a:srgbClr val="002060"/>
                </a:solidFill>
                <a:effectLst>
                  <a:outerShdw blurRad="38100" dist="38100" dir="2700000" algn="tl">
                    <a:srgbClr val="000000">
                      <a:alpha val="43137"/>
                    </a:srgbClr>
                  </a:outerShdw>
                </a:effectLst>
                <a:latin typeface="+mn-lt"/>
              </a:rPr>
              <a:t> Model: RS &amp; RD</a:t>
            </a:r>
            <a:endParaRPr lang="en-US" sz="4800" b="1" u="sng" dirty="0">
              <a:solidFill>
                <a:srgbClr val="002060"/>
              </a:solidFill>
              <a:effectLst>
                <a:outerShdw blurRad="38100" dist="38100" dir="2700000" algn="tl">
                  <a:srgbClr val="000000">
                    <a:alpha val="43137"/>
                  </a:srgbClr>
                </a:outerShdw>
              </a:effectLst>
              <a:latin typeface="+mn-lt"/>
            </a:endParaRPr>
          </a:p>
        </p:txBody>
      </p:sp>
      <p:sp>
        <p:nvSpPr>
          <p:cNvPr id="3" name="Rectangle 2"/>
          <p:cNvSpPr txBox="1">
            <a:spLocks noChangeArrowheads="1"/>
          </p:cNvSpPr>
          <p:nvPr/>
        </p:nvSpPr>
        <p:spPr>
          <a:xfrm>
            <a:off x="1142814" y="971550"/>
            <a:ext cx="2590800" cy="68738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Fig. 3-3: World Relative Supply and Demand</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10" descr="fig03_03"/>
          <p:cNvPicPr>
            <a:picLocks noChangeAspect="1" noChangeArrowheads="1"/>
          </p:cNvPicPr>
          <p:nvPr/>
        </p:nvPicPr>
        <p:blipFill>
          <a:blip r:embed="rId2"/>
          <a:srcRect/>
          <a:stretch>
            <a:fillRect/>
          </a:stretch>
        </p:blipFill>
        <p:spPr bwMode="auto">
          <a:xfrm>
            <a:off x="609414" y="1600200"/>
            <a:ext cx="3733986" cy="3200400"/>
          </a:xfrm>
          <a:prstGeom prst="rect">
            <a:avLst/>
          </a:prstGeom>
          <a:noFill/>
          <a:ln>
            <a:solidFill>
              <a:schemeClr val="tx1"/>
            </a:solidFill>
          </a:ln>
        </p:spPr>
      </p:pic>
      <p:sp>
        <p:nvSpPr>
          <p:cNvPr id="5" name="TextBox 4"/>
          <p:cNvSpPr txBox="1"/>
          <p:nvPr/>
        </p:nvSpPr>
        <p:spPr>
          <a:xfrm>
            <a:off x="4419600" y="819150"/>
            <a:ext cx="4724400" cy="4401205"/>
          </a:xfrm>
          <a:prstGeom prst="rect">
            <a:avLst/>
          </a:prstGeom>
          <a:noFill/>
        </p:spPr>
        <p:txBody>
          <a:bodyPr wrap="square" rtlCol="0">
            <a:spAutoFit/>
          </a:bodyPr>
          <a:lstStyle/>
          <a:p>
            <a:r>
              <a:rPr lang="en-US" sz="2800" b="1" dirty="0" smtClean="0">
                <a:cs typeface="Times New Roman"/>
              </a:rPr>
              <a:t>As relative world demand shifts (e.g., people want less cheese at every relative price), world production will change accordingly by the model.</a:t>
            </a:r>
          </a:p>
          <a:p>
            <a:endParaRPr lang="en-US" sz="1400" b="1" dirty="0" smtClean="0">
              <a:cs typeface="Times New Roman"/>
            </a:endParaRPr>
          </a:p>
          <a:p>
            <a:r>
              <a:rPr lang="en-US" sz="2800" b="1" dirty="0" smtClean="0">
                <a:cs typeface="Times New Roman"/>
              </a:rPr>
              <a:t>Shown as RD shifted to RD’.</a:t>
            </a:r>
          </a:p>
          <a:p>
            <a:endParaRPr lang="en-US" sz="1400" b="1" dirty="0" smtClean="0">
              <a:cs typeface="Times New Roman"/>
            </a:endParaRPr>
          </a:p>
          <a:p>
            <a:r>
              <a:rPr lang="en-US" sz="2800" b="1" dirty="0" smtClean="0">
                <a:cs typeface="Times New Roman"/>
              </a:rPr>
              <a:t>Can move from total world specialization to only foreign specializing.</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33350"/>
            <a:ext cx="4548361" cy="830997"/>
          </a:xfrm>
          <a:prstGeom prst="rect">
            <a:avLst/>
          </a:prstGeom>
          <a:noFill/>
        </p:spPr>
        <p:txBody>
          <a:bodyPr wrap="none">
            <a:spAutoFit/>
          </a:bodyPr>
          <a:lstStyle/>
          <a:p>
            <a:pPr algn="ctr" fontAlgn="auto">
              <a:spcBef>
                <a:spcPts val="0"/>
              </a:spcBef>
              <a:spcAft>
                <a:spcPts val="0"/>
              </a:spcAft>
              <a:defRPr/>
            </a:pPr>
            <a:r>
              <a:rPr lang="en-US" sz="4800" b="1" u="sng" dirty="0" smtClean="0">
                <a:solidFill>
                  <a:srgbClr val="002060"/>
                </a:solidFill>
                <a:effectLst>
                  <a:outerShdw blurRad="38100" dist="38100" dir="2700000" algn="tl">
                    <a:srgbClr val="000000">
                      <a:alpha val="43137"/>
                    </a:srgbClr>
                  </a:outerShdw>
                </a:effectLst>
                <a:latin typeface="+mn-lt"/>
              </a:rPr>
              <a:t>Gains from Trade</a:t>
            </a:r>
            <a:endParaRPr lang="en-US" sz="4800" b="1" u="sng" dirty="0">
              <a:solidFill>
                <a:srgbClr val="002060"/>
              </a:solidFill>
              <a:effectLst>
                <a:outerShdw blurRad="38100" dist="38100" dir="2700000" algn="tl">
                  <a:srgbClr val="000000">
                    <a:alpha val="43137"/>
                  </a:srgbClr>
                </a:outerShdw>
              </a:effectLst>
              <a:latin typeface="+mn-lt"/>
            </a:endParaRPr>
          </a:p>
        </p:txBody>
      </p:sp>
      <p:pic>
        <p:nvPicPr>
          <p:cNvPr id="3" name="Picture 2" descr="gains.jpg"/>
          <p:cNvPicPr>
            <a:picLocks noChangeAspect="1"/>
          </p:cNvPicPr>
          <p:nvPr/>
        </p:nvPicPr>
        <p:blipFill>
          <a:blip r:embed="rId2"/>
          <a:stretch>
            <a:fillRect/>
          </a:stretch>
        </p:blipFill>
        <p:spPr>
          <a:xfrm>
            <a:off x="228600" y="1809750"/>
            <a:ext cx="3861486" cy="2286000"/>
          </a:xfrm>
          <a:prstGeom prst="rect">
            <a:avLst/>
          </a:prstGeom>
          <a:ln>
            <a:solidFill>
              <a:schemeClr val="tx1"/>
            </a:solidFill>
          </a:ln>
        </p:spPr>
      </p:pic>
      <p:sp>
        <p:nvSpPr>
          <p:cNvPr id="4" name="TextBox 3"/>
          <p:cNvSpPr txBox="1"/>
          <p:nvPr/>
        </p:nvSpPr>
        <p:spPr>
          <a:xfrm>
            <a:off x="4419600" y="1733550"/>
            <a:ext cx="4343400" cy="2893100"/>
          </a:xfrm>
          <a:prstGeom prst="rect">
            <a:avLst/>
          </a:prstGeom>
          <a:noFill/>
        </p:spPr>
        <p:txBody>
          <a:bodyPr wrap="square" rtlCol="0">
            <a:spAutoFit/>
          </a:bodyPr>
          <a:lstStyle/>
          <a:p>
            <a:pPr algn="ctr"/>
            <a:r>
              <a:rPr lang="en-US" sz="2800" b="1" dirty="0" smtClean="0">
                <a:cs typeface="Times New Roman"/>
              </a:rPr>
              <a:t>Trade makes both</a:t>
            </a:r>
          </a:p>
          <a:p>
            <a:pPr algn="ctr"/>
            <a:r>
              <a:rPr lang="en-US" sz="2800" b="1" dirty="0" smtClean="0">
                <a:cs typeface="Times New Roman"/>
              </a:rPr>
              <a:t>countries better off.</a:t>
            </a:r>
          </a:p>
          <a:p>
            <a:endParaRPr lang="en-US" sz="1400" b="1" dirty="0" smtClean="0">
              <a:cs typeface="Times New Roman"/>
            </a:endParaRPr>
          </a:p>
          <a:p>
            <a:r>
              <a:rPr lang="en-US" sz="2800" b="1" dirty="0" smtClean="0">
                <a:cs typeface="Times New Roman"/>
              </a:rPr>
              <a:t>3 ways to conceptualize it:</a:t>
            </a:r>
          </a:p>
          <a:p>
            <a:pPr>
              <a:buFont typeface="Arial" pitchFamily="34" charset="0"/>
              <a:buChar char="•"/>
            </a:pPr>
            <a:r>
              <a:rPr lang="en-US" sz="2800" b="1" dirty="0" smtClean="0">
                <a:cs typeface="Times New Roman"/>
              </a:rPr>
              <a:t> indirect production</a:t>
            </a:r>
          </a:p>
          <a:p>
            <a:pPr>
              <a:buFont typeface="Arial" pitchFamily="34" charset="0"/>
              <a:buChar char="•"/>
            </a:pPr>
            <a:r>
              <a:rPr lang="en-US" sz="2800" b="1" dirty="0" smtClean="0">
                <a:cs typeface="Times New Roman"/>
              </a:rPr>
              <a:t> expanded consumption</a:t>
            </a:r>
          </a:p>
          <a:p>
            <a:pPr>
              <a:buFont typeface="Arial" pitchFamily="34" charset="0"/>
              <a:buChar char="•"/>
            </a:pPr>
            <a:r>
              <a:rPr lang="en-US" sz="2800" b="1" dirty="0" smtClean="0">
                <a:cs typeface="Times New Roman"/>
              </a:rPr>
              <a:t> conservation of resources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33350"/>
            <a:ext cx="4548361" cy="830997"/>
          </a:xfrm>
          <a:prstGeom prst="rect">
            <a:avLst/>
          </a:prstGeom>
          <a:noFill/>
        </p:spPr>
        <p:txBody>
          <a:bodyPr wrap="none">
            <a:spAutoFit/>
          </a:bodyPr>
          <a:lstStyle/>
          <a:p>
            <a:pPr algn="ctr" fontAlgn="auto">
              <a:spcBef>
                <a:spcPts val="0"/>
              </a:spcBef>
              <a:spcAft>
                <a:spcPts val="0"/>
              </a:spcAft>
              <a:defRPr/>
            </a:pPr>
            <a:r>
              <a:rPr lang="en-US" sz="4800" b="1" u="sng" dirty="0" smtClean="0">
                <a:solidFill>
                  <a:srgbClr val="002060"/>
                </a:solidFill>
                <a:effectLst>
                  <a:outerShdw blurRad="38100" dist="38100" dir="2700000" algn="tl">
                    <a:srgbClr val="000000">
                      <a:alpha val="43137"/>
                    </a:srgbClr>
                  </a:outerShdw>
                </a:effectLst>
                <a:latin typeface="+mn-lt"/>
              </a:rPr>
              <a:t>Gains from Trade</a:t>
            </a:r>
            <a:endParaRPr lang="en-US" sz="4800" b="1" u="sng" dirty="0">
              <a:solidFill>
                <a:srgbClr val="002060"/>
              </a:solidFill>
              <a:effectLst>
                <a:outerShdw blurRad="38100" dist="38100" dir="2700000" algn="tl">
                  <a:srgbClr val="000000">
                    <a:alpha val="43137"/>
                  </a:srgbClr>
                </a:outerShdw>
              </a:effectLst>
              <a:latin typeface="+mn-lt"/>
            </a:endParaRPr>
          </a:p>
        </p:txBody>
      </p:sp>
      <p:pic>
        <p:nvPicPr>
          <p:cNvPr id="3" name="Picture 2" descr="roundabout.png"/>
          <p:cNvPicPr>
            <a:picLocks noChangeAspect="1"/>
          </p:cNvPicPr>
          <p:nvPr/>
        </p:nvPicPr>
        <p:blipFill>
          <a:blip r:embed="rId2"/>
          <a:stretch>
            <a:fillRect/>
          </a:stretch>
        </p:blipFill>
        <p:spPr>
          <a:xfrm>
            <a:off x="381000" y="1276350"/>
            <a:ext cx="3333750" cy="3333750"/>
          </a:xfrm>
          <a:prstGeom prst="rect">
            <a:avLst/>
          </a:prstGeom>
        </p:spPr>
      </p:pic>
      <p:sp>
        <p:nvSpPr>
          <p:cNvPr id="4" name="TextBox 3"/>
          <p:cNvSpPr txBox="1"/>
          <p:nvPr/>
        </p:nvSpPr>
        <p:spPr>
          <a:xfrm>
            <a:off x="4191000" y="1848981"/>
            <a:ext cx="4724400" cy="2246769"/>
          </a:xfrm>
          <a:prstGeom prst="rect">
            <a:avLst/>
          </a:prstGeom>
          <a:noFill/>
        </p:spPr>
        <p:txBody>
          <a:bodyPr wrap="square" rtlCol="0">
            <a:spAutoFit/>
          </a:bodyPr>
          <a:lstStyle/>
          <a:p>
            <a:pPr algn="ctr"/>
            <a:r>
              <a:rPr lang="en-US" sz="2800" b="1" u="sng" dirty="0" smtClean="0">
                <a:cs typeface="Times New Roman"/>
              </a:rPr>
              <a:t>Indirect production</a:t>
            </a:r>
          </a:p>
          <a:p>
            <a:pPr algn="ctr"/>
            <a:r>
              <a:rPr lang="en-US" sz="2800" b="1" dirty="0" smtClean="0">
                <a:cs typeface="Times New Roman"/>
              </a:rPr>
              <a:t>A country can produce wine, or produce cheese and trade it for wine.  The latter is indirectly producing wine.</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33350"/>
            <a:ext cx="4548361" cy="830997"/>
          </a:xfrm>
          <a:prstGeom prst="rect">
            <a:avLst/>
          </a:prstGeom>
          <a:noFill/>
        </p:spPr>
        <p:txBody>
          <a:bodyPr wrap="none">
            <a:spAutoFit/>
          </a:bodyPr>
          <a:lstStyle/>
          <a:p>
            <a:pPr algn="ctr" fontAlgn="auto">
              <a:spcBef>
                <a:spcPts val="0"/>
              </a:spcBef>
              <a:spcAft>
                <a:spcPts val="0"/>
              </a:spcAft>
              <a:defRPr/>
            </a:pPr>
            <a:r>
              <a:rPr lang="en-US" sz="4800" b="1" u="sng" dirty="0" smtClean="0">
                <a:solidFill>
                  <a:srgbClr val="002060"/>
                </a:solidFill>
                <a:effectLst>
                  <a:outerShdw blurRad="38100" dist="38100" dir="2700000" algn="tl">
                    <a:srgbClr val="000000">
                      <a:alpha val="43137"/>
                    </a:srgbClr>
                  </a:outerShdw>
                </a:effectLst>
                <a:latin typeface="+mn-lt"/>
              </a:rPr>
              <a:t>Gains from Trade</a:t>
            </a:r>
            <a:endParaRPr lang="en-US" sz="4800" b="1" u="sng" dirty="0">
              <a:solidFill>
                <a:srgbClr val="002060"/>
              </a:solidFill>
              <a:effectLst>
                <a:outerShdw blurRad="38100" dist="38100" dir="2700000" algn="tl">
                  <a:srgbClr val="000000">
                    <a:alpha val="43137"/>
                  </a:srgbClr>
                </a:outerShdw>
              </a:effectLst>
              <a:latin typeface="+mn-lt"/>
            </a:endParaRPr>
          </a:p>
        </p:txBody>
      </p:sp>
      <p:pic>
        <p:nvPicPr>
          <p:cNvPr id="3" name="Picture 2" descr="roundabout.png"/>
          <p:cNvPicPr>
            <a:picLocks noChangeAspect="1"/>
          </p:cNvPicPr>
          <p:nvPr/>
        </p:nvPicPr>
        <p:blipFill>
          <a:blip r:embed="rId2"/>
          <a:stretch>
            <a:fillRect/>
          </a:stretch>
        </p:blipFill>
        <p:spPr>
          <a:xfrm>
            <a:off x="381000" y="1276350"/>
            <a:ext cx="3333750" cy="3333750"/>
          </a:xfrm>
          <a:prstGeom prst="rect">
            <a:avLst/>
          </a:prstGeom>
        </p:spPr>
      </p:pic>
      <p:sp>
        <p:nvSpPr>
          <p:cNvPr id="4" name="TextBox 3"/>
          <p:cNvSpPr txBox="1"/>
          <p:nvPr/>
        </p:nvSpPr>
        <p:spPr>
          <a:xfrm>
            <a:off x="4191000" y="895350"/>
            <a:ext cx="4724400" cy="4185761"/>
          </a:xfrm>
          <a:prstGeom prst="rect">
            <a:avLst/>
          </a:prstGeom>
          <a:noFill/>
        </p:spPr>
        <p:txBody>
          <a:bodyPr wrap="square" rtlCol="0">
            <a:spAutoFit/>
          </a:bodyPr>
          <a:lstStyle/>
          <a:p>
            <a:r>
              <a:rPr lang="en-US" sz="2800" b="1" u="sng" dirty="0" smtClean="0">
                <a:cs typeface="Times New Roman"/>
              </a:rPr>
              <a:t>Indirect production</a:t>
            </a:r>
          </a:p>
          <a:p>
            <a:r>
              <a:rPr lang="en-US" sz="2800" b="1" dirty="0" smtClean="0">
                <a:cs typeface="Times New Roman"/>
              </a:rPr>
              <a:t>Direct wine production:</a:t>
            </a:r>
          </a:p>
          <a:p>
            <a:r>
              <a:rPr lang="en-US" sz="2800" b="1" dirty="0" smtClean="0">
                <a:cs typeface="Times New Roman"/>
              </a:rPr>
              <a:t>1/</a:t>
            </a:r>
            <a:r>
              <a:rPr lang="en-US" sz="2800" b="1" dirty="0" err="1" smtClean="0">
                <a:cs typeface="Times New Roman"/>
              </a:rPr>
              <a:t>a</a:t>
            </a:r>
            <a:r>
              <a:rPr lang="en-US" sz="2800" b="1" baseline="-25000" dirty="0" err="1" smtClean="0">
                <a:cs typeface="Times New Roman"/>
              </a:rPr>
              <a:t>LW</a:t>
            </a:r>
            <a:endParaRPr lang="en-US" sz="2800" b="1" dirty="0" smtClean="0">
              <a:cs typeface="Times New Roman"/>
            </a:endParaRPr>
          </a:p>
          <a:p>
            <a:r>
              <a:rPr lang="en-US" sz="2800" b="1" dirty="0" smtClean="0">
                <a:cs typeface="Times New Roman"/>
              </a:rPr>
              <a:t>Indirect wine production:</a:t>
            </a:r>
          </a:p>
          <a:p>
            <a:r>
              <a:rPr lang="en-US" sz="2800" b="1" dirty="0" smtClean="0">
                <a:cs typeface="Times New Roman"/>
              </a:rPr>
              <a:t>(1/</a:t>
            </a:r>
            <a:r>
              <a:rPr lang="en-US" sz="2800" b="1" dirty="0" err="1" smtClean="0">
                <a:cs typeface="Times New Roman"/>
              </a:rPr>
              <a:t>a</a:t>
            </a:r>
            <a:r>
              <a:rPr lang="en-US" sz="2800" b="1" baseline="-25000" dirty="0" err="1" smtClean="0">
                <a:cs typeface="Times New Roman"/>
              </a:rPr>
              <a:t>LC</a:t>
            </a:r>
            <a:r>
              <a:rPr lang="en-US" sz="2800" b="1" dirty="0" smtClean="0">
                <a:cs typeface="Times New Roman"/>
              </a:rPr>
              <a:t>)(P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W</a:t>
            </a:r>
            <a:r>
              <a:rPr lang="en-US" sz="2800" b="1" dirty="0" smtClean="0">
                <a:cs typeface="Times New Roman"/>
              </a:rPr>
              <a:t>)</a:t>
            </a:r>
          </a:p>
          <a:p>
            <a:endParaRPr lang="en-US" sz="1400" b="1" dirty="0" smtClean="0">
              <a:cs typeface="Times New Roman"/>
            </a:endParaRPr>
          </a:p>
          <a:p>
            <a:r>
              <a:rPr lang="en-US" sz="2800" b="1" dirty="0" smtClean="0">
                <a:cs typeface="Times New Roman"/>
              </a:rPr>
              <a:t>Indirect production better if:</a:t>
            </a:r>
          </a:p>
          <a:p>
            <a:r>
              <a:rPr lang="en-US" sz="2800" b="1" dirty="0" smtClean="0">
                <a:cs typeface="Times New Roman"/>
              </a:rPr>
              <a:t>(1/</a:t>
            </a:r>
            <a:r>
              <a:rPr lang="en-US" sz="2800" b="1" dirty="0" err="1" smtClean="0">
                <a:cs typeface="Times New Roman"/>
              </a:rPr>
              <a:t>a</a:t>
            </a:r>
            <a:r>
              <a:rPr lang="en-US" sz="2800" b="1" baseline="-25000" dirty="0" err="1" smtClean="0">
                <a:cs typeface="Times New Roman"/>
              </a:rPr>
              <a:t>LC</a:t>
            </a:r>
            <a:r>
              <a:rPr lang="en-US" sz="2800" b="1" dirty="0" smtClean="0">
                <a:cs typeface="Times New Roman"/>
              </a:rPr>
              <a:t>)(P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W</a:t>
            </a:r>
            <a:r>
              <a:rPr lang="en-US" sz="2800" b="1" dirty="0" smtClean="0">
                <a:cs typeface="Times New Roman"/>
              </a:rPr>
              <a:t>) &gt; 1/</a:t>
            </a:r>
            <a:r>
              <a:rPr lang="en-US" sz="2800" b="1" dirty="0" err="1" smtClean="0">
                <a:cs typeface="Times New Roman"/>
              </a:rPr>
              <a:t>a</a:t>
            </a:r>
            <a:r>
              <a:rPr lang="en-US" sz="2800" b="1" baseline="-25000" dirty="0" err="1" smtClean="0">
                <a:cs typeface="Times New Roman"/>
              </a:rPr>
              <a:t>LW</a:t>
            </a:r>
            <a:endParaRPr lang="en-US" sz="2800" b="1" dirty="0" smtClean="0">
              <a:cs typeface="Times New Roman"/>
            </a:endParaRPr>
          </a:p>
          <a:p>
            <a:r>
              <a:rPr lang="en-US" sz="2800" b="1" dirty="0" smtClean="0">
                <a:cs typeface="Times New Roman"/>
              </a:rPr>
              <a:t>Equivalent to: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W</a:t>
            </a:r>
            <a:r>
              <a:rPr lang="en-US" sz="2800" b="1" dirty="0" smtClean="0">
                <a:cs typeface="Times New Roman"/>
              </a:rPr>
              <a:t> &gt; </a:t>
            </a:r>
            <a:r>
              <a:rPr lang="en-US" sz="2800" b="1" dirty="0" err="1" smtClean="0">
                <a:cs typeface="Times New Roman"/>
              </a:rPr>
              <a:t>a</a:t>
            </a:r>
            <a:r>
              <a:rPr lang="en-US" sz="2800" b="1" baseline="-25000" dirty="0" err="1" smtClean="0">
                <a:cs typeface="Times New Roman"/>
              </a:rPr>
              <a:t>LC</a:t>
            </a:r>
            <a:r>
              <a:rPr lang="en-US" sz="2800" b="1" dirty="0" smtClean="0">
                <a:cs typeface="Times New Roman"/>
              </a:rPr>
              <a:t>/</a:t>
            </a:r>
            <a:r>
              <a:rPr lang="en-US" sz="2800" b="1" dirty="0" err="1" smtClean="0">
                <a:cs typeface="Times New Roman"/>
              </a:rPr>
              <a:t>a</a:t>
            </a:r>
            <a:r>
              <a:rPr lang="en-US" sz="2800" b="1" baseline="-25000" dirty="0" err="1" smtClean="0">
                <a:cs typeface="Times New Roman"/>
              </a:rPr>
              <a:t>LW</a:t>
            </a:r>
            <a:endParaRPr lang="en-US" sz="2800" b="1" dirty="0" smtClean="0">
              <a:cs typeface="Times New Roman"/>
            </a:endParaRPr>
          </a:p>
          <a:p>
            <a:r>
              <a:rPr lang="en-US" sz="2800" b="1" dirty="0" smtClean="0">
                <a:cs typeface="Times New Roman"/>
              </a:rPr>
              <a:t>True if countries specialize.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fig03_04"/>
          <p:cNvPicPr>
            <a:picLocks noChangeAspect="1" noChangeArrowheads="1"/>
          </p:cNvPicPr>
          <p:nvPr/>
        </p:nvPicPr>
        <p:blipFill>
          <a:blip r:embed="rId2"/>
          <a:srcRect/>
          <a:stretch>
            <a:fillRect/>
          </a:stretch>
        </p:blipFill>
        <p:spPr bwMode="auto">
          <a:xfrm>
            <a:off x="381000" y="1657350"/>
            <a:ext cx="5091660" cy="3200400"/>
          </a:xfrm>
          <a:prstGeom prst="rect">
            <a:avLst/>
          </a:prstGeom>
          <a:noFill/>
          <a:ln>
            <a:solidFill>
              <a:schemeClr val="tx1"/>
            </a:solidFill>
          </a:ln>
        </p:spPr>
      </p:pic>
      <p:sp>
        <p:nvSpPr>
          <p:cNvPr id="3" name="TextBox 2"/>
          <p:cNvSpPr txBox="1"/>
          <p:nvPr/>
        </p:nvSpPr>
        <p:spPr>
          <a:xfrm>
            <a:off x="2362200" y="133350"/>
            <a:ext cx="4548361" cy="830997"/>
          </a:xfrm>
          <a:prstGeom prst="rect">
            <a:avLst/>
          </a:prstGeom>
          <a:noFill/>
        </p:spPr>
        <p:txBody>
          <a:bodyPr wrap="none">
            <a:spAutoFit/>
          </a:bodyPr>
          <a:lstStyle/>
          <a:p>
            <a:pPr algn="ctr" fontAlgn="auto">
              <a:spcBef>
                <a:spcPts val="0"/>
              </a:spcBef>
              <a:spcAft>
                <a:spcPts val="0"/>
              </a:spcAft>
              <a:defRPr/>
            </a:pPr>
            <a:r>
              <a:rPr lang="en-US" sz="4800" b="1" u="sng" dirty="0" smtClean="0">
                <a:solidFill>
                  <a:srgbClr val="002060"/>
                </a:solidFill>
                <a:effectLst>
                  <a:outerShdw blurRad="38100" dist="38100" dir="2700000" algn="tl">
                    <a:srgbClr val="000000">
                      <a:alpha val="43137"/>
                    </a:srgbClr>
                  </a:outerShdw>
                </a:effectLst>
                <a:latin typeface="+mn-lt"/>
              </a:rPr>
              <a:t>Gains from Trade</a:t>
            </a:r>
            <a:endParaRPr lang="en-US" sz="4800" b="1" u="sng" dirty="0">
              <a:solidFill>
                <a:srgbClr val="002060"/>
              </a:solidFill>
              <a:effectLst>
                <a:outerShdw blurRad="38100" dist="38100" dir="2700000" algn="tl">
                  <a:srgbClr val="000000">
                    <a:alpha val="43137"/>
                  </a:srgbClr>
                </a:outerShdw>
              </a:effectLst>
              <a:latin typeface="+mn-lt"/>
            </a:endParaRPr>
          </a:p>
        </p:txBody>
      </p:sp>
      <p:sp>
        <p:nvSpPr>
          <p:cNvPr id="4" name="Rectangle 2"/>
          <p:cNvSpPr txBox="1">
            <a:spLocks noChangeArrowheads="1"/>
          </p:cNvSpPr>
          <p:nvPr/>
        </p:nvSpPr>
        <p:spPr>
          <a:xfrm>
            <a:off x="381000" y="1293813"/>
            <a:ext cx="5029200" cy="36353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Fig. 3-4: Trade Expands Consumption Possibilities</a:t>
            </a:r>
            <a:endParaRPr kumimoji="0" lang="en-US" b="0" i="0" u="none" strike="noStrike" kern="1200" cap="none" spc="0" normalizeH="0" baseline="0" noProof="0">
              <a:ln>
                <a:noFill/>
              </a:ln>
              <a:solidFill>
                <a:schemeClr val="tx1"/>
              </a:solidFill>
              <a:effectLst/>
              <a:uLnTx/>
              <a:uFillTx/>
              <a:latin typeface="+mj-lt"/>
              <a:ea typeface="+mj-ea"/>
              <a:cs typeface="+mj-cs"/>
            </a:endParaRPr>
          </a:p>
        </p:txBody>
      </p:sp>
      <p:sp>
        <p:nvSpPr>
          <p:cNvPr id="5" name="TextBox 4"/>
          <p:cNvSpPr txBox="1"/>
          <p:nvPr/>
        </p:nvSpPr>
        <p:spPr>
          <a:xfrm>
            <a:off x="5791200" y="1352550"/>
            <a:ext cx="3124200" cy="3539430"/>
          </a:xfrm>
          <a:prstGeom prst="rect">
            <a:avLst/>
          </a:prstGeom>
          <a:noFill/>
        </p:spPr>
        <p:txBody>
          <a:bodyPr wrap="square" rtlCol="0">
            <a:spAutoFit/>
          </a:bodyPr>
          <a:lstStyle/>
          <a:p>
            <a:pPr algn="ctr"/>
            <a:r>
              <a:rPr lang="en-US" sz="2800" b="1" dirty="0" smtClean="0">
                <a:cs typeface="Times New Roman"/>
              </a:rPr>
              <a:t>Expanded </a:t>
            </a:r>
            <a:r>
              <a:rPr lang="en-US" sz="2800" b="1" u="sng" dirty="0" smtClean="0">
                <a:cs typeface="Times New Roman"/>
              </a:rPr>
              <a:t>consumption</a:t>
            </a:r>
          </a:p>
          <a:p>
            <a:pPr algn="ctr"/>
            <a:r>
              <a:rPr lang="en-US" sz="2800" b="1" dirty="0" smtClean="0">
                <a:cs typeface="Times New Roman"/>
              </a:rPr>
              <a:t>Trade allows each country to expand its consumption possibilities beyond its production possibilities.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33350"/>
            <a:ext cx="4548361" cy="830997"/>
          </a:xfrm>
          <a:prstGeom prst="rect">
            <a:avLst/>
          </a:prstGeom>
          <a:noFill/>
        </p:spPr>
        <p:txBody>
          <a:bodyPr wrap="none">
            <a:spAutoFit/>
          </a:bodyPr>
          <a:lstStyle/>
          <a:p>
            <a:pPr algn="ctr" fontAlgn="auto">
              <a:spcBef>
                <a:spcPts val="0"/>
              </a:spcBef>
              <a:spcAft>
                <a:spcPts val="0"/>
              </a:spcAft>
              <a:defRPr/>
            </a:pPr>
            <a:r>
              <a:rPr lang="en-US" sz="4800" b="1" u="sng" dirty="0" smtClean="0">
                <a:solidFill>
                  <a:srgbClr val="002060"/>
                </a:solidFill>
                <a:effectLst>
                  <a:outerShdw blurRad="38100" dist="38100" dir="2700000" algn="tl">
                    <a:srgbClr val="000000">
                      <a:alpha val="43137"/>
                    </a:srgbClr>
                  </a:outerShdw>
                </a:effectLst>
                <a:latin typeface="+mn-lt"/>
              </a:rPr>
              <a:t>Gains from Trade</a:t>
            </a:r>
            <a:endParaRPr lang="en-US" sz="4800" b="1" u="sng" dirty="0">
              <a:solidFill>
                <a:srgbClr val="002060"/>
              </a:solidFill>
              <a:effectLst>
                <a:outerShdw blurRad="38100" dist="38100" dir="2700000" algn="tl">
                  <a:srgbClr val="000000">
                    <a:alpha val="43137"/>
                  </a:srgbClr>
                </a:outerShdw>
              </a:effectLst>
              <a:latin typeface="+mn-lt"/>
            </a:endParaRPr>
          </a:p>
        </p:txBody>
      </p:sp>
      <p:pic>
        <p:nvPicPr>
          <p:cNvPr id="3" name="Picture 2" descr="conserve.png"/>
          <p:cNvPicPr>
            <a:picLocks noChangeAspect="1"/>
          </p:cNvPicPr>
          <p:nvPr/>
        </p:nvPicPr>
        <p:blipFill>
          <a:blip r:embed="rId2"/>
          <a:stretch>
            <a:fillRect/>
          </a:stretch>
        </p:blipFill>
        <p:spPr>
          <a:xfrm>
            <a:off x="228600" y="1276350"/>
            <a:ext cx="3657600" cy="3352800"/>
          </a:xfrm>
          <a:prstGeom prst="rect">
            <a:avLst/>
          </a:prstGeom>
        </p:spPr>
      </p:pic>
      <p:sp>
        <p:nvSpPr>
          <p:cNvPr id="4" name="TextBox 3"/>
          <p:cNvSpPr txBox="1"/>
          <p:nvPr/>
        </p:nvSpPr>
        <p:spPr>
          <a:xfrm>
            <a:off x="4038600" y="819150"/>
            <a:ext cx="4876800" cy="4401205"/>
          </a:xfrm>
          <a:prstGeom prst="rect">
            <a:avLst/>
          </a:prstGeom>
          <a:noFill/>
        </p:spPr>
        <p:txBody>
          <a:bodyPr wrap="square" rtlCol="0">
            <a:spAutoFit/>
          </a:bodyPr>
          <a:lstStyle/>
          <a:p>
            <a:pPr algn="ctr"/>
            <a:r>
              <a:rPr lang="en-US" sz="2800" b="1" u="sng" dirty="0" smtClean="0">
                <a:cs typeface="Times New Roman"/>
              </a:rPr>
              <a:t>Conservation of resources</a:t>
            </a:r>
          </a:p>
          <a:p>
            <a:pPr algn="ctr"/>
            <a:r>
              <a:rPr lang="en-US" sz="2800" b="1" dirty="0" smtClean="0">
                <a:cs typeface="Times New Roman"/>
              </a:rPr>
              <a:t>Instead of expanding production and consumption, the world can produce the same amount as before but do it more efficiently.</a:t>
            </a:r>
          </a:p>
          <a:p>
            <a:pPr algn="ctr"/>
            <a:r>
              <a:rPr lang="en-US" sz="2800" b="1" dirty="0" smtClean="0">
                <a:cs typeface="Times New Roman"/>
              </a:rPr>
              <a:t>In the </a:t>
            </a:r>
            <a:r>
              <a:rPr lang="en-US" sz="2800" b="1" dirty="0" err="1" smtClean="0">
                <a:cs typeface="Times New Roman"/>
              </a:rPr>
              <a:t>Ricardian</a:t>
            </a:r>
            <a:r>
              <a:rPr lang="en-US" sz="2800" b="1" dirty="0" smtClean="0">
                <a:cs typeface="Times New Roman"/>
              </a:rPr>
              <a:t> model this means leftover labor hours (</a:t>
            </a:r>
            <a:r>
              <a:rPr lang="en-US" sz="2800" b="1" dirty="0" err="1" smtClean="0">
                <a:cs typeface="Times New Roman"/>
              </a:rPr>
              <a:t>liesure</a:t>
            </a:r>
            <a:r>
              <a:rPr lang="en-US" sz="2800" b="1" dirty="0" smtClean="0">
                <a:cs typeface="Times New Roman"/>
              </a:rPr>
              <a:t>); it could mean saved land/capital in other models.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133350"/>
            <a:ext cx="405950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Relative Wages</a:t>
            </a:r>
          </a:p>
        </p:txBody>
      </p:sp>
      <p:sp>
        <p:nvSpPr>
          <p:cNvPr id="3" name="TextBox 2"/>
          <p:cNvSpPr txBox="1"/>
          <p:nvPr/>
        </p:nvSpPr>
        <p:spPr>
          <a:xfrm>
            <a:off x="3505200" y="2038350"/>
            <a:ext cx="5181600" cy="1384995"/>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relative wage </a:t>
            </a:r>
            <a:r>
              <a:rPr lang="en-US" sz="2800" b="1" dirty="0" smtClean="0"/>
              <a:t>–</a:t>
            </a:r>
          </a:p>
          <a:p>
            <a:pPr algn="ctr"/>
            <a:r>
              <a:rPr lang="en-US" sz="2800" b="1" dirty="0" smtClean="0"/>
              <a:t>ratio of the amount workers are paid per hour in two countries</a:t>
            </a:r>
          </a:p>
        </p:txBody>
      </p:sp>
      <p:pic>
        <p:nvPicPr>
          <p:cNvPr id="4" name="Picture 3" descr="wage.png"/>
          <p:cNvPicPr>
            <a:picLocks noChangeAspect="1"/>
          </p:cNvPicPr>
          <p:nvPr/>
        </p:nvPicPr>
        <p:blipFill>
          <a:blip r:embed="rId2"/>
          <a:stretch>
            <a:fillRect/>
          </a:stretch>
        </p:blipFill>
        <p:spPr>
          <a:xfrm>
            <a:off x="571500" y="1123950"/>
            <a:ext cx="2400300" cy="3200400"/>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133350"/>
            <a:ext cx="405950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Relative Wages</a:t>
            </a:r>
          </a:p>
        </p:txBody>
      </p:sp>
      <p:pic>
        <p:nvPicPr>
          <p:cNvPr id="3" name="Picture 2" descr="wage.png"/>
          <p:cNvPicPr>
            <a:picLocks noChangeAspect="1"/>
          </p:cNvPicPr>
          <p:nvPr/>
        </p:nvPicPr>
        <p:blipFill>
          <a:blip r:embed="rId2"/>
          <a:stretch>
            <a:fillRect/>
          </a:stretch>
        </p:blipFill>
        <p:spPr>
          <a:xfrm>
            <a:off x="571500" y="1123950"/>
            <a:ext cx="2400300" cy="3200400"/>
          </a:xfrm>
          <a:prstGeom prst="rect">
            <a:avLst/>
          </a:prstGeom>
        </p:spPr>
      </p:pic>
      <p:sp>
        <p:nvSpPr>
          <p:cNvPr id="4" name="TextBox 3"/>
          <p:cNvSpPr txBox="1"/>
          <p:nvPr/>
        </p:nvSpPr>
        <p:spPr>
          <a:xfrm>
            <a:off x="3886200" y="963632"/>
            <a:ext cx="4419600" cy="3970318"/>
          </a:xfrm>
          <a:prstGeom prst="rect">
            <a:avLst/>
          </a:prstGeom>
          <a:noFill/>
        </p:spPr>
        <p:txBody>
          <a:bodyPr wrap="square" rtlCol="0">
            <a:spAutoFit/>
          </a:bodyPr>
          <a:lstStyle/>
          <a:p>
            <a:r>
              <a:rPr lang="en-US" sz="2800" b="1" dirty="0" smtClean="0">
                <a:cs typeface="Times New Roman"/>
              </a:rPr>
              <a:t>Home specializes in cheese.</a:t>
            </a:r>
          </a:p>
          <a:p>
            <a:r>
              <a:rPr lang="en-US" sz="2800" b="1" dirty="0" smtClean="0">
                <a:cs typeface="Times New Roman"/>
              </a:rPr>
              <a:t>Its wage will be:</a:t>
            </a:r>
          </a:p>
          <a:p>
            <a:r>
              <a:rPr lang="en-US" sz="2800" b="1" dirty="0" smtClean="0">
                <a:cs typeface="Times New Roman"/>
              </a:rPr>
              <a:t>P</a:t>
            </a:r>
            <a:r>
              <a:rPr lang="en-US" sz="2800" b="1" baseline="-25000" dirty="0" smtClean="0">
                <a:cs typeface="Times New Roman"/>
              </a:rPr>
              <a:t>C</a:t>
            </a:r>
            <a:r>
              <a:rPr lang="en-US" sz="2800" b="1" dirty="0" smtClean="0">
                <a:cs typeface="Times New Roman"/>
              </a:rPr>
              <a:t>/</a:t>
            </a:r>
            <a:r>
              <a:rPr lang="en-US" sz="2800" b="1" dirty="0" err="1" smtClean="0">
                <a:cs typeface="Times New Roman"/>
              </a:rPr>
              <a:t>a</a:t>
            </a:r>
            <a:r>
              <a:rPr lang="en-US" sz="2800" b="1" baseline="-25000" dirty="0" err="1" smtClean="0">
                <a:cs typeface="Times New Roman"/>
              </a:rPr>
              <a:t>LC</a:t>
            </a:r>
            <a:endParaRPr lang="en-US" sz="2800" b="1" dirty="0" smtClean="0">
              <a:cs typeface="Times New Roman"/>
            </a:endParaRPr>
          </a:p>
          <a:p>
            <a:endParaRPr lang="en-US" sz="1400" b="1" dirty="0" smtClean="0">
              <a:cs typeface="Times New Roman"/>
            </a:endParaRPr>
          </a:p>
          <a:p>
            <a:r>
              <a:rPr lang="en-US" sz="2800" b="1" dirty="0" smtClean="0">
                <a:cs typeface="Times New Roman"/>
              </a:rPr>
              <a:t>Foreign specializes in wine.</a:t>
            </a:r>
          </a:p>
          <a:p>
            <a:r>
              <a:rPr lang="en-US" sz="2800" b="1" dirty="0" smtClean="0">
                <a:cs typeface="Times New Roman"/>
              </a:rPr>
              <a:t>Its wage will be:</a:t>
            </a:r>
          </a:p>
          <a:p>
            <a:r>
              <a:rPr lang="en-US" sz="2800" b="1" dirty="0" smtClean="0">
                <a:cs typeface="Times New Roman"/>
              </a:rPr>
              <a:t>P</a:t>
            </a:r>
            <a:r>
              <a:rPr lang="en-US" sz="2800" b="1" baseline="-25000" dirty="0" smtClean="0">
                <a:cs typeface="Times New Roman"/>
              </a:rPr>
              <a:t>W</a:t>
            </a:r>
            <a:r>
              <a:rPr lang="en-US" sz="2800" b="1" dirty="0" smtClean="0">
                <a:cs typeface="Times New Roman"/>
              </a:rPr>
              <a:t>/</a:t>
            </a:r>
            <a:r>
              <a:rPr lang="en-US" sz="2800" b="1" dirty="0" err="1" smtClean="0">
                <a:cs typeface="Times New Roman"/>
              </a:rPr>
              <a:t>a</a:t>
            </a:r>
            <a:r>
              <a:rPr lang="en-US" sz="2800" b="1" baseline="-25000" dirty="0" err="1" smtClean="0">
                <a:cs typeface="Times New Roman"/>
              </a:rPr>
              <a:t>LW</a:t>
            </a:r>
            <a:r>
              <a:rPr lang="en-US" sz="2800" b="1" dirty="0" smtClean="0">
                <a:cs typeface="Times New Roman"/>
              </a:rPr>
              <a:t>*</a:t>
            </a:r>
          </a:p>
          <a:p>
            <a:endParaRPr lang="en-US" sz="1400" b="1" dirty="0" smtClean="0">
              <a:cs typeface="Times New Roman"/>
            </a:endParaRPr>
          </a:p>
          <a:p>
            <a:r>
              <a:rPr lang="en-US" sz="2800" b="1" dirty="0" smtClean="0">
                <a:cs typeface="Times New Roman"/>
              </a:rPr>
              <a:t>Relative wage:</a:t>
            </a:r>
          </a:p>
          <a:p>
            <a:r>
              <a:rPr lang="en-US" sz="2800" b="1" dirty="0" smtClean="0">
                <a:cs typeface="Times New Roman"/>
              </a:rPr>
              <a:t>(P</a:t>
            </a:r>
            <a:r>
              <a:rPr lang="en-US" sz="2800" b="1" baseline="-25000" dirty="0" smtClean="0">
                <a:cs typeface="Times New Roman"/>
              </a:rPr>
              <a:t>C</a:t>
            </a:r>
            <a:r>
              <a:rPr lang="en-US" sz="2800" b="1" dirty="0" smtClean="0">
                <a:cs typeface="Times New Roman"/>
              </a:rPr>
              <a:t>/</a:t>
            </a:r>
            <a:r>
              <a:rPr lang="en-US" sz="2800" b="1" dirty="0" err="1" smtClean="0">
                <a:cs typeface="Times New Roman"/>
              </a:rPr>
              <a:t>a</a:t>
            </a:r>
            <a:r>
              <a:rPr lang="en-US" sz="2800" b="1" baseline="-25000" dirty="0" err="1" smtClean="0">
                <a:cs typeface="Times New Roman"/>
              </a:rPr>
              <a:t>LC</a:t>
            </a:r>
            <a:r>
              <a:rPr lang="en-US" sz="2800" b="1" dirty="0" smtClean="0">
                <a:cs typeface="Times New Roman"/>
              </a:rPr>
              <a:t>)/(P</a:t>
            </a:r>
            <a:r>
              <a:rPr lang="en-US" sz="2800" b="1" baseline="-25000" dirty="0" smtClean="0">
                <a:cs typeface="Times New Roman"/>
              </a:rPr>
              <a:t>W</a:t>
            </a:r>
            <a:r>
              <a:rPr lang="en-US" sz="2800" b="1" dirty="0" smtClean="0">
                <a:cs typeface="Times New Roman"/>
              </a:rPr>
              <a:t>/</a:t>
            </a:r>
            <a:r>
              <a:rPr lang="en-US" sz="2800" b="1" dirty="0" err="1" smtClean="0">
                <a:cs typeface="Times New Roman"/>
              </a:rPr>
              <a:t>a</a:t>
            </a:r>
            <a:r>
              <a:rPr lang="en-US" sz="2800" b="1" baseline="-25000" dirty="0" err="1" smtClean="0">
                <a:cs typeface="Times New Roman"/>
              </a:rPr>
              <a:t>LW</a:t>
            </a:r>
            <a:r>
              <a:rPr lang="en-US" sz="2800" b="1" dirty="0" smtClean="0">
                <a:cs typeface="Times New Roman"/>
              </a:rPr>
              <a:t>*)</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133350"/>
            <a:ext cx="405950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Relative Wages</a:t>
            </a:r>
          </a:p>
        </p:txBody>
      </p:sp>
      <p:pic>
        <p:nvPicPr>
          <p:cNvPr id="3" name="Picture 2" descr="wage.png"/>
          <p:cNvPicPr>
            <a:picLocks noChangeAspect="1"/>
          </p:cNvPicPr>
          <p:nvPr/>
        </p:nvPicPr>
        <p:blipFill>
          <a:blip r:embed="rId2"/>
          <a:stretch>
            <a:fillRect/>
          </a:stretch>
        </p:blipFill>
        <p:spPr>
          <a:xfrm>
            <a:off x="571500" y="1123950"/>
            <a:ext cx="2400300" cy="3200400"/>
          </a:xfrm>
          <a:prstGeom prst="rect">
            <a:avLst/>
          </a:prstGeom>
        </p:spPr>
      </p:pic>
      <p:sp>
        <p:nvSpPr>
          <p:cNvPr id="4" name="TextBox 3"/>
          <p:cNvSpPr txBox="1"/>
          <p:nvPr/>
        </p:nvSpPr>
        <p:spPr>
          <a:xfrm>
            <a:off x="2895600" y="963632"/>
            <a:ext cx="6248400" cy="4185761"/>
          </a:xfrm>
          <a:prstGeom prst="rect">
            <a:avLst/>
          </a:prstGeom>
          <a:noFill/>
        </p:spPr>
        <p:txBody>
          <a:bodyPr wrap="square" rtlCol="0">
            <a:spAutoFit/>
          </a:bodyPr>
          <a:lstStyle/>
          <a:p>
            <a:r>
              <a:rPr lang="en-US" sz="2800" b="1" u="sng" dirty="0" smtClean="0">
                <a:cs typeface="Times New Roman"/>
              </a:rPr>
              <a:t>Numerical example</a:t>
            </a:r>
          </a:p>
          <a:p>
            <a:r>
              <a:rPr lang="en-US" sz="2800" b="1" dirty="0" smtClean="0">
                <a:cs typeface="Times New Roman"/>
              </a:rPr>
              <a:t>P</a:t>
            </a:r>
            <a:r>
              <a:rPr lang="en-US" sz="2800" b="1" baseline="-25000" dirty="0" smtClean="0">
                <a:cs typeface="Times New Roman"/>
              </a:rPr>
              <a:t>C</a:t>
            </a:r>
            <a:r>
              <a:rPr lang="en-US" sz="2800" b="1" dirty="0" smtClean="0">
                <a:cs typeface="Times New Roman"/>
              </a:rPr>
              <a:t> = P</a:t>
            </a:r>
            <a:r>
              <a:rPr lang="en-US" sz="2800" b="1" baseline="-25000" dirty="0" smtClean="0">
                <a:cs typeface="Times New Roman"/>
              </a:rPr>
              <a:t>W</a:t>
            </a:r>
            <a:r>
              <a:rPr lang="en-US" sz="2800" b="1" dirty="0" smtClean="0">
                <a:cs typeface="Times New Roman"/>
              </a:rPr>
              <a:t> = 12</a:t>
            </a:r>
          </a:p>
          <a:p>
            <a:r>
              <a:rPr lang="en-US" sz="2800" b="1" dirty="0" err="1" smtClean="0">
                <a:cs typeface="Times New Roman"/>
              </a:rPr>
              <a:t>a</a:t>
            </a:r>
            <a:r>
              <a:rPr lang="en-US" sz="2800" b="1" baseline="-25000" dirty="0" err="1" smtClean="0">
                <a:cs typeface="Times New Roman"/>
              </a:rPr>
              <a:t>LC</a:t>
            </a:r>
            <a:r>
              <a:rPr lang="en-US" sz="2800" b="1" dirty="0" smtClean="0">
                <a:cs typeface="Times New Roman"/>
              </a:rPr>
              <a:t> = 1</a:t>
            </a:r>
          </a:p>
          <a:p>
            <a:r>
              <a:rPr lang="en-US" sz="2800" b="1" dirty="0" err="1" smtClean="0">
                <a:cs typeface="Times New Roman"/>
              </a:rPr>
              <a:t>a</a:t>
            </a:r>
            <a:r>
              <a:rPr lang="en-US" sz="2800" b="1" baseline="-25000" dirty="0" err="1" smtClean="0">
                <a:cs typeface="Times New Roman"/>
              </a:rPr>
              <a:t>LW</a:t>
            </a:r>
            <a:r>
              <a:rPr lang="en-US" sz="2800" b="1" dirty="0" smtClean="0">
                <a:cs typeface="Times New Roman"/>
              </a:rPr>
              <a:t> = 2</a:t>
            </a:r>
          </a:p>
          <a:p>
            <a:r>
              <a:rPr lang="en-US" sz="2800" b="1" dirty="0" err="1" smtClean="0">
                <a:cs typeface="Times New Roman"/>
              </a:rPr>
              <a:t>a</a:t>
            </a:r>
            <a:r>
              <a:rPr lang="en-US" sz="2800" b="1" baseline="-25000" dirty="0" err="1" smtClean="0">
                <a:cs typeface="Times New Roman"/>
              </a:rPr>
              <a:t>LC</a:t>
            </a:r>
            <a:r>
              <a:rPr lang="en-US" sz="2800" b="1" dirty="0" smtClean="0">
                <a:cs typeface="Times New Roman"/>
              </a:rPr>
              <a:t>* = 6</a:t>
            </a:r>
          </a:p>
          <a:p>
            <a:r>
              <a:rPr lang="en-US" sz="2800" b="1" dirty="0" err="1" smtClean="0">
                <a:cs typeface="Times New Roman"/>
              </a:rPr>
              <a:t>a</a:t>
            </a:r>
            <a:r>
              <a:rPr lang="en-US" sz="2800" b="1" baseline="-25000" dirty="0" err="1" smtClean="0">
                <a:cs typeface="Times New Roman"/>
              </a:rPr>
              <a:t>LW</a:t>
            </a:r>
            <a:r>
              <a:rPr lang="en-US" sz="2800" b="1" dirty="0" smtClean="0">
                <a:cs typeface="Times New Roman"/>
              </a:rPr>
              <a:t>* = 3</a:t>
            </a:r>
          </a:p>
          <a:p>
            <a:endParaRPr lang="en-US" sz="1400" b="1" dirty="0" smtClean="0">
              <a:cs typeface="Times New Roman"/>
            </a:endParaRPr>
          </a:p>
          <a:p>
            <a:r>
              <a:rPr lang="en-US" sz="2800" b="1" dirty="0" smtClean="0">
                <a:cs typeface="Times New Roman"/>
              </a:rPr>
              <a:t>Home:	P</a:t>
            </a:r>
            <a:r>
              <a:rPr lang="en-US" sz="2800" b="1" baseline="-25000" dirty="0" smtClean="0">
                <a:cs typeface="Times New Roman"/>
              </a:rPr>
              <a:t>C</a:t>
            </a:r>
            <a:r>
              <a:rPr lang="en-US" sz="2800" b="1" dirty="0" smtClean="0">
                <a:cs typeface="Times New Roman"/>
              </a:rPr>
              <a:t>/</a:t>
            </a:r>
            <a:r>
              <a:rPr lang="en-US" sz="2800" b="1" dirty="0" err="1" smtClean="0">
                <a:cs typeface="Times New Roman"/>
              </a:rPr>
              <a:t>a</a:t>
            </a:r>
            <a:r>
              <a:rPr lang="en-US" sz="2800" b="1" baseline="-25000" dirty="0" err="1" smtClean="0">
                <a:cs typeface="Times New Roman"/>
              </a:rPr>
              <a:t>LC</a:t>
            </a:r>
            <a:r>
              <a:rPr lang="en-US" sz="2800" b="1" dirty="0" smtClean="0">
                <a:cs typeface="Times New Roman"/>
              </a:rPr>
              <a:t> = 12/1 = 12</a:t>
            </a:r>
          </a:p>
          <a:p>
            <a:r>
              <a:rPr lang="en-US" sz="2800" b="1" dirty="0" smtClean="0">
                <a:cs typeface="Times New Roman"/>
              </a:rPr>
              <a:t>Foreign:	P</a:t>
            </a:r>
            <a:r>
              <a:rPr lang="en-US" sz="2800" b="1" baseline="-25000" dirty="0" smtClean="0">
                <a:cs typeface="Times New Roman"/>
              </a:rPr>
              <a:t>W</a:t>
            </a:r>
            <a:r>
              <a:rPr lang="en-US" sz="2800" b="1" dirty="0" smtClean="0">
                <a:cs typeface="Times New Roman"/>
              </a:rPr>
              <a:t>/</a:t>
            </a:r>
            <a:r>
              <a:rPr lang="en-US" sz="2800" b="1" dirty="0" err="1" smtClean="0">
                <a:cs typeface="Times New Roman"/>
              </a:rPr>
              <a:t>a</a:t>
            </a:r>
            <a:r>
              <a:rPr lang="en-US" sz="2800" b="1" baseline="-25000" dirty="0" err="1" smtClean="0">
                <a:cs typeface="Times New Roman"/>
              </a:rPr>
              <a:t>LW</a:t>
            </a:r>
            <a:r>
              <a:rPr lang="en-US" sz="2800" b="1" dirty="0" smtClean="0">
                <a:cs typeface="Times New Roman"/>
              </a:rPr>
              <a:t>* = 12 /3 = 4</a:t>
            </a:r>
          </a:p>
          <a:p>
            <a:r>
              <a:rPr lang="en-US" sz="2800" b="1" dirty="0" smtClean="0">
                <a:cs typeface="Times New Roman"/>
              </a:rPr>
              <a:t>Relative:	(P</a:t>
            </a:r>
            <a:r>
              <a:rPr lang="en-US" sz="2800" b="1" baseline="-25000" dirty="0" smtClean="0">
                <a:cs typeface="Times New Roman"/>
              </a:rPr>
              <a:t>C</a:t>
            </a:r>
            <a:r>
              <a:rPr lang="en-US" sz="2800" b="1" dirty="0" smtClean="0">
                <a:cs typeface="Times New Roman"/>
              </a:rPr>
              <a:t>/</a:t>
            </a:r>
            <a:r>
              <a:rPr lang="en-US" sz="2800" b="1" dirty="0" err="1" smtClean="0">
                <a:cs typeface="Times New Roman"/>
              </a:rPr>
              <a:t>a</a:t>
            </a:r>
            <a:r>
              <a:rPr lang="en-US" sz="2800" b="1" baseline="-25000" dirty="0" err="1" smtClean="0">
                <a:cs typeface="Times New Roman"/>
              </a:rPr>
              <a:t>LC</a:t>
            </a:r>
            <a:r>
              <a:rPr lang="en-US" sz="2800" b="1" dirty="0" smtClean="0">
                <a:cs typeface="Times New Roman"/>
              </a:rPr>
              <a:t>)/(P</a:t>
            </a:r>
            <a:r>
              <a:rPr lang="en-US" sz="2800" b="1" baseline="-25000" dirty="0" smtClean="0">
                <a:cs typeface="Times New Roman"/>
              </a:rPr>
              <a:t>W</a:t>
            </a:r>
            <a:r>
              <a:rPr lang="en-US" sz="2800" b="1" dirty="0" smtClean="0">
                <a:cs typeface="Times New Roman"/>
              </a:rPr>
              <a:t>/</a:t>
            </a:r>
            <a:r>
              <a:rPr lang="en-US" sz="2800" b="1" dirty="0" err="1" smtClean="0">
                <a:cs typeface="Times New Roman"/>
              </a:rPr>
              <a:t>a</a:t>
            </a:r>
            <a:r>
              <a:rPr lang="en-US" sz="2800" b="1" baseline="-25000" dirty="0" err="1" smtClean="0">
                <a:cs typeface="Times New Roman"/>
              </a:rPr>
              <a:t>LW</a:t>
            </a:r>
            <a:r>
              <a:rPr lang="en-US" sz="2800" b="1" dirty="0" smtClean="0">
                <a:cs typeface="Times New Roman"/>
              </a:rPr>
              <a:t>*) = 12/4 = 3</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133350"/>
            <a:ext cx="405950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Relative Wages</a:t>
            </a:r>
          </a:p>
        </p:txBody>
      </p:sp>
      <p:pic>
        <p:nvPicPr>
          <p:cNvPr id="3" name="Picture 2" descr="wage.png"/>
          <p:cNvPicPr>
            <a:picLocks noChangeAspect="1"/>
          </p:cNvPicPr>
          <p:nvPr/>
        </p:nvPicPr>
        <p:blipFill>
          <a:blip r:embed="rId2"/>
          <a:stretch>
            <a:fillRect/>
          </a:stretch>
        </p:blipFill>
        <p:spPr>
          <a:xfrm>
            <a:off x="571500" y="1123950"/>
            <a:ext cx="2400300" cy="3200400"/>
          </a:xfrm>
          <a:prstGeom prst="rect">
            <a:avLst/>
          </a:prstGeom>
        </p:spPr>
      </p:pic>
      <p:sp>
        <p:nvSpPr>
          <p:cNvPr id="4" name="TextBox 3"/>
          <p:cNvSpPr txBox="1"/>
          <p:nvPr/>
        </p:nvSpPr>
        <p:spPr>
          <a:xfrm>
            <a:off x="2895600" y="963632"/>
            <a:ext cx="6096000" cy="4185761"/>
          </a:xfrm>
          <a:prstGeom prst="rect">
            <a:avLst/>
          </a:prstGeom>
          <a:noFill/>
        </p:spPr>
        <p:txBody>
          <a:bodyPr wrap="square" rtlCol="0">
            <a:spAutoFit/>
          </a:bodyPr>
          <a:lstStyle/>
          <a:p>
            <a:r>
              <a:rPr lang="en-US" sz="2800" b="1" dirty="0" smtClean="0">
                <a:cs typeface="Times New Roman"/>
              </a:rPr>
              <a:t>Cheese productivity advantage:</a:t>
            </a:r>
          </a:p>
          <a:p>
            <a:r>
              <a:rPr lang="en-US" sz="2800" b="1" dirty="0" err="1" smtClean="0">
                <a:cs typeface="Times New Roman"/>
              </a:rPr>
              <a:t>a</a:t>
            </a:r>
            <a:r>
              <a:rPr lang="en-US" sz="2800" b="1" baseline="-25000" dirty="0" err="1" smtClean="0">
                <a:cs typeface="Times New Roman"/>
              </a:rPr>
              <a:t>LC</a:t>
            </a:r>
            <a:r>
              <a:rPr lang="en-US" sz="2800" b="1" dirty="0" smtClean="0">
                <a:cs typeface="Times New Roman"/>
              </a:rPr>
              <a:t>*/</a:t>
            </a:r>
            <a:r>
              <a:rPr lang="en-US" sz="2800" b="1" dirty="0" err="1" smtClean="0">
                <a:cs typeface="Times New Roman"/>
              </a:rPr>
              <a:t>a</a:t>
            </a:r>
            <a:r>
              <a:rPr lang="en-US" sz="2800" b="1" baseline="-25000" dirty="0" err="1" smtClean="0">
                <a:cs typeface="Times New Roman"/>
              </a:rPr>
              <a:t>LC</a:t>
            </a:r>
            <a:r>
              <a:rPr lang="en-US" sz="2800" b="1" dirty="0" smtClean="0">
                <a:cs typeface="Times New Roman"/>
              </a:rPr>
              <a:t> = 6/1 = 6</a:t>
            </a:r>
          </a:p>
          <a:p>
            <a:endParaRPr lang="en-US" sz="1400" b="1" dirty="0" smtClean="0">
              <a:cs typeface="Times New Roman"/>
            </a:endParaRPr>
          </a:p>
          <a:p>
            <a:r>
              <a:rPr lang="en-US" sz="2800" b="1" dirty="0" smtClean="0">
                <a:cs typeface="Times New Roman"/>
              </a:rPr>
              <a:t>Wine productivity advantage:</a:t>
            </a:r>
          </a:p>
          <a:p>
            <a:r>
              <a:rPr lang="en-US" sz="2800" b="1" dirty="0" err="1" smtClean="0">
                <a:cs typeface="Times New Roman"/>
              </a:rPr>
              <a:t>a</a:t>
            </a:r>
            <a:r>
              <a:rPr lang="en-US" sz="2800" b="1" baseline="-25000" dirty="0" err="1" smtClean="0">
                <a:cs typeface="Times New Roman"/>
              </a:rPr>
              <a:t>LW</a:t>
            </a:r>
            <a:r>
              <a:rPr lang="en-US" sz="2800" b="1" dirty="0" smtClean="0">
                <a:cs typeface="Times New Roman"/>
              </a:rPr>
              <a:t>*/</a:t>
            </a:r>
            <a:r>
              <a:rPr lang="en-US" sz="2800" b="1" dirty="0" err="1" smtClean="0">
                <a:cs typeface="Times New Roman"/>
              </a:rPr>
              <a:t>a</a:t>
            </a:r>
            <a:r>
              <a:rPr lang="en-US" sz="2800" b="1" baseline="-25000" dirty="0" err="1" smtClean="0">
                <a:cs typeface="Times New Roman"/>
              </a:rPr>
              <a:t>LW</a:t>
            </a:r>
            <a:r>
              <a:rPr lang="en-US" sz="2800" b="1" dirty="0" smtClean="0">
                <a:cs typeface="Times New Roman"/>
              </a:rPr>
              <a:t> = 3/2 = 1.5</a:t>
            </a:r>
          </a:p>
          <a:p>
            <a:endParaRPr lang="en-US" sz="1400" b="1" dirty="0" smtClean="0">
              <a:cs typeface="Times New Roman"/>
            </a:endParaRPr>
          </a:p>
          <a:p>
            <a:r>
              <a:rPr lang="en-US" sz="2800" b="1" dirty="0" smtClean="0">
                <a:cs typeface="Times New Roman"/>
              </a:rPr>
              <a:t>Relative wage:</a:t>
            </a:r>
          </a:p>
          <a:p>
            <a:r>
              <a:rPr lang="en-US" sz="2800" b="1" dirty="0" smtClean="0">
                <a:cs typeface="Times New Roman"/>
              </a:rPr>
              <a:t>(P</a:t>
            </a:r>
            <a:r>
              <a:rPr lang="en-US" sz="2800" b="1" baseline="-25000" dirty="0" smtClean="0">
                <a:cs typeface="Times New Roman"/>
              </a:rPr>
              <a:t>C</a:t>
            </a:r>
            <a:r>
              <a:rPr lang="en-US" sz="2800" b="1" dirty="0" smtClean="0">
                <a:cs typeface="Times New Roman"/>
              </a:rPr>
              <a:t>/</a:t>
            </a:r>
            <a:r>
              <a:rPr lang="en-US" sz="2800" b="1" dirty="0" err="1" smtClean="0">
                <a:cs typeface="Times New Roman"/>
              </a:rPr>
              <a:t>a</a:t>
            </a:r>
            <a:r>
              <a:rPr lang="en-US" sz="2800" b="1" baseline="-25000" dirty="0" err="1" smtClean="0">
                <a:cs typeface="Times New Roman"/>
              </a:rPr>
              <a:t>LC</a:t>
            </a:r>
            <a:r>
              <a:rPr lang="en-US" sz="2800" b="1" dirty="0" smtClean="0">
                <a:cs typeface="Times New Roman"/>
              </a:rPr>
              <a:t>)/(P</a:t>
            </a:r>
            <a:r>
              <a:rPr lang="en-US" sz="2800" b="1" baseline="-25000" dirty="0" smtClean="0">
                <a:cs typeface="Times New Roman"/>
              </a:rPr>
              <a:t>W</a:t>
            </a:r>
            <a:r>
              <a:rPr lang="en-US" sz="2800" b="1" dirty="0" smtClean="0">
                <a:cs typeface="Times New Roman"/>
              </a:rPr>
              <a:t>/</a:t>
            </a:r>
            <a:r>
              <a:rPr lang="en-US" sz="2800" b="1" dirty="0" err="1" smtClean="0">
                <a:cs typeface="Times New Roman"/>
              </a:rPr>
              <a:t>a</a:t>
            </a:r>
            <a:r>
              <a:rPr lang="en-US" sz="2800" b="1" baseline="-25000" dirty="0" err="1" smtClean="0">
                <a:cs typeface="Times New Roman"/>
              </a:rPr>
              <a:t>LW</a:t>
            </a:r>
            <a:r>
              <a:rPr lang="en-US" sz="2800" b="1" dirty="0" smtClean="0">
                <a:cs typeface="Times New Roman"/>
              </a:rPr>
              <a:t>*) = 12/4 = 3</a:t>
            </a:r>
          </a:p>
          <a:p>
            <a:endParaRPr lang="en-US" sz="1400" b="1" dirty="0" smtClean="0">
              <a:cs typeface="Times New Roman"/>
            </a:endParaRPr>
          </a:p>
          <a:p>
            <a:r>
              <a:rPr lang="en-US" sz="2800" b="1" dirty="0" smtClean="0">
                <a:cs typeface="Times New Roman"/>
              </a:rPr>
              <a:t>In general the relative wage will be between the productivity advantages.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1788" y="133350"/>
            <a:ext cx="29742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Definitions</a:t>
            </a:r>
          </a:p>
        </p:txBody>
      </p:sp>
      <p:sp>
        <p:nvSpPr>
          <p:cNvPr id="3" name="TextBox 2"/>
          <p:cNvSpPr txBox="1"/>
          <p:nvPr/>
        </p:nvSpPr>
        <p:spPr>
          <a:xfrm>
            <a:off x="3886200" y="2101155"/>
            <a:ext cx="5181600" cy="1384995"/>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production possibilities frontier </a:t>
            </a:r>
            <a:r>
              <a:rPr lang="en-US" sz="2800" b="1" dirty="0" smtClean="0"/>
              <a:t>–</a:t>
            </a:r>
          </a:p>
          <a:p>
            <a:pPr algn="ctr"/>
            <a:r>
              <a:rPr lang="en-US" sz="2800" b="1" dirty="0" smtClean="0"/>
              <a:t>maximum possible production of two products at different mixes</a:t>
            </a:r>
          </a:p>
        </p:txBody>
      </p:sp>
      <p:pic>
        <p:nvPicPr>
          <p:cNvPr id="6" name="Picture 5" descr="ppf.png"/>
          <p:cNvPicPr>
            <a:picLocks noChangeAspect="1"/>
          </p:cNvPicPr>
          <p:nvPr/>
        </p:nvPicPr>
        <p:blipFill>
          <a:blip r:embed="rId2"/>
          <a:stretch>
            <a:fillRect/>
          </a:stretch>
        </p:blipFill>
        <p:spPr>
          <a:xfrm>
            <a:off x="457199" y="1504950"/>
            <a:ext cx="3456678" cy="27432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133350"/>
            <a:ext cx="405950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Relative Wages</a:t>
            </a:r>
          </a:p>
        </p:txBody>
      </p:sp>
      <p:pic>
        <p:nvPicPr>
          <p:cNvPr id="3" name="Picture 2" descr="wage.png"/>
          <p:cNvPicPr>
            <a:picLocks noChangeAspect="1"/>
          </p:cNvPicPr>
          <p:nvPr/>
        </p:nvPicPr>
        <p:blipFill>
          <a:blip r:embed="rId2"/>
          <a:stretch>
            <a:fillRect/>
          </a:stretch>
        </p:blipFill>
        <p:spPr>
          <a:xfrm>
            <a:off x="571500" y="1123950"/>
            <a:ext cx="2400300" cy="3200400"/>
          </a:xfrm>
          <a:prstGeom prst="rect">
            <a:avLst/>
          </a:prstGeom>
        </p:spPr>
      </p:pic>
      <p:sp>
        <p:nvSpPr>
          <p:cNvPr id="4" name="TextBox 3"/>
          <p:cNvSpPr txBox="1"/>
          <p:nvPr/>
        </p:nvSpPr>
        <p:spPr>
          <a:xfrm>
            <a:off x="2895600" y="963632"/>
            <a:ext cx="6248400" cy="3662541"/>
          </a:xfrm>
          <a:prstGeom prst="rect">
            <a:avLst/>
          </a:prstGeom>
          <a:noFill/>
        </p:spPr>
        <p:txBody>
          <a:bodyPr wrap="square" rtlCol="0">
            <a:spAutoFit/>
          </a:bodyPr>
          <a:lstStyle/>
          <a:p>
            <a:r>
              <a:rPr lang="en-US" sz="2800" b="1" dirty="0" smtClean="0">
                <a:cs typeface="Times New Roman"/>
              </a:rPr>
              <a:t>Both countries have a cost advantage.</a:t>
            </a:r>
          </a:p>
          <a:p>
            <a:endParaRPr lang="en-US" sz="1200" b="1" dirty="0" smtClean="0">
              <a:cs typeface="Times New Roman"/>
            </a:endParaRPr>
          </a:p>
          <a:p>
            <a:r>
              <a:rPr lang="en-US" sz="2800" b="1" dirty="0" smtClean="0">
                <a:cs typeface="Times New Roman"/>
              </a:rPr>
              <a:t>Home: high productivity, but high wage.</a:t>
            </a:r>
          </a:p>
          <a:p>
            <a:r>
              <a:rPr lang="en-US" sz="2800" b="1" dirty="0" smtClean="0">
                <a:cs typeface="Times New Roman"/>
              </a:rPr>
              <a:t>Foreign: low wage, but low productivity.</a:t>
            </a:r>
          </a:p>
          <a:p>
            <a:endParaRPr lang="en-US" sz="1200" b="1" dirty="0" smtClean="0">
              <a:cs typeface="Times New Roman"/>
            </a:endParaRPr>
          </a:p>
          <a:p>
            <a:r>
              <a:rPr lang="en-US" sz="2800" b="1" dirty="0" smtClean="0">
                <a:cs typeface="Times New Roman"/>
              </a:rPr>
              <a:t>Even with home’s high productivity (1.5-6x) foreign can compete using low wage.</a:t>
            </a:r>
          </a:p>
          <a:p>
            <a:endParaRPr lang="en-US" sz="1200" b="1" dirty="0" smtClean="0">
              <a:cs typeface="Times New Roman"/>
            </a:endParaRPr>
          </a:p>
          <a:p>
            <a:r>
              <a:rPr lang="en-US" sz="2800" b="1" dirty="0" smtClean="0">
                <a:cs typeface="Times New Roman"/>
              </a:rPr>
              <a:t>Even with </a:t>
            </a:r>
            <a:r>
              <a:rPr lang="en-US" sz="2800" b="1" dirty="0" err="1" smtClean="0">
                <a:cs typeface="Times New Roman"/>
              </a:rPr>
              <a:t>foreign’s</a:t>
            </a:r>
            <a:r>
              <a:rPr lang="en-US" sz="2800" b="1" dirty="0" smtClean="0">
                <a:cs typeface="Times New Roman"/>
              </a:rPr>
              <a:t> low wage (1/3) home can compete using high productivity.</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PAGE39"/>
          <p:cNvPicPr>
            <a:picLocks noChangeAspect="1" noChangeArrowheads="1"/>
          </p:cNvPicPr>
          <p:nvPr/>
        </p:nvPicPr>
        <p:blipFill>
          <a:blip r:embed="rId2"/>
          <a:srcRect/>
          <a:stretch>
            <a:fillRect/>
          </a:stretch>
        </p:blipFill>
        <p:spPr bwMode="auto">
          <a:xfrm>
            <a:off x="457200" y="1428750"/>
            <a:ext cx="2870680" cy="3200400"/>
          </a:xfrm>
          <a:prstGeom prst="rect">
            <a:avLst/>
          </a:prstGeom>
          <a:noFill/>
          <a:ln>
            <a:solidFill>
              <a:schemeClr val="tx1"/>
            </a:solidFill>
          </a:ln>
        </p:spPr>
      </p:pic>
      <p:sp>
        <p:nvSpPr>
          <p:cNvPr id="3" name="TextBox 2"/>
          <p:cNvSpPr txBox="1"/>
          <p:nvPr/>
        </p:nvSpPr>
        <p:spPr>
          <a:xfrm>
            <a:off x="2667000" y="133350"/>
            <a:ext cx="405950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Relative Wages</a:t>
            </a:r>
          </a:p>
        </p:txBody>
      </p:sp>
      <p:sp>
        <p:nvSpPr>
          <p:cNvPr id="4" name="TextBox 3"/>
          <p:cNvSpPr txBox="1"/>
          <p:nvPr/>
        </p:nvSpPr>
        <p:spPr>
          <a:xfrm>
            <a:off x="4191000" y="1305163"/>
            <a:ext cx="4114800" cy="3323987"/>
          </a:xfrm>
          <a:prstGeom prst="rect">
            <a:avLst/>
          </a:prstGeom>
          <a:noFill/>
        </p:spPr>
        <p:txBody>
          <a:bodyPr wrap="square" rtlCol="0">
            <a:spAutoFit/>
          </a:bodyPr>
          <a:lstStyle/>
          <a:p>
            <a:pPr algn="ctr"/>
            <a:r>
              <a:rPr lang="en-US" sz="2800" b="1" dirty="0" smtClean="0">
                <a:cs typeface="Times New Roman"/>
              </a:rPr>
              <a:t>Empirically wages are proportional to productivity.</a:t>
            </a:r>
          </a:p>
          <a:p>
            <a:pPr algn="ctr"/>
            <a:endParaRPr lang="en-US" sz="1400" b="1" dirty="0" smtClean="0">
              <a:cs typeface="Times New Roman"/>
            </a:endParaRPr>
          </a:p>
          <a:p>
            <a:pPr algn="ctr"/>
            <a:r>
              <a:rPr lang="en-US" sz="2800" b="1" dirty="0" smtClean="0">
                <a:cs typeface="Times New Roman"/>
              </a:rPr>
              <a:t>South Korea’s wages rose with its productivity from 5% of U.S. levels in 1975 to 50% by 2007.</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6200" y="133350"/>
            <a:ext cx="180671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Myths</a:t>
            </a:r>
          </a:p>
        </p:txBody>
      </p:sp>
      <p:sp>
        <p:nvSpPr>
          <p:cNvPr id="3" name="TextBox 2"/>
          <p:cNvSpPr txBox="1"/>
          <p:nvPr/>
        </p:nvSpPr>
        <p:spPr>
          <a:xfrm>
            <a:off x="3657600" y="971550"/>
            <a:ext cx="5257800" cy="3970318"/>
          </a:xfrm>
          <a:prstGeom prst="rect">
            <a:avLst/>
          </a:prstGeom>
          <a:noFill/>
        </p:spPr>
        <p:txBody>
          <a:bodyPr wrap="square" rtlCol="0">
            <a:spAutoFit/>
          </a:bodyPr>
          <a:lstStyle/>
          <a:p>
            <a:pPr marL="514350" indent="-514350"/>
            <a:r>
              <a:rPr lang="en-US" sz="2800" b="1" u="sng" dirty="0" smtClean="0">
                <a:cs typeface="Times New Roman"/>
              </a:rPr>
              <a:t>These myths are </a:t>
            </a:r>
            <a:r>
              <a:rPr lang="en-US" sz="2800" b="1" i="1" u="sng" dirty="0" smtClean="0">
                <a:cs typeface="Times New Roman"/>
              </a:rPr>
              <a:t>false</a:t>
            </a:r>
          </a:p>
          <a:p>
            <a:pPr marL="514350" indent="-514350">
              <a:buFont typeface="+mj-lt"/>
              <a:buAutoNum type="arabicPeriod"/>
            </a:pPr>
            <a:r>
              <a:rPr lang="en-US" sz="2800" b="1" dirty="0" smtClean="0">
                <a:cs typeface="Times New Roman"/>
              </a:rPr>
              <a:t>Free trade is beneficial only if a country is more productive than foreign countries.</a:t>
            </a:r>
          </a:p>
          <a:p>
            <a:pPr marL="514350" indent="-514350">
              <a:buFont typeface="+mj-lt"/>
              <a:buAutoNum type="arabicPeriod"/>
            </a:pPr>
            <a:r>
              <a:rPr lang="en-US" sz="2800" b="1" dirty="0" smtClean="0">
                <a:cs typeface="Times New Roman"/>
              </a:rPr>
              <a:t>Free trade with countries that pay low wages hurts high wage countries.</a:t>
            </a:r>
          </a:p>
          <a:p>
            <a:pPr marL="514350" indent="-514350">
              <a:buFont typeface="+mj-lt"/>
              <a:buAutoNum type="arabicPeriod"/>
            </a:pPr>
            <a:r>
              <a:rPr lang="en-US" sz="2800" b="1" dirty="0" smtClean="0">
                <a:cs typeface="Times New Roman"/>
              </a:rPr>
              <a:t>Free trade exploits less productive countries.</a:t>
            </a:r>
          </a:p>
        </p:txBody>
      </p:sp>
      <p:pic>
        <p:nvPicPr>
          <p:cNvPr id="5" name="Picture 4" descr="mythbusters.jpg"/>
          <p:cNvPicPr>
            <a:picLocks noChangeAspect="1"/>
          </p:cNvPicPr>
          <p:nvPr/>
        </p:nvPicPr>
        <p:blipFill>
          <a:blip r:embed="rId2"/>
          <a:stretch>
            <a:fillRect/>
          </a:stretch>
        </p:blipFill>
        <p:spPr>
          <a:xfrm>
            <a:off x="381000" y="1123950"/>
            <a:ext cx="2922739" cy="36576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6200" y="133350"/>
            <a:ext cx="180671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Myths</a:t>
            </a:r>
          </a:p>
        </p:txBody>
      </p:sp>
      <p:sp>
        <p:nvSpPr>
          <p:cNvPr id="3" name="TextBox 2"/>
          <p:cNvSpPr txBox="1"/>
          <p:nvPr/>
        </p:nvSpPr>
        <p:spPr>
          <a:xfrm>
            <a:off x="3657600" y="971550"/>
            <a:ext cx="5257800" cy="3539430"/>
          </a:xfrm>
          <a:prstGeom prst="rect">
            <a:avLst/>
          </a:prstGeom>
          <a:noFill/>
        </p:spPr>
        <p:txBody>
          <a:bodyPr wrap="square" rtlCol="0">
            <a:spAutoFit/>
          </a:bodyPr>
          <a:lstStyle/>
          <a:p>
            <a:pPr marL="514350" indent="-514350">
              <a:buFont typeface="+mj-lt"/>
              <a:buAutoNum type="arabicPeriod"/>
            </a:pPr>
            <a:r>
              <a:rPr lang="en-US" sz="2800" b="1" dirty="0" smtClean="0">
                <a:cs typeface="Times New Roman"/>
              </a:rPr>
              <a:t>Free trade is beneficial only if a country is more productive than foreign countries.</a:t>
            </a:r>
          </a:p>
          <a:p>
            <a:pPr marL="971550" lvl="1" indent="-514350">
              <a:buFont typeface="Arial" pitchFamily="34" charset="0"/>
              <a:buChar char="•"/>
            </a:pPr>
            <a:r>
              <a:rPr lang="en-US" sz="2800" b="1" dirty="0" smtClean="0">
                <a:cs typeface="Times New Roman"/>
              </a:rPr>
              <a:t>unproductive countries</a:t>
            </a:r>
          </a:p>
          <a:p>
            <a:pPr marL="971550" lvl="1" indent="-514350"/>
            <a:r>
              <a:rPr lang="en-US" sz="2800" b="1" dirty="0" smtClean="0">
                <a:cs typeface="Times New Roman"/>
              </a:rPr>
              <a:t>	get cheaper goods</a:t>
            </a:r>
          </a:p>
          <a:p>
            <a:pPr marL="971550" lvl="1" indent="-514350">
              <a:buFont typeface="Arial" pitchFamily="34" charset="0"/>
              <a:buChar char="•"/>
            </a:pPr>
            <a:r>
              <a:rPr lang="en-US" sz="2800" b="1" dirty="0" smtClean="0">
                <a:cs typeface="Times New Roman"/>
              </a:rPr>
              <a:t>absolute advantage is irrelevant; it is comparative advantage that matters</a:t>
            </a:r>
          </a:p>
        </p:txBody>
      </p:sp>
      <p:pic>
        <p:nvPicPr>
          <p:cNvPr id="4" name="Picture 3" descr="mythbusters.jpg"/>
          <p:cNvPicPr>
            <a:picLocks noChangeAspect="1"/>
          </p:cNvPicPr>
          <p:nvPr/>
        </p:nvPicPr>
        <p:blipFill>
          <a:blip r:embed="rId2"/>
          <a:stretch>
            <a:fillRect/>
          </a:stretch>
        </p:blipFill>
        <p:spPr>
          <a:xfrm>
            <a:off x="381000" y="1123950"/>
            <a:ext cx="2922739" cy="36576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6200" y="133350"/>
            <a:ext cx="180671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Myths</a:t>
            </a:r>
          </a:p>
        </p:txBody>
      </p:sp>
      <p:sp>
        <p:nvSpPr>
          <p:cNvPr id="3" name="TextBox 2"/>
          <p:cNvSpPr txBox="1"/>
          <p:nvPr/>
        </p:nvSpPr>
        <p:spPr>
          <a:xfrm>
            <a:off x="3657600" y="971550"/>
            <a:ext cx="5257800" cy="2677656"/>
          </a:xfrm>
          <a:prstGeom prst="rect">
            <a:avLst/>
          </a:prstGeom>
          <a:noFill/>
        </p:spPr>
        <p:txBody>
          <a:bodyPr wrap="square" rtlCol="0">
            <a:spAutoFit/>
          </a:bodyPr>
          <a:lstStyle/>
          <a:p>
            <a:pPr marL="514350" indent="-514350">
              <a:buFont typeface="+mj-lt"/>
              <a:buAutoNum type="arabicPeriod" startAt="2"/>
            </a:pPr>
            <a:r>
              <a:rPr lang="en-US" sz="2800" b="1" dirty="0" smtClean="0">
                <a:cs typeface="Times New Roman"/>
              </a:rPr>
              <a:t>Free trade with countries that pay low wages hurts high wage countries.</a:t>
            </a:r>
          </a:p>
          <a:p>
            <a:pPr marL="971550" lvl="1" indent="-514350">
              <a:buFont typeface="Arial" pitchFamily="34" charset="0"/>
              <a:buChar char="•"/>
            </a:pPr>
            <a:r>
              <a:rPr lang="en-US" sz="2800" b="1" dirty="0" smtClean="0">
                <a:cs typeface="Times New Roman"/>
              </a:rPr>
              <a:t>trade benefits consumers</a:t>
            </a:r>
          </a:p>
          <a:p>
            <a:pPr marL="971550" lvl="1" indent="-514350">
              <a:buFont typeface="Arial" pitchFamily="34" charset="0"/>
              <a:buChar char="•"/>
            </a:pPr>
            <a:r>
              <a:rPr lang="en-US" sz="2800" b="1" dirty="0" smtClean="0">
                <a:cs typeface="Times New Roman"/>
              </a:rPr>
              <a:t>trade benefits workers in the efficient industries</a:t>
            </a:r>
          </a:p>
        </p:txBody>
      </p:sp>
      <p:pic>
        <p:nvPicPr>
          <p:cNvPr id="4" name="Picture 3" descr="mythbusters.jpg"/>
          <p:cNvPicPr>
            <a:picLocks noChangeAspect="1"/>
          </p:cNvPicPr>
          <p:nvPr/>
        </p:nvPicPr>
        <p:blipFill>
          <a:blip r:embed="rId2"/>
          <a:stretch>
            <a:fillRect/>
          </a:stretch>
        </p:blipFill>
        <p:spPr>
          <a:xfrm>
            <a:off x="381000" y="1123950"/>
            <a:ext cx="2922739" cy="36576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6200" y="133350"/>
            <a:ext cx="180671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Myths</a:t>
            </a:r>
          </a:p>
        </p:txBody>
      </p:sp>
      <p:sp>
        <p:nvSpPr>
          <p:cNvPr id="3" name="TextBox 2"/>
          <p:cNvSpPr txBox="1"/>
          <p:nvPr/>
        </p:nvSpPr>
        <p:spPr>
          <a:xfrm>
            <a:off x="3657600" y="971550"/>
            <a:ext cx="5257800" cy="3108543"/>
          </a:xfrm>
          <a:prstGeom prst="rect">
            <a:avLst/>
          </a:prstGeom>
          <a:noFill/>
        </p:spPr>
        <p:txBody>
          <a:bodyPr wrap="square" rtlCol="0">
            <a:spAutoFit/>
          </a:bodyPr>
          <a:lstStyle/>
          <a:p>
            <a:pPr marL="514350" indent="-514350">
              <a:buFont typeface="+mj-lt"/>
              <a:buAutoNum type="arabicPeriod" startAt="3"/>
            </a:pPr>
            <a:r>
              <a:rPr lang="en-US" sz="2800" b="1" dirty="0" smtClean="0">
                <a:cs typeface="Times New Roman"/>
              </a:rPr>
              <a:t>Free trade exploits less productive countries.</a:t>
            </a:r>
          </a:p>
          <a:p>
            <a:pPr marL="971550" lvl="1" indent="-514350">
              <a:buFont typeface="Arial" pitchFamily="34" charset="0"/>
              <a:buChar char="•"/>
            </a:pPr>
            <a:r>
              <a:rPr lang="en-US" sz="2800" b="1" dirty="0" smtClean="0">
                <a:cs typeface="Times New Roman"/>
              </a:rPr>
              <a:t>poverty and exploitation even worse without trade</a:t>
            </a:r>
          </a:p>
          <a:p>
            <a:pPr marL="971550" lvl="1" indent="-514350">
              <a:buFont typeface="Arial" pitchFamily="34" charset="0"/>
              <a:buChar char="•"/>
            </a:pPr>
            <a:r>
              <a:rPr lang="en-US" sz="2800" b="1" dirty="0" smtClean="0">
                <a:cs typeface="Times New Roman"/>
              </a:rPr>
              <a:t>workers get higher wages than without trade</a:t>
            </a:r>
          </a:p>
          <a:p>
            <a:pPr marL="971550" lvl="1" indent="-514350">
              <a:buFont typeface="Arial" pitchFamily="34" charset="0"/>
              <a:buChar char="•"/>
            </a:pPr>
            <a:r>
              <a:rPr lang="en-US" sz="2800" b="1" dirty="0" smtClean="0">
                <a:cs typeface="Times New Roman"/>
              </a:rPr>
              <a:t>trade benefits consumers</a:t>
            </a:r>
          </a:p>
        </p:txBody>
      </p:sp>
      <p:pic>
        <p:nvPicPr>
          <p:cNvPr id="4" name="Picture 3" descr="mythbusters.jpg"/>
          <p:cNvPicPr>
            <a:picLocks noChangeAspect="1"/>
          </p:cNvPicPr>
          <p:nvPr/>
        </p:nvPicPr>
        <p:blipFill>
          <a:blip r:embed="rId2"/>
          <a:stretch>
            <a:fillRect/>
          </a:stretch>
        </p:blipFill>
        <p:spPr>
          <a:xfrm>
            <a:off x="381000" y="1123950"/>
            <a:ext cx="2922739" cy="36576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3350"/>
            <a:ext cx="7898573"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Ricardian</a:t>
            </a:r>
            <a:r>
              <a:rPr lang="en-US" sz="4800" b="1" u="sng" dirty="0" smtClean="0">
                <a:solidFill>
                  <a:srgbClr val="002060"/>
                </a:solidFill>
                <a:effectLst>
                  <a:outerShdw blurRad="38100" dist="38100" dir="2700000" algn="tl">
                    <a:srgbClr val="000000">
                      <a:alpha val="43137"/>
                    </a:srgbClr>
                  </a:outerShdw>
                </a:effectLst>
              </a:rPr>
              <a:t> Model: Many Goods</a:t>
            </a:r>
          </a:p>
        </p:txBody>
      </p:sp>
      <p:pic>
        <p:nvPicPr>
          <p:cNvPr id="5" name="Picture 4" descr="supermarket.jpg"/>
          <p:cNvPicPr>
            <a:picLocks noChangeAspect="1"/>
          </p:cNvPicPr>
          <p:nvPr/>
        </p:nvPicPr>
        <p:blipFill>
          <a:blip r:embed="rId2"/>
          <a:stretch>
            <a:fillRect/>
          </a:stretch>
        </p:blipFill>
        <p:spPr>
          <a:xfrm>
            <a:off x="381000" y="1352550"/>
            <a:ext cx="4267200" cy="3200400"/>
          </a:xfrm>
          <a:prstGeom prst="rect">
            <a:avLst/>
          </a:prstGeom>
          <a:ln>
            <a:solidFill>
              <a:schemeClr val="tx1"/>
            </a:solidFill>
          </a:ln>
        </p:spPr>
      </p:pic>
      <p:sp>
        <p:nvSpPr>
          <p:cNvPr id="6" name="TextBox 5"/>
          <p:cNvSpPr txBox="1"/>
          <p:nvPr/>
        </p:nvSpPr>
        <p:spPr>
          <a:xfrm>
            <a:off x="4953000" y="1912025"/>
            <a:ext cx="3657600" cy="2031325"/>
          </a:xfrm>
          <a:prstGeom prst="rect">
            <a:avLst/>
          </a:prstGeom>
          <a:noFill/>
        </p:spPr>
        <p:txBody>
          <a:bodyPr wrap="square" rtlCol="0">
            <a:spAutoFit/>
          </a:bodyPr>
          <a:lstStyle/>
          <a:p>
            <a:pPr algn="ctr"/>
            <a:r>
              <a:rPr lang="en-US" sz="2800" b="1" dirty="0" smtClean="0">
                <a:cs typeface="Times New Roman"/>
              </a:rPr>
              <a:t>What if instead of</a:t>
            </a:r>
          </a:p>
          <a:p>
            <a:pPr algn="ctr"/>
            <a:r>
              <a:rPr lang="en-US" sz="2800" b="1" dirty="0" smtClean="0">
                <a:cs typeface="Times New Roman"/>
              </a:rPr>
              <a:t>2 goods there are many goods?</a:t>
            </a:r>
          </a:p>
          <a:p>
            <a:pPr algn="ctr"/>
            <a:endParaRPr lang="en-US" sz="1400" b="1" dirty="0" smtClean="0">
              <a:cs typeface="Times New Roman"/>
            </a:endParaRPr>
          </a:p>
          <a:p>
            <a:pPr algn="ctr"/>
            <a:r>
              <a:rPr lang="en-US" sz="2800" b="1" dirty="0" smtClean="0">
                <a:cs typeface="Times New Roman"/>
              </a:rPr>
              <a:t>Who produces what?</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3350"/>
            <a:ext cx="7898573"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Ricardian</a:t>
            </a:r>
            <a:r>
              <a:rPr lang="en-US" sz="4800" b="1" u="sng" dirty="0" smtClean="0">
                <a:solidFill>
                  <a:srgbClr val="002060"/>
                </a:solidFill>
                <a:effectLst>
                  <a:outerShdw blurRad="38100" dist="38100" dir="2700000" algn="tl">
                    <a:srgbClr val="000000">
                      <a:alpha val="43137"/>
                    </a:srgbClr>
                  </a:outerShdw>
                </a:effectLst>
              </a:rPr>
              <a:t> Model: Many Goods</a:t>
            </a:r>
          </a:p>
        </p:txBody>
      </p:sp>
      <p:pic>
        <p:nvPicPr>
          <p:cNvPr id="3" name="Picture 2" descr="supermarket.jpg"/>
          <p:cNvPicPr>
            <a:picLocks noChangeAspect="1"/>
          </p:cNvPicPr>
          <p:nvPr/>
        </p:nvPicPr>
        <p:blipFill>
          <a:blip r:embed="rId2"/>
          <a:stretch>
            <a:fillRect/>
          </a:stretch>
        </p:blipFill>
        <p:spPr>
          <a:xfrm>
            <a:off x="381000" y="1352550"/>
            <a:ext cx="4267200" cy="3200400"/>
          </a:xfrm>
          <a:prstGeom prst="rect">
            <a:avLst/>
          </a:prstGeom>
          <a:ln>
            <a:solidFill>
              <a:schemeClr val="tx1"/>
            </a:solidFill>
          </a:ln>
        </p:spPr>
      </p:pic>
      <p:sp>
        <p:nvSpPr>
          <p:cNvPr id="4" name="TextBox 3"/>
          <p:cNvSpPr txBox="1"/>
          <p:nvPr/>
        </p:nvSpPr>
        <p:spPr>
          <a:xfrm>
            <a:off x="4724400" y="1523583"/>
            <a:ext cx="4267200" cy="3170099"/>
          </a:xfrm>
          <a:prstGeom prst="rect">
            <a:avLst/>
          </a:prstGeom>
          <a:noFill/>
        </p:spPr>
        <p:txBody>
          <a:bodyPr wrap="square" rtlCol="0">
            <a:spAutoFit/>
          </a:bodyPr>
          <a:lstStyle/>
          <a:p>
            <a:r>
              <a:rPr lang="en-US" sz="2800" b="1" dirty="0" smtClean="0">
                <a:cs typeface="Times New Roman"/>
              </a:rPr>
              <a:t>Can calculate relative home productivity for each good.</a:t>
            </a:r>
          </a:p>
          <a:p>
            <a:endParaRPr lang="en-US" sz="1200" b="1" dirty="0" smtClean="0">
              <a:cs typeface="Times New Roman"/>
            </a:endParaRPr>
          </a:p>
          <a:p>
            <a:r>
              <a:rPr lang="en-US" sz="2800" b="1" dirty="0" err="1" smtClean="0">
                <a:cs typeface="Times New Roman"/>
              </a:rPr>
              <a:t>a</a:t>
            </a:r>
            <a:r>
              <a:rPr lang="en-US" sz="2800" b="1" baseline="-25000" dirty="0" err="1" smtClean="0">
                <a:cs typeface="Times New Roman"/>
              </a:rPr>
              <a:t>Li</a:t>
            </a:r>
            <a:r>
              <a:rPr lang="en-US" sz="2800" b="1" dirty="0" smtClean="0">
                <a:cs typeface="Times New Roman"/>
              </a:rPr>
              <a:t>*/</a:t>
            </a:r>
            <a:r>
              <a:rPr lang="en-US" sz="2800" b="1" dirty="0" err="1" smtClean="0">
                <a:cs typeface="Times New Roman"/>
              </a:rPr>
              <a:t>a</a:t>
            </a:r>
            <a:r>
              <a:rPr lang="en-US" sz="2800" b="1" baseline="-25000" dirty="0" err="1" smtClean="0">
                <a:cs typeface="Times New Roman"/>
              </a:rPr>
              <a:t>Li</a:t>
            </a:r>
            <a:endParaRPr lang="en-US" sz="2800" b="1" dirty="0" smtClean="0">
              <a:cs typeface="Times New Roman"/>
            </a:endParaRPr>
          </a:p>
          <a:p>
            <a:endParaRPr lang="en-US" sz="1400" b="1" dirty="0" smtClean="0">
              <a:cs typeface="Times New Roman"/>
            </a:endParaRPr>
          </a:p>
          <a:p>
            <a:r>
              <a:rPr lang="en-US" sz="2800" b="1" dirty="0" smtClean="0">
                <a:cs typeface="Times New Roman"/>
              </a:rPr>
              <a:t>Reorder goods by this ratio.</a:t>
            </a:r>
          </a:p>
          <a:p>
            <a:endParaRPr lang="en-US" sz="1400" b="1" dirty="0" smtClean="0">
              <a:cs typeface="Times New Roman"/>
            </a:endParaRPr>
          </a:p>
          <a:p>
            <a:r>
              <a:rPr lang="en-US" sz="2400" b="1" dirty="0" smtClean="0">
                <a:cs typeface="Times New Roman"/>
              </a:rPr>
              <a:t>a</a:t>
            </a:r>
            <a:r>
              <a:rPr lang="en-US" sz="2400" b="1" baseline="-25000" dirty="0" smtClean="0">
                <a:cs typeface="Times New Roman"/>
              </a:rPr>
              <a:t>L1</a:t>
            </a:r>
            <a:r>
              <a:rPr lang="en-US" sz="2400" b="1" dirty="0" smtClean="0">
                <a:cs typeface="Times New Roman"/>
              </a:rPr>
              <a:t>*/a</a:t>
            </a:r>
            <a:r>
              <a:rPr lang="en-US" sz="2400" b="1" baseline="-25000" dirty="0" smtClean="0">
                <a:cs typeface="Times New Roman"/>
              </a:rPr>
              <a:t>L1</a:t>
            </a:r>
            <a:r>
              <a:rPr lang="en-US" sz="2400" b="1" dirty="0" smtClean="0">
                <a:cs typeface="Times New Roman"/>
              </a:rPr>
              <a:t> &gt; a</a:t>
            </a:r>
            <a:r>
              <a:rPr lang="en-US" sz="2400" b="1" baseline="-25000" dirty="0" smtClean="0">
                <a:cs typeface="Times New Roman"/>
              </a:rPr>
              <a:t>L2</a:t>
            </a:r>
            <a:r>
              <a:rPr lang="en-US" sz="2400" b="1" dirty="0" smtClean="0">
                <a:cs typeface="Times New Roman"/>
              </a:rPr>
              <a:t>*/a</a:t>
            </a:r>
            <a:r>
              <a:rPr lang="en-US" sz="2400" b="1" baseline="-25000" dirty="0" smtClean="0">
                <a:cs typeface="Times New Roman"/>
              </a:rPr>
              <a:t>L2</a:t>
            </a:r>
            <a:r>
              <a:rPr lang="en-US" sz="2400" b="1" dirty="0" smtClean="0">
                <a:cs typeface="Times New Roman"/>
              </a:rPr>
              <a:t>* </a:t>
            </a:r>
            <a:r>
              <a:rPr lang="en-US" sz="2400" b="1" dirty="0" smtClean="0">
                <a:cs typeface="Times New Roman"/>
              </a:rPr>
              <a:t>&gt; </a:t>
            </a:r>
            <a:r>
              <a:rPr lang="en-US" sz="2400" b="1" dirty="0" smtClean="0">
                <a:cs typeface="Times New Roman"/>
              </a:rPr>
              <a:t>… </a:t>
            </a:r>
            <a:r>
              <a:rPr lang="en-US" sz="2400" b="1" dirty="0" smtClean="0">
                <a:cs typeface="Times New Roman"/>
              </a:rPr>
              <a:t>&gt; </a:t>
            </a:r>
            <a:r>
              <a:rPr lang="en-US" sz="2400" b="1" dirty="0" err="1" smtClean="0">
                <a:cs typeface="Times New Roman"/>
              </a:rPr>
              <a:t>a</a:t>
            </a:r>
            <a:r>
              <a:rPr lang="en-US" sz="2400" b="1" baseline="-25000" dirty="0" err="1" smtClean="0">
                <a:cs typeface="Times New Roman"/>
              </a:rPr>
              <a:t>LN</a:t>
            </a:r>
            <a:r>
              <a:rPr lang="en-US" sz="2400" b="1" dirty="0" smtClean="0">
                <a:cs typeface="Times New Roman"/>
              </a:rPr>
              <a:t>*/</a:t>
            </a:r>
            <a:r>
              <a:rPr lang="en-US" sz="2400" b="1" dirty="0" err="1" smtClean="0">
                <a:cs typeface="Times New Roman"/>
              </a:rPr>
              <a:t>a</a:t>
            </a:r>
            <a:r>
              <a:rPr lang="en-US" sz="2400" b="1" baseline="-25000" dirty="0" err="1" smtClean="0">
                <a:cs typeface="Times New Roman"/>
              </a:rPr>
              <a:t>LN</a:t>
            </a:r>
            <a:endParaRPr lang="en-US" sz="2400" b="1" dirty="0" smtClean="0">
              <a:cs typeface="Times New Roman"/>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3350"/>
            <a:ext cx="7898573"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Ricardian</a:t>
            </a:r>
            <a:r>
              <a:rPr lang="en-US" sz="4800" b="1" u="sng" dirty="0" smtClean="0">
                <a:solidFill>
                  <a:srgbClr val="002060"/>
                </a:solidFill>
                <a:effectLst>
                  <a:outerShdw blurRad="38100" dist="38100" dir="2700000" algn="tl">
                    <a:srgbClr val="000000">
                      <a:alpha val="43137"/>
                    </a:srgbClr>
                  </a:outerShdw>
                </a:effectLst>
              </a:rPr>
              <a:t> Model: Many Goods</a:t>
            </a:r>
          </a:p>
        </p:txBody>
      </p:sp>
      <p:pic>
        <p:nvPicPr>
          <p:cNvPr id="3" name="Picture 2" descr="supermarket.jpg"/>
          <p:cNvPicPr>
            <a:picLocks noChangeAspect="1"/>
          </p:cNvPicPr>
          <p:nvPr/>
        </p:nvPicPr>
        <p:blipFill>
          <a:blip r:embed="rId2"/>
          <a:stretch>
            <a:fillRect/>
          </a:stretch>
        </p:blipFill>
        <p:spPr>
          <a:xfrm>
            <a:off x="381000" y="1352550"/>
            <a:ext cx="4267200" cy="3200400"/>
          </a:xfrm>
          <a:prstGeom prst="rect">
            <a:avLst/>
          </a:prstGeom>
          <a:ln>
            <a:solidFill>
              <a:schemeClr val="tx1"/>
            </a:solidFill>
          </a:ln>
        </p:spPr>
      </p:pic>
      <p:sp>
        <p:nvSpPr>
          <p:cNvPr id="4" name="TextBox 3"/>
          <p:cNvSpPr txBox="1"/>
          <p:nvPr/>
        </p:nvSpPr>
        <p:spPr>
          <a:xfrm>
            <a:off x="4724400" y="1242120"/>
            <a:ext cx="4038600" cy="3539430"/>
          </a:xfrm>
          <a:prstGeom prst="rect">
            <a:avLst/>
          </a:prstGeom>
          <a:noFill/>
        </p:spPr>
        <p:txBody>
          <a:bodyPr wrap="square" rtlCol="0">
            <a:spAutoFit/>
          </a:bodyPr>
          <a:lstStyle/>
          <a:p>
            <a:r>
              <a:rPr lang="en-US" sz="2800" b="1" dirty="0" smtClean="0">
                <a:cs typeface="Times New Roman"/>
              </a:rPr>
              <a:t>w </a:t>
            </a:r>
            <a:r>
              <a:rPr lang="en-US" sz="2800" b="1" dirty="0" smtClean="0">
                <a:latin typeface="Times New Roman"/>
                <a:cs typeface="Times New Roman"/>
              </a:rPr>
              <a:t>≡</a:t>
            </a:r>
            <a:r>
              <a:rPr lang="en-US" sz="2800" b="1" dirty="0" smtClean="0">
                <a:cs typeface="Times New Roman"/>
              </a:rPr>
              <a:t> wage rate in home </a:t>
            </a:r>
          </a:p>
          <a:p>
            <a:r>
              <a:rPr lang="en-US" sz="2800" b="1" dirty="0" smtClean="0">
                <a:cs typeface="Times New Roman"/>
              </a:rPr>
              <a:t>w* </a:t>
            </a:r>
            <a:r>
              <a:rPr lang="en-US" sz="2800" b="1" dirty="0" smtClean="0">
                <a:latin typeface="Times New Roman"/>
                <a:cs typeface="Times New Roman"/>
              </a:rPr>
              <a:t>≡</a:t>
            </a:r>
            <a:r>
              <a:rPr lang="en-US" sz="2800" b="1" dirty="0" smtClean="0">
                <a:cs typeface="Times New Roman"/>
              </a:rPr>
              <a:t> wage rate in foreign</a:t>
            </a:r>
          </a:p>
          <a:p>
            <a:endParaRPr lang="en-US" sz="1400" b="1" dirty="0" smtClean="0">
              <a:cs typeface="Times New Roman"/>
            </a:endParaRPr>
          </a:p>
          <a:p>
            <a:r>
              <a:rPr lang="en-US" sz="2800" b="1" dirty="0" smtClean="0">
                <a:cs typeface="Times New Roman"/>
              </a:rPr>
              <a:t>Home cost:		</a:t>
            </a:r>
            <a:r>
              <a:rPr lang="en-US" sz="2800" b="1" dirty="0" err="1" smtClean="0">
                <a:cs typeface="Times New Roman"/>
              </a:rPr>
              <a:t>wa</a:t>
            </a:r>
            <a:r>
              <a:rPr lang="en-US" sz="2800" b="1" baseline="-25000" dirty="0" err="1" smtClean="0">
                <a:cs typeface="Times New Roman"/>
              </a:rPr>
              <a:t>Li</a:t>
            </a:r>
            <a:endParaRPr lang="en-US" sz="2800" b="1" baseline="-25000" dirty="0" smtClean="0">
              <a:cs typeface="Times New Roman"/>
            </a:endParaRPr>
          </a:p>
          <a:p>
            <a:r>
              <a:rPr lang="en-US" sz="2800" b="1" dirty="0" smtClean="0">
                <a:cs typeface="Times New Roman"/>
              </a:rPr>
              <a:t>Foreign cost:	w*</a:t>
            </a:r>
            <a:r>
              <a:rPr lang="en-US" sz="2800" b="1" dirty="0" err="1" smtClean="0">
                <a:cs typeface="Times New Roman"/>
              </a:rPr>
              <a:t>a</a:t>
            </a:r>
            <a:r>
              <a:rPr lang="en-US" sz="2800" b="1" baseline="-25000" dirty="0" err="1" smtClean="0">
                <a:cs typeface="Times New Roman"/>
              </a:rPr>
              <a:t>Li</a:t>
            </a:r>
            <a:r>
              <a:rPr lang="en-US" sz="2800" b="1" dirty="0" smtClean="0">
                <a:cs typeface="Times New Roman"/>
              </a:rPr>
              <a:t>*</a:t>
            </a:r>
            <a:endParaRPr lang="en-US" sz="2800" b="1" baseline="-25000" dirty="0" smtClean="0">
              <a:cs typeface="Times New Roman"/>
            </a:endParaRPr>
          </a:p>
          <a:p>
            <a:endParaRPr lang="en-US" sz="1400" b="1" dirty="0" smtClean="0">
              <a:cs typeface="Times New Roman"/>
            </a:endParaRPr>
          </a:p>
          <a:p>
            <a:r>
              <a:rPr lang="en-US" sz="2800" b="1" dirty="0" smtClean="0">
                <a:cs typeface="Times New Roman"/>
              </a:rPr>
              <a:t>Cheaper home if:</a:t>
            </a:r>
          </a:p>
          <a:p>
            <a:r>
              <a:rPr lang="en-US" sz="2800" b="1" dirty="0" err="1" smtClean="0">
                <a:cs typeface="Times New Roman"/>
              </a:rPr>
              <a:t>wa</a:t>
            </a:r>
            <a:r>
              <a:rPr lang="en-US" sz="2800" b="1" baseline="-25000" dirty="0" err="1" smtClean="0">
                <a:cs typeface="Times New Roman"/>
              </a:rPr>
              <a:t>Li</a:t>
            </a:r>
            <a:r>
              <a:rPr lang="en-US" sz="2800" b="1" dirty="0" smtClean="0">
                <a:cs typeface="Times New Roman"/>
              </a:rPr>
              <a:t> &lt; w*</a:t>
            </a:r>
            <a:r>
              <a:rPr lang="en-US" sz="2800" b="1" dirty="0" err="1" smtClean="0">
                <a:cs typeface="Times New Roman"/>
              </a:rPr>
              <a:t>a</a:t>
            </a:r>
            <a:r>
              <a:rPr lang="en-US" sz="2800" b="1" baseline="-25000" dirty="0" err="1" smtClean="0">
                <a:cs typeface="Times New Roman"/>
              </a:rPr>
              <a:t>Li</a:t>
            </a:r>
            <a:r>
              <a:rPr lang="en-US" sz="2800" b="1" dirty="0" smtClean="0">
                <a:cs typeface="Times New Roman"/>
              </a:rPr>
              <a:t>*</a:t>
            </a:r>
            <a:endParaRPr lang="en-US" sz="2800" b="1" baseline="-25000" dirty="0" smtClean="0">
              <a:cs typeface="Times New Roman"/>
            </a:endParaRPr>
          </a:p>
          <a:p>
            <a:r>
              <a:rPr lang="en-US" sz="2800" b="1" dirty="0" err="1" smtClean="0">
                <a:cs typeface="Times New Roman"/>
              </a:rPr>
              <a:t>a</a:t>
            </a:r>
            <a:r>
              <a:rPr lang="en-US" sz="2800" b="1" baseline="-25000" dirty="0" err="1" smtClean="0">
                <a:cs typeface="Times New Roman"/>
              </a:rPr>
              <a:t>Li</a:t>
            </a:r>
            <a:r>
              <a:rPr lang="en-US" sz="2800" b="1" dirty="0" smtClean="0">
                <a:cs typeface="Times New Roman"/>
              </a:rPr>
              <a:t>*/</a:t>
            </a:r>
            <a:r>
              <a:rPr lang="en-US" sz="2800" b="1" dirty="0" err="1" smtClean="0">
                <a:cs typeface="Times New Roman"/>
              </a:rPr>
              <a:t>a</a:t>
            </a:r>
            <a:r>
              <a:rPr lang="en-US" sz="2800" b="1" baseline="-25000" dirty="0" err="1" smtClean="0">
                <a:cs typeface="Times New Roman"/>
              </a:rPr>
              <a:t>Li</a:t>
            </a:r>
            <a:r>
              <a:rPr lang="en-US" sz="2800" b="1" dirty="0" smtClean="0">
                <a:cs typeface="Times New Roman"/>
              </a:rPr>
              <a:t> &gt; w/w*</a:t>
            </a:r>
            <a:endParaRPr lang="en-US" sz="2800" b="1" baseline="-25000" dirty="0" smtClean="0">
              <a:cs typeface="Times New Roman"/>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3350"/>
            <a:ext cx="7898573"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Ricardian</a:t>
            </a:r>
            <a:r>
              <a:rPr lang="en-US" sz="4800" b="1" u="sng" dirty="0" smtClean="0">
                <a:solidFill>
                  <a:srgbClr val="002060"/>
                </a:solidFill>
                <a:effectLst>
                  <a:outerShdw blurRad="38100" dist="38100" dir="2700000" algn="tl">
                    <a:srgbClr val="000000">
                      <a:alpha val="43137"/>
                    </a:srgbClr>
                  </a:outerShdw>
                </a:effectLst>
              </a:rPr>
              <a:t> Model: Many Goods</a:t>
            </a:r>
          </a:p>
        </p:txBody>
      </p:sp>
      <p:pic>
        <p:nvPicPr>
          <p:cNvPr id="3" name="Picture 2" descr="supermarket.jpg"/>
          <p:cNvPicPr>
            <a:picLocks noChangeAspect="1"/>
          </p:cNvPicPr>
          <p:nvPr/>
        </p:nvPicPr>
        <p:blipFill>
          <a:blip r:embed="rId2"/>
          <a:stretch>
            <a:fillRect/>
          </a:stretch>
        </p:blipFill>
        <p:spPr>
          <a:xfrm>
            <a:off x="381000" y="1352550"/>
            <a:ext cx="4267200" cy="3200400"/>
          </a:xfrm>
          <a:prstGeom prst="rect">
            <a:avLst/>
          </a:prstGeom>
          <a:ln>
            <a:solidFill>
              <a:schemeClr val="tx1"/>
            </a:solidFill>
          </a:ln>
        </p:spPr>
      </p:pic>
      <p:sp>
        <p:nvSpPr>
          <p:cNvPr id="4" name="TextBox 3"/>
          <p:cNvSpPr txBox="1"/>
          <p:nvPr/>
        </p:nvSpPr>
        <p:spPr>
          <a:xfrm>
            <a:off x="4724400" y="1242120"/>
            <a:ext cx="4419600" cy="3816429"/>
          </a:xfrm>
          <a:prstGeom prst="rect">
            <a:avLst/>
          </a:prstGeom>
          <a:noFill/>
        </p:spPr>
        <p:txBody>
          <a:bodyPr wrap="square" rtlCol="0">
            <a:spAutoFit/>
          </a:bodyPr>
          <a:lstStyle/>
          <a:p>
            <a:r>
              <a:rPr lang="en-US" sz="2400" b="1" dirty="0" smtClean="0">
                <a:cs typeface="Times New Roman"/>
              </a:rPr>
              <a:t>a</a:t>
            </a:r>
            <a:r>
              <a:rPr lang="en-US" sz="2400" b="1" baseline="-25000" dirty="0" smtClean="0">
                <a:cs typeface="Times New Roman"/>
              </a:rPr>
              <a:t>L1</a:t>
            </a:r>
            <a:r>
              <a:rPr lang="en-US" sz="2400" b="1" dirty="0" smtClean="0">
                <a:cs typeface="Times New Roman"/>
              </a:rPr>
              <a:t>*/a</a:t>
            </a:r>
            <a:r>
              <a:rPr lang="en-US" sz="2400" b="1" baseline="-25000" dirty="0" smtClean="0">
                <a:cs typeface="Times New Roman"/>
              </a:rPr>
              <a:t>L1</a:t>
            </a:r>
            <a:r>
              <a:rPr lang="en-US" sz="2400" b="1" dirty="0" smtClean="0">
                <a:cs typeface="Times New Roman"/>
              </a:rPr>
              <a:t> &gt; a</a:t>
            </a:r>
            <a:r>
              <a:rPr lang="en-US" sz="2400" b="1" baseline="-25000" dirty="0" smtClean="0">
                <a:cs typeface="Times New Roman"/>
              </a:rPr>
              <a:t>L2</a:t>
            </a:r>
            <a:r>
              <a:rPr lang="en-US" sz="2400" b="1" dirty="0" smtClean="0">
                <a:cs typeface="Times New Roman"/>
              </a:rPr>
              <a:t>*/a</a:t>
            </a:r>
            <a:r>
              <a:rPr lang="en-US" sz="2400" b="1" baseline="-25000" dirty="0" smtClean="0">
                <a:cs typeface="Times New Roman"/>
              </a:rPr>
              <a:t>L2</a:t>
            </a:r>
            <a:r>
              <a:rPr lang="en-US" sz="2400" b="1" dirty="0" smtClean="0">
                <a:cs typeface="Times New Roman"/>
              </a:rPr>
              <a:t> &gt; a</a:t>
            </a:r>
            <a:r>
              <a:rPr lang="en-US" sz="2400" b="1" baseline="-25000" dirty="0" smtClean="0">
                <a:cs typeface="Times New Roman"/>
              </a:rPr>
              <a:t>L3</a:t>
            </a:r>
            <a:r>
              <a:rPr lang="en-US" sz="2400" b="1" dirty="0" smtClean="0">
                <a:cs typeface="Times New Roman"/>
              </a:rPr>
              <a:t>*/a</a:t>
            </a:r>
            <a:r>
              <a:rPr lang="en-US" sz="2400" b="1" baseline="-25000" dirty="0" smtClean="0">
                <a:cs typeface="Times New Roman"/>
              </a:rPr>
              <a:t>L3</a:t>
            </a:r>
            <a:r>
              <a:rPr lang="en-US" sz="2400" b="1" dirty="0" smtClean="0">
                <a:cs typeface="Times New Roman"/>
              </a:rPr>
              <a:t> &gt; a</a:t>
            </a:r>
            <a:r>
              <a:rPr lang="en-US" sz="2400" b="1" baseline="-25000" dirty="0" smtClean="0">
                <a:cs typeface="Times New Roman"/>
              </a:rPr>
              <a:t>L4</a:t>
            </a:r>
            <a:r>
              <a:rPr lang="en-US" sz="2400" b="1" dirty="0" smtClean="0">
                <a:cs typeface="Times New Roman"/>
              </a:rPr>
              <a:t>*/a</a:t>
            </a:r>
            <a:r>
              <a:rPr lang="en-US" sz="2400" b="1" baseline="-25000" dirty="0" smtClean="0">
                <a:cs typeface="Times New Roman"/>
              </a:rPr>
              <a:t>L4</a:t>
            </a:r>
            <a:r>
              <a:rPr lang="en-US" sz="2400" b="1" dirty="0" smtClean="0">
                <a:cs typeface="Times New Roman"/>
              </a:rPr>
              <a:t> &gt; a</a:t>
            </a:r>
            <a:r>
              <a:rPr lang="en-US" sz="2400" b="1" baseline="-25000" dirty="0" smtClean="0">
                <a:cs typeface="Times New Roman"/>
              </a:rPr>
              <a:t>L5</a:t>
            </a:r>
            <a:r>
              <a:rPr lang="en-US" sz="2400" b="1" dirty="0" smtClean="0">
                <a:cs typeface="Times New Roman"/>
              </a:rPr>
              <a:t>*/a</a:t>
            </a:r>
            <a:r>
              <a:rPr lang="en-US" sz="2400" b="1" baseline="-25000" dirty="0" smtClean="0">
                <a:cs typeface="Times New Roman"/>
              </a:rPr>
              <a:t>L5</a:t>
            </a:r>
            <a:endParaRPr lang="en-US" sz="2400" b="1" dirty="0" smtClean="0">
              <a:cs typeface="Times New Roman"/>
            </a:endParaRPr>
          </a:p>
          <a:p>
            <a:endParaRPr lang="en-US" sz="1400" b="1" dirty="0" smtClean="0">
              <a:cs typeface="Times New Roman"/>
            </a:endParaRPr>
          </a:p>
          <a:p>
            <a:r>
              <a:rPr lang="en-US" sz="2800" b="1" dirty="0" smtClean="0">
                <a:cs typeface="Times New Roman"/>
              </a:rPr>
              <a:t>Cut the lineup at the relative wage rates:</a:t>
            </a:r>
          </a:p>
          <a:p>
            <a:endParaRPr lang="en-US" sz="1400" b="1" dirty="0" smtClean="0">
              <a:cs typeface="Times New Roman"/>
            </a:endParaRPr>
          </a:p>
          <a:p>
            <a:r>
              <a:rPr lang="en-US" sz="2400" b="1" dirty="0" smtClean="0">
                <a:solidFill>
                  <a:srgbClr val="FF0000"/>
                </a:solidFill>
                <a:cs typeface="Times New Roman"/>
              </a:rPr>
              <a:t>a</a:t>
            </a:r>
            <a:r>
              <a:rPr lang="en-US" sz="2400" b="1" baseline="-25000" dirty="0" smtClean="0">
                <a:solidFill>
                  <a:srgbClr val="FF0000"/>
                </a:solidFill>
                <a:cs typeface="Times New Roman"/>
              </a:rPr>
              <a:t>L1</a:t>
            </a:r>
            <a:r>
              <a:rPr lang="en-US" sz="2400" b="1" dirty="0" smtClean="0">
                <a:solidFill>
                  <a:srgbClr val="FF0000"/>
                </a:solidFill>
                <a:cs typeface="Times New Roman"/>
              </a:rPr>
              <a:t>*/a</a:t>
            </a:r>
            <a:r>
              <a:rPr lang="en-US" sz="2400" b="1" baseline="-25000" dirty="0" smtClean="0">
                <a:solidFill>
                  <a:srgbClr val="FF0000"/>
                </a:solidFill>
                <a:cs typeface="Times New Roman"/>
              </a:rPr>
              <a:t>L1</a:t>
            </a:r>
            <a:r>
              <a:rPr lang="en-US" sz="2400" b="1" dirty="0" smtClean="0">
                <a:solidFill>
                  <a:srgbClr val="FF0000"/>
                </a:solidFill>
                <a:cs typeface="Times New Roman"/>
              </a:rPr>
              <a:t> &gt; a</a:t>
            </a:r>
            <a:r>
              <a:rPr lang="en-US" sz="2400" b="1" baseline="-25000" dirty="0" smtClean="0">
                <a:solidFill>
                  <a:srgbClr val="FF0000"/>
                </a:solidFill>
                <a:cs typeface="Times New Roman"/>
              </a:rPr>
              <a:t>L2</a:t>
            </a:r>
            <a:r>
              <a:rPr lang="en-US" sz="2400" b="1" dirty="0" smtClean="0">
                <a:solidFill>
                  <a:srgbClr val="FF0000"/>
                </a:solidFill>
                <a:cs typeface="Times New Roman"/>
              </a:rPr>
              <a:t>*/a</a:t>
            </a:r>
            <a:r>
              <a:rPr lang="en-US" sz="2400" b="1" baseline="-25000" dirty="0" smtClean="0">
                <a:solidFill>
                  <a:srgbClr val="FF0000"/>
                </a:solidFill>
                <a:cs typeface="Times New Roman"/>
              </a:rPr>
              <a:t>L2</a:t>
            </a:r>
            <a:r>
              <a:rPr lang="en-US" sz="2400" b="1" dirty="0" smtClean="0">
                <a:cs typeface="Times New Roman"/>
              </a:rPr>
              <a:t> &gt; w/w* &gt; </a:t>
            </a:r>
            <a:r>
              <a:rPr lang="en-US" sz="2400" b="1" dirty="0" smtClean="0">
                <a:solidFill>
                  <a:srgbClr val="0070C0"/>
                </a:solidFill>
                <a:cs typeface="Times New Roman"/>
              </a:rPr>
              <a:t>a</a:t>
            </a:r>
            <a:r>
              <a:rPr lang="en-US" sz="2400" b="1" baseline="-25000" dirty="0" smtClean="0">
                <a:solidFill>
                  <a:srgbClr val="0070C0"/>
                </a:solidFill>
                <a:cs typeface="Times New Roman"/>
              </a:rPr>
              <a:t>L3</a:t>
            </a:r>
            <a:r>
              <a:rPr lang="en-US" sz="2400" b="1" dirty="0" smtClean="0">
                <a:solidFill>
                  <a:srgbClr val="0070C0"/>
                </a:solidFill>
                <a:cs typeface="Times New Roman"/>
              </a:rPr>
              <a:t>*/a</a:t>
            </a:r>
            <a:r>
              <a:rPr lang="en-US" sz="2400" b="1" baseline="-25000" dirty="0" smtClean="0">
                <a:solidFill>
                  <a:srgbClr val="0070C0"/>
                </a:solidFill>
                <a:cs typeface="Times New Roman"/>
              </a:rPr>
              <a:t>L3</a:t>
            </a:r>
            <a:r>
              <a:rPr lang="en-US" sz="2400" b="1" dirty="0" smtClean="0">
                <a:solidFill>
                  <a:srgbClr val="0070C0"/>
                </a:solidFill>
                <a:cs typeface="Times New Roman"/>
              </a:rPr>
              <a:t> &gt; a</a:t>
            </a:r>
            <a:r>
              <a:rPr lang="en-US" sz="2400" b="1" baseline="-25000" dirty="0" smtClean="0">
                <a:solidFill>
                  <a:srgbClr val="0070C0"/>
                </a:solidFill>
                <a:cs typeface="Times New Roman"/>
              </a:rPr>
              <a:t>L4</a:t>
            </a:r>
            <a:r>
              <a:rPr lang="en-US" sz="2400" b="1" dirty="0" smtClean="0">
                <a:solidFill>
                  <a:srgbClr val="0070C0"/>
                </a:solidFill>
                <a:cs typeface="Times New Roman"/>
              </a:rPr>
              <a:t>*/a</a:t>
            </a:r>
            <a:r>
              <a:rPr lang="en-US" sz="2400" b="1" baseline="-25000" dirty="0" smtClean="0">
                <a:solidFill>
                  <a:srgbClr val="0070C0"/>
                </a:solidFill>
                <a:cs typeface="Times New Roman"/>
              </a:rPr>
              <a:t>L4</a:t>
            </a:r>
            <a:r>
              <a:rPr lang="en-US" sz="2400" b="1" dirty="0" smtClean="0">
                <a:solidFill>
                  <a:srgbClr val="0070C0"/>
                </a:solidFill>
                <a:cs typeface="Times New Roman"/>
              </a:rPr>
              <a:t> &gt; a</a:t>
            </a:r>
            <a:r>
              <a:rPr lang="en-US" sz="2400" b="1" baseline="-25000" dirty="0" smtClean="0">
                <a:solidFill>
                  <a:srgbClr val="0070C0"/>
                </a:solidFill>
                <a:cs typeface="Times New Roman"/>
              </a:rPr>
              <a:t>L5</a:t>
            </a:r>
            <a:r>
              <a:rPr lang="en-US" sz="2400" b="1" dirty="0" smtClean="0">
                <a:solidFill>
                  <a:srgbClr val="0070C0"/>
                </a:solidFill>
                <a:cs typeface="Times New Roman"/>
              </a:rPr>
              <a:t>*/a</a:t>
            </a:r>
            <a:r>
              <a:rPr lang="en-US" sz="2400" b="1" baseline="-25000" dirty="0" smtClean="0">
                <a:solidFill>
                  <a:srgbClr val="0070C0"/>
                </a:solidFill>
                <a:cs typeface="Times New Roman"/>
              </a:rPr>
              <a:t>L5</a:t>
            </a:r>
            <a:endParaRPr lang="en-US" sz="2400" b="1" dirty="0" smtClean="0">
              <a:solidFill>
                <a:srgbClr val="0070C0"/>
              </a:solidFill>
              <a:cs typeface="Times New Roman"/>
            </a:endParaRPr>
          </a:p>
          <a:p>
            <a:endParaRPr lang="en-US" sz="1400" b="1" dirty="0" smtClean="0">
              <a:solidFill>
                <a:srgbClr val="0070C0"/>
              </a:solidFill>
              <a:cs typeface="Times New Roman"/>
            </a:endParaRPr>
          </a:p>
          <a:p>
            <a:r>
              <a:rPr lang="en-US" sz="2400" b="1" dirty="0" smtClean="0">
                <a:solidFill>
                  <a:srgbClr val="FF0000"/>
                </a:solidFill>
                <a:cs typeface="Times New Roman"/>
              </a:rPr>
              <a:t>Red </a:t>
            </a:r>
            <a:r>
              <a:rPr lang="en-US" sz="2400" b="1" dirty="0" smtClean="0">
                <a:solidFill>
                  <a:srgbClr val="FF0000"/>
                </a:solidFill>
                <a:cs typeface="Times New Roman"/>
              </a:rPr>
              <a:t>(&gt; w/w*) </a:t>
            </a:r>
            <a:r>
              <a:rPr lang="en-US" sz="2400" b="1" dirty="0" smtClean="0">
                <a:solidFill>
                  <a:srgbClr val="FF0000"/>
                </a:solidFill>
                <a:cs typeface="Times New Roman"/>
              </a:rPr>
              <a:t>produced home.</a:t>
            </a:r>
          </a:p>
          <a:p>
            <a:r>
              <a:rPr lang="en-US" sz="2400" b="1" dirty="0" smtClean="0">
                <a:solidFill>
                  <a:srgbClr val="0070C0"/>
                </a:solidFill>
                <a:cs typeface="Times New Roman"/>
              </a:rPr>
              <a:t>Blue </a:t>
            </a:r>
            <a:r>
              <a:rPr lang="en-US" sz="2400" b="1" dirty="0" smtClean="0">
                <a:solidFill>
                  <a:srgbClr val="0070C0"/>
                </a:solidFill>
                <a:cs typeface="Times New Roman"/>
              </a:rPr>
              <a:t>(&lt; w/w*) </a:t>
            </a:r>
            <a:r>
              <a:rPr lang="en-US" sz="2400" b="1" dirty="0" smtClean="0">
                <a:solidFill>
                  <a:srgbClr val="0070C0"/>
                </a:solidFill>
                <a:cs typeface="Times New Roman"/>
              </a:rPr>
              <a:t>produced foreign.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1788" y="133350"/>
            <a:ext cx="29742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Definitions</a:t>
            </a:r>
          </a:p>
        </p:txBody>
      </p:sp>
      <p:sp>
        <p:nvSpPr>
          <p:cNvPr id="3" name="TextBox 2"/>
          <p:cNvSpPr txBox="1"/>
          <p:nvPr/>
        </p:nvSpPr>
        <p:spPr>
          <a:xfrm>
            <a:off x="3505200" y="2101155"/>
            <a:ext cx="5181600" cy="1384995"/>
          </a:xfrm>
          <a:prstGeom prst="rect">
            <a:avLst/>
          </a:prstGeom>
          <a:noFill/>
        </p:spPr>
        <p:txBody>
          <a:bodyPr wrap="square" rtlCol="0">
            <a:spAutoFit/>
          </a:bodyPr>
          <a:lstStyle/>
          <a:p>
            <a:pPr algn="ctr"/>
            <a:r>
              <a:rPr lang="en-US" sz="2800" b="1" i="1" dirty="0" err="1" smtClean="0">
                <a:effectLst>
                  <a:outerShdw blurRad="38100" dist="38100" dir="2700000" algn="tl">
                    <a:srgbClr val="000000">
                      <a:alpha val="43137"/>
                    </a:srgbClr>
                  </a:outerShdw>
                </a:effectLst>
              </a:rPr>
              <a:t>nontraded</a:t>
            </a:r>
            <a:r>
              <a:rPr lang="en-US" sz="2800" b="1" i="1" dirty="0" smtClean="0">
                <a:effectLst>
                  <a:outerShdw blurRad="38100" dist="38100" dir="2700000" algn="tl">
                    <a:srgbClr val="000000">
                      <a:alpha val="43137"/>
                    </a:srgbClr>
                  </a:outerShdw>
                </a:effectLst>
              </a:rPr>
              <a:t> goods </a:t>
            </a:r>
            <a:r>
              <a:rPr lang="en-US" sz="2800" b="1" dirty="0" smtClean="0"/>
              <a:t>–</a:t>
            </a:r>
          </a:p>
          <a:p>
            <a:pPr algn="ctr"/>
            <a:r>
              <a:rPr lang="en-US" sz="2800" b="1" dirty="0" smtClean="0"/>
              <a:t>goods each country produces for itself (no imports or exports)</a:t>
            </a:r>
          </a:p>
        </p:txBody>
      </p:sp>
      <p:pic>
        <p:nvPicPr>
          <p:cNvPr id="6" name="Picture 5" descr="made_in_usa.jpg"/>
          <p:cNvPicPr>
            <a:picLocks noChangeAspect="1"/>
          </p:cNvPicPr>
          <p:nvPr/>
        </p:nvPicPr>
        <p:blipFill>
          <a:blip r:embed="rId2"/>
          <a:stretch>
            <a:fillRect/>
          </a:stretch>
        </p:blipFill>
        <p:spPr>
          <a:xfrm>
            <a:off x="914400" y="1733550"/>
            <a:ext cx="2211779" cy="22860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tbl03_02"/>
          <p:cNvPicPr>
            <a:picLocks noChangeAspect="1" noChangeArrowheads="1"/>
          </p:cNvPicPr>
          <p:nvPr/>
        </p:nvPicPr>
        <p:blipFill>
          <a:blip r:embed="rId2"/>
          <a:srcRect/>
          <a:stretch>
            <a:fillRect/>
          </a:stretch>
        </p:blipFill>
        <p:spPr bwMode="auto">
          <a:xfrm>
            <a:off x="958850" y="1123950"/>
            <a:ext cx="7226300" cy="2527300"/>
          </a:xfrm>
          <a:prstGeom prst="rect">
            <a:avLst/>
          </a:prstGeom>
          <a:noFill/>
          <a:ln>
            <a:solidFill>
              <a:schemeClr val="tx1"/>
            </a:solidFill>
          </a:ln>
        </p:spPr>
      </p:pic>
      <p:sp>
        <p:nvSpPr>
          <p:cNvPr id="3" name="TextBox 2"/>
          <p:cNvSpPr txBox="1"/>
          <p:nvPr/>
        </p:nvSpPr>
        <p:spPr>
          <a:xfrm>
            <a:off x="609600" y="133350"/>
            <a:ext cx="7898573"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Ricardian</a:t>
            </a:r>
            <a:r>
              <a:rPr lang="en-US" sz="4800" b="1" u="sng" dirty="0" smtClean="0">
                <a:solidFill>
                  <a:srgbClr val="002060"/>
                </a:solidFill>
                <a:effectLst>
                  <a:outerShdw blurRad="38100" dist="38100" dir="2700000" algn="tl">
                    <a:srgbClr val="000000">
                      <a:alpha val="43137"/>
                    </a:srgbClr>
                  </a:outerShdw>
                </a:effectLst>
              </a:rPr>
              <a:t> Model: Many Goods</a:t>
            </a:r>
          </a:p>
        </p:txBody>
      </p:sp>
      <p:sp>
        <p:nvSpPr>
          <p:cNvPr id="4" name="TextBox 3"/>
          <p:cNvSpPr txBox="1"/>
          <p:nvPr/>
        </p:nvSpPr>
        <p:spPr>
          <a:xfrm>
            <a:off x="1524000" y="3701355"/>
            <a:ext cx="6324600" cy="1384995"/>
          </a:xfrm>
          <a:prstGeom prst="rect">
            <a:avLst/>
          </a:prstGeom>
          <a:noFill/>
        </p:spPr>
        <p:txBody>
          <a:bodyPr wrap="square" rtlCol="0">
            <a:spAutoFit/>
          </a:bodyPr>
          <a:lstStyle/>
          <a:p>
            <a:pPr algn="ctr"/>
            <a:r>
              <a:rPr lang="en-US" sz="2800" b="1" dirty="0" smtClean="0">
                <a:cs typeface="Times New Roman"/>
              </a:rPr>
              <a:t>If </a:t>
            </a:r>
            <a:r>
              <a:rPr lang="en-US" sz="2800" b="1" dirty="0" smtClean="0">
                <a:cs typeface="Times New Roman"/>
              </a:rPr>
              <a:t>w/w* </a:t>
            </a:r>
            <a:r>
              <a:rPr lang="en-US" sz="2800" b="1" dirty="0" smtClean="0">
                <a:cs typeface="Times New Roman"/>
              </a:rPr>
              <a:t>= 3, then home would produce apples, bananas, and caviar.  Foreign would produce dates and enchiladas. </a:t>
            </a:r>
            <a:endParaRPr lang="en-US" sz="2800" b="1" baseline="-25000" dirty="0" smtClean="0">
              <a:cs typeface="Times New Roman"/>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3350"/>
            <a:ext cx="7898573"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Ricardian</a:t>
            </a:r>
            <a:r>
              <a:rPr lang="en-US" sz="4800" b="1" u="sng" dirty="0" smtClean="0">
                <a:solidFill>
                  <a:srgbClr val="002060"/>
                </a:solidFill>
                <a:effectLst>
                  <a:outerShdw blurRad="38100" dist="38100" dir="2700000" algn="tl">
                    <a:srgbClr val="000000">
                      <a:alpha val="43137"/>
                    </a:srgbClr>
                  </a:outerShdw>
                </a:effectLst>
              </a:rPr>
              <a:t> Model: Many Goods</a:t>
            </a:r>
          </a:p>
        </p:txBody>
      </p:sp>
      <p:pic>
        <p:nvPicPr>
          <p:cNvPr id="3" name="Picture 10" descr="fig03_05"/>
          <p:cNvPicPr>
            <a:picLocks noChangeAspect="1" noChangeArrowheads="1"/>
          </p:cNvPicPr>
          <p:nvPr/>
        </p:nvPicPr>
        <p:blipFill>
          <a:blip r:embed="rId2"/>
          <a:srcRect/>
          <a:stretch>
            <a:fillRect/>
          </a:stretch>
        </p:blipFill>
        <p:spPr bwMode="auto">
          <a:xfrm>
            <a:off x="533400" y="1581150"/>
            <a:ext cx="3001342" cy="3200400"/>
          </a:xfrm>
          <a:prstGeom prst="rect">
            <a:avLst/>
          </a:prstGeom>
          <a:noFill/>
          <a:ln>
            <a:solidFill>
              <a:schemeClr val="tx1"/>
            </a:solidFill>
          </a:ln>
        </p:spPr>
      </p:pic>
      <p:sp>
        <p:nvSpPr>
          <p:cNvPr id="4" name="Rectangle 2"/>
          <p:cNvSpPr txBox="1">
            <a:spLocks noChangeArrowheads="1"/>
          </p:cNvSpPr>
          <p:nvPr/>
        </p:nvSpPr>
        <p:spPr>
          <a:xfrm>
            <a:off x="533400" y="989013"/>
            <a:ext cx="3048000" cy="59213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Fig. 3-5: Determination of Relative Wages</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3733800" y="1736050"/>
            <a:ext cx="5181600" cy="2893100"/>
          </a:xfrm>
          <a:prstGeom prst="rect">
            <a:avLst/>
          </a:prstGeom>
          <a:noFill/>
        </p:spPr>
        <p:txBody>
          <a:bodyPr wrap="square" rtlCol="0">
            <a:spAutoFit/>
          </a:bodyPr>
          <a:lstStyle/>
          <a:p>
            <a:pPr algn="ctr"/>
            <a:r>
              <a:rPr lang="en-US" sz="2800" b="1" dirty="0" smtClean="0">
                <a:cs typeface="Times New Roman"/>
              </a:rPr>
              <a:t>Relative wage is determined by the relative supply and relative demand for labor (RS and RD).</a:t>
            </a:r>
          </a:p>
          <a:p>
            <a:pPr algn="ctr"/>
            <a:endParaRPr lang="en-US" sz="1400" b="1" dirty="0" smtClean="0">
              <a:cs typeface="Times New Roman"/>
            </a:endParaRPr>
          </a:p>
          <a:p>
            <a:pPr algn="ctr"/>
            <a:r>
              <a:rPr lang="en-US" sz="2800" b="1" dirty="0" smtClean="0">
                <a:cs typeface="Times New Roman"/>
              </a:rPr>
              <a:t>Relative supply of labor is fixed at L/L* (the relative labor hours in the home and foreign countries.</a:t>
            </a:r>
            <a:endParaRPr lang="en-US" sz="2400" b="1" dirty="0" smtClean="0">
              <a:cs typeface="Times New Roman"/>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3350"/>
            <a:ext cx="7898573"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Ricardian</a:t>
            </a:r>
            <a:r>
              <a:rPr lang="en-US" sz="4800" b="1" u="sng" dirty="0" smtClean="0">
                <a:solidFill>
                  <a:srgbClr val="002060"/>
                </a:solidFill>
                <a:effectLst>
                  <a:outerShdw blurRad="38100" dist="38100" dir="2700000" algn="tl">
                    <a:srgbClr val="000000">
                      <a:alpha val="43137"/>
                    </a:srgbClr>
                  </a:outerShdw>
                </a:effectLst>
              </a:rPr>
              <a:t> Model: Many Goods</a:t>
            </a:r>
          </a:p>
        </p:txBody>
      </p:sp>
      <p:pic>
        <p:nvPicPr>
          <p:cNvPr id="3" name="Picture 10" descr="fig03_05"/>
          <p:cNvPicPr>
            <a:picLocks noChangeAspect="1" noChangeArrowheads="1"/>
          </p:cNvPicPr>
          <p:nvPr/>
        </p:nvPicPr>
        <p:blipFill>
          <a:blip r:embed="rId2"/>
          <a:srcRect/>
          <a:stretch>
            <a:fillRect/>
          </a:stretch>
        </p:blipFill>
        <p:spPr bwMode="auto">
          <a:xfrm>
            <a:off x="533400" y="1581150"/>
            <a:ext cx="3001342" cy="3200400"/>
          </a:xfrm>
          <a:prstGeom prst="rect">
            <a:avLst/>
          </a:prstGeom>
          <a:noFill/>
          <a:ln>
            <a:solidFill>
              <a:schemeClr val="tx1"/>
            </a:solidFill>
          </a:ln>
        </p:spPr>
      </p:pic>
      <p:sp>
        <p:nvSpPr>
          <p:cNvPr id="4" name="Rectangle 2"/>
          <p:cNvSpPr txBox="1">
            <a:spLocks noChangeArrowheads="1"/>
          </p:cNvSpPr>
          <p:nvPr/>
        </p:nvSpPr>
        <p:spPr>
          <a:xfrm>
            <a:off x="533400" y="989013"/>
            <a:ext cx="3048000" cy="59213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Fig. 3-5: Determination of Relative Wages</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3733800" y="976789"/>
            <a:ext cx="5181600" cy="4185761"/>
          </a:xfrm>
          <a:prstGeom prst="rect">
            <a:avLst/>
          </a:prstGeom>
          <a:noFill/>
        </p:spPr>
        <p:txBody>
          <a:bodyPr wrap="square" rtlCol="0">
            <a:spAutoFit/>
          </a:bodyPr>
          <a:lstStyle/>
          <a:p>
            <a:pPr algn="ctr"/>
            <a:r>
              <a:rPr lang="en-US" sz="2800" b="1" dirty="0" smtClean="0">
                <a:cs typeface="Times New Roman"/>
              </a:rPr>
              <a:t>Relative demand for labor is a derived demand.  As the relative wage rate falls, labor demand rises (more goods are produced in the home country).</a:t>
            </a:r>
          </a:p>
          <a:p>
            <a:pPr algn="ctr"/>
            <a:endParaRPr lang="en-US" sz="1400" b="1" dirty="0" smtClean="0">
              <a:cs typeface="Times New Roman"/>
            </a:endParaRPr>
          </a:p>
          <a:p>
            <a:pPr algn="ctr"/>
            <a:r>
              <a:rPr lang="en-US" sz="2800" b="1" dirty="0" smtClean="0">
                <a:cs typeface="Times New Roman"/>
              </a:rPr>
              <a:t>It is a step function with steps where </a:t>
            </a:r>
            <a:r>
              <a:rPr lang="en-US" sz="2800" b="1" dirty="0" err="1" smtClean="0">
                <a:cs typeface="Times New Roman"/>
              </a:rPr>
              <a:t>a</a:t>
            </a:r>
            <a:r>
              <a:rPr lang="en-US" sz="2800" b="1" baseline="-25000" dirty="0" err="1" smtClean="0">
                <a:cs typeface="Times New Roman"/>
              </a:rPr>
              <a:t>Li</a:t>
            </a:r>
            <a:r>
              <a:rPr lang="en-US" sz="2800" b="1" dirty="0" smtClean="0">
                <a:cs typeface="Times New Roman"/>
              </a:rPr>
              <a:t>*/</a:t>
            </a:r>
            <a:r>
              <a:rPr lang="en-US" sz="2800" b="1" dirty="0" err="1" smtClean="0">
                <a:cs typeface="Times New Roman"/>
              </a:rPr>
              <a:t>a</a:t>
            </a:r>
            <a:r>
              <a:rPr lang="en-US" sz="2800" b="1" baseline="-25000" dirty="0" err="1" smtClean="0">
                <a:cs typeface="Times New Roman"/>
              </a:rPr>
              <a:t>Li</a:t>
            </a:r>
            <a:r>
              <a:rPr lang="en-US" sz="2800" b="1" dirty="0" smtClean="0">
                <a:cs typeface="Times New Roman"/>
              </a:rPr>
              <a:t> = </a:t>
            </a:r>
            <a:r>
              <a:rPr lang="en-US" sz="2800" b="1" dirty="0" smtClean="0">
                <a:cs typeface="Times New Roman"/>
              </a:rPr>
              <a:t>w/w* </a:t>
            </a:r>
            <a:r>
              <a:rPr lang="en-US" sz="2800" b="1" dirty="0" smtClean="0">
                <a:cs typeface="Times New Roman"/>
              </a:rPr>
              <a:t>for particular products.</a:t>
            </a:r>
          </a:p>
          <a:p>
            <a:pPr algn="ctr"/>
            <a:r>
              <a:rPr lang="en-US" sz="2800" b="1" dirty="0" smtClean="0">
                <a:cs typeface="Times New Roman"/>
              </a:rPr>
              <a:t>(Both countries produce.)</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33350"/>
            <a:ext cx="7081426"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Ricardian</a:t>
            </a:r>
            <a:r>
              <a:rPr lang="en-US" sz="4800" b="1" u="sng" dirty="0" smtClean="0">
                <a:solidFill>
                  <a:srgbClr val="002060"/>
                </a:solidFill>
                <a:effectLst>
                  <a:outerShdw blurRad="38100" dist="38100" dir="2700000" algn="tl">
                    <a:srgbClr val="000000">
                      <a:alpha val="43137"/>
                    </a:srgbClr>
                  </a:outerShdw>
                </a:effectLst>
              </a:rPr>
              <a:t> Model: Problems</a:t>
            </a:r>
          </a:p>
        </p:txBody>
      </p:sp>
      <p:sp>
        <p:nvSpPr>
          <p:cNvPr id="3" name="TextBox 2"/>
          <p:cNvSpPr txBox="1"/>
          <p:nvPr/>
        </p:nvSpPr>
        <p:spPr>
          <a:xfrm>
            <a:off x="3733800" y="1381363"/>
            <a:ext cx="4800600" cy="3323987"/>
          </a:xfrm>
          <a:prstGeom prst="rect">
            <a:avLst/>
          </a:prstGeom>
          <a:noFill/>
        </p:spPr>
        <p:txBody>
          <a:bodyPr wrap="square" rtlCol="0">
            <a:spAutoFit/>
          </a:bodyPr>
          <a:lstStyle/>
          <a:p>
            <a:pPr algn="ctr"/>
            <a:r>
              <a:rPr lang="en-US" sz="2800" b="1" dirty="0" smtClean="0">
                <a:cs typeface="Times New Roman"/>
              </a:rPr>
              <a:t>In actuality countries don’t completely specialize nearly as much as the </a:t>
            </a:r>
            <a:r>
              <a:rPr lang="en-US" sz="2800" b="1" dirty="0" err="1" smtClean="0">
                <a:cs typeface="Times New Roman"/>
              </a:rPr>
              <a:t>Ricardian</a:t>
            </a:r>
            <a:r>
              <a:rPr lang="en-US" sz="2800" b="1" dirty="0" smtClean="0">
                <a:cs typeface="Times New Roman"/>
              </a:rPr>
              <a:t> model predicts. Why?</a:t>
            </a:r>
          </a:p>
          <a:p>
            <a:pPr algn="ctr"/>
            <a:endParaRPr lang="en-US" sz="1400" b="1" dirty="0" smtClean="0">
              <a:cs typeface="Times New Roman"/>
            </a:endParaRPr>
          </a:p>
          <a:p>
            <a:pPr marL="514350" indent="-514350">
              <a:buFont typeface="+mj-lt"/>
              <a:buAutoNum type="arabicPeriod"/>
            </a:pPr>
            <a:r>
              <a:rPr lang="en-US" sz="2800" b="1" dirty="0" smtClean="0">
                <a:cs typeface="Times New Roman"/>
              </a:rPr>
              <a:t> &gt;1 factor of production</a:t>
            </a:r>
          </a:p>
          <a:p>
            <a:pPr marL="514350" indent="-514350">
              <a:buFont typeface="+mj-lt"/>
              <a:buAutoNum type="arabicPeriod"/>
            </a:pPr>
            <a:r>
              <a:rPr lang="en-US" sz="2800" b="1" dirty="0" smtClean="0">
                <a:cs typeface="Times New Roman"/>
              </a:rPr>
              <a:t> protectionism</a:t>
            </a:r>
          </a:p>
          <a:p>
            <a:pPr marL="514350" indent="-514350">
              <a:buFont typeface="+mj-lt"/>
              <a:buAutoNum type="arabicPeriod"/>
            </a:pPr>
            <a:r>
              <a:rPr lang="en-US" sz="2800" b="1" dirty="0" smtClean="0">
                <a:cs typeface="Times New Roman"/>
              </a:rPr>
              <a:t> transportation costs</a:t>
            </a:r>
          </a:p>
        </p:txBody>
      </p:sp>
      <p:pic>
        <p:nvPicPr>
          <p:cNvPr id="4" name="Picture 2" descr="C:\Documents and Settings\chuckmoulton\Desktop\economics\work\fall_money_banking\images\man_question_mark.jpg"/>
          <p:cNvPicPr>
            <a:picLocks noChangeAspect="1" noChangeArrowheads="1"/>
          </p:cNvPicPr>
          <p:nvPr/>
        </p:nvPicPr>
        <p:blipFill>
          <a:blip r:embed="rId2"/>
          <a:srcRect/>
          <a:stretch>
            <a:fillRect/>
          </a:stretch>
        </p:blipFill>
        <p:spPr bwMode="auto">
          <a:xfrm>
            <a:off x="304800" y="1200150"/>
            <a:ext cx="2913854" cy="3657600"/>
          </a:xfrm>
          <a:prstGeom prst="rect">
            <a:avLst/>
          </a:prstGeom>
          <a:noFill/>
          <a:ln>
            <a:solidFill>
              <a:schemeClr val="tx1"/>
            </a:solid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fig03_06"/>
          <p:cNvPicPr>
            <a:picLocks noChangeAspect="1" noChangeArrowheads="1"/>
          </p:cNvPicPr>
          <p:nvPr/>
        </p:nvPicPr>
        <p:blipFill>
          <a:blip r:embed="rId2"/>
          <a:srcRect/>
          <a:stretch>
            <a:fillRect/>
          </a:stretch>
        </p:blipFill>
        <p:spPr bwMode="auto">
          <a:xfrm>
            <a:off x="762000" y="1504950"/>
            <a:ext cx="3082974" cy="3200400"/>
          </a:xfrm>
          <a:prstGeom prst="rect">
            <a:avLst/>
          </a:prstGeom>
          <a:noFill/>
          <a:ln>
            <a:solidFill>
              <a:schemeClr val="tx1"/>
            </a:solidFill>
          </a:ln>
        </p:spPr>
      </p:pic>
      <p:sp>
        <p:nvSpPr>
          <p:cNvPr id="3" name="Rectangle 2"/>
          <p:cNvSpPr txBox="1">
            <a:spLocks noChangeArrowheads="1"/>
          </p:cNvSpPr>
          <p:nvPr/>
        </p:nvSpPr>
        <p:spPr>
          <a:xfrm>
            <a:off x="533400" y="1047750"/>
            <a:ext cx="3505200" cy="457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Fig. 3-6: Productivity and Exports</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2280002" y="133350"/>
            <a:ext cx="473039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Empirical Support</a:t>
            </a:r>
          </a:p>
        </p:txBody>
      </p:sp>
      <p:sp>
        <p:nvSpPr>
          <p:cNvPr id="5" name="TextBox 4"/>
          <p:cNvSpPr txBox="1"/>
          <p:nvPr/>
        </p:nvSpPr>
        <p:spPr>
          <a:xfrm>
            <a:off x="4114800" y="1305163"/>
            <a:ext cx="4495800" cy="3323987"/>
          </a:xfrm>
          <a:prstGeom prst="rect">
            <a:avLst/>
          </a:prstGeom>
          <a:noFill/>
        </p:spPr>
        <p:txBody>
          <a:bodyPr wrap="square" rtlCol="0">
            <a:spAutoFit/>
          </a:bodyPr>
          <a:lstStyle/>
          <a:p>
            <a:pPr algn="ctr"/>
            <a:r>
              <a:rPr lang="en-US" sz="2800" b="1" dirty="0" smtClean="0">
                <a:cs typeface="Times New Roman"/>
              </a:rPr>
              <a:t>U.S. productivity exceeded British productivity in all 26 of these industries.</a:t>
            </a:r>
          </a:p>
          <a:p>
            <a:pPr algn="ctr"/>
            <a:endParaRPr lang="en-US" sz="1400" b="1" dirty="0" smtClean="0">
              <a:cs typeface="Times New Roman"/>
            </a:endParaRPr>
          </a:p>
          <a:p>
            <a:pPr algn="ctr"/>
            <a:r>
              <a:rPr lang="en-US" sz="2800" b="1" dirty="0" smtClean="0">
                <a:cs typeface="Times New Roman"/>
              </a:rPr>
              <a:t>U.S. exported in most productive of them, imported in least</a:t>
            </a:r>
          </a:p>
          <a:p>
            <a:pPr algn="ctr"/>
            <a:r>
              <a:rPr lang="en-US" sz="2800" b="1" dirty="0" smtClean="0">
                <a:cs typeface="Times New Roman"/>
              </a:rPr>
              <a:t>productive of them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1788" y="133350"/>
            <a:ext cx="29742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Definitions</a:t>
            </a:r>
          </a:p>
        </p:txBody>
      </p:sp>
      <p:sp>
        <p:nvSpPr>
          <p:cNvPr id="3" name="TextBox 2"/>
          <p:cNvSpPr txBox="1"/>
          <p:nvPr/>
        </p:nvSpPr>
        <p:spPr>
          <a:xfrm>
            <a:off x="3505200" y="2038350"/>
            <a:ext cx="5181600" cy="1384995"/>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relative wage </a:t>
            </a:r>
            <a:r>
              <a:rPr lang="en-US" sz="2800" b="1" dirty="0" smtClean="0"/>
              <a:t>–</a:t>
            </a:r>
          </a:p>
          <a:p>
            <a:pPr algn="ctr"/>
            <a:r>
              <a:rPr lang="en-US" sz="2800" b="1" dirty="0" smtClean="0"/>
              <a:t>ratio of the amount workers are paid per hour in two countries</a:t>
            </a:r>
          </a:p>
        </p:txBody>
      </p:sp>
      <p:pic>
        <p:nvPicPr>
          <p:cNvPr id="4" name="Picture 3" descr="wage.png"/>
          <p:cNvPicPr>
            <a:picLocks noChangeAspect="1"/>
          </p:cNvPicPr>
          <p:nvPr/>
        </p:nvPicPr>
        <p:blipFill>
          <a:blip r:embed="rId2"/>
          <a:stretch>
            <a:fillRect/>
          </a:stretch>
        </p:blipFill>
        <p:spPr>
          <a:xfrm>
            <a:off x="571500" y="1123950"/>
            <a:ext cx="2400300" cy="32004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5230</TotalTime>
  <Words>3235</Words>
  <Application>Microsoft Office PowerPoint</Application>
  <PresentationFormat>On-screen Show (16:9)</PresentationFormat>
  <Paragraphs>670</Paragraphs>
  <Slides>84</Slides>
  <Notes>0</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Chuck Moulton</dc:creator>
  <cp:lastModifiedBy>Your User Name</cp:lastModifiedBy>
  <cp:revision>196</cp:revision>
  <dcterms:created xsi:type="dcterms:W3CDTF">2010-08-30T19:56:42Z</dcterms:created>
  <dcterms:modified xsi:type="dcterms:W3CDTF">2012-02-03T16:15:55Z</dcterms:modified>
</cp:coreProperties>
</file>