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330" r:id="rId3"/>
    <p:sldId id="331" r:id="rId4"/>
    <p:sldId id="332" r:id="rId5"/>
    <p:sldId id="336" r:id="rId6"/>
    <p:sldId id="333" r:id="rId7"/>
    <p:sldId id="334" r:id="rId8"/>
    <p:sldId id="335"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9" r:id="rId27"/>
    <p:sldId id="297" r:id="rId28"/>
    <p:sldId id="298"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6" r:id="rId43"/>
    <p:sldId id="317" r:id="rId44"/>
    <p:sldId id="318" r:id="rId45"/>
    <p:sldId id="319" r:id="rId46"/>
    <p:sldId id="320" r:id="rId47"/>
    <p:sldId id="321" r:id="rId48"/>
    <p:sldId id="322" r:id="rId49"/>
    <p:sldId id="323" r:id="rId50"/>
    <p:sldId id="329" r:id="rId51"/>
    <p:sldId id="327" r:id="rId52"/>
    <p:sldId id="341" r:id="rId53"/>
    <p:sldId id="328" r:id="rId54"/>
    <p:sldId id="324" r:id="rId55"/>
    <p:sldId id="337" r:id="rId56"/>
    <p:sldId id="338" r:id="rId57"/>
    <p:sldId id="339" r:id="rId58"/>
    <p:sldId id="340" r:id="rId59"/>
    <p:sldId id="342" r:id="rId60"/>
    <p:sldId id="343" r:id="rId61"/>
    <p:sldId id="344" r:id="rId62"/>
    <p:sldId id="345" r:id="rId63"/>
    <p:sldId id="346" r:id="rId64"/>
    <p:sldId id="347" r:id="rId65"/>
    <p:sldId id="348" r:id="rId66"/>
    <p:sldId id="349" r:id="rId67"/>
    <p:sldId id="350" r:id="rId68"/>
    <p:sldId id="351"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9" d="100"/>
          <a:sy n="89" d="100"/>
        </p:scale>
        <p:origin x="-102" y="-9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1/22/2012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971550"/>
            <a:ext cx="5393721" cy="830997"/>
          </a:xfrm>
          <a:prstGeom prst="rect">
            <a:avLst/>
          </a:prstGeom>
          <a:noFill/>
        </p:spPr>
        <p:txBody>
          <a:bodyPr wrap="none" rtlCol="0">
            <a:spAutoFit/>
          </a:bodyPr>
          <a:lstStyle/>
          <a:p>
            <a:pPr algn="ctr"/>
            <a:r>
              <a:rPr lang="en-US" sz="4800" b="1" dirty="0" smtClean="0">
                <a:solidFill>
                  <a:srgbClr val="0070C0"/>
                </a:solidFill>
                <a:effectLst>
                  <a:outerShdw blurRad="38100" dist="38100" dir="2700000" algn="tl">
                    <a:srgbClr val="000000">
                      <a:alpha val="43137"/>
                    </a:srgbClr>
                  </a:outerShdw>
                </a:effectLst>
              </a:rPr>
              <a:t>Unit 1: Trade Theory</a:t>
            </a:r>
            <a:endParaRPr lang="en-US" sz="48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2012864" y="2438221"/>
            <a:ext cx="5149936"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Introduction, World Trade</a:t>
            </a:r>
          </a:p>
          <a:p>
            <a:pPr algn="ctr"/>
            <a:r>
              <a:rPr lang="en-US" sz="3600" b="1" dirty="0" smtClean="0">
                <a:effectLst>
                  <a:outerShdw blurRad="38100" dist="38100" dir="2700000" algn="tl">
                    <a:srgbClr val="000000">
                      <a:alpha val="43137"/>
                    </a:srgbClr>
                  </a:outerShdw>
                </a:effectLst>
              </a:rPr>
              <a:t>1/25/2012</a:t>
            </a:r>
            <a:endParaRPr lang="en-US" sz="3600" b="1" dirty="0" smtClean="0">
              <a:effectLst>
                <a:outerShdw blurRad="38100" dist="38100" dir="2700000" algn="tl">
                  <a:srgbClr val="000000">
                    <a:alpha val="43137"/>
                  </a:srgbClr>
                </a:outerShdw>
              </a:effectLst>
            </a:endParaRPr>
          </a:p>
        </p:txBody>
      </p:sp>
      <p:pic>
        <p:nvPicPr>
          <p:cNvPr id="8" name="Picture 7" descr="theory-of-relativity.jpg"/>
          <p:cNvPicPr>
            <a:picLocks noChangeAspect="1"/>
          </p:cNvPicPr>
          <p:nvPr/>
        </p:nvPicPr>
        <p:blipFill>
          <a:blip r:embed="rId2"/>
          <a:stretch>
            <a:fillRect/>
          </a:stretch>
        </p:blipFill>
        <p:spPr>
          <a:xfrm>
            <a:off x="228600" y="819150"/>
            <a:ext cx="1600200" cy="1204151"/>
          </a:xfrm>
          <a:prstGeom prst="rect">
            <a:avLst/>
          </a:prstGeom>
          <a:ln>
            <a:solidFill>
              <a:schemeClr val="tx1"/>
            </a:solidFill>
          </a:ln>
        </p:spPr>
      </p:pic>
      <p:pic>
        <p:nvPicPr>
          <p:cNvPr id="9" name="Picture 8" descr="theory-of-relativity.jpg"/>
          <p:cNvPicPr>
            <a:picLocks noChangeAspect="1"/>
          </p:cNvPicPr>
          <p:nvPr/>
        </p:nvPicPr>
        <p:blipFill>
          <a:blip r:embed="rId2"/>
          <a:stretch>
            <a:fillRect/>
          </a:stretch>
        </p:blipFill>
        <p:spPr>
          <a:xfrm>
            <a:off x="7391400" y="834199"/>
            <a:ext cx="1600200" cy="1204151"/>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oculate.png"/>
          <p:cNvPicPr>
            <a:picLocks noChangeAspect="1"/>
          </p:cNvPicPr>
          <p:nvPr/>
        </p:nvPicPr>
        <p:blipFill>
          <a:blip r:embed="rId2"/>
          <a:stretch>
            <a:fillRect/>
          </a:stretch>
        </p:blipFill>
        <p:spPr>
          <a:xfrm>
            <a:off x="982266" y="2876550"/>
            <a:ext cx="1303734" cy="2286000"/>
          </a:xfrm>
          <a:prstGeom prst="rect">
            <a:avLst/>
          </a:prstGeom>
        </p:spPr>
      </p:pic>
      <p:pic>
        <p:nvPicPr>
          <p:cNvPr id="4" name="Picture 3" descr="krugman.png"/>
          <p:cNvPicPr>
            <a:picLocks noChangeAspect="1"/>
          </p:cNvPicPr>
          <p:nvPr/>
        </p:nvPicPr>
        <p:blipFill>
          <a:blip r:embed="rId3"/>
          <a:stretch>
            <a:fillRect/>
          </a:stretch>
        </p:blipFill>
        <p:spPr>
          <a:xfrm>
            <a:off x="0" y="514350"/>
            <a:ext cx="2286000" cy="2286000"/>
          </a:xfrm>
          <a:prstGeom prst="rect">
            <a:avLst/>
          </a:prstGeom>
        </p:spPr>
      </p:pic>
      <p:sp>
        <p:nvSpPr>
          <p:cNvPr id="5" name="TextBox 4"/>
          <p:cNvSpPr txBox="1"/>
          <p:nvPr/>
        </p:nvSpPr>
        <p:spPr>
          <a:xfrm>
            <a:off x="2971801" y="1504950"/>
            <a:ext cx="5714999" cy="2893100"/>
          </a:xfrm>
          <a:prstGeom prst="rect">
            <a:avLst/>
          </a:prstGeom>
          <a:noFill/>
        </p:spPr>
        <p:txBody>
          <a:bodyPr wrap="square" rtlCol="0">
            <a:spAutoFit/>
          </a:bodyPr>
          <a:lstStyle/>
          <a:p>
            <a:pPr algn="ctr"/>
            <a:r>
              <a:rPr lang="en-US" sz="2800" b="1" dirty="0" err="1" smtClean="0"/>
              <a:t>Krugman</a:t>
            </a:r>
            <a:r>
              <a:rPr lang="en-US" sz="2800" b="1" dirty="0" smtClean="0"/>
              <a:t> is a classic Keynesian.  He believes fiscal stimulus (more government spending) is the solution to pretty much every problem.</a:t>
            </a:r>
          </a:p>
          <a:p>
            <a:pPr algn="ctr"/>
            <a:endParaRPr lang="en-US" sz="1400" b="1" dirty="0" smtClean="0"/>
          </a:p>
          <a:p>
            <a:pPr algn="ctr"/>
            <a:r>
              <a:rPr lang="en-US" sz="2800" b="1" dirty="0" smtClean="0"/>
              <a:t>(See the Paul </a:t>
            </a:r>
            <a:r>
              <a:rPr lang="en-US" sz="2800" b="1" dirty="0" err="1" smtClean="0"/>
              <a:t>Krugman</a:t>
            </a:r>
            <a:r>
              <a:rPr lang="en-US" sz="2800" b="1" dirty="0" smtClean="0"/>
              <a:t> poem linked to from the course website.)</a:t>
            </a:r>
          </a:p>
        </p:txBody>
      </p:sp>
      <p:sp>
        <p:nvSpPr>
          <p:cNvPr id="6" name="TextBox 5"/>
          <p:cNvSpPr txBox="1"/>
          <p:nvPr/>
        </p:nvSpPr>
        <p:spPr>
          <a:xfrm>
            <a:off x="3376204" y="133350"/>
            <a:ext cx="2491196"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Krugman</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3799" y="133350"/>
            <a:ext cx="4842801"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Krugman</a:t>
            </a:r>
            <a:r>
              <a:rPr lang="en-US" sz="4800" b="1" u="sng" dirty="0" smtClean="0">
                <a:solidFill>
                  <a:srgbClr val="002060"/>
                </a:solidFill>
                <a:effectLst>
                  <a:outerShdw blurRad="38100" dist="38100" dir="2700000" algn="tl">
                    <a:srgbClr val="000000">
                      <a:alpha val="43137"/>
                    </a:srgbClr>
                  </a:outerShdw>
                </a:effectLst>
              </a:rPr>
              <a:t> Stimulus</a:t>
            </a:r>
          </a:p>
        </p:txBody>
      </p:sp>
      <p:pic>
        <p:nvPicPr>
          <p:cNvPr id="3" name="Picture 2" descr="alien.png"/>
          <p:cNvPicPr>
            <a:picLocks noChangeAspect="1"/>
          </p:cNvPicPr>
          <p:nvPr/>
        </p:nvPicPr>
        <p:blipFill>
          <a:blip r:embed="rId2"/>
          <a:stretch>
            <a:fillRect/>
          </a:stretch>
        </p:blipFill>
        <p:spPr>
          <a:xfrm>
            <a:off x="380999" y="1504950"/>
            <a:ext cx="2548890" cy="2743200"/>
          </a:xfrm>
          <a:prstGeom prst="rect">
            <a:avLst/>
          </a:prstGeom>
        </p:spPr>
      </p:pic>
      <p:sp>
        <p:nvSpPr>
          <p:cNvPr id="4" name="TextBox 3"/>
          <p:cNvSpPr txBox="1"/>
          <p:nvPr/>
        </p:nvSpPr>
        <p:spPr>
          <a:xfrm>
            <a:off x="3124201" y="1047750"/>
            <a:ext cx="5714999" cy="3754874"/>
          </a:xfrm>
          <a:prstGeom prst="rect">
            <a:avLst/>
          </a:prstGeom>
          <a:noFill/>
        </p:spPr>
        <p:txBody>
          <a:bodyPr wrap="square" rtlCol="0">
            <a:spAutoFit/>
          </a:bodyPr>
          <a:lstStyle/>
          <a:p>
            <a:pPr algn="ctr"/>
            <a:r>
              <a:rPr lang="en-US" sz="2800" b="1" dirty="0" smtClean="0"/>
              <a:t>Recently </a:t>
            </a:r>
            <a:r>
              <a:rPr lang="en-US" sz="2800" b="1" dirty="0" err="1" smtClean="0"/>
              <a:t>Krugman</a:t>
            </a:r>
            <a:r>
              <a:rPr lang="en-US" sz="2800" b="1" dirty="0" smtClean="0"/>
              <a:t> suggested the U.S. could get out of its recession if we were invaded by space aliens.</a:t>
            </a:r>
          </a:p>
          <a:p>
            <a:pPr algn="ctr"/>
            <a:r>
              <a:rPr lang="en-US" sz="2800" b="1" dirty="0" smtClean="0"/>
              <a:t>(</a:t>
            </a:r>
            <a:r>
              <a:rPr lang="en-US" sz="2800" b="1" i="1" dirty="0" smtClean="0"/>
              <a:t>I am not making this up.</a:t>
            </a:r>
            <a:r>
              <a:rPr lang="en-US" sz="2800" b="1" dirty="0" smtClean="0"/>
              <a:t>)</a:t>
            </a:r>
          </a:p>
          <a:p>
            <a:pPr algn="ctr"/>
            <a:endParaRPr lang="en-US" sz="1400" b="1" dirty="0" smtClean="0"/>
          </a:p>
          <a:p>
            <a:pPr algn="ctr"/>
            <a:r>
              <a:rPr lang="en-US" sz="2800" b="1" dirty="0" smtClean="0"/>
              <a:t>His theory is if the government spends a lot of money defending against space aliens, then the economy would be stimulated.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3799" y="133350"/>
            <a:ext cx="4842801"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Krugman</a:t>
            </a:r>
            <a:r>
              <a:rPr lang="en-US" sz="4800" b="1" u="sng" dirty="0" smtClean="0">
                <a:solidFill>
                  <a:srgbClr val="002060"/>
                </a:solidFill>
                <a:effectLst>
                  <a:outerShdw blurRad="38100" dist="38100" dir="2700000" algn="tl">
                    <a:srgbClr val="000000">
                      <a:alpha val="43137"/>
                    </a:srgbClr>
                  </a:outerShdw>
                </a:effectLst>
              </a:rPr>
              <a:t> Stimulus</a:t>
            </a:r>
          </a:p>
        </p:txBody>
      </p:sp>
      <p:pic>
        <p:nvPicPr>
          <p:cNvPr id="3" name="Picture 2" descr="alien.png"/>
          <p:cNvPicPr>
            <a:picLocks noChangeAspect="1"/>
          </p:cNvPicPr>
          <p:nvPr/>
        </p:nvPicPr>
        <p:blipFill>
          <a:blip r:embed="rId2"/>
          <a:stretch>
            <a:fillRect/>
          </a:stretch>
        </p:blipFill>
        <p:spPr>
          <a:xfrm>
            <a:off x="380999" y="1504950"/>
            <a:ext cx="2548890" cy="2743200"/>
          </a:xfrm>
          <a:prstGeom prst="rect">
            <a:avLst/>
          </a:prstGeom>
        </p:spPr>
      </p:pic>
      <p:sp>
        <p:nvSpPr>
          <p:cNvPr id="4" name="TextBox 3"/>
          <p:cNvSpPr txBox="1"/>
          <p:nvPr/>
        </p:nvSpPr>
        <p:spPr>
          <a:xfrm>
            <a:off x="2819400" y="819150"/>
            <a:ext cx="6248400" cy="4401205"/>
          </a:xfrm>
          <a:prstGeom prst="rect">
            <a:avLst/>
          </a:prstGeom>
          <a:noFill/>
        </p:spPr>
        <p:txBody>
          <a:bodyPr wrap="square" rtlCol="0">
            <a:spAutoFit/>
          </a:bodyPr>
          <a:lstStyle/>
          <a:p>
            <a:pPr algn="ctr"/>
            <a:r>
              <a:rPr lang="en-US" sz="2800" b="1" dirty="0" smtClean="0"/>
              <a:t>“</a:t>
            </a:r>
            <a:r>
              <a:rPr lang="en-US" sz="2800" b="1" i="1" dirty="0" smtClean="0"/>
              <a:t>If we discovered that space aliens were planning to attack and we needed a massive buildup to counter the space alien threat and really inflation and budget deficits took secondary place to that, this slump would be over in 18 months. And then if we discovered, oops, we made a mistake, there aren’t any aliens, we’d be better.</a:t>
            </a:r>
            <a:r>
              <a:rPr lang="en-US" sz="2800" b="1" dirty="0" smtClean="0"/>
              <a:t>”</a:t>
            </a:r>
          </a:p>
          <a:p>
            <a:pPr algn="ctr"/>
            <a:r>
              <a:rPr lang="en-US" sz="2800" b="1" dirty="0" smtClean="0"/>
              <a:t>— Paul </a:t>
            </a:r>
            <a:r>
              <a:rPr lang="en-US" sz="2800" b="1" dirty="0" err="1" smtClean="0"/>
              <a:t>Krugman</a:t>
            </a:r>
            <a:r>
              <a:rPr lang="en-US" sz="2800" b="1" dirty="0" smtClean="0"/>
              <a:t> (8/12/2011)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3799" y="133350"/>
            <a:ext cx="4842801"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Krugman</a:t>
            </a:r>
            <a:r>
              <a:rPr lang="en-US" sz="4800" b="1" u="sng" dirty="0" smtClean="0">
                <a:solidFill>
                  <a:srgbClr val="002060"/>
                </a:solidFill>
                <a:effectLst>
                  <a:outerShdw blurRad="38100" dist="38100" dir="2700000" algn="tl">
                    <a:srgbClr val="000000">
                      <a:alpha val="43137"/>
                    </a:srgbClr>
                  </a:outerShdw>
                </a:effectLst>
              </a:rPr>
              <a:t> Stimulus</a:t>
            </a:r>
          </a:p>
        </p:txBody>
      </p:sp>
      <p:pic>
        <p:nvPicPr>
          <p:cNvPr id="3" name="Picture 2" descr="pearl-harbor.jpg"/>
          <p:cNvPicPr>
            <a:picLocks noChangeAspect="1"/>
          </p:cNvPicPr>
          <p:nvPr/>
        </p:nvPicPr>
        <p:blipFill>
          <a:blip r:embed="rId2"/>
          <a:stretch>
            <a:fillRect/>
          </a:stretch>
        </p:blipFill>
        <p:spPr>
          <a:xfrm>
            <a:off x="519792" y="1733550"/>
            <a:ext cx="3061608" cy="2286000"/>
          </a:xfrm>
          <a:prstGeom prst="rect">
            <a:avLst/>
          </a:prstGeom>
          <a:ln>
            <a:solidFill>
              <a:schemeClr val="tx1"/>
            </a:solidFill>
          </a:ln>
        </p:spPr>
      </p:pic>
      <p:sp>
        <p:nvSpPr>
          <p:cNvPr id="4" name="TextBox 3"/>
          <p:cNvSpPr txBox="1"/>
          <p:nvPr/>
        </p:nvSpPr>
        <p:spPr>
          <a:xfrm>
            <a:off x="3886200" y="2051268"/>
            <a:ext cx="4495800" cy="1815882"/>
          </a:xfrm>
          <a:prstGeom prst="rect">
            <a:avLst/>
          </a:prstGeom>
          <a:noFill/>
        </p:spPr>
        <p:txBody>
          <a:bodyPr wrap="square" rtlCol="0">
            <a:spAutoFit/>
          </a:bodyPr>
          <a:lstStyle/>
          <a:p>
            <a:pPr algn="ctr"/>
            <a:r>
              <a:rPr lang="en-US" sz="2800" b="1" dirty="0" smtClean="0"/>
              <a:t>Paul </a:t>
            </a:r>
            <a:r>
              <a:rPr lang="en-US" sz="2800" b="1" dirty="0" err="1" smtClean="0"/>
              <a:t>Krugman</a:t>
            </a:r>
            <a:r>
              <a:rPr lang="en-US" sz="2800" b="1" dirty="0" smtClean="0"/>
              <a:t> (along with most Keynesians) believes World War II lifted America out of the Great Depression.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3799" y="133350"/>
            <a:ext cx="4842801"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Krugman</a:t>
            </a:r>
            <a:r>
              <a:rPr lang="en-US" sz="4800" b="1" u="sng" dirty="0" smtClean="0">
                <a:solidFill>
                  <a:srgbClr val="002060"/>
                </a:solidFill>
                <a:effectLst>
                  <a:outerShdw blurRad="38100" dist="38100" dir="2700000" algn="tl">
                    <a:srgbClr val="000000">
                      <a:alpha val="43137"/>
                    </a:srgbClr>
                  </a:outerShdw>
                </a:effectLst>
              </a:rPr>
              <a:t> Stimulus</a:t>
            </a:r>
          </a:p>
        </p:txBody>
      </p:sp>
      <p:sp>
        <p:nvSpPr>
          <p:cNvPr id="3" name="TextBox 2"/>
          <p:cNvSpPr txBox="1"/>
          <p:nvPr/>
        </p:nvSpPr>
        <p:spPr>
          <a:xfrm>
            <a:off x="3657600" y="1292007"/>
            <a:ext cx="4876800" cy="3108543"/>
          </a:xfrm>
          <a:prstGeom prst="rect">
            <a:avLst/>
          </a:prstGeom>
          <a:noFill/>
        </p:spPr>
        <p:txBody>
          <a:bodyPr wrap="square" rtlCol="0">
            <a:spAutoFit/>
          </a:bodyPr>
          <a:lstStyle/>
          <a:p>
            <a:pPr algn="ctr"/>
            <a:r>
              <a:rPr lang="en-US" sz="2800" b="1" dirty="0" smtClean="0"/>
              <a:t>“</a:t>
            </a:r>
            <a:r>
              <a:rPr lang="en-US" sz="2800" b="1" i="1" dirty="0" smtClean="0"/>
              <a:t>Ghastly as it may seem to say this, the terror attack — like the original day of infamy, which brought an end to the Great Depression — could even do some economic good.</a:t>
            </a:r>
            <a:r>
              <a:rPr lang="en-US" sz="2800" b="1" dirty="0" smtClean="0"/>
              <a:t>”</a:t>
            </a:r>
          </a:p>
          <a:p>
            <a:pPr algn="ctr"/>
            <a:r>
              <a:rPr lang="en-US" sz="2800" b="1" dirty="0" smtClean="0"/>
              <a:t>— Paul </a:t>
            </a:r>
            <a:r>
              <a:rPr lang="en-US" sz="2800" b="1" dirty="0" err="1" smtClean="0"/>
              <a:t>Krugman</a:t>
            </a:r>
            <a:r>
              <a:rPr lang="en-US" sz="2800" b="1" dirty="0" smtClean="0"/>
              <a:t> (9/14/2001)</a:t>
            </a:r>
          </a:p>
        </p:txBody>
      </p:sp>
      <p:pic>
        <p:nvPicPr>
          <p:cNvPr id="4" name="Picture 3" descr="9-11-pic1.jpg"/>
          <p:cNvPicPr>
            <a:picLocks noChangeAspect="1"/>
          </p:cNvPicPr>
          <p:nvPr/>
        </p:nvPicPr>
        <p:blipFill>
          <a:blip r:embed="rId2"/>
          <a:stretch>
            <a:fillRect/>
          </a:stretch>
        </p:blipFill>
        <p:spPr>
          <a:xfrm>
            <a:off x="533400" y="1504950"/>
            <a:ext cx="2596896" cy="2743200"/>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3799" y="133350"/>
            <a:ext cx="4842801"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Krugman</a:t>
            </a:r>
            <a:r>
              <a:rPr lang="en-US" sz="4800" b="1" u="sng" dirty="0" smtClean="0">
                <a:solidFill>
                  <a:srgbClr val="002060"/>
                </a:solidFill>
                <a:effectLst>
                  <a:outerShdw blurRad="38100" dist="38100" dir="2700000" algn="tl">
                    <a:srgbClr val="000000">
                      <a:alpha val="43137"/>
                    </a:srgbClr>
                  </a:outerShdw>
                </a:effectLst>
              </a:rPr>
              <a:t> Stimulus</a:t>
            </a:r>
          </a:p>
        </p:txBody>
      </p:sp>
      <p:sp>
        <p:nvSpPr>
          <p:cNvPr id="3" name="TextBox 2"/>
          <p:cNvSpPr txBox="1"/>
          <p:nvPr/>
        </p:nvSpPr>
        <p:spPr>
          <a:xfrm>
            <a:off x="3276600" y="1200150"/>
            <a:ext cx="5867400" cy="3754874"/>
          </a:xfrm>
          <a:prstGeom prst="rect">
            <a:avLst/>
          </a:prstGeom>
          <a:noFill/>
        </p:spPr>
        <p:txBody>
          <a:bodyPr wrap="square" rtlCol="0">
            <a:spAutoFit/>
          </a:bodyPr>
          <a:lstStyle/>
          <a:p>
            <a:pPr algn="ctr"/>
            <a:r>
              <a:rPr lang="en-US" sz="2800" b="1" dirty="0" err="1" smtClean="0"/>
              <a:t>Krugman</a:t>
            </a:r>
            <a:r>
              <a:rPr lang="en-US" sz="2800" b="1" dirty="0" smtClean="0"/>
              <a:t> didn’t actually say it</a:t>
            </a:r>
          </a:p>
          <a:p>
            <a:pPr algn="ctr"/>
            <a:r>
              <a:rPr lang="en-US" sz="2800" b="1" dirty="0" smtClean="0"/>
              <a:t>(but he probably agrees):</a:t>
            </a:r>
          </a:p>
          <a:p>
            <a:pPr algn="ctr"/>
            <a:endParaRPr lang="en-US" sz="1400" b="1" dirty="0" smtClean="0"/>
          </a:p>
          <a:p>
            <a:pPr algn="ctr"/>
            <a:r>
              <a:rPr lang="en-US" sz="2800" b="1" dirty="0" smtClean="0"/>
              <a:t>“</a:t>
            </a:r>
            <a:r>
              <a:rPr lang="en-US" sz="2800" b="1" i="1" dirty="0" smtClean="0"/>
              <a:t>People on Twitter might be joking, but in all seriousness, we would see a bigger boost in spending and hence economic growth if the [2011 VA] earthquake had done more damage.</a:t>
            </a:r>
            <a:r>
              <a:rPr lang="en-US" sz="2800" b="1" dirty="0" smtClean="0"/>
              <a:t>”</a:t>
            </a:r>
          </a:p>
          <a:p>
            <a:pPr algn="ctr"/>
            <a:r>
              <a:rPr lang="en-US" sz="2800" b="1" dirty="0" smtClean="0"/>
              <a:t>— “Paul </a:t>
            </a:r>
            <a:r>
              <a:rPr lang="en-US" sz="2800" b="1" dirty="0" err="1" smtClean="0"/>
              <a:t>Krugman</a:t>
            </a:r>
            <a:r>
              <a:rPr lang="en-US" sz="2800" b="1" dirty="0" smtClean="0"/>
              <a:t>” on Google+</a:t>
            </a:r>
          </a:p>
        </p:txBody>
      </p:sp>
      <p:pic>
        <p:nvPicPr>
          <p:cNvPr id="4" name="Picture 3" descr="va quake.jpg"/>
          <p:cNvPicPr>
            <a:picLocks noChangeAspect="1"/>
          </p:cNvPicPr>
          <p:nvPr/>
        </p:nvPicPr>
        <p:blipFill>
          <a:blip r:embed="rId2"/>
          <a:stretch>
            <a:fillRect/>
          </a:stretch>
        </p:blipFill>
        <p:spPr>
          <a:xfrm>
            <a:off x="228600" y="1885950"/>
            <a:ext cx="2893633" cy="2057400"/>
          </a:xfrm>
          <a:prstGeom prst="rect">
            <a:avLst/>
          </a:prstGeom>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3799" y="133350"/>
            <a:ext cx="4842801"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Krugman</a:t>
            </a:r>
            <a:r>
              <a:rPr lang="en-US" sz="4800" b="1" u="sng" dirty="0" smtClean="0">
                <a:solidFill>
                  <a:srgbClr val="002060"/>
                </a:solidFill>
                <a:effectLst>
                  <a:outerShdw blurRad="38100" dist="38100" dir="2700000" algn="tl">
                    <a:srgbClr val="000000">
                      <a:alpha val="43137"/>
                    </a:srgbClr>
                  </a:outerShdw>
                </a:effectLst>
              </a:rPr>
              <a:t> Stimulus</a:t>
            </a:r>
          </a:p>
        </p:txBody>
      </p:sp>
      <p:sp>
        <p:nvSpPr>
          <p:cNvPr id="3" name="TextBox 2"/>
          <p:cNvSpPr txBox="1"/>
          <p:nvPr/>
        </p:nvSpPr>
        <p:spPr>
          <a:xfrm>
            <a:off x="2819401" y="1047750"/>
            <a:ext cx="6019800" cy="3754874"/>
          </a:xfrm>
          <a:prstGeom prst="rect">
            <a:avLst/>
          </a:prstGeom>
          <a:noFill/>
        </p:spPr>
        <p:txBody>
          <a:bodyPr wrap="square" rtlCol="0">
            <a:spAutoFit/>
          </a:bodyPr>
          <a:lstStyle/>
          <a:p>
            <a:pPr algn="ctr"/>
            <a:r>
              <a:rPr lang="en-US" sz="2800" b="1" dirty="0" smtClean="0"/>
              <a:t>Voltaire, writing about the great Lisbon earthquake of 1755 remarked :</a:t>
            </a:r>
          </a:p>
          <a:p>
            <a:pPr algn="ctr"/>
            <a:endParaRPr lang="en-US" sz="1400" b="1" dirty="0" smtClean="0"/>
          </a:p>
          <a:p>
            <a:pPr algn="ctr"/>
            <a:r>
              <a:rPr lang="en-US" sz="2800" b="1" dirty="0" smtClean="0"/>
              <a:t>“</a:t>
            </a:r>
            <a:r>
              <a:rPr lang="en-US" sz="2800" b="1" i="1" dirty="0" smtClean="0"/>
              <a:t>philosophers had cried out … ‘all this is productive of general good; the heirs of those who have perished will increase their fortune; masons will earn money by rebuilding the houses, … it contributes to universal good,’ </a:t>
            </a:r>
            <a:r>
              <a:rPr lang="en-US" sz="2800" b="1" dirty="0" smtClean="0"/>
              <a:t>”</a:t>
            </a:r>
          </a:p>
        </p:txBody>
      </p:sp>
      <p:pic>
        <p:nvPicPr>
          <p:cNvPr id="4" name="Picture 3" descr="lisbon_earthquake.jpg"/>
          <p:cNvPicPr>
            <a:picLocks noChangeAspect="1"/>
          </p:cNvPicPr>
          <p:nvPr/>
        </p:nvPicPr>
        <p:blipFill>
          <a:blip r:embed="rId2"/>
          <a:stretch>
            <a:fillRect/>
          </a:stretch>
        </p:blipFill>
        <p:spPr>
          <a:xfrm>
            <a:off x="152400" y="2038350"/>
            <a:ext cx="2609850" cy="1752600"/>
          </a:xfrm>
          <a:prstGeom prst="rect">
            <a:avLst/>
          </a:prstGeom>
          <a:ln>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3799" y="133350"/>
            <a:ext cx="4842801"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Krugman</a:t>
            </a:r>
            <a:r>
              <a:rPr lang="en-US" sz="4800" b="1" u="sng" dirty="0" smtClean="0">
                <a:solidFill>
                  <a:srgbClr val="002060"/>
                </a:solidFill>
                <a:effectLst>
                  <a:outerShdw blurRad="38100" dist="38100" dir="2700000" algn="tl">
                    <a:srgbClr val="000000">
                      <a:alpha val="43137"/>
                    </a:srgbClr>
                  </a:outerShdw>
                </a:effectLst>
              </a:rPr>
              <a:t> Stimulus</a:t>
            </a:r>
          </a:p>
        </p:txBody>
      </p:sp>
      <p:pic>
        <p:nvPicPr>
          <p:cNvPr id="3" name="Picture 2" descr="inoculate.png"/>
          <p:cNvPicPr>
            <a:picLocks noChangeAspect="1"/>
          </p:cNvPicPr>
          <p:nvPr/>
        </p:nvPicPr>
        <p:blipFill>
          <a:blip r:embed="rId2"/>
          <a:stretch>
            <a:fillRect/>
          </a:stretch>
        </p:blipFill>
        <p:spPr>
          <a:xfrm>
            <a:off x="982266" y="2876550"/>
            <a:ext cx="1303734" cy="2286000"/>
          </a:xfrm>
          <a:prstGeom prst="rect">
            <a:avLst/>
          </a:prstGeom>
        </p:spPr>
      </p:pic>
      <p:pic>
        <p:nvPicPr>
          <p:cNvPr id="4" name="Picture 3" descr="krugman.png"/>
          <p:cNvPicPr>
            <a:picLocks noChangeAspect="1"/>
          </p:cNvPicPr>
          <p:nvPr/>
        </p:nvPicPr>
        <p:blipFill>
          <a:blip r:embed="rId3"/>
          <a:stretch>
            <a:fillRect/>
          </a:stretch>
        </p:blipFill>
        <p:spPr>
          <a:xfrm>
            <a:off x="0" y="514350"/>
            <a:ext cx="2286000" cy="2286000"/>
          </a:xfrm>
          <a:prstGeom prst="rect">
            <a:avLst/>
          </a:prstGeom>
        </p:spPr>
      </p:pic>
      <p:sp>
        <p:nvSpPr>
          <p:cNvPr id="5" name="TextBox 4"/>
          <p:cNvSpPr txBox="1"/>
          <p:nvPr/>
        </p:nvSpPr>
        <p:spPr>
          <a:xfrm>
            <a:off x="3810000" y="1772781"/>
            <a:ext cx="4495800" cy="2246769"/>
          </a:xfrm>
          <a:prstGeom prst="rect">
            <a:avLst/>
          </a:prstGeom>
          <a:noFill/>
        </p:spPr>
        <p:txBody>
          <a:bodyPr wrap="square" rtlCol="0">
            <a:spAutoFit/>
          </a:bodyPr>
          <a:lstStyle/>
          <a:p>
            <a:pPr algn="ctr"/>
            <a:r>
              <a:rPr lang="en-US" sz="2800" b="1" dirty="0" smtClean="0"/>
              <a:t>The idea that disasters are good for the economy is an example of the Broken Window Fallacy, written about by Frederic </a:t>
            </a:r>
            <a:r>
              <a:rPr lang="en-US" sz="2800" b="1" dirty="0" err="1" smtClean="0"/>
              <a:t>Bastiat</a:t>
            </a:r>
            <a:r>
              <a:rPr lang="en-US" sz="2800" b="1" dirty="0" smtClean="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150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Broken Window Fallacy</a:t>
            </a:r>
          </a:p>
        </p:txBody>
      </p:sp>
      <p:pic>
        <p:nvPicPr>
          <p:cNvPr id="3" name="Picture 2" descr="brokenwindow.png"/>
          <p:cNvPicPr>
            <a:picLocks noChangeAspect="1"/>
          </p:cNvPicPr>
          <p:nvPr/>
        </p:nvPicPr>
        <p:blipFill>
          <a:blip r:embed="rId2"/>
          <a:stretch>
            <a:fillRect/>
          </a:stretch>
        </p:blipFill>
        <p:spPr>
          <a:xfrm>
            <a:off x="457200" y="1581150"/>
            <a:ext cx="2571750" cy="2900363"/>
          </a:xfrm>
          <a:prstGeom prst="rect">
            <a:avLst/>
          </a:prstGeom>
        </p:spPr>
      </p:pic>
      <p:sp>
        <p:nvSpPr>
          <p:cNvPr id="5" name="TextBox 4"/>
          <p:cNvSpPr txBox="1"/>
          <p:nvPr/>
        </p:nvSpPr>
        <p:spPr>
          <a:xfrm>
            <a:off x="3429000" y="1646694"/>
            <a:ext cx="5334000" cy="2677656"/>
          </a:xfrm>
          <a:prstGeom prst="rect">
            <a:avLst/>
          </a:prstGeom>
          <a:noFill/>
        </p:spPr>
        <p:txBody>
          <a:bodyPr wrap="square" rtlCol="0">
            <a:spAutoFit/>
          </a:bodyPr>
          <a:lstStyle/>
          <a:p>
            <a:pPr algn="ctr"/>
            <a:r>
              <a:rPr lang="en-US" sz="2800" b="1" dirty="0" smtClean="0"/>
              <a:t>Some economists suggested that government spending increases output because of a multiplier: if government builds a bridge, the bridge workers buy bread, then bakers buy shoes, etc.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150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Broken Window Fallacy</a:t>
            </a:r>
          </a:p>
        </p:txBody>
      </p:sp>
      <p:pic>
        <p:nvPicPr>
          <p:cNvPr id="3" name="Picture 2" descr="brokenwindow.png"/>
          <p:cNvPicPr>
            <a:picLocks noChangeAspect="1"/>
          </p:cNvPicPr>
          <p:nvPr/>
        </p:nvPicPr>
        <p:blipFill>
          <a:blip r:embed="rId2"/>
          <a:stretch>
            <a:fillRect/>
          </a:stretch>
        </p:blipFill>
        <p:spPr>
          <a:xfrm>
            <a:off x="457200" y="1581150"/>
            <a:ext cx="2571750" cy="2900363"/>
          </a:xfrm>
          <a:prstGeom prst="rect">
            <a:avLst/>
          </a:prstGeom>
        </p:spPr>
      </p:pic>
      <p:sp>
        <p:nvSpPr>
          <p:cNvPr id="4" name="TextBox 3"/>
          <p:cNvSpPr txBox="1"/>
          <p:nvPr/>
        </p:nvSpPr>
        <p:spPr>
          <a:xfrm>
            <a:off x="3352800" y="1570494"/>
            <a:ext cx="5486400" cy="3108543"/>
          </a:xfrm>
          <a:prstGeom prst="rect">
            <a:avLst/>
          </a:prstGeom>
          <a:noFill/>
        </p:spPr>
        <p:txBody>
          <a:bodyPr wrap="square" rtlCol="0">
            <a:spAutoFit/>
          </a:bodyPr>
          <a:lstStyle/>
          <a:p>
            <a:pPr algn="ctr"/>
            <a:r>
              <a:rPr lang="en-US" sz="2800" b="1" dirty="0" err="1" smtClean="0"/>
              <a:t>Bastiat</a:t>
            </a:r>
            <a:r>
              <a:rPr lang="en-US" sz="2800" b="1" dirty="0" smtClean="0"/>
              <a:t> pointed out by that logic you should break a window</a:t>
            </a:r>
          </a:p>
          <a:p>
            <a:pPr algn="ctr"/>
            <a:r>
              <a:rPr lang="en-US" sz="2800" b="1" dirty="0" smtClean="0"/>
              <a:t>(or break every window in France), because then the homeowner would pay repairmen to fix the window, the repairmen buys bread, then bakers buy shoes,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pic>
        <p:nvPicPr>
          <p:cNvPr id="4" name="Picture 3" descr="import.png"/>
          <p:cNvPicPr>
            <a:picLocks noChangeAspect="1"/>
          </p:cNvPicPr>
          <p:nvPr/>
        </p:nvPicPr>
        <p:blipFill>
          <a:blip r:embed="rId2"/>
          <a:stretch>
            <a:fillRect/>
          </a:stretch>
        </p:blipFill>
        <p:spPr>
          <a:xfrm>
            <a:off x="152400" y="1860639"/>
            <a:ext cx="4253969" cy="1777778"/>
          </a:xfrm>
          <a:prstGeom prst="rect">
            <a:avLst/>
          </a:prstGeom>
        </p:spPr>
      </p:pic>
      <p:sp>
        <p:nvSpPr>
          <p:cNvPr id="6" name="TextBox 5"/>
          <p:cNvSpPr txBox="1"/>
          <p:nvPr/>
        </p:nvSpPr>
        <p:spPr>
          <a:xfrm>
            <a:off x="4495800" y="2038350"/>
            <a:ext cx="44196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import </a:t>
            </a:r>
            <a:r>
              <a:rPr lang="en-US" sz="2800" b="1" dirty="0" smtClean="0"/>
              <a:t>–</a:t>
            </a:r>
          </a:p>
          <a:p>
            <a:pPr algn="ctr"/>
            <a:r>
              <a:rPr lang="en-US" sz="2800" b="1" dirty="0" smtClean="0"/>
              <a:t>a good or service brought</a:t>
            </a:r>
          </a:p>
          <a:p>
            <a:pPr algn="ctr"/>
            <a:r>
              <a:rPr lang="en-US" sz="2800" b="1" dirty="0" smtClean="0"/>
              <a:t>into a country for sale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150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Broken Window Fallacy</a:t>
            </a:r>
          </a:p>
        </p:txBody>
      </p:sp>
      <p:pic>
        <p:nvPicPr>
          <p:cNvPr id="3" name="Picture 2" descr="brokenwindow.png"/>
          <p:cNvPicPr>
            <a:picLocks noChangeAspect="1"/>
          </p:cNvPicPr>
          <p:nvPr/>
        </p:nvPicPr>
        <p:blipFill>
          <a:blip r:embed="rId2"/>
          <a:stretch>
            <a:fillRect/>
          </a:stretch>
        </p:blipFill>
        <p:spPr>
          <a:xfrm>
            <a:off x="457200" y="1581150"/>
            <a:ext cx="2571750" cy="2900363"/>
          </a:xfrm>
          <a:prstGeom prst="rect">
            <a:avLst/>
          </a:prstGeom>
        </p:spPr>
      </p:pic>
      <p:sp>
        <p:nvSpPr>
          <p:cNvPr id="4" name="TextBox 3"/>
          <p:cNvSpPr txBox="1"/>
          <p:nvPr/>
        </p:nvSpPr>
        <p:spPr>
          <a:xfrm>
            <a:off x="3276600" y="1444407"/>
            <a:ext cx="5638800" cy="3108543"/>
          </a:xfrm>
          <a:prstGeom prst="rect">
            <a:avLst/>
          </a:prstGeom>
          <a:noFill/>
        </p:spPr>
        <p:txBody>
          <a:bodyPr wrap="square" rtlCol="0">
            <a:spAutoFit/>
          </a:bodyPr>
          <a:lstStyle/>
          <a:p>
            <a:pPr algn="ctr"/>
            <a:r>
              <a:rPr lang="en-US" sz="2800" b="1" dirty="0" smtClean="0"/>
              <a:t>But if the money had not been spent repairing the window, it would have been spent on something else with a similar multiplier.  The broken window is “what is seen,” whereas the alternative purchase is “what is unseen” (the opportunity cost).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150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Broken Window Fallacy</a:t>
            </a:r>
          </a:p>
        </p:txBody>
      </p:sp>
      <p:pic>
        <p:nvPicPr>
          <p:cNvPr id="3" name="Picture 2" descr="brokenwindow.png"/>
          <p:cNvPicPr>
            <a:picLocks noChangeAspect="1"/>
          </p:cNvPicPr>
          <p:nvPr/>
        </p:nvPicPr>
        <p:blipFill>
          <a:blip r:embed="rId2"/>
          <a:stretch>
            <a:fillRect/>
          </a:stretch>
        </p:blipFill>
        <p:spPr>
          <a:xfrm>
            <a:off x="457200" y="1581150"/>
            <a:ext cx="2571750" cy="2900363"/>
          </a:xfrm>
          <a:prstGeom prst="rect">
            <a:avLst/>
          </a:prstGeom>
        </p:spPr>
      </p:pic>
      <p:sp>
        <p:nvSpPr>
          <p:cNvPr id="4" name="TextBox 3"/>
          <p:cNvSpPr txBox="1"/>
          <p:nvPr/>
        </p:nvSpPr>
        <p:spPr>
          <a:xfrm>
            <a:off x="3581400" y="1444407"/>
            <a:ext cx="5029200" cy="3108543"/>
          </a:xfrm>
          <a:prstGeom prst="rect">
            <a:avLst/>
          </a:prstGeom>
          <a:noFill/>
        </p:spPr>
        <p:txBody>
          <a:bodyPr wrap="square" rtlCol="0">
            <a:spAutoFit/>
          </a:bodyPr>
          <a:lstStyle/>
          <a:p>
            <a:pPr algn="ctr"/>
            <a:r>
              <a:rPr lang="en-US" sz="2800" b="1" dirty="0" smtClean="0"/>
              <a:t>So breaking windows doesn’t really help the economy.  Nor does wasting money on useless public projects such as digging ditches – the lost multiplier is collected taxes that could have been spent by consumers.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150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Broken Window Fallacy</a:t>
            </a:r>
          </a:p>
        </p:txBody>
      </p:sp>
      <p:pic>
        <p:nvPicPr>
          <p:cNvPr id="3" name="Picture 2" descr="brokenwindow.png"/>
          <p:cNvPicPr>
            <a:picLocks noChangeAspect="1"/>
          </p:cNvPicPr>
          <p:nvPr/>
        </p:nvPicPr>
        <p:blipFill>
          <a:blip r:embed="rId2"/>
          <a:stretch>
            <a:fillRect/>
          </a:stretch>
        </p:blipFill>
        <p:spPr>
          <a:xfrm>
            <a:off x="457200" y="1581150"/>
            <a:ext cx="2571750" cy="2900363"/>
          </a:xfrm>
          <a:prstGeom prst="rect">
            <a:avLst/>
          </a:prstGeom>
        </p:spPr>
      </p:pic>
      <p:sp>
        <p:nvSpPr>
          <p:cNvPr id="4" name="TextBox 3"/>
          <p:cNvSpPr txBox="1"/>
          <p:nvPr/>
        </p:nvSpPr>
        <p:spPr>
          <a:xfrm>
            <a:off x="4038600" y="1570494"/>
            <a:ext cx="44958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broken window fallacy </a:t>
            </a:r>
            <a:r>
              <a:rPr lang="en-US" sz="2800" b="1" dirty="0" smtClean="0"/>
              <a:t>–</a:t>
            </a:r>
          </a:p>
          <a:p>
            <a:pPr algn="ctr"/>
            <a:r>
              <a:rPr lang="en-US" sz="2800" b="1" dirty="0" smtClean="0"/>
              <a:t>fallacy of taking into account easy to see positive effects of a policy, but not taking into account negative hidden effects of a policy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391966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 Work Good?</a:t>
            </a:r>
          </a:p>
        </p:txBody>
      </p:sp>
      <p:pic>
        <p:nvPicPr>
          <p:cNvPr id="3" name="Picture 2" descr="lazy.jpg"/>
          <p:cNvPicPr>
            <a:picLocks noChangeAspect="1"/>
          </p:cNvPicPr>
          <p:nvPr/>
        </p:nvPicPr>
        <p:blipFill>
          <a:blip r:embed="rId2"/>
          <a:stretch>
            <a:fillRect/>
          </a:stretch>
        </p:blipFill>
        <p:spPr>
          <a:xfrm>
            <a:off x="381000" y="2038350"/>
            <a:ext cx="2644048" cy="1828800"/>
          </a:xfrm>
          <a:prstGeom prst="rect">
            <a:avLst/>
          </a:prstGeom>
        </p:spPr>
      </p:pic>
      <p:sp>
        <p:nvSpPr>
          <p:cNvPr id="4" name="TextBox 3"/>
          <p:cNvSpPr txBox="1"/>
          <p:nvPr/>
        </p:nvSpPr>
        <p:spPr>
          <a:xfrm>
            <a:off x="3581400" y="1581150"/>
            <a:ext cx="5029200" cy="2677656"/>
          </a:xfrm>
          <a:prstGeom prst="rect">
            <a:avLst/>
          </a:prstGeom>
          <a:noFill/>
        </p:spPr>
        <p:txBody>
          <a:bodyPr wrap="square" rtlCol="0">
            <a:spAutoFit/>
          </a:bodyPr>
          <a:lstStyle/>
          <a:p>
            <a:pPr algn="ctr"/>
            <a:r>
              <a:rPr lang="en-US" sz="2800" b="1" dirty="0" smtClean="0"/>
              <a:t>Many economists believe the macro goal is to maximize GDP.</a:t>
            </a:r>
          </a:p>
          <a:p>
            <a:pPr algn="ctr"/>
            <a:endParaRPr lang="en-US" sz="1400" b="1" dirty="0" smtClean="0"/>
          </a:p>
          <a:p>
            <a:pPr algn="ctr"/>
            <a:r>
              <a:rPr lang="en-US" sz="2800" b="1" dirty="0" smtClean="0"/>
              <a:t>At a micro level they believe the goal is to maximize real income.</a:t>
            </a:r>
          </a:p>
          <a:p>
            <a:pPr algn="ctr"/>
            <a:endParaRPr lang="en-US" sz="1400" b="1" dirty="0" smtClean="0"/>
          </a:p>
          <a:p>
            <a:pPr algn="ctr"/>
            <a:r>
              <a:rPr lang="en-US" sz="2800" b="1" dirty="0" smtClean="0"/>
              <a:t>But is that correct?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391966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 Work Good?</a:t>
            </a:r>
          </a:p>
        </p:txBody>
      </p:sp>
      <p:pic>
        <p:nvPicPr>
          <p:cNvPr id="3" name="Picture 2" descr="lazy.jpg"/>
          <p:cNvPicPr>
            <a:picLocks noChangeAspect="1"/>
          </p:cNvPicPr>
          <p:nvPr/>
        </p:nvPicPr>
        <p:blipFill>
          <a:blip r:embed="rId2"/>
          <a:stretch>
            <a:fillRect/>
          </a:stretch>
        </p:blipFill>
        <p:spPr>
          <a:xfrm>
            <a:off x="381000" y="2038350"/>
            <a:ext cx="2644048" cy="1828800"/>
          </a:xfrm>
          <a:prstGeom prst="rect">
            <a:avLst/>
          </a:prstGeom>
        </p:spPr>
      </p:pic>
      <p:sp>
        <p:nvSpPr>
          <p:cNvPr id="4" name="TextBox 3"/>
          <p:cNvSpPr txBox="1"/>
          <p:nvPr/>
        </p:nvSpPr>
        <p:spPr>
          <a:xfrm>
            <a:off x="3581400" y="1047750"/>
            <a:ext cx="5029200" cy="3970318"/>
          </a:xfrm>
          <a:prstGeom prst="rect">
            <a:avLst/>
          </a:prstGeom>
          <a:noFill/>
        </p:spPr>
        <p:txBody>
          <a:bodyPr wrap="square" rtlCol="0">
            <a:spAutoFit/>
          </a:bodyPr>
          <a:lstStyle/>
          <a:p>
            <a:pPr algn="ctr"/>
            <a:r>
              <a:rPr lang="en-US" sz="2800" b="1" dirty="0" smtClean="0"/>
              <a:t>How many of you aspire to work as much as possible?</a:t>
            </a:r>
          </a:p>
          <a:p>
            <a:pPr algn="ctr"/>
            <a:endParaRPr lang="en-US" sz="1400" b="1" dirty="0" smtClean="0"/>
          </a:p>
          <a:p>
            <a:pPr algn="ctr"/>
            <a:r>
              <a:rPr lang="en-US" sz="2800" b="1" dirty="0" smtClean="0"/>
              <a:t>How many of you instead aspire to consume as many goods as possible or to maximize your leisure time?</a:t>
            </a:r>
          </a:p>
          <a:p>
            <a:pPr algn="ctr"/>
            <a:endParaRPr lang="en-US" sz="1400" b="1" dirty="0" smtClean="0"/>
          </a:p>
          <a:p>
            <a:pPr algn="ctr"/>
            <a:r>
              <a:rPr lang="en-US" sz="2800" b="1" dirty="0" smtClean="0"/>
              <a:t>Work is a means to an end,</a:t>
            </a:r>
          </a:p>
          <a:p>
            <a:pPr algn="ctr"/>
            <a:r>
              <a:rPr lang="en-US" sz="2800" b="1" dirty="0" smtClean="0"/>
              <a:t>not an end in and of itself.</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391966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 Work Good?</a:t>
            </a:r>
          </a:p>
        </p:txBody>
      </p:sp>
      <p:pic>
        <p:nvPicPr>
          <p:cNvPr id="3" name="Picture 2" descr="lazy.jpg"/>
          <p:cNvPicPr>
            <a:picLocks noChangeAspect="1"/>
          </p:cNvPicPr>
          <p:nvPr/>
        </p:nvPicPr>
        <p:blipFill>
          <a:blip r:embed="rId2"/>
          <a:stretch>
            <a:fillRect/>
          </a:stretch>
        </p:blipFill>
        <p:spPr>
          <a:xfrm>
            <a:off x="381000" y="2038350"/>
            <a:ext cx="2644048" cy="1828800"/>
          </a:xfrm>
          <a:prstGeom prst="rect">
            <a:avLst/>
          </a:prstGeom>
        </p:spPr>
      </p:pic>
      <p:sp>
        <p:nvSpPr>
          <p:cNvPr id="4" name="TextBox 3"/>
          <p:cNvSpPr txBox="1"/>
          <p:nvPr/>
        </p:nvSpPr>
        <p:spPr>
          <a:xfrm>
            <a:off x="3581400" y="1504950"/>
            <a:ext cx="5029200" cy="2893100"/>
          </a:xfrm>
          <a:prstGeom prst="rect">
            <a:avLst/>
          </a:prstGeom>
          <a:noFill/>
        </p:spPr>
        <p:txBody>
          <a:bodyPr wrap="square" rtlCol="0">
            <a:spAutoFit/>
          </a:bodyPr>
          <a:lstStyle/>
          <a:p>
            <a:pPr algn="ctr"/>
            <a:r>
              <a:rPr lang="en-US" sz="2800" b="1" dirty="0" smtClean="0"/>
              <a:t>The professor I had for International Economics explained this as follows:</a:t>
            </a:r>
          </a:p>
          <a:p>
            <a:pPr algn="ctr"/>
            <a:endParaRPr lang="en-US" sz="1400" b="1" dirty="0" smtClean="0"/>
          </a:p>
          <a:p>
            <a:pPr algn="ctr"/>
            <a:r>
              <a:rPr lang="en-US" sz="2800" b="1" u="sng" dirty="0" smtClean="0"/>
              <a:t>WORK IS NO DAMN GOOD</a:t>
            </a:r>
          </a:p>
          <a:p>
            <a:pPr algn="ctr"/>
            <a:r>
              <a:rPr lang="en-US" sz="2800" b="1" dirty="0" smtClean="0"/>
              <a:t>CONSUMPTION IS GOOD</a:t>
            </a:r>
          </a:p>
          <a:p>
            <a:pPr algn="ctr"/>
            <a:r>
              <a:rPr lang="en-US" sz="2800" b="1" dirty="0" smtClean="0"/>
              <a:t>LEISURE IS GOOD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391966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 Work Good?</a:t>
            </a:r>
          </a:p>
        </p:txBody>
      </p:sp>
      <p:pic>
        <p:nvPicPr>
          <p:cNvPr id="3" name="Picture 2" descr="production-pi.jpg"/>
          <p:cNvPicPr>
            <a:picLocks noChangeAspect="1"/>
          </p:cNvPicPr>
          <p:nvPr/>
        </p:nvPicPr>
        <p:blipFill>
          <a:blip r:embed="rId2"/>
          <a:srcRect l="23301"/>
          <a:stretch>
            <a:fillRect/>
          </a:stretch>
        </p:blipFill>
        <p:spPr>
          <a:xfrm>
            <a:off x="420097" y="1733550"/>
            <a:ext cx="3161303" cy="2286000"/>
          </a:xfrm>
          <a:prstGeom prst="rect">
            <a:avLst/>
          </a:prstGeom>
          <a:ln>
            <a:solidFill>
              <a:schemeClr val="tx1"/>
            </a:solidFill>
          </a:ln>
        </p:spPr>
      </p:pic>
      <p:sp>
        <p:nvSpPr>
          <p:cNvPr id="4" name="TextBox 3"/>
          <p:cNvSpPr txBox="1"/>
          <p:nvPr/>
        </p:nvSpPr>
        <p:spPr>
          <a:xfrm>
            <a:off x="3886200" y="1123950"/>
            <a:ext cx="4724400" cy="3754874"/>
          </a:xfrm>
          <a:prstGeom prst="rect">
            <a:avLst/>
          </a:prstGeom>
          <a:noFill/>
        </p:spPr>
        <p:txBody>
          <a:bodyPr wrap="square" rtlCol="0">
            <a:spAutoFit/>
          </a:bodyPr>
          <a:lstStyle/>
          <a:p>
            <a:pPr algn="ctr"/>
            <a:r>
              <a:rPr lang="en-US" sz="2800" b="1" dirty="0" smtClean="0"/>
              <a:t>A government policy that leads to more production but less consumption often does not increase utility.</a:t>
            </a:r>
          </a:p>
          <a:p>
            <a:pPr algn="ctr"/>
            <a:endParaRPr lang="en-US" sz="1400" b="1" dirty="0" smtClean="0"/>
          </a:p>
          <a:p>
            <a:pPr algn="ctr"/>
            <a:r>
              <a:rPr lang="en-US" sz="2800" b="1" dirty="0" smtClean="0"/>
              <a:t>We will see later that tariffs decrease consumer surplus more than they increase producer surplus.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391966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 Work Good?</a:t>
            </a:r>
          </a:p>
        </p:txBody>
      </p:sp>
      <p:pic>
        <p:nvPicPr>
          <p:cNvPr id="3" name="Picture 2" descr="electriccompany.jpg"/>
          <p:cNvPicPr>
            <a:picLocks noChangeAspect="1"/>
          </p:cNvPicPr>
          <p:nvPr/>
        </p:nvPicPr>
        <p:blipFill>
          <a:blip r:embed="rId2"/>
          <a:stretch>
            <a:fillRect/>
          </a:stretch>
        </p:blipFill>
        <p:spPr>
          <a:xfrm>
            <a:off x="685800" y="1047750"/>
            <a:ext cx="1600200" cy="1877400"/>
          </a:xfrm>
          <a:prstGeom prst="rect">
            <a:avLst/>
          </a:prstGeom>
          <a:ln>
            <a:solidFill>
              <a:schemeClr val="tx1"/>
            </a:solidFill>
          </a:ln>
        </p:spPr>
      </p:pic>
      <p:pic>
        <p:nvPicPr>
          <p:cNvPr id="4" name="Picture 3" descr="waterworks.jpg"/>
          <p:cNvPicPr>
            <a:picLocks noChangeAspect="1"/>
          </p:cNvPicPr>
          <p:nvPr/>
        </p:nvPicPr>
        <p:blipFill>
          <a:blip r:embed="rId3"/>
          <a:stretch>
            <a:fillRect/>
          </a:stretch>
        </p:blipFill>
        <p:spPr>
          <a:xfrm>
            <a:off x="685799" y="3028950"/>
            <a:ext cx="1600200" cy="1848294"/>
          </a:xfrm>
          <a:prstGeom prst="rect">
            <a:avLst/>
          </a:prstGeom>
          <a:ln>
            <a:solidFill>
              <a:schemeClr val="tx1"/>
            </a:solidFill>
          </a:ln>
        </p:spPr>
      </p:pic>
      <p:sp>
        <p:nvSpPr>
          <p:cNvPr id="5" name="TextBox 4"/>
          <p:cNvSpPr txBox="1"/>
          <p:nvPr/>
        </p:nvSpPr>
        <p:spPr>
          <a:xfrm>
            <a:off x="2819400" y="1102876"/>
            <a:ext cx="57912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utility </a:t>
            </a:r>
            <a:r>
              <a:rPr lang="en-US" sz="2800" b="1" dirty="0" smtClean="0"/>
              <a:t>–</a:t>
            </a:r>
          </a:p>
          <a:p>
            <a:pPr algn="ctr"/>
            <a:r>
              <a:rPr lang="en-US" sz="2800" b="1" dirty="0" smtClean="0"/>
              <a:t>total satisfaction from consuming (or not consuming) a good or service</a:t>
            </a:r>
          </a:p>
          <a:p>
            <a:pPr algn="ctr"/>
            <a:endParaRPr lang="en-US" sz="1400" b="1" dirty="0" smtClean="0"/>
          </a:p>
          <a:p>
            <a:pPr algn="ctr"/>
            <a:r>
              <a:rPr lang="en-US" sz="2800" b="1" dirty="0" smtClean="0"/>
              <a:t>In economics we talk about utility to indicate happiness.  Often real income or GDP is used as a proxy for utility, but it is important to remember it is not a perfect proxy.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133350"/>
            <a:ext cx="51288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Problems with GDP</a:t>
            </a:r>
          </a:p>
        </p:txBody>
      </p:sp>
      <p:sp>
        <p:nvSpPr>
          <p:cNvPr id="7" name="TextBox 6"/>
          <p:cNvSpPr txBox="1"/>
          <p:nvPr/>
        </p:nvSpPr>
        <p:spPr>
          <a:xfrm>
            <a:off x="3886200" y="895350"/>
            <a:ext cx="5257800" cy="4247317"/>
          </a:xfrm>
          <a:prstGeom prst="rect">
            <a:avLst/>
          </a:prstGeom>
          <a:noFill/>
        </p:spPr>
        <p:txBody>
          <a:bodyPr wrap="square" rtlCol="0">
            <a:spAutoFit/>
          </a:bodyPr>
          <a:lstStyle/>
          <a:p>
            <a:pPr marL="514350" indent="-514350">
              <a:buFont typeface="+mj-lt"/>
              <a:buAutoNum type="romanUcPeriod"/>
            </a:pPr>
            <a:r>
              <a:rPr lang="en-US" b="1" dirty="0" smtClean="0"/>
              <a:t>Statistical Problems</a:t>
            </a:r>
          </a:p>
          <a:p>
            <a:pPr marL="971550" lvl="1" indent="-514350">
              <a:buFont typeface="+mj-lt"/>
              <a:buAutoNum type="alphaUcPeriod"/>
            </a:pPr>
            <a:r>
              <a:rPr lang="en-US" b="1" dirty="0" smtClean="0"/>
              <a:t>Measurement errors</a:t>
            </a:r>
          </a:p>
          <a:p>
            <a:pPr marL="971550" lvl="1" indent="-514350">
              <a:buFont typeface="+mj-lt"/>
              <a:buAutoNum type="alphaUcPeriod"/>
            </a:pPr>
            <a:r>
              <a:rPr lang="en-US" b="1" dirty="0" smtClean="0"/>
              <a:t>Price index interaction</a:t>
            </a:r>
          </a:p>
          <a:p>
            <a:pPr marL="514350" indent="-514350">
              <a:buFont typeface="+mj-lt"/>
              <a:buAutoNum type="romanUcPeriod"/>
            </a:pPr>
            <a:r>
              <a:rPr lang="en-US" b="1" dirty="0" smtClean="0"/>
              <a:t>Conceptual Problems</a:t>
            </a:r>
          </a:p>
          <a:p>
            <a:pPr marL="971550" lvl="1" indent="-514350">
              <a:buFont typeface="+mj-lt"/>
              <a:buAutoNum type="alphaUcPeriod"/>
            </a:pPr>
            <a:r>
              <a:rPr lang="en-US" b="1" dirty="0" smtClean="0"/>
              <a:t>Don’t include all output</a:t>
            </a:r>
          </a:p>
          <a:p>
            <a:pPr marL="1428750" lvl="2" indent="-514350">
              <a:buFont typeface="+mj-lt"/>
              <a:buAutoNum type="arabicPeriod"/>
            </a:pPr>
            <a:r>
              <a:rPr lang="en-US" b="1" dirty="0" smtClean="0"/>
              <a:t>Underground economy</a:t>
            </a:r>
          </a:p>
          <a:p>
            <a:pPr marL="1428750" lvl="2" indent="-514350">
              <a:buFont typeface="+mj-lt"/>
              <a:buAutoNum type="arabicPeriod"/>
            </a:pPr>
            <a:r>
              <a:rPr lang="en-US" b="1" dirty="0" smtClean="0"/>
              <a:t>Non-monetary activity</a:t>
            </a:r>
          </a:p>
          <a:p>
            <a:pPr marL="971550" lvl="1" indent="-514350">
              <a:buFont typeface="+mj-lt"/>
              <a:buAutoNum type="alphaUcPeriod"/>
            </a:pPr>
            <a:r>
              <a:rPr lang="en-US" b="1" dirty="0" smtClean="0"/>
              <a:t>Don’t accurately measure output</a:t>
            </a:r>
          </a:p>
          <a:p>
            <a:pPr marL="1428750" lvl="2" indent="-514350">
              <a:buFont typeface="+mj-lt"/>
              <a:buAutoNum type="arabicPeriod"/>
            </a:pPr>
            <a:r>
              <a:rPr lang="en-US" b="1" dirty="0" smtClean="0"/>
              <a:t>Intermediate goods</a:t>
            </a:r>
          </a:p>
          <a:p>
            <a:pPr marL="1428750" lvl="2" indent="-514350">
              <a:buFont typeface="+mj-lt"/>
              <a:buAutoNum type="arabicPeriod"/>
            </a:pPr>
            <a:r>
              <a:rPr lang="en-US" b="1" dirty="0" smtClean="0"/>
              <a:t>Non-market prices</a:t>
            </a:r>
          </a:p>
          <a:p>
            <a:pPr marL="514350" indent="-514350">
              <a:buFont typeface="+mj-lt"/>
              <a:buAutoNum type="romanUcPeriod"/>
            </a:pPr>
            <a:r>
              <a:rPr lang="en-US" b="1" dirty="0" smtClean="0"/>
              <a:t>Output is not a perfect proxy for welfare</a:t>
            </a:r>
          </a:p>
          <a:p>
            <a:pPr marL="971550" lvl="1" indent="-514350">
              <a:buFont typeface="+mj-lt"/>
              <a:buAutoNum type="alphaUcPeriod"/>
            </a:pPr>
            <a:r>
              <a:rPr lang="en-US" b="1" dirty="0" smtClean="0"/>
              <a:t>Leisure</a:t>
            </a:r>
          </a:p>
          <a:p>
            <a:pPr marL="971550" lvl="1" indent="-514350">
              <a:buFont typeface="+mj-lt"/>
              <a:buAutoNum type="alphaUcPeriod"/>
            </a:pPr>
            <a:r>
              <a:rPr lang="en-US" b="1" dirty="0" smtClean="0"/>
              <a:t>Terms of trade</a:t>
            </a:r>
          </a:p>
          <a:p>
            <a:pPr marL="971550" lvl="1" indent="-514350">
              <a:buFont typeface="+mj-lt"/>
              <a:buAutoNum type="alphaUcPeriod"/>
            </a:pPr>
            <a:r>
              <a:rPr lang="en-US" b="1" dirty="0" smtClean="0"/>
              <a:t>Marginal utility ≠ total utility</a:t>
            </a:r>
          </a:p>
          <a:p>
            <a:pPr marL="971550" lvl="1" indent="-514350">
              <a:buFont typeface="+mj-lt"/>
              <a:buAutoNum type="alphaUcPeriod"/>
            </a:pPr>
            <a:r>
              <a:rPr lang="en-US" b="1" dirty="0" smtClean="0"/>
              <a:t>War is bad</a:t>
            </a:r>
          </a:p>
        </p:txBody>
      </p:sp>
      <p:pic>
        <p:nvPicPr>
          <p:cNvPr id="8" name="Picture 7" descr="Gross_Domestic_Product.jpg"/>
          <p:cNvPicPr>
            <a:picLocks noChangeAspect="1"/>
          </p:cNvPicPr>
          <p:nvPr/>
        </p:nvPicPr>
        <p:blipFill>
          <a:blip r:embed="rId2"/>
          <a:stretch>
            <a:fillRect/>
          </a:stretch>
        </p:blipFill>
        <p:spPr>
          <a:xfrm>
            <a:off x="391695" y="1809750"/>
            <a:ext cx="3342105" cy="2286000"/>
          </a:xfrm>
          <a:prstGeom prst="rect">
            <a:avLst/>
          </a:prstGeom>
          <a:ln>
            <a:solidFill>
              <a:schemeClr val="tx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1288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Problems with GDP</a:t>
            </a:r>
          </a:p>
        </p:txBody>
      </p:sp>
      <p:pic>
        <p:nvPicPr>
          <p:cNvPr id="3" name="Picture 2" descr="statistics_book.jpg"/>
          <p:cNvPicPr>
            <a:picLocks noChangeAspect="1"/>
          </p:cNvPicPr>
          <p:nvPr/>
        </p:nvPicPr>
        <p:blipFill>
          <a:blip r:embed="rId2"/>
          <a:stretch>
            <a:fillRect/>
          </a:stretch>
        </p:blipFill>
        <p:spPr>
          <a:xfrm>
            <a:off x="457200" y="1352550"/>
            <a:ext cx="2076500" cy="3200400"/>
          </a:xfrm>
          <a:prstGeom prst="rect">
            <a:avLst/>
          </a:prstGeom>
          <a:ln>
            <a:solidFill>
              <a:schemeClr val="tx1"/>
            </a:solidFill>
          </a:ln>
        </p:spPr>
      </p:pic>
      <p:sp>
        <p:nvSpPr>
          <p:cNvPr id="4" name="TextBox 3"/>
          <p:cNvSpPr txBox="1"/>
          <p:nvPr/>
        </p:nvSpPr>
        <p:spPr>
          <a:xfrm>
            <a:off x="2743200" y="1047750"/>
            <a:ext cx="6172200" cy="3970318"/>
          </a:xfrm>
          <a:prstGeom prst="rect">
            <a:avLst/>
          </a:prstGeom>
          <a:noFill/>
        </p:spPr>
        <p:txBody>
          <a:bodyPr wrap="square" rtlCol="0">
            <a:spAutoFit/>
          </a:bodyPr>
          <a:lstStyle/>
          <a:p>
            <a:pPr algn="ctr"/>
            <a:r>
              <a:rPr lang="en-US" sz="2800" b="1" u="sng" dirty="0" smtClean="0"/>
              <a:t>Measurement errors</a:t>
            </a:r>
          </a:p>
          <a:p>
            <a:pPr algn="ctr"/>
            <a:endParaRPr lang="en-US" sz="1400" b="1" dirty="0" smtClean="0"/>
          </a:p>
          <a:p>
            <a:pPr algn="ctr"/>
            <a:r>
              <a:rPr lang="en-US" sz="2800" b="1" dirty="0" smtClean="0"/>
              <a:t>There is a “statistical discrepancy” figure included with GDP because when they calculate it different ways (income vs. spending) the results are different.</a:t>
            </a:r>
          </a:p>
          <a:p>
            <a:pPr algn="ctr"/>
            <a:endParaRPr lang="en-US" sz="1400" b="1" dirty="0" smtClean="0"/>
          </a:p>
          <a:p>
            <a:pPr algn="ctr"/>
            <a:r>
              <a:rPr lang="en-US" sz="2800" b="1" dirty="0" smtClean="0"/>
              <a:t>Initial figures only include 2/3 of spending.  3 years later GDP is revised with all the numbers.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pic>
        <p:nvPicPr>
          <p:cNvPr id="4" name="Picture 3" descr="export.png"/>
          <p:cNvPicPr>
            <a:picLocks noChangeAspect="1"/>
          </p:cNvPicPr>
          <p:nvPr/>
        </p:nvPicPr>
        <p:blipFill>
          <a:blip r:embed="rId2"/>
          <a:stretch>
            <a:fillRect/>
          </a:stretch>
        </p:blipFill>
        <p:spPr>
          <a:xfrm>
            <a:off x="181505" y="1860772"/>
            <a:ext cx="4238095" cy="1777778"/>
          </a:xfrm>
          <a:prstGeom prst="rect">
            <a:avLst/>
          </a:prstGeom>
        </p:spPr>
      </p:pic>
      <p:sp>
        <p:nvSpPr>
          <p:cNvPr id="5" name="TextBox 4"/>
          <p:cNvSpPr txBox="1"/>
          <p:nvPr/>
        </p:nvSpPr>
        <p:spPr>
          <a:xfrm>
            <a:off x="4495800" y="2038350"/>
            <a:ext cx="44196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export </a:t>
            </a:r>
            <a:r>
              <a:rPr lang="en-US" sz="2800" b="1" dirty="0" smtClean="0"/>
              <a:t>–</a:t>
            </a:r>
          </a:p>
          <a:p>
            <a:pPr algn="ctr"/>
            <a:r>
              <a:rPr lang="en-US" sz="2800" b="1" dirty="0" smtClean="0"/>
              <a:t>a good or service sent</a:t>
            </a:r>
          </a:p>
          <a:p>
            <a:pPr algn="ctr"/>
            <a:r>
              <a:rPr lang="en-US" sz="2800" b="1" dirty="0" smtClean="0"/>
              <a:t>out of a country for sale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1288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Problems with GDP</a:t>
            </a:r>
          </a:p>
        </p:txBody>
      </p:sp>
      <p:pic>
        <p:nvPicPr>
          <p:cNvPr id="3" name="Picture 2" descr="statistics_book.jpg"/>
          <p:cNvPicPr>
            <a:picLocks noChangeAspect="1"/>
          </p:cNvPicPr>
          <p:nvPr/>
        </p:nvPicPr>
        <p:blipFill>
          <a:blip r:embed="rId2"/>
          <a:stretch>
            <a:fillRect/>
          </a:stretch>
        </p:blipFill>
        <p:spPr>
          <a:xfrm>
            <a:off x="457200" y="1352550"/>
            <a:ext cx="2076500" cy="3200400"/>
          </a:xfrm>
          <a:prstGeom prst="rect">
            <a:avLst/>
          </a:prstGeom>
          <a:ln>
            <a:solidFill>
              <a:schemeClr val="tx1"/>
            </a:solidFill>
          </a:ln>
        </p:spPr>
      </p:pic>
      <p:sp>
        <p:nvSpPr>
          <p:cNvPr id="4" name="TextBox 3"/>
          <p:cNvSpPr txBox="1"/>
          <p:nvPr/>
        </p:nvSpPr>
        <p:spPr>
          <a:xfrm>
            <a:off x="2743200" y="1047750"/>
            <a:ext cx="6172200" cy="3600986"/>
          </a:xfrm>
          <a:prstGeom prst="rect">
            <a:avLst/>
          </a:prstGeom>
          <a:noFill/>
        </p:spPr>
        <p:txBody>
          <a:bodyPr wrap="square" rtlCol="0">
            <a:spAutoFit/>
          </a:bodyPr>
          <a:lstStyle/>
          <a:p>
            <a:pPr algn="ctr"/>
            <a:r>
              <a:rPr lang="en-US" sz="2800" b="1" u="sng" dirty="0" smtClean="0"/>
              <a:t>Price index interactions</a:t>
            </a:r>
          </a:p>
          <a:p>
            <a:pPr algn="ctr"/>
            <a:endParaRPr lang="en-US" sz="1400" b="1" dirty="0" smtClean="0"/>
          </a:p>
          <a:p>
            <a:pPr algn="ctr"/>
            <a:r>
              <a:rPr lang="en-US" sz="2800" b="1" dirty="0" smtClean="0"/>
              <a:t>The price index used can affect results.</a:t>
            </a:r>
          </a:p>
          <a:p>
            <a:pPr algn="ctr"/>
            <a:r>
              <a:rPr lang="en-US" sz="2800" b="1" dirty="0" smtClean="0"/>
              <a:t>Price indices determine the relative weights of different goods</a:t>
            </a:r>
          </a:p>
          <a:p>
            <a:pPr algn="ctr"/>
            <a:r>
              <a:rPr lang="en-US" sz="2800" b="1" dirty="0" smtClean="0"/>
              <a:t>(house, car, food, etc.).</a:t>
            </a:r>
          </a:p>
          <a:p>
            <a:pPr algn="ctr"/>
            <a:endParaRPr lang="en-US" sz="1400" b="1" dirty="0" smtClean="0"/>
          </a:p>
          <a:p>
            <a:r>
              <a:rPr lang="en-US" sz="2000" b="1" dirty="0" smtClean="0"/>
              <a:t>			1929 weights	1982 weights</a:t>
            </a:r>
          </a:p>
          <a:p>
            <a:r>
              <a:rPr lang="en-US" sz="2000" b="1" dirty="0" smtClean="0"/>
              <a:t>real GDP 1940-1944	+30%		+50%</a:t>
            </a:r>
          </a:p>
          <a:p>
            <a:r>
              <a:rPr lang="en-US" sz="2000" b="1" dirty="0" smtClean="0"/>
              <a:t>real GDP 1944-1946	-5%		-30%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1288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Problems with GDP</a:t>
            </a:r>
          </a:p>
        </p:txBody>
      </p:sp>
      <p:sp>
        <p:nvSpPr>
          <p:cNvPr id="4" name="TextBox 3"/>
          <p:cNvSpPr txBox="1"/>
          <p:nvPr/>
        </p:nvSpPr>
        <p:spPr>
          <a:xfrm>
            <a:off x="2743200" y="1123950"/>
            <a:ext cx="6172200" cy="3539430"/>
          </a:xfrm>
          <a:prstGeom prst="rect">
            <a:avLst/>
          </a:prstGeom>
          <a:noFill/>
        </p:spPr>
        <p:txBody>
          <a:bodyPr wrap="square" rtlCol="0">
            <a:spAutoFit/>
          </a:bodyPr>
          <a:lstStyle/>
          <a:p>
            <a:pPr algn="ctr"/>
            <a:r>
              <a:rPr lang="en-US" sz="2800" b="1" u="sng" dirty="0" smtClean="0"/>
              <a:t>Underground economy</a:t>
            </a:r>
          </a:p>
          <a:p>
            <a:pPr algn="ctr"/>
            <a:endParaRPr lang="en-US" sz="1400" b="1" dirty="0" smtClean="0"/>
          </a:p>
          <a:p>
            <a:pPr algn="ctr"/>
            <a:r>
              <a:rPr lang="en-US" sz="2800" b="1" dirty="0" smtClean="0"/>
              <a:t>Doesn’t include underground economy: drugs, prostitution, pornography</a:t>
            </a:r>
          </a:p>
          <a:p>
            <a:pPr algn="ctr"/>
            <a:endParaRPr lang="en-US" sz="1400" b="1" dirty="0" smtClean="0"/>
          </a:p>
          <a:p>
            <a:r>
              <a:rPr lang="en-US" sz="2800" b="1" dirty="0" smtClean="0"/>
              <a:t>		</a:t>
            </a:r>
            <a:r>
              <a:rPr lang="en-US" sz="2800" b="1" u="sng" dirty="0" smtClean="0"/>
              <a:t>Estimates</a:t>
            </a:r>
          </a:p>
          <a:p>
            <a:r>
              <a:rPr lang="en-US" sz="2800" b="1" dirty="0" smtClean="0"/>
              <a:t>		US	10% of GDP</a:t>
            </a:r>
          </a:p>
          <a:p>
            <a:r>
              <a:rPr lang="en-US" sz="2800" b="1" dirty="0" smtClean="0"/>
              <a:t>		Italy	25% of GDP</a:t>
            </a:r>
          </a:p>
          <a:p>
            <a:r>
              <a:rPr lang="en-US" sz="2800" b="1" dirty="0" smtClean="0"/>
              <a:t>		Peru	50%+ of GDP</a:t>
            </a:r>
          </a:p>
        </p:txBody>
      </p:sp>
      <p:pic>
        <p:nvPicPr>
          <p:cNvPr id="5" name="Picture 4" descr="illegal_drugs.jpg"/>
          <p:cNvPicPr>
            <a:picLocks noChangeAspect="1"/>
          </p:cNvPicPr>
          <p:nvPr/>
        </p:nvPicPr>
        <p:blipFill>
          <a:blip r:embed="rId2"/>
          <a:stretch>
            <a:fillRect/>
          </a:stretch>
        </p:blipFill>
        <p:spPr>
          <a:xfrm>
            <a:off x="304800" y="1657350"/>
            <a:ext cx="2381250" cy="2381250"/>
          </a:xfrm>
          <a:prstGeom prst="rect">
            <a:avLst/>
          </a:prstGeom>
          <a:ln>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1288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Problems with GDP</a:t>
            </a:r>
          </a:p>
        </p:txBody>
      </p:sp>
      <p:pic>
        <p:nvPicPr>
          <p:cNvPr id="3" name="Picture 2" descr="volunteer.jpg"/>
          <p:cNvPicPr>
            <a:picLocks noChangeAspect="1"/>
          </p:cNvPicPr>
          <p:nvPr/>
        </p:nvPicPr>
        <p:blipFill>
          <a:blip r:embed="rId2" cstate="print"/>
          <a:stretch>
            <a:fillRect/>
          </a:stretch>
        </p:blipFill>
        <p:spPr>
          <a:xfrm>
            <a:off x="228600" y="1733550"/>
            <a:ext cx="3299865" cy="2286000"/>
          </a:xfrm>
          <a:prstGeom prst="rect">
            <a:avLst/>
          </a:prstGeom>
          <a:ln>
            <a:solidFill>
              <a:schemeClr val="tx1"/>
            </a:solidFill>
          </a:ln>
        </p:spPr>
      </p:pic>
      <p:sp>
        <p:nvSpPr>
          <p:cNvPr id="4" name="TextBox 3"/>
          <p:cNvSpPr txBox="1"/>
          <p:nvPr/>
        </p:nvSpPr>
        <p:spPr>
          <a:xfrm>
            <a:off x="3657600" y="1494294"/>
            <a:ext cx="5257800" cy="2677656"/>
          </a:xfrm>
          <a:prstGeom prst="rect">
            <a:avLst/>
          </a:prstGeom>
          <a:noFill/>
        </p:spPr>
        <p:txBody>
          <a:bodyPr wrap="square" rtlCol="0">
            <a:spAutoFit/>
          </a:bodyPr>
          <a:lstStyle/>
          <a:p>
            <a:pPr algn="ctr"/>
            <a:r>
              <a:rPr lang="en-US" sz="2800" b="1" u="sng" dirty="0" smtClean="0"/>
              <a:t>Non-monetary activity</a:t>
            </a:r>
          </a:p>
          <a:p>
            <a:pPr algn="ctr"/>
            <a:endParaRPr lang="en-US" sz="1400" b="1" dirty="0" smtClean="0"/>
          </a:p>
          <a:p>
            <a:pPr algn="ctr"/>
            <a:r>
              <a:rPr lang="en-US" sz="2800" b="1" dirty="0" smtClean="0"/>
              <a:t>The contribution of volunteers and housewives is not included.</a:t>
            </a:r>
          </a:p>
          <a:p>
            <a:pPr algn="ctr"/>
            <a:endParaRPr lang="en-US" sz="1400" b="1" dirty="0" smtClean="0"/>
          </a:p>
          <a:p>
            <a:pPr algn="ctr"/>
            <a:r>
              <a:rPr lang="en-US" sz="2800" b="1" dirty="0" smtClean="0"/>
              <a:t>If a man marries his housekeeper, he reduces real GDP.</a:t>
            </a:r>
            <a:endParaRPr lang="en-US" sz="2000" b="1"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1288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Problems with GDP</a:t>
            </a:r>
          </a:p>
        </p:txBody>
      </p:sp>
      <p:pic>
        <p:nvPicPr>
          <p:cNvPr id="3" name="Picture 2" descr="gas.jpg"/>
          <p:cNvPicPr>
            <a:picLocks noChangeAspect="1"/>
          </p:cNvPicPr>
          <p:nvPr/>
        </p:nvPicPr>
        <p:blipFill>
          <a:blip r:embed="rId2"/>
          <a:stretch>
            <a:fillRect/>
          </a:stretch>
        </p:blipFill>
        <p:spPr>
          <a:xfrm>
            <a:off x="304800" y="1809750"/>
            <a:ext cx="3437595" cy="2286000"/>
          </a:xfrm>
          <a:prstGeom prst="rect">
            <a:avLst/>
          </a:prstGeom>
          <a:ln>
            <a:solidFill>
              <a:schemeClr val="tx1"/>
            </a:solidFill>
          </a:ln>
        </p:spPr>
      </p:pic>
      <p:sp>
        <p:nvSpPr>
          <p:cNvPr id="4" name="TextBox 3"/>
          <p:cNvSpPr txBox="1"/>
          <p:nvPr/>
        </p:nvSpPr>
        <p:spPr>
          <a:xfrm>
            <a:off x="3886200" y="1047750"/>
            <a:ext cx="5029200" cy="3970318"/>
          </a:xfrm>
          <a:prstGeom prst="rect">
            <a:avLst/>
          </a:prstGeom>
          <a:noFill/>
        </p:spPr>
        <p:txBody>
          <a:bodyPr wrap="square" rtlCol="0">
            <a:spAutoFit/>
          </a:bodyPr>
          <a:lstStyle/>
          <a:p>
            <a:pPr algn="ctr"/>
            <a:r>
              <a:rPr lang="en-US" sz="2800" b="1" u="sng" dirty="0" smtClean="0"/>
              <a:t>Intermediate goods</a:t>
            </a:r>
          </a:p>
          <a:p>
            <a:pPr algn="ctr"/>
            <a:endParaRPr lang="en-US" sz="1400" b="1" dirty="0" smtClean="0"/>
          </a:p>
          <a:p>
            <a:pPr algn="ctr"/>
            <a:r>
              <a:rPr lang="en-US" sz="2800" b="1" dirty="0" smtClean="0"/>
              <a:t>Classification is somewhat random and different categories are measured different ways.</a:t>
            </a:r>
          </a:p>
          <a:p>
            <a:pPr algn="ctr"/>
            <a:endParaRPr lang="en-US" sz="1400" b="1" dirty="0" smtClean="0"/>
          </a:p>
          <a:p>
            <a:pPr algn="ctr"/>
            <a:r>
              <a:rPr lang="en-US" sz="2800" b="1" dirty="0" smtClean="0"/>
              <a:t>Example: gas for recreation is a final good (counted), gas to drive to work is an intermediate good (not counted).</a:t>
            </a:r>
            <a:endParaRPr lang="en-US" sz="2000" b="1"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1288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Problems with GDP</a:t>
            </a:r>
          </a:p>
        </p:txBody>
      </p:sp>
      <p:sp>
        <p:nvSpPr>
          <p:cNvPr id="3" name="TextBox 2"/>
          <p:cNvSpPr txBox="1"/>
          <p:nvPr/>
        </p:nvSpPr>
        <p:spPr>
          <a:xfrm>
            <a:off x="2971800" y="971550"/>
            <a:ext cx="6019800" cy="3970318"/>
          </a:xfrm>
          <a:prstGeom prst="rect">
            <a:avLst/>
          </a:prstGeom>
          <a:noFill/>
        </p:spPr>
        <p:txBody>
          <a:bodyPr wrap="square" rtlCol="0">
            <a:spAutoFit/>
          </a:bodyPr>
          <a:lstStyle/>
          <a:p>
            <a:pPr algn="ctr"/>
            <a:r>
              <a:rPr lang="en-US" sz="2800" b="1" u="sng" dirty="0" smtClean="0"/>
              <a:t>Non-market prices</a:t>
            </a:r>
          </a:p>
          <a:p>
            <a:pPr algn="ctr"/>
            <a:endParaRPr lang="en-US" sz="1400" b="1" dirty="0" smtClean="0"/>
          </a:p>
          <a:p>
            <a:pPr algn="ctr"/>
            <a:r>
              <a:rPr lang="en-US" sz="2800" b="1" dirty="0" smtClean="0"/>
              <a:t>Price controlled items can distort</a:t>
            </a:r>
          </a:p>
          <a:p>
            <a:pPr algn="ctr"/>
            <a:r>
              <a:rPr lang="en-US" sz="2800" b="1" dirty="0" smtClean="0"/>
              <a:t>GDP as a measure of output.</a:t>
            </a:r>
          </a:p>
          <a:p>
            <a:pPr algn="ctr"/>
            <a:endParaRPr lang="en-US" sz="1400" b="1" dirty="0" smtClean="0"/>
          </a:p>
          <a:p>
            <a:pPr algn="ctr"/>
            <a:r>
              <a:rPr lang="en-US" sz="2800" b="1" dirty="0" smtClean="0"/>
              <a:t>Government spending is measured at cost.  In reality what government does is probably overvalued (what would people pay for it in the free market?) or could even be detrimental.</a:t>
            </a:r>
          </a:p>
        </p:txBody>
      </p:sp>
      <p:pic>
        <p:nvPicPr>
          <p:cNvPr id="4" name="Picture 3" descr="pricepledge.jpg"/>
          <p:cNvPicPr>
            <a:picLocks noChangeAspect="1"/>
          </p:cNvPicPr>
          <p:nvPr/>
        </p:nvPicPr>
        <p:blipFill>
          <a:blip r:embed="rId2"/>
          <a:stretch>
            <a:fillRect/>
          </a:stretch>
        </p:blipFill>
        <p:spPr>
          <a:xfrm>
            <a:off x="381000" y="1276350"/>
            <a:ext cx="2396022" cy="3200400"/>
          </a:xfrm>
          <a:prstGeom prst="rect">
            <a:avLst/>
          </a:prstGeom>
          <a:ln>
            <a:solidFill>
              <a:schemeClr val="tx1"/>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1288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Problems with GDP</a:t>
            </a:r>
          </a:p>
        </p:txBody>
      </p:sp>
      <p:pic>
        <p:nvPicPr>
          <p:cNvPr id="3" name="Picture 2" descr="slavery.gif"/>
          <p:cNvPicPr>
            <a:picLocks noChangeAspect="1"/>
          </p:cNvPicPr>
          <p:nvPr/>
        </p:nvPicPr>
        <p:blipFill>
          <a:blip r:embed="rId2"/>
          <a:stretch>
            <a:fillRect/>
          </a:stretch>
        </p:blipFill>
        <p:spPr>
          <a:xfrm>
            <a:off x="228600" y="1581150"/>
            <a:ext cx="2939143" cy="2286000"/>
          </a:xfrm>
          <a:prstGeom prst="rect">
            <a:avLst/>
          </a:prstGeom>
          <a:ln>
            <a:solidFill>
              <a:schemeClr val="tx1"/>
            </a:solidFill>
          </a:ln>
        </p:spPr>
      </p:pic>
      <p:sp>
        <p:nvSpPr>
          <p:cNvPr id="4" name="TextBox 3"/>
          <p:cNvSpPr txBox="1"/>
          <p:nvPr/>
        </p:nvSpPr>
        <p:spPr>
          <a:xfrm>
            <a:off x="3276600" y="1047750"/>
            <a:ext cx="5715000" cy="3754874"/>
          </a:xfrm>
          <a:prstGeom prst="rect">
            <a:avLst/>
          </a:prstGeom>
          <a:noFill/>
        </p:spPr>
        <p:txBody>
          <a:bodyPr wrap="square" rtlCol="0">
            <a:spAutoFit/>
          </a:bodyPr>
          <a:lstStyle/>
          <a:p>
            <a:pPr algn="ctr"/>
            <a:r>
              <a:rPr lang="en-US" sz="2800" b="1" u="sng" dirty="0" smtClean="0"/>
              <a:t>Leisure</a:t>
            </a:r>
          </a:p>
          <a:p>
            <a:pPr algn="ctr"/>
            <a:endParaRPr lang="en-US" sz="1400" b="1" dirty="0" smtClean="0"/>
          </a:p>
          <a:p>
            <a:pPr algn="ctr"/>
            <a:r>
              <a:rPr lang="en-US" sz="2800" b="1" dirty="0" smtClean="0"/>
              <a:t>Leisure is not included in GDP.</a:t>
            </a:r>
          </a:p>
          <a:p>
            <a:pPr algn="ctr"/>
            <a:endParaRPr lang="en-US" sz="1400" b="1" dirty="0" smtClean="0"/>
          </a:p>
          <a:p>
            <a:pPr algn="ctr"/>
            <a:r>
              <a:rPr lang="en-US" sz="2800" b="1" dirty="0" smtClean="0"/>
              <a:t>Example of this manifesting itself:</a:t>
            </a:r>
          </a:p>
          <a:p>
            <a:pPr algn="ctr"/>
            <a:endParaRPr lang="en-US" sz="1400" b="1" dirty="0" smtClean="0"/>
          </a:p>
          <a:p>
            <a:pPr algn="ctr"/>
            <a:r>
              <a:rPr lang="en-US" sz="2800" b="1" dirty="0" smtClean="0"/>
              <a:t>Historically wars would cause productivity (GDP/person) to decline, but it would return to the previous trend after the war.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1288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Problems with GDP</a:t>
            </a:r>
          </a:p>
        </p:txBody>
      </p:sp>
      <p:pic>
        <p:nvPicPr>
          <p:cNvPr id="3" name="Picture 2" descr="slavery.gif"/>
          <p:cNvPicPr>
            <a:picLocks noChangeAspect="1"/>
          </p:cNvPicPr>
          <p:nvPr/>
        </p:nvPicPr>
        <p:blipFill>
          <a:blip r:embed="rId2"/>
          <a:stretch>
            <a:fillRect/>
          </a:stretch>
        </p:blipFill>
        <p:spPr>
          <a:xfrm>
            <a:off x="228600" y="1581150"/>
            <a:ext cx="2939143" cy="2286000"/>
          </a:xfrm>
          <a:prstGeom prst="rect">
            <a:avLst/>
          </a:prstGeom>
          <a:ln>
            <a:solidFill>
              <a:schemeClr val="tx1"/>
            </a:solidFill>
          </a:ln>
        </p:spPr>
      </p:pic>
      <p:sp>
        <p:nvSpPr>
          <p:cNvPr id="4" name="TextBox 3"/>
          <p:cNvSpPr txBox="1"/>
          <p:nvPr/>
        </p:nvSpPr>
        <p:spPr>
          <a:xfrm>
            <a:off x="3276600" y="1047750"/>
            <a:ext cx="5715000" cy="3970318"/>
          </a:xfrm>
          <a:prstGeom prst="rect">
            <a:avLst/>
          </a:prstGeom>
          <a:noFill/>
        </p:spPr>
        <p:txBody>
          <a:bodyPr wrap="square" rtlCol="0">
            <a:spAutoFit/>
          </a:bodyPr>
          <a:lstStyle/>
          <a:p>
            <a:pPr algn="ctr"/>
            <a:r>
              <a:rPr lang="en-US" sz="2800" b="1" u="sng" dirty="0" smtClean="0"/>
              <a:t>Leisure</a:t>
            </a:r>
          </a:p>
          <a:p>
            <a:pPr algn="ctr"/>
            <a:endParaRPr lang="en-US" sz="1400" b="1" dirty="0" smtClean="0"/>
          </a:p>
          <a:p>
            <a:pPr algn="ctr"/>
            <a:r>
              <a:rPr lang="en-US" sz="2800" b="1" dirty="0" smtClean="0"/>
              <a:t>Example (continued):</a:t>
            </a:r>
          </a:p>
          <a:p>
            <a:pPr algn="ctr"/>
            <a:endParaRPr lang="en-US" sz="1400" b="1" dirty="0" smtClean="0"/>
          </a:p>
          <a:p>
            <a:pPr algn="ctr"/>
            <a:r>
              <a:rPr lang="en-US" sz="2800" b="1" dirty="0" smtClean="0"/>
              <a:t>But after the Civil War productivity reverted to a lower trend line.</a:t>
            </a:r>
          </a:p>
          <a:p>
            <a:pPr algn="ctr"/>
            <a:r>
              <a:rPr lang="en-US" sz="2800" b="1" dirty="0" smtClean="0"/>
              <a:t>The reason productivity declined was former slaves decided not to work as hard – substituting leisure for work.</a:t>
            </a:r>
          </a:p>
          <a:p>
            <a:pPr algn="ctr"/>
            <a:r>
              <a:rPr lang="en-US" sz="2800" b="1" dirty="0" smtClean="0"/>
              <a:t>Not a bad thing.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1288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Problems with GDP</a:t>
            </a:r>
          </a:p>
        </p:txBody>
      </p:sp>
      <p:pic>
        <p:nvPicPr>
          <p:cNvPr id="4" name="Picture 3" descr="conscription.png"/>
          <p:cNvPicPr>
            <a:picLocks noChangeAspect="1"/>
          </p:cNvPicPr>
          <p:nvPr/>
        </p:nvPicPr>
        <p:blipFill>
          <a:blip r:embed="rId2"/>
          <a:stretch>
            <a:fillRect/>
          </a:stretch>
        </p:blipFill>
        <p:spPr>
          <a:xfrm>
            <a:off x="381000" y="1123950"/>
            <a:ext cx="2333625" cy="3505200"/>
          </a:xfrm>
          <a:prstGeom prst="rect">
            <a:avLst/>
          </a:prstGeom>
          <a:ln>
            <a:solidFill>
              <a:schemeClr val="tx1"/>
            </a:solidFill>
          </a:ln>
        </p:spPr>
      </p:pic>
      <p:sp>
        <p:nvSpPr>
          <p:cNvPr id="5" name="TextBox 4"/>
          <p:cNvSpPr txBox="1"/>
          <p:nvPr/>
        </p:nvSpPr>
        <p:spPr>
          <a:xfrm>
            <a:off x="3124200" y="1368207"/>
            <a:ext cx="5715000" cy="3108543"/>
          </a:xfrm>
          <a:prstGeom prst="rect">
            <a:avLst/>
          </a:prstGeom>
          <a:noFill/>
        </p:spPr>
        <p:txBody>
          <a:bodyPr wrap="square" rtlCol="0">
            <a:spAutoFit/>
          </a:bodyPr>
          <a:lstStyle/>
          <a:p>
            <a:pPr algn="ctr"/>
            <a:r>
              <a:rPr lang="en-US" sz="2800" b="1" u="sng" dirty="0" smtClean="0"/>
              <a:t>Leisure</a:t>
            </a:r>
          </a:p>
          <a:p>
            <a:pPr algn="ctr"/>
            <a:endParaRPr lang="en-US" sz="1400" b="1" dirty="0" smtClean="0"/>
          </a:p>
          <a:p>
            <a:pPr algn="ctr"/>
            <a:r>
              <a:rPr lang="en-US" sz="2800" b="1" dirty="0" smtClean="0"/>
              <a:t>We could raise GDP and achieve full employment by conscripting every unemployed person into the military.</a:t>
            </a:r>
          </a:p>
          <a:p>
            <a:pPr algn="ctr"/>
            <a:endParaRPr lang="en-US" sz="1400" b="1" dirty="0" smtClean="0"/>
          </a:p>
          <a:p>
            <a:pPr algn="ctr"/>
            <a:r>
              <a:rPr lang="en-US" sz="2800" b="1" dirty="0" smtClean="0"/>
              <a:t>Doing so would sacrifice their freedom and leisure time though.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1288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Problems with GDP</a:t>
            </a:r>
          </a:p>
        </p:txBody>
      </p:sp>
      <p:sp>
        <p:nvSpPr>
          <p:cNvPr id="3" name="TextBox 2"/>
          <p:cNvSpPr txBox="1"/>
          <p:nvPr/>
        </p:nvSpPr>
        <p:spPr>
          <a:xfrm>
            <a:off x="3733800" y="1428750"/>
            <a:ext cx="5105400" cy="2893100"/>
          </a:xfrm>
          <a:prstGeom prst="rect">
            <a:avLst/>
          </a:prstGeom>
          <a:noFill/>
        </p:spPr>
        <p:txBody>
          <a:bodyPr wrap="square" rtlCol="0">
            <a:spAutoFit/>
          </a:bodyPr>
          <a:lstStyle/>
          <a:p>
            <a:pPr algn="ctr"/>
            <a:r>
              <a:rPr lang="en-US" sz="2800" b="1" u="sng" dirty="0" smtClean="0"/>
              <a:t>Terms of trade</a:t>
            </a:r>
          </a:p>
          <a:p>
            <a:pPr algn="ctr"/>
            <a:endParaRPr lang="en-US" sz="1400" b="1" dirty="0" smtClean="0"/>
          </a:p>
          <a:p>
            <a:pPr algn="ctr"/>
            <a:r>
              <a:rPr lang="en-US" sz="2800" b="1" dirty="0" smtClean="0"/>
              <a:t>If Kuwait produces 10 million barrels of oil a year, its GDP can fluctuate a lot year to year depending on the price of oil relative to other goods.</a:t>
            </a:r>
          </a:p>
        </p:txBody>
      </p:sp>
      <p:pic>
        <p:nvPicPr>
          <p:cNvPr id="4" name="Picture 3" descr="oil_barrels.png"/>
          <p:cNvPicPr>
            <a:picLocks noChangeAspect="1"/>
          </p:cNvPicPr>
          <p:nvPr/>
        </p:nvPicPr>
        <p:blipFill>
          <a:blip r:embed="rId2"/>
          <a:stretch>
            <a:fillRect/>
          </a:stretch>
        </p:blipFill>
        <p:spPr>
          <a:xfrm>
            <a:off x="0" y="1362075"/>
            <a:ext cx="3810000" cy="31908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1288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Problems with GDP</a:t>
            </a:r>
          </a:p>
        </p:txBody>
      </p:sp>
      <p:sp>
        <p:nvSpPr>
          <p:cNvPr id="3" name="TextBox 2"/>
          <p:cNvSpPr txBox="1"/>
          <p:nvPr/>
        </p:nvSpPr>
        <p:spPr>
          <a:xfrm>
            <a:off x="3733800" y="900589"/>
            <a:ext cx="5105400" cy="4185761"/>
          </a:xfrm>
          <a:prstGeom prst="rect">
            <a:avLst/>
          </a:prstGeom>
          <a:noFill/>
        </p:spPr>
        <p:txBody>
          <a:bodyPr wrap="square" rtlCol="0">
            <a:spAutoFit/>
          </a:bodyPr>
          <a:lstStyle/>
          <a:p>
            <a:pPr algn="ctr"/>
            <a:r>
              <a:rPr lang="en-US" sz="2800" b="1" u="sng" dirty="0" smtClean="0"/>
              <a:t>Marginal utility ≠ total utility</a:t>
            </a:r>
          </a:p>
          <a:p>
            <a:pPr algn="ctr"/>
            <a:endParaRPr lang="en-US" sz="1400" b="1" dirty="0" smtClean="0"/>
          </a:p>
          <a:p>
            <a:pPr algn="ctr"/>
            <a:r>
              <a:rPr lang="en-US" sz="2800" b="1" dirty="0" smtClean="0"/>
              <a:t>GDP actually counts marginal utility, not total utility.</a:t>
            </a:r>
          </a:p>
          <a:p>
            <a:pPr algn="ctr"/>
            <a:endParaRPr lang="en-US" sz="1400" b="1" dirty="0" smtClean="0"/>
          </a:p>
          <a:p>
            <a:pPr algn="ctr"/>
            <a:r>
              <a:rPr lang="en-US" sz="2800" b="1" dirty="0" smtClean="0"/>
              <a:t>Diamonds are expensive but non-essential.  Water is cheap but necessary for survival.</a:t>
            </a:r>
          </a:p>
          <a:p>
            <a:pPr algn="ctr"/>
            <a:endParaRPr lang="en-US" sz="1400" b="1" dirty="0" smtClean="0"/>
          </a:p>
          <a:p>
            <a:r>
              <a:rPr lang="en-US" sz="2800" b="1" dirty="0" smtClean="0"/>
              <a:t>Diamonds:	high MU, low total U</a:t>
            </a:r>
          </a:p>
          <a:p>
            <a:r>
              <a:rPr lang="en-US" sz="2800" b="1" dirty="0" smtClean="0"/>
              <a:t>Water:	0 MU, high total U</a:t>
            </a:r>
          </a:p>
        </p:txBody>
      </p:sp>
      <p:pic>
        <p:nvPicPr>
          <p:cNvPr id="4" name="Picture 3" descr="demand_curve1.gif"/>
          <p:cNvPicPr>
            <a:picLocks noChangeAspect="1"/>
          </p:cNvPicPr>
          <p:nvPr/>
        </p:nvPicPr>
        <p:blipFill>
          <a:blip r:embed="rId2"/>
          <a:stretch>
            <a:fillRect/>
          </a:stretch>
        </p:blipFill>
        <p:spPr>
          <a:xfrm>
            <a:off x="304800" y="1581150"/>
            <a:ext cx="3124200" cy="2781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2051268"/>
            <a:ext cx="5029200" cy="181588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gross domestic product (GDP) </a:t>
            </a:r>
            <a:r>
              <a:rPr lang="en-US" sz="2800" b="1" dirty="0" smtClean="0"/>
              <a:t>–</a:t>
            </a:r>
          </a:p>
          <a:p>
            <a:pPr algn="ctr"/>
            <a:r>
              <a:rPr lang="en-US" sz="2800" b="1" dirty="0" smtClean="0"/>
              <a:t>total market value of all final goods and services produced in a country in a given period</a:t>
            </a:r>
          </a:p>
        </p:txBody>
      </p:sp>
      <p:pic>
        <p:nvPicPr>
          <p:cNvPr id="3" name="Picture 2" descr="Gross_Domestic_Product.jpg"/>
          <p:cNvPicPr>
            <a:picLocks noChangeAspect="1"/>
          </p:cNvPicPr>
          <p:nvPr/>
        </p:nvPicPr>
        <p:blipFill>
          <a:blip r:embed="rId2"/>
          <a:stretch>
            <a:fillRect/>
          </a:stretch>
        </p:blipFill>
        <p:spPr>
          <a:xfrm>
            <a:off x="391695" y="1809750"/>
            <a:ext cx="3342105" cy="2286000"/>
          </a:xfrm>
          <a:prstGeom prst="rect">
            <a:avLst/>
          </a:prstGeom>
          <a:ln>
            <a:solidFill>
              <a:schemeClr val="tx1"/>
            </a:solidFill>
          </a:ln>
        </p:spPr>
      </p:pic>
      <p:sp>
        <p:nvSpPr>
          <p:cNvPr id="4" name="TextBox 3"/>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428750"/>
            <a:ext cx="5105400" cy="2893100"/>
          </a:xfrm>
          <a:prstGeom prst="rect">
            <a:avLst/>
          </a:prstGeom>
          <a:noFill/>
        </p:spPr>
        <p:txBody>
          <a:bodyPr wrap="square" rtlCol="0">
            <a:spAutoFit/>
          </a:bodyPr>
          <a:lstStyle/>
          <a:p>
            <a:pPr algn="ctr"/>
            <a:r>
              <a:rPr lang="en-US" sz="2800" b="1" u="sng" dirty="0" smtClean="0"/>
              <a:t>War is bad</a:t>
            </a:r>
          </a:p>
          <a:p>
            <a:pPr algn="ctr"/>
            <a:endParaRPr lang="en-US" sz="1400" b="1" dirty="0" smtClean="0"/>
          </a:p>
          <a:p>
            <a:pPr algn="ctr"/>
            <a:r>
              <a:rPr lang="en-US" sz="2800" b="1" dirty="0" smtClean="0"/>
              <a:t>Wars don’t make people better of regardless of who wins.</a:t>
            </a:r>
          </a:p>
          <a:p>
            <a:pPr algn="ctr"/>
            <a:r>
              <a:rPr lang="en-US" sz="2800" b="1" dirty="0" smtClean="0"/>
              <a:t>But war spending is counted in GDP, which purports to be a proxy for utility.</a:t>
            </a:r>
          </a:p>
        </p:txBody>
      </p:sp>
      <p:sp>
        <p:nvSpPr>
          <p:cNvPr id="3" name="TextBox 2"/>
          <p:cNvSpPr txBox="1"/>
          <p:nvPr/>
        </p:nvSpPr>
        <p:spPr>
          <a:xfrm>
            <a:off x="1905000" y="133350"/>
            <a:ext cx="51288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Problems with GDP</a:t>
            </a:r>
          </a:p>
        </p:txBody>
      </p:sp>
      <p:pic>
        <p:nvPicPr>
          <p:cNvPr id="4" name="Picture 3" descr="guns_butter_ppf.gif"/>
          <p:cNvPicPr>
            <a:picLocks noChangeAspect="1"/>
          </p:cNvPicPr>
          <p:nvPr/>
        </p:nvPicPr>
        <p:blipFill>
          <a:blip r:embed="rId2"/>
          <a:stretch>
            <a:fillRect/>
          </a:stretch>
        </p:blipFill>
        <p:spPr>
          <a:xfrm>
            <a:off x="457200" y="2938589"/>
            <a:ext cx="2514600" cy="1995361"/>
          </a:xfrm>
          <a:prstGeom prst="rect">
            <a:avLst/>
          </a:prstGeom>
          <a:ln>
            <a:solidFill>
              <a:schemeClr val="tx1"/>
            </a:solidFill>
          </a:ln>
        </p:spPr>
      </p:pic>
      <p:pic>
        <p:nvPicPr>
          <p:cNvPr id="5" name="Picture 4" descr="GunsOrButter230x150.jpg"/>
          <p:cNvPicPr>
            <a:picLocks noChangeAspect="1"/>
          </p:cNvPicPr>
          <p:nvPr/>
        </p:nvPicPr>
        <p:blipFill>
          <a:blip r:embed="rId3"/>
          <a:stretch>
            <a:fillRect/>
          </a:stretch>
        </p:blipFill>
        <p:spPr>
          <a:xfrm>
            <a:off x="457200" y="1123950"/>
            <a:ext cx="2514600" cy="1639957"/>
          </a:xfrm>
          <a:prstGeom prst="rect">
            <a:avLst/>
          </a:prstGeom>
          <a:ln>
            <a:solidFill>
              <a:schemeClr val="tx1"/>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1288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Problems with GDP</a:t>
            </a:r>
          </a:p>
        </p:txBody>
      </p:sp>
      <p:sp>
        <p:nvSpPr>
          <p:cNvPr id="3" name="TextBox 2"/>
          <p:cNvSpPr txBox="1"/>
          <p:nvPr/>
        </p:nvSpPr>
        <p:spPr>
          <a:xfrm>
            <a:off x="3886200" y="895350"/>
            <a:ext cx="5257800" cy="4247317"/>
          </a:xfrm>
          <a:prstGeom prst="rect">
            <a:avLst/>
          </a:prstGeom>
          <a:noFill/>
        </p:spPr>
        <p:txBody>
          <a:bodyPr wrap="square" rtlCol="0">
            <a:spAutoFit/>
          </a:bodyPr>
          <a:lstStyle/>
          <a:p>
            <a:pPr marL="514350" indent="-514350">
              <a:buFont typeface="+mj-lt"/>
              <a:buAutoNum type="romanUcPeriod"/>
            </a:pPr>
            <a:r>
              <a:rPr lang="en-US" b="1" dirty="0" smtClean="0"/>
              <a:t>Statistical Problems</a:t>
            </a:r>
          </a:p>
          <a:p>
            <a:pPr marL="971550" lvl="1" indent="-514350">
              <a:buFont typeface="+mj-lt"/>
              <a:buAutoNum type="alphaUcPeriod"/>
            </a:pPr>
            <a:r>
              <a:rPr lang="en-US" b="1" dirty="0" smtClean="0"/>
              <a:t>Measurement errors</a:t>
            </a:r>
          </a:p>
          <a:p>
            <a:pPr marL="971550" lvl="1" indent="-514350">
              <a:buFont typeface="+mj-lt"/>
              <a:buAutoNum type="alphaUcPeriod"/>
            </a:pPr>
            <a:r>
              <a:rPr lang="en-US" b="1" dirty="0" smtClean="0"/>
              <a:t>Price index interaction</a:t>
            </a:r>
          </a:p>
          <a:p>
            <a:pPr marL="514350" indent="-514350">
              <a:buFont typeface="+mj-lt"/>
              <a:buAutoNum type="romanUcPeriod"/>
            </a:pPr>
            <a:r>
              <a:rPr lang="en-US" b="1" dirty="0" smtClean="0"/>
              <a:t>Conceptual Problems</a:t>
            </a:r>
          </a:p>
          <a:p>
            <a:pPr marL="971550" lvl="1" indent="-514350">
              <a:buFont typeface="+mj-lt"/>
              <a:buAutoNum type="alphaUcPeriod"/>
            </a:pPr>
            <a:r>
              <a:rPr lang="en-US" b="1" dirty="0" smtClean="0"/>
              <a:t>Don’t include all output</a:t>
            </a:r>
          </a:p>
          <a:p>
            <a:pPr marL="1428750" lvl="2" indent="-514350">
              <a:buFont typeface="+mj-lt"/>
              <a:buAutoNum type="arabicPeriod"/>
            </a:pPr>
            <a:r>
              <a:rPr lang="en-US" b="1" dirty="0" smtClean="0"/>
              <a:t>Underground economy</a:t>
            </a:r>
          </a:p>
          <a:p>
            <a:pPr marL="1428750" lvl="2" indent="-514350">
              <a:buFont typeface="+mj-lt"/>
              <a:buAutoNum type="arabicPeriod"/>
            </a:pPr>
            <a:r>
              <a:rPr lang="en-US" b="1" dirty="0" smtClean="0"/>
              <a:t>Non-monetary activity</a:t>
            </a:r>
          </a:p>
          <a:p>
            <a:pPr marL="971550" lvl="1" indent="-514350">
              <a:buFont typeface="+mj-lt"/>
              <a:buAutoNum type="alphaUcPeriod"/>
            </a:pPr>
            <a:r>
              <a:rPr lang="en-US" b="1" dirty="0" smtClean="0"/>
              <a:t>Don’t accurately measure output</a:t>
            </a:r>
          </a:p>
          <a:p>
            <a:pPr marL="1428750" lvl="2" indent="-514350">
              <a:buFont typeface="+mj-lt"/>
              <a:buAutoNum type="arabicPeriod"/>
            </a:pPr>
            <a:r>
              <a:rPr lang="en-US" b="1" dirty="0" smtClean="0"/>
              <a:t>Intermediate goods</a:t>
            </a:r>
          </a:p>
          <a:p>
            <a:pPr marL="1428750" lvl="2" indent="-514350">
              <a:buFont typeface="+mj-lt"/>
              <a:buAutoNum type="arabicPeriod"/>
            </a:pPr>
            <a:r>
              <a:rPr lang="en-US" b="1" dirty="0" smtClean="0"/>
              <a:t>Non-market prices</a:t>
            </a:r>
          </a:p>
          <a:p>
            <a:pPr marL="514350" indent="-514350">
              <a:buFont typeface="+mj-lt"/>
              <a:buAutoNum type="romanUcPeriod"/>
            </a:pPr>
            <a:r>
              <a:rPr lang="en-US" b="1" dirty="0" smtClean="0"/>
              <a:t>Output is not a perfect proxy for welfare</a:t>
            </a:r>
          </a:p>
          <a:p>
            <a:pPr marL="971550" lvl="1" indent="-514350">
              <a:buFont typeface="+mj-lt"/>
              <a:buAutoNum type="alphaUcPeriod"/>
            </a:pPr>
            <a:r>
              <a:rPr lang="en-US" b="1" dirty="0" smtClean="0"/>
              <a:t>Leisure</a:t>
            </a:r>
          </a:p>
          <a:p>
            <a:pPr marL="971550" lvl="1" indent="-514350">
              <a:buFont typeface="+mj-lt"/>
              <a:buAutoNum type="alphaUcPeriod"/>
            </a:pPr>
            <a:r>
              <a:rPr lang="en-US" b="1" dirty="0" smtClean="0"/>
              <a:t>Terms of trade</a:t>
            </a:r>
          </a:p>
          <a:p>
            <a:pPr marL="971550" lvl="1" indent="-514350">
              <a:buFont typeface="+mj-lt"/>
              <a:buAutoNum type="alphaUcPeriod"/>
            </a:pPr>
            <a:r>
              <a:rPr lang="en-US" b="1" dirty="0" smtClean="0"/>
              <a:t>Marginal utility ≠ total utility</a:t>
            </a:r>
          </a:p>
          <a:p>
            <a:pPr marL="971550" lvl="1" indent="-514350">
              <a:buFont typeface="+mj-lt"/>
              <a:buAutoNum type="alphaUcPeriod"/>
            </a:pPr>
            <a:r>
              <a:rPr lang="en-US" b="1" dirty="0" smtClean="0"/>
              <a:t>War is bad</a:t>
            </a:r>
          </a:p>
        </p:txBody>
      </p:sp>
      <p:pic>
        <p:nvPicPr>
          <p:cNvPr id="4" name="Picture 3" descr="Gross_Domestic_Product.jpg"/>
          <p:cNvPicPr>
            <a:picLocks noChangeAspect="1"/>
          </p:cNvPicPr>
          <p:nvPr/>
        </p:nvPicPr>
        <p:blipFill>
          <a:blip r:embed="rId2"/>
          <a:stretch>
            <a:fillRect/>
          </a:stretch>
        </p:blipFill>
        <p:spPr>
          <a:xfrm>
            <a:off x="391695" y="1809750"/>
            <a:ext cx="3342105" cy="2286000"/>
          </a:xfrm>
          <a:prstGeom prst="rect">
            <a:avLst/>
          </a:prstGeom>
          <a:ln>
            <a:solidFill>
              <a:schemeClr val="tx1"/>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6204" y="133350"/>
            <a:ext cx="384079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Valuing Goods</a:t>
            </a:r>
          </a:p>
        </p:txBody>
      </p:sp>
      <p:sp>
        <p:nvSpPr>
          <p:cNvPr id="3" name="TextBox 2"/>
          <p:cNvSpPr txBox="1"/>
          <p:nvPr/>
        </p:nvSpPr>
        <p:spPr>
          <a:xfrm>
            <a:off x="4343400" y="1657350"/>
            <a:ext cx="4572000" cy="2246769"/>
          </a:xfrm>
          <a:prstGeom prst="rect">
            <a:avLst/>
          </a:prstGeom>
          <a:noFill/>
        </p:spPr>
        <p:txBody>
          <a:bodyPr wrap="square" rtlCol="0">
            <a:spAutoFit/>
          </a:bodyPr>
          <a:lstStyle/>
          <a:p>
            <a:pPr algn="ctr"/>
            <a:r>
              <a:rPr lang="en-US" sz="2800" b="1" dirty="0" smtClean="0"/>
              <a:t>We must distinguish</a:t>
            </a:r>
          </a:p>
          <a:p>
            <a:pPr algn="ctr"/>
            <a:r>
              <a:rPr lang="en-US" sz="2800" b="1" dirty="0" smtClean="0"/>
              <a:t>between price and value:</a:t>
            </a:r>
          </a:p>
          <a:p>
            <a:pPr algn="ctr"/>
            <a:endParaRPr lang="en-US" sz="2800" b="1" dirty="0" smtClean="0"/>
          </a:p>
          <a:p>
            <a:pPr algn="ctr"/>
            <a:r>
              <a:rPr lang="en-US" sz="2800" b="1" dirty="0" smtClean="0"/>
              <a:t>price is </a:t>
            </a:r>
            <a:r>
              <a:rPr lang="en-US" sz="2800" b="1" i="1" dirty="0" smtClean="0"/>
              <a:t>objective</a:t>
            </a:r>
          </a:p>
          <a:p>
            <a:pPr algn="ctr"/>
            <a:r>
              <a:rPr lang="en-US" sz="2800" b="1" dirty="0" smtClean="0"/>
              <a:t>value is </a:t>
            </a:r>
            <a:r>
              <a:rPr lang="en-US" sz="2800" b="1" i="1" dirty="0" smtClean="0"/>
              <a:t>subjective</a:t>
            </a:r>
          </a:p>
        </p:txBody>
      </p:sp>
      <p:pic>
        <p:nvPicPr>
          <p:cNvPr id="4" name="Picture 3" descr="iStock_000006139533XSmall.jpg"/>
          <p:cNvPicPr>
            <a:picLocks noChangeAspect="1"/>
          </p:cNvPicPr>
          <p:nvPr/>
        </p:nvPicPr>
        <p:blipFill>
          <a:blip r:embed="rId2"/>
          <a:stretch>
            <a:fillRect/>
          </a:stretch>
        </p:blipFill>
        <p:spPr>
          <a:xfrm>
            <a:off x="431800" y="1200150"/>
            <a:ext cx="4064000" cy="3048000"/>
          </a:xfrm>
          <a:prstGeom prst="rect">
            <a:avLst/>
          </a:prstGeom>
          <a:ln>
            <a:solidFill>
              <a:schemeClr val="tx1"/>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6204" y="133350"/>
            <a:ext cx="384079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Valuing Goods</a:t>
            </a:r>
          </a:p>
        </p:txBody>
      </p:sp>
      <p:sp>
        <p:nvSpPr>
          <p:cNvPr id="4" name="TextBox 3"/>
          <p:cNvSpPr txBox="1"/>
          <p:nvPr/>
        </p:nvSpPr>
        <p:spPr>
          <a:xfrm>
            <a:off x="533400" y="1034355"/>
            <a:ext cx="8077200" cy="1384995"/>
          </a:xfrm>
          <a:prstGeom prst="rect">
            <a:avLst/>
          </a:prstGeom>
          <a:noFill/>
        </p:spPr>
        <p:txBody>
          <a:bodyPr wrap="square" rtlCol="0">
            <a:spAutoFit/>
          </a:bodyPr>
          <a:lstStyle/>
          <a:p>
            <a:pPr algn="ctr"/>
            <a:r>
              <a:rPr lang="en-US" sz="2800" b="1" dirty="0" smtClean="0"/>
              <a:t>When people trade, the price they see is the same.</a:t>
            </a:r>
          </a:p>
          <a:p>
            <a:pPr algn="ctr"/>
            <a:r>
              <a:rPr lang="en-US" sz="2800" b="1" dirty="0" smtClean="0"/>
              <a:t>However, they do not value the items traded </a:t>
            </a:r>
            <a:r>
              <a:rPr lang="en-US" sz="2800" b="1" i="1" dirty="0" smtClean="0"/>
              <a:t>equally</a:t>
            </a:r>
            <a:r>
              <a:rPr lang="en-US" sz="2800" b="1" dirty="0" smtClean="0"/>
              <a:t>.</a:t>
            </a:r>
          </a:p>
          <a:p>
            <a:pPr algn="ctr"/>
            <a:r>
              <a:rPr lang="en-US" sz="2800" b="1" dirty="0" smtClean="0"/>
              <a:t>Instead they value the items </a:t>
            </a:r>
            <a:r>
              <a:rPr lang="en-US" sz="2800" b="1" i="1" dirty="0" smtClean="0"/>
              <a:t>unequally</a:t>
            </a:r>
            <a:r>
              <a:rPr lang="en-US" sz="2800" b="1" dirty="0" smtClean="0"/>
              <a:t>.</a:t>
            </a:r>
          </a:p>
        </p:txBody>
      </p:sp>
      <p:sp>
        <p:nvSpPr>
          <p:cNvPr id="5" name="TextBox 4"/>
          <p:cNvSpPr txBox="1"/>
          <p:nvPr/>
        </p:nvSpPr>
        <p:spPr>
          <a:xfrm>
            <a:off x="2209800" y="2038350"/>
            <a:ext cx="1905000" cy="2400657"/>
          </a:xfrm>
          <a:prstGeom prst="rect">
            <a:avLst/>
          </a:prstGeom>
          <a:noFill/>
        </p:spPr>
        <p:txBody>
          <a:bodyPr wrap="square" rtlCol="0">
            <a:spAutoFit/>
          </a:bodyPr>
          <a:lstStyle/>
          <a:p>
            <a:pPr algn="ctr"/>
            <a:r>
              <a:rPr lang="en-US" sz="15000" b="1" dirty="0" smtClean="0"/>
              <a:t>=</a:t>
            </a:r>
          </a:p>
        </p:txBody>
      </p:sp>
      <p:sp>
        <p:nvSpPr>
          <p:cNvPr id="6" name="TextBox 5"/>
          <p:cNvSpPr txBox="1"/>
          <p:nvPr/>
        </p:nvSpPr>
        <p:spPr>
          <a:xfrm>
            <a:off x="5105400" y="1999893"/>
            <a:ext cx="1905000" cy="2400657"/>
          </a:xfrm>
          <a:prstGeom prst="rect">
            <a:avLst/>
          </a:prstGeom>
          <a:noFill/>
        </p:spPr>
        <p:txBody>
          <a:bodyPr wrap="square" rtlCol="0">
            <a:spAutoFit/>
          </a:bodyPr>
          <a:lstStyle/>
          <a:p>
            <a:pPr algn="ctr"/>
            <a:r>
              <a:rPr lang="en-US" sz="15000" b="1" dirty="0" smtClean="0">
                <a:latin typeface="Calibri"/>
              </a:rPr>
              <a:t>≠</a:t>
            </a:r>
            <a:endParaRPr lang="en-US" sz="15000" b="1" dirty="0" smtClean="0"/>
          </a:p>
        </p:txBody>
      </p:sp>
      <p:sp>
        <p:nvSpPr>
          <p:cNvPr id="7" name="&quot;No&quot; Symbol 6"/>
          <p:cNvSpPr/>
          <p:nvPr/>
        </p:nvSpPr>
        <p:spPr>
          <a:xfrm>
            <a:off x="2209800" y="2419350"/>
            <a:ext cx="1981200" cy="1828800"/>
          </a:xfrm>
          <a:prstGeom prst="noSmoking">
            <a:avLst>
              <a:gd name="adj" fmla="val 87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533400" y="4334530"/>
            <a:ext cx="8077200" cy="523220"/>
          </a:xfrm>
          <a:prstGeom prst="rect">
            <a:avLst/>
          </a:prstGeom>
          <a:noFill/>
        </p:spPr>
        <p:txBody>
          <a:bodyPr wrap="square" rtlCol="0">
            <a:spAutoFit/>
          </a:bodyPr>
          <a:lstStyle/>
          <a:p>
            <a:pPr algn="ctr"/>
            <a:r>
              <a:rPr lang="en-US" sz="2800" b="1" dirty="0" smtClean="0"/>
              <a:t>There is a </a:t>
            </a:r>
            <a:r>
              <a:rPr lang="en-US" sz="2800" b="1" i="1" dirty="0" smtClean="0"/>
              <a:t>reverse inequality of value</a:t>
            </a:r>
            <a:r>
              <a:rPr lang="en-US" sz="2800" b="1" dirty="0" smtClean="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6204" y="133350"/>
            <a:ext cx="384079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Valuing Goods</a:t>
            </a:r>
          </a:p>
        </p:txBody>
      </p:sp>
      <p:sp>
        <p:nvSpPr>
          <p:cNvPr id="3" name="TextBox 2"/>
          <p:cNvSpPr txBox="1"/>
          <p:nvPr/>
        </p:nvSpPr>
        <p:spPr>
          <a:xfrm>
            <a:off x="533400" y="984468"/>
            <a:ext cx="8077200" cy="1815882"/>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reverse inequality of value </a:t>
            </a:r>
            <a:r>
              <a:rPr lang="en-US" sz="2800" b="1" dirty="0" smtClean="0"/>
              <a:t>–</a:t>
            </a:r>
          </a:p>
          <a:p>
            <a:pPr algn="ctr"/>
            <a:r>
              <a:rPr lang="en-US" sz="2800" b="1" dirty="0" smtClean="0"/>
              <a:t>both parties to the trade value what they’re</a:t>
            </a:r>
          </a:p>
          <a:p>
            <a:pPr algn="ctr"/>
            <a:r>
              <a:rPr lang="en-US" sz="2800" b="1" dirty="0" smtClean="0"/>
              <a:t>getting more than what they’re giving up</a:t>
            </a:r>
          </a:p>
          <a:p>
            <a:pPr algn="ctr"/>
            <a:r>
              <a:rPr lang="en-US" sz="2800" b="1" dirty="0" smtClean="0"/>
              <a:t>(everyone is happy)</a:t>
            </a:r>
          </a:p>
        </p:txBody>
      </p:sp>
      <p:pic>
        <p:nvPicPr>
          <p:cNvPr id="4" name="Picture 3" descr="Happy_people_dancing_Back50.JPG"/>
          <p:cNvPicPr>
            <a:picLocks noChangeAspect="1"/>
          </p:cNvPicPr>
          <p:nvPr/>
        </p:nvPicPr>
        <p:blipFill>
          <a:blip r:embed="rId2"/>
          <a:stretch>
            <a:fillRect/>
          </a:stretch>
        </p:blipFill>
        <p:spPr>
          <a:xfrm>
            <a:off x="1752600" y="2876550"/>
            <a:ext cx="5608320" cy="2103120"/>
          </a:xfrm>
          <a:prstGeom prst="rect">
            <a:avLst/>
          </a:prstGeom>
          <a:ln>
            <a:solidFill>
              <a:schemeClr val="tx1"/>
            </a:solid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6204" y="133350"/>
            <a:ext cx="384079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Valuing Goods</a:t>
            </a:r>
          </a:p>
        </p:txBody>
      </p:sp>
      <p:pic>
        <p:nvPicPr>
          <p:cNvPr id="4" name="Picture 3" descr="hatter.png"/>
          <p:cNvPicPr>
            <a:picLocks noChangeAspect="1"/>
          </p:cNvPicPr>
          <p:nvPr/>
        </p:nvPicPr>
        <p:blipFill>
          <a:blip r:embed="rId2"/>
          <a:stretch>
            <a:fillRect/>
          </a:stretch>
        </p:blipFill>
        <p:spPr>
          <a:xfrm>
            <a:off x="228600" y="1428750"/>
            <a:ext cx="2171214" cy="2743200"/>
          </a:xfrm>
          <a:prstGeom prst="rect">
            <a:avLst/>
          </a:prstGeom>
        </p:spPr>
      </p:pic>
      <p:pic>
        <p:nvPicPr>
          <p:cNvPr id="5" name="Picture 4" descr="barber.png"/>
          <p:cNvPicPr>
            <a:picLocks noChangeAspect="1"/>
          </p:cNvPicPr>
          <p:nvPr/>
        </p:nvPicPr>
        <p:blipFill>
          <a:blip r:embed="rId3"/>
          <a:stretch>
            <a:fillRect/>
          </a:stretch>
        </p:blipFill>
        <p:spPr>
          <a:xfrm>
            <a:off x="6705600" y="1428750"/>
            <a:ext cx="2148759" cy="2743200"/>
          </a:xfrm>
          <a:prstGeom prst="rect">
            <a:avLst/>
          </a:prstGeom>
        </p:spPr>
      </p:pic>
      <p:sp>
        <p:nvSpPr>
          <p:cNvPr id="6" name="TextBox 5"/>
          <p:cNvSpPr txBox="1"/>
          <p:nvPr/>
        </p:nvSpPr>
        <p:spPr>
          <a:xfrm>
            <a:off x="76200" y="4171950"/>
            <a:ext cx="2514600" cy="954107"/>
          </a:xfrm>
          <a:prstGeom prst="rect">
            <a:avLst/>
          </a:prstGeom>
          <a:noFill/>
        </p:spPr>
        <p:txBody>
          <a:bodyPr wrap="square" rtlCol="0">
            <a:spAutoFit/>
          </a:bodyPr>
          <a:lstStyle/>
          <a:p>
            <a:pPr algn="ctr"/>
            <a:r>
              <a:rPr lang="en-US" sz="2800" b="1" dirty="0" smtClean="0"/>
              <a:t>Harry the</a:t>
            </a:r>
          </a:p>
          <a:p>
            <a:pPr algn="ctr"/>
            <a:r>
              <a:rPr lang="en-US" sz="2800" b="1" dirty="0" smtClean="0"/>
              <a:t>haberdasher</a:t>
            </a:r>
          </a:p>
        </p:txBody>
      </p:sp>
      <p:sp>
        <p:nvSpPr>
          <p:cNvPr id="7" name="TextBox 6"/>
          <p:cNvSpPr txBox="1"/>
          <p:nvPr/>
        </p:nvSpPr>
        <p:spPr>
          <a:xfrm>
            <a:off x="6629400" y="4171950"/>
            <a:ext cx="2514600" cy="954107"/>
          </a:xfrm>
          <a:prstGeom prst="rect">
            <a:avLst/>
          </a:prstGeom>
          <a:noFill/>
        </p:spPr>
        <p:txBody>
          <a:bodyPr wrap="square" rtlCol="0">
            <a:spAutoFit/>
          </a:bodyPr>
          <a:lstStyle/>
          <a:p>
            <a:pPr algn="ctr"/>
            <a:r>
              <a:rPr lang="en-US" sz="2800" b="1" dirty="0" smtClean="0"/>
              <a:t>Bob the</a:t>
            </a:r>
          </a:p>
          <a:p>
            <a:pPr algn="ctr"/>
            <a:r>
              <a:rPr lang="en-US" sz="2800" b="1" dirty="0" smtClean="0"/>
              <a:t>barber</a:t>
            </a:r>
          </a:p>
        </p:txBody>
      </p:sp>
      <p:sp>
        <p:nvSpPr>
          <p:cNvPr id="8" name="TextBox 7"/>
          <p:cNvSpPr txBox="1"/>
          <p:nvPr/>
        </p:nvSpPr>
        <p:spPr>
          <a:xfrm>
            <a:off x="2438400" y="1581150"/>
            <a:ext cx="4191000" cy="3108543"/>
          </a:xfrm>
          <a:prstGeom prst="rect">
            <a:avLst/>
          </a:prstGeom>
          <a:noFill/>
        </p:spPr>
        <p:txBody>
          <a:bodyPr wrap="square" rtlCol="0">
            <a:spAutoFit/>
          </a:bodyPr>
          <a:lstStyle/>
          <a:p>
            <a:pPr algn="ctr"/>
            <a:r>
              <a:rPr lang="en-US" sz="2800" b="1" dirty="0" smtClean="0"/>
              <a:t>If the trade occurs,</a:t>
            </a:r>
          </a:p>
          <a:p>
            <a:pPr algn="ctr"/>
            <a:endParaRPr lang="en-US" sz="2800" b="1" dirty="0" smtClean="0"/>
          </a:p>
          <a:p>
            <a:pPr algn="ctr"/>
            <a:r>
              <a:rPr lang="en-US" sz="2800" b="1" u="sng" dirty="0" smtClean="0"/>
              <a:t>Harry values</a:t>
            </a:r>
          </a:p>
          <a:p>
            <a:pPr algn="ctr"/>
            <a:r>
              <a:rPr lang="en-US" sz="2800" b="1" dirty="0" smtClean="0"/>
              <a:t>haircut &gt; hat</a:t>
            </a:r>
          </a:p>
          <a:p>
            <a:pPr algn="ctr"/>
            <a:endParaRPr lang="en-US" sz="2800" b="1" dirty="0" smtClean="0"/>
          </a:p>
          <a:p>
            <a:pPr algn="ctr"/>
            <a:r>
              <a:rPr lang="en-US" sz="2800" b="1" u="sng" dirty="0" smtClean="0"/>
              <a:t>Bob values</a:t>
            </a:r>
          </a:p>
          <a:p>
            <a:pPr algn="ctr"/>
            <a:r>
              <a:rPr lang="en-US" sz="2800" b="1" dirty="0" smtClean="0"/>
              <a:t>haircut &lt; hat</a:t>
            </a:r>
          </a:p>
        </p:txBody>
      </p:sp>
      <p:sp>
        <p:nvSpPr>
          <p:cNvPr id="10" name="TextBox 9"/>
          <p:cNvSpPr txBox="1"/>
          <p:nvPr/>
        </p:nvSpPr>
        <p:spPr>
          <a:xfrm>
            <a:off x="228600" y="895350"/>
            <a:ext cx="8686800" cy="523220"/>
          </a:xfrm>
          <a:prstGeom prst="rect">
            <a:avLst/>
          </a:prstGeom>
          <a:noFill/>
        </p:spPr>
        <p:txBody>
          <a:bodyPr wrap="square" rtlCol="0">
            <a:spAutoFit/>
          </a:bodyPr>
          <a:lstStyle/>
          <a:p>
            <a:pPr algn="ctr"/>
            <a:r>
              <a:rPr lang="en-US" sz="2800" b="1" dirty="0" smtClean="0"/>
              <a:t>Suppose Harry wants to trade a hat to Bob for a haircut.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6204" y="133350"/>
            <a:ext cx="384079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Valuing Goods</a:t>
            </a:r>
          </a:p>
        </p:txBody>
      </p:sp>
      <p:sp>
        <p:nvSpPr>
          <p:cNvPr id="3" name="TextBox 2"/>
          <p:cNvSpPr txBox="1"/>
          <p:nvPr/>
        </p:nvSpPr>
        <p:spPr>
          <a:xfrm>
            <a:off x="152400" y="1163181"/>
            <a:ext cx="8763000" cy="2246769"/>
          </a:xfrm>
          <a:prstGeom prst="rect">
            <a:avLst/>
          </a:prstGeom>
          <a:noFill/>
        </p:spPr>
        <p:txBody>
          <a:bodyPr wrap="square" rtlCol="0">
            <a:spAutoFit/>
          </a:bodyPr>
          <a:lstStyle/>
          <a:p>
            <a:pPr algn="ctr"/>
            <a:r>
              <a:rPr lang="en-US" sz="2800" b="1" dirty="0" smtClean="0"/>
              <a:t>Reverse inequality of value is what makes trades mutually advantageous, which is why people trade voluntarily.</a:t>
            </a:r>
          </a:p>
          <a:p>
            <a:pPr algn="ctr"/>
            <a:endParaRPr lang="en-US" sz="1400" b="1" dirty="0" smtClean="0"/>
          </a:p>
          <a:p>
            <a:pPr algn="ctr"/>
            <a:r>
              <a:rPr lang="en-US" sz="2800" b="1" dirty="0" smtClean="0"/>
              <a:t>Trade is not a zero sum game with a winner and a loser.</a:t>
            </a:r>
          </a:p>
          <a:p>
            <a:pPr algn="ctr"/>
            <a:endParaRPr lang="en-US" sz="1400" b="1" dirty="0" smtClean="0"/>
          </a:p>
          <a:p>
            <a:pPr algn="ctr"/>
            <a:r>
              <a:rPr lang="en-US" sz="2800" b="1" dirty="0" smtClean="0"/>
              <a:t>Trade is a </a:t>
            </a:r>
            <a:r>
              <a:rPr lang="en-US" sz="2800" b="1" i="1" dirty="0" smtClean="0"/>
              <a:t>positive sum game</a:t>
            </a:r>
            <a:r>
              <a:rPr lang="en-US" sz="2800" b="1" dirty="0" smtClean="0"/>
              <a:t>.  Both parties are winners.</a:t>
            </a:r>
          </a:p>
        </p:txBody>
      </p:sp>
      <p:pic>
        <p:nvPicPr>
          <p:cNvPr id="4" name="Picture 3" descr="winner.jpeg"/>
          <p:cNvPicPr>
            <a:picLocks noChangeAspect="1"/>
          </p:cNvPicPr>
          <p:nvPr/>
        </p:nvPicPr>
        <p:blipFill>
          <a:blip r:embed="rId2"/>
          <a:stretch>
            <a:fillRect/>
          </a:stretch>
        </p:blipFill>
        <p:spPr>
          <a:xfrm>
            <a:off x="2209800" y="3486150"/>
            <a:ext cx="1905000" cy="1539240"/>
          </a:xfrm>
          <a:prstGeom prst="rect">
            <a:avLst/>
          </a:prstGeom>
        </p:spPr>
      </p:pic>
      <p:pic>
        <p:nvPicPr>
          <p:cNvPr id="5" name="Picture 4" descr="winner.jpeg"/>
          <p:cNvPicPr>
            <a:picLocks noChangeAspect="1"/>
          </p:cNvPicPr>
          <p:nvPr/>
        </p:nvPicPr>
        <p:blipFill>
          <a:blip r:embed="rId2"/>
          <a:stretch>
            <a:fillRect/>
          </a:stretch>
        </p:blipFill>
        <p:spPr>
          <a:xfrm>
            <a:off x="4876800" y="3486150"/>
            <a:ext cx="1905000" cy="1539240"/>
          </a:xfrm>
          <a:prstGeom prst="rect">
            <a:avLst/>
          </a:prstGeom>
        </p:spPr>
      </p:pic>
      <p:sp>
        <p:nvSpPr>
          <p:cNvPr id="6" name="TextBox 5"/>
          <p:cNvSpPr txBox="1"/>
          <p:nvPr/>
        </p:nvSpPr>
        <p:spPr>
          <a:xfrm>
            <a:off x="685800" y="3943350"/>
            <a:ext cx="1447800" cy="523220"/>
          </a:xfrm>
          <a:prstGeom prst="rect">
            <a:avLst/>
          </a:prstGeom>
          <a:noFill/>
        </p:spPr>
        <p:txBody>
          <a:bodyPr wrap="square" rtlCol="0">
            <a:spAutoFit/>
          </a:bodyPr>
          <a:lstStyle/>
          <a:p>
            <a:pPr algn="ctr"/>
            <a:r>
              <a:rPr lang="en-US" sz="2800" b="1" dirty="0" smtClean="0"/>
              <a:t>Harry</a:t>
            </a:r>
          </a:p>
        </p:txBody>
      </p:sp>
      <p:sp>
        <p:nvSpPr>
          <p:cNvPr id="7" name="TextBox 6"/>
          <p:cNvSpPr txBox="1"/>
          <p:nvPr/>
        </p:nvSpPr>
        <p:spPr>
          <a:xfrm>
            <a:off x="6858000" y="3943350"/>
            <a:ext cx="1143000" cy="523220"/>
          </a:xfrm>
          <a:prstGeom prst="rect">
            <a:avLst/>
          </a:prstGeom>
          <a:noFill/>
        </p:spPr>
        <p:txBody>
          <a:bodyPr wrap="square" rtlCol="0">
            <a:spAutoFit/>
          </a:bodyPr>
          <a:lstStyle/>
          <a:p>
            <a:pPr algn="ctr"/>
            <a:r>
              <a:rPr lang="en-US" sz="2800" b="1" dirty="0" smtClean="0"/>
              <a:t>Bob</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6204" y="133350"/>
            <a:ext cx="384079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Valuing Goods</a:t>
            </a:r>
          </a:p>
        </p:txBody>
      </p:sp>
      <p:sp>
        <p:nvSpPr>
          <p:cNvPr id="3" name="TextBox 2"/>
          <p:cNvSpPr txBox="1"/>
          <p:nvPr/>
        </p:nvSpPr>
        <p:spPr>
          <a:xfrm>
            <a:off x="3505200" y="1163181"/>
            <a:ext cx="5486400" cy="3323987"/>
          </a:xfrm>
          <a:prstGeom prst="rect">
            <a:avLst/>
          </a:prstGeom>
          <a:noFill/>
        </p:spPr>
        <p:txBody>
          <a:bodyPr wrap="square" rtlCol="0">
            <a:spAutoFit/>
          </a:bodyPr>
          <a:lstStyle/>
          <a:p>
            <a:pPr algn="ctr"/>
            <a:r>
              <a:rPr lang="en-US" sz="2800" b="1" dirty="0" smtClean="0"/>
              <a:t>Remember the insight that people only enter into voluntary trades if they subjectively believe they are made better off.</a:t>
            </a:r>
          </a:p>
          <a:p>
            <a:pPr algn="ctr"/>
            <a:endParaRPr lang="en-US" sz="1400" b="1" dirty="0" smtClean="0"/>
          </a:p>
          <a:p>
            <a:pPr algn="ctr"/>
            <a:r>
              <a:rPr lang="en-US" sz="2800" b="1" dirty="0" smtClean="0"/>
              <a:t>For example, sweatshop employees work there because the alternative would be worse.</a:t>
            </a:r>
          </a:p>
        </p:txBody>
      </p:sp>
      <p:pic>
        <p:nvPicPr>
          <p:cNvPr id="4" name="Picture 3" descr="105243-sweatshop-04.jpg"/>
          <p:cNvPicPr>
            <a:picLocks noChangeAspect="1"/>
          </p:cNvPicPr>
          <p:nvPr/>
        </p:nvPicPr>
        <p:blipFill>
          <a:blip r:embed="rId2"/>
          <a:stretch>
            <a:fillRect/>
          </a:stretch>
        </p:blipFill>
        <p:spPr>
          <a:xfrm>
            <a:off x="152400" y="1581150"/>
            <a:ext cx="3333750" cy="2462213"/>
          </a:xfrm>
          <a:prstGeom prst="rect">
            <a:avLst/>
          </a:prstGeom>
          <a:ln>
            <a:solidFill>
              <a:schemeClr val="tx1"/>
            </a:solid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6204" y="133350"/>
            <a:ext cx="384079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Valuing Goods</a:t>
            </a:r>
          </a:p>
        </p:txBody>
      </p:sp>
      <p:sp>
        <p:nvSpPr>
          <p:cNvPr id="3" name="TextBox 2"/>
          <p:cNvSpPr txBox="1"/>
          <p:nvPr/>
        </p:nvSpPr>
        <p:spPr>
          <a:xfrm>
            <a:off x="4419600" y="1975068"/>
            <a:ext cx="4191000" cy="1815882"/>
          </a:xfrm>
          <a:prstGeom prst="rect">
            <a:avLst/>
          </a:prstGeom>
          <a:noFill/>
        </p:spPr>
        <p:txBody>
          <a:bodyPr wrap="square" rtlCol="0">
            <a:spAutoFit/>
          </a:bodyPr>
          <a:lstStyle/>
          <a:p>
            <a:pPr algn="ctr"/>
            <a:r>
              <a:rPr lang="en-US" sz="2800" b="1" dirty="0" smtClean="0"/>
              <a:t>Gains from trade can be thought of graphically as consumer surplus and producer surplus.</a:t>
            </a:r>
          </a:p>
        </p:txBody>
      </p:sp>
      <p:pic>
        <p:nvPicPr>
          <p:cNvPr id="4" name="Picture 3" descr="surplus.gif"/>
          <p:cNvPicPr>
            <a:picLocks noChangeAspect="1"/>
          </p:cNvPicPr>
          <p:nvPr/>
        </p:nvPicPr>
        <p:blipFill>
          <a:blip r:embed="rId2"/>
          <a:stretch>
            <a:fillRect/>
          </a:stretch>
        </p:blipFill>
        <p:spPr>
          <a:xfrm>
            <a:off x="457200" y="1428750"/>
            <a:ext cx="3962400" cy="284797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257" y="133350"/>
            <a:ext cx="492314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Critique of Models</a:t>
            </a:r>
          </a:p>
        </p:txBody>
      </p:sp>
      <p:pic>
        <p:nvPicPr>
          <p:cNvPr id="3" name="Picture 2" descr="keys2.png"/>
          <p:cNvPicPr>
            <a:picLocks noChangeAspect="1"/>
          </p:cNvPicPr>
          <p:nvPr/>
        </p:nvPicPr>
        <p:blipFill>
          <a:blip r:embed="rId2"/>
          <a:stretch>
            <a:fillRect/>
          </a:stretch>
        </p:blipFill>
        <p:spPr>
          <a:xfrm>
            <a:off x="457200" y="1047750"/>
            <a:ext cx="3223260" cy="3694748"/>
          </a:xfrm>
          <a:prstGeom prst="rect">
            <a:avLst/>
          </a:prstGeom>
          <a:ln>
            <a:solidFill>
              <a:schemeClr val="tx1"/>
            </a:solidFill>
          </a:ln>
        </p:spPr>
      </p:pic>
      <p:sp>
        <p:nvSpPr>
          <p:cNvPr id="4" name="TextBox 3"/>
          <p:cNvSpPr txBox="1"/>
          <p:nvPr/>
        </p:nvSpPr>
        <p:spPr>
          <a:xfrm>
            <a:off x="3962400" y="1047750"/>
            <a:ext cx="4876800" cy="3754874"/>
          </a:xfrm>
          <a:prstGeom prst="rect">
            <a:avLst/>
          </a:prstGeom>
          <a:noFill/>
        </p:spPr>
        <p:txBody>
          <a:bodyPr wrap="square" rtlCol="0">
            <a:spAutoFit/>
          </a:bodyPr>
          <a:lstStyle/>
          <a:p>
            <a:pPr algn="ctr"/>
            <a:r>
              <a:rPr lang="en-US" sz="2800" b="1" dirty="0" smtClean="0"/>
              <a:t>It’s important to remember the limitations of models.  Models simplify, but often economists prefer a simple model to a correct one.</a:t>
            </a:r>
          </a:p>
          <a:p>
            <a:pPr algn="ctr"/>
            <a:endParaRPr lang="en-US" sz="1400" b="1" dirty="0" smtClean="0"/>
          </a:p>
          <a:p>
            <a:pPr algn="ctr"/>
            <a:r>
              <a:rPr lang="en-US" sz="2800" b="1" dirty="0" smtClean="0"/>
              <a:t>If you lose your keys, you can look where you lost them or look where the light 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3800" y="1200150"/>
            <a:ext cx="5410200" cy="3539430"/>
          </a:xfrm>
          <a:prstGeom prst="rect">
            <a:avLst/>
          </a:prstGeom>
          <a:noFill/>
        </p:spPr>
        <p:txBody>
          <a:bodyPr wrap="square" rtlCol="0">
            <a:spAutoFit/>
          </a:bodyPr>
          <a:lstStyle/>
          <a:p>
            <a:pPr algn="ctr"/>
            <a:r>
              <a:rPr lang="en-US" sz="2800" b="1" dirty="0" smtClean="0"/>
              <a:t>Note: gross domestic product is different from gross national product; GDP is scoped by location, GNP is scoped by ownership.</a:t>
            </a:r>
          </a:p>
          <a:p>
            <a:pPr algn="ctr"/>
            <a:endParaRPr lang="en-US" sz="1400" b="1" dirty="0" smtClean="0"/>
          </a:p>
          <a:p>
            <a:pPr algn="ctr"/>
            <a:r>
              <a:rPr lang="en-US" sz="2800" b="1" dirty="0" smtClean="0"/>
              <a:t>A U.S. citizen living in China is</a:t>
            </a:r>
          </a:p>
          <a:p>
            <a:pPr algn="ctr"/>
            <a:r>
              <a:rPr lang="en-US" sz="2800" b="1" dirty="0" smtClean="0"/>
              <a:t>in Chinese GDP, but in U.S. GNP.</a:t>
            </a:r>
          </a:p>
          <a:p>
            <a:pPr algn="ctr"/>
            <a:endParaRPr lang="en-US" sz="1400" b="1" dirty="0" smtClean="0"/>
          </a:p>
          <a:p>
            <a:pPr algn="ctr"/>
            <a:r>
              <a:rPr lang="en-US" sz="2800" b="1" dirty="0" smtClean="0"/>
              <a:t>We will use GDP, not GNP.</a:t>
            </a:r>
          </a:p>
        </p:txBody>
      </p:sp>
      <p:pic>
        <p:nvPicPr>
          <p:cNvPr id="4" name="Picture 3" descr="Gross_Domestic_Product.jpg"/>
          <p:cNvPicPr>
            <a:picLocks noChangeAspect="1"/>
          </p:cNvPicPr>
          <p:nvPr/>
        </p:nvPicPr>
        <p:blipFill>
          <a:blip r:embed="rId2"/>
          <a:stretch>
            <a:fillRect/>
          </a:stretch>
        </p:blipFill>
        <p:spPr>
          <a:xfrm>
            <a:off x="391695" y="1809750"/>
            <a:ext cx="3342105" cy="2286000"/>
          </a:xfrm>
          <a:prstGeom prst="rect">
            <a:avLst/>
          </a:prstGeom>
          <a:ln>
            <a:solidFill>
              <a:schemeClr val="tx1"/>
            </a:solidFill>
          </a:ln>
        </p:spPr>
      </p:pic>
      <p:sp>
        <p:nvSpPr>
          <p:cNvPr id="5" name="TextBox 4"/>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257" y="133350"/>
            <a:ext cx="492314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Critique of Models</a:t>
            </a:r>
          </a:p>
        </p:txBody>
      </p:sp>
      <p:sp>
        <p:nvSpPr>
          <p:cNvPr id="4" name="TextBox 3"/>
          <p:cNvSpPr txBox="1"/>
          <p:nvPr/>
        </p:nvSpPr>
        <p:spPr>
          <a:xfrm>
            <a:off x="3810000" y="1228963"/>
            <a:ext cx="5029200" cy="3323987"/>
          </a:xfrm>
          <a:prstGeom prst="rect">
            <a:avLst/>
          </a:prstGeom>
          <a:noFill/>
        </p:spPr>
        <p:txBody>
          <a:bodyPr wrap="square" rtlCol="0">
            <a:spAutoFit/>
          </a:bodyPr>
          <a:lstStyle/>
          <a:p>
            <a:pPr algn="ctr"/>
            <a:r>
              <a:rPr lang="en-US" sz="2800" b="1" dirty="0" smtClean="0"/>
              <a:t>A model is only as good as its assumptions.  Often when you use an economic model frequently you can forget that when assumptions don’t match reality, results won’t either.</a:t>
            </a:r>
          </a:p>
          <a:p>
            <a:pPr algn="ctr"/>
            <a:endParaRPr lang="en-US" sz="1400" b="1" dirty="0" smtClean="0"/>
          </a:p>
          <a:p>
            <a:pPr algn="ctr"/>
            <a:r>
              <a:rPr lang="en-US" sz="2800" b="1" dirty="0" smtClean="0"/>
              <a:t>Garbage in, garbage out.</a:t>
            </a:r>
          </a:p>
        </p:txBody>
      </p:sp>
      <p:pic>
        <p:nvPicPr>
          <p:cNvPr id="5" name="Picture 4" descr="assume.jpg"/>
          <p:cNvPicPr>
            <a:picLocks noChangeAspect="1"/>
          </p:cNvPicPr>
          <p:nvPr/>
        </p:nvPicPr>
        <p:blipFill>
          <a:blip r:embed="rId2"/>
          <a:stretch>
            <a:fillRect/>
          </a:stretch>
        </p:blipFill>
        <p:spPr>
          <a:xfrm>
            <a:off x="457200" y="1504950"/>
            <a:ext cx="3135086" cy="2743200"/>
          </a:xfrm>
          <a:prstGeom prst="rect">
            <a:avLst/>
          </a:prstGeom>
          <a:ln>
            <a:solidFill>
              <a:schemeClr val="tx1"/>
            </a:solid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mppost.png"/>
          <p:cNvPicPr>
            <a:picLocks noChangeAspect="1"/>
          </p:cNvPicPr>
          <p:nvPr/>
        </p:nvPicPr>
        <p:blipFill>
          <a:blip r:embed="rId2"/>
          <a:stretch>
            <a:fillRect/>
          </a:stretch>
        </p:blipFill>
        <p:spPr>
          <a:xfrm>
            <a:off x="457200" y="1123950"/>
            <a:ext cx="2583180" cy="3657600"/>
          </a:xfrm>
          <a:prstGeom prst="rect">
            <a:avLst/>
          </a:prstGeom>
          <a:ln>
            <a:solidFill>
              <a:schemeClr val="tx1"/>
            </a:solidFill>
          </a:ln>
        </p:spPr>
      </p:pic>
      <p:sp>
        <p:nvSpPr>
          <p:cNvPr id="4" name="TextBox 3"/>
          <p:cNvSpPr txBox="1"/>
          <p:nvPr/>
        </p:nvSpPr>
        <p:spPr>
          <a:xfrm>
            <a:off x="3962400" y="1962150"/>
            <a:ext cx="4267200" cy="1815882"/>
          </a:xfrm>
          <a:prstGeom prst="rect">
            <a:avLst/>
          </a:prstGeom>
          <a:noFill/>
        </p:spPr>
        <p:txBody>
          <a:bodyPr wrap="square" rtlCol="0">
            <a:spAutoFit/>
          </a:bodyPr>
          <a:lstStyle/>
          <a:p>
            <a:pPr algn="ctr"/>
            <a:r>
              <a:rPr lang="en-US" sz="2800" b="1" dirty="0" smtClean="0"/>
              <a:t>Politicians use economists like drunks use lampposts: more for support than illumination.</a:t>
            </a:r>
          </a:p>
        </p:txBody>
      </p:sp>
      <p:sp>
        <p:nvSpPr>
          <p:cNvPr id="5" name="TextBox 4"/>
          <p:cNvSpPr txBox="1"/>
          <p:nvPr/>
        </p:nvSpPr>
        <p:spPr>
          <a:xfrm>
            <a:off x="1828800" y="133350"/>
            <a:ext cx="562012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Critique of Politicians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ch.jpg"/>
          <p:cNvPicPr>
            <a:picLocks noChangeAspect="1"/>
          </p:cNvPicPr>
          <p:nvPr/>
        </p:nvPicPr>
        <p:blipFill>
          <a:blip r:embed="rId2"/>
          <a:srcRect l="20000" r="20000"/>
          <a:stretch>
            <a:fillRect/>
          </a:stretch>
        </p:blipFill>
        <p:spPr>
          <a:xfrm>
            <a:off x="304800" y="1504950"/>
            <a:ext cx="2743200" cy="2834628"/>
          </a:xfrm>
          <a:prstGeom prst="rect">
            <a:avLst/>
          </a:prstGeom>
          <a:ln>
            <a:solidFill>
              <a:schemeClr val="tx1"/>
            </a:solidFill>
          </a:ln>
        </p:spPr>
      </p:pic>
      <p:sp>
        <p:nvSpPr>
          <p:cNvPr id="3" name="TextBox 2"/>
          <p:cNvSpPr txBox="1"/>
          <p:nvPr/>
        </p:nvSpPr>
        <p:spPr>
          <a:xfrm>
            <a:off x="594444" y="133350"/>
            <a:ext cx="786375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Overarching </a:t>
            </a:r>
            <a:r>
              <a:rPr lang="en-US" sz="4800" b="1" u="sng" dirty="0" err="1" smtClean="0">
                <a:solidFill>
                  <a:srgbClr val="002060"/>
                </a:solidFill>
                <a:effectLst>
                  <a:outerShdw blurRad="38100" dist="38100" dir="2700000" algn="tl">
                    <a:srgbClr val="000000">
                      <a:alpha val="43137"/>
                    </a:srgbClr>
                  </a:outerShdw>
                </a:effectLst>
              </a:rPr>
              <a:t>Krugman</a:t>
            </a:r>
            <a:r>
              <a:rPr lang="en-US" sz="4800" b="1" u="sng" dirty="0" smtClean="0">
                <a:solidFill>
                  <a:srgbClr val="002060"/>
                </a:solidFill>
                <a:effectLst>
                  <a:outerShdw blurRad="38100" dist="38100" dir="2700000" algn="tl">
                    <a:srgbClr val="000000">
                      <a:alpha val="43137"/>
                    </a:srgbClr>
                  </a:outerShdw>
                </a:effectLst>
              </a:rPr>
              <a:t> Themes</a:t>
            </a:r>
          </a:p>
        </p:txBody>
      </p:sp>
      <p:sp>
        <p:nvSpPr>
          <p:cNvPr id="4" name="TextBox 3"/>
          <p:cNvSpPr txBox="1"/>
          <p:nvPr/>
        </p:nvSpPr>
        <p:spPr>
          <a:xfrm>
            <a:off x="3352800" y="1444407"/>
            <a:ext cx="5638800" cy="3108543"/>
          </a:xfrm>
          <a:prstGeom prst="rect">
            <a:avLst/>
          </a:prstGeom>
          <a:noFill/>
        </p:spPr>
        <p:txBody>
          <a:bodyPr wrap="square" rtlCol="0">
            <a:spAutoFit/>
          </a:bodyPr>
          <a:lstStyle/>
          <a:p>
            <a:pPr marL="514350" indent="-514350">
              <a:buFont typeface="+mj-lt"/>
              <a:buAutoNum type="arabicPeriod"/>
            </a:pPr>
            <a:r>
              <a:rPr lang="en-US" sz="2800" b="1" dirty="0" smtClean="0"/>
              <a:t>The Gains from Trade</a:t>
            </a:r>
          </a:p>
          <a:p>
            <a:pPr marL="514350" indent="-514350">
              <a:buFont typeface="+mj-lt"/>
              <a:buAutoNum type="arabicPeriod"/>
            </a:pPr>
            <a:r>
              <a:rPr lang="en-US" sz="2800" b="1" dirty="0" smtClean="0"/>
              <a:t>The Pattern of Trade</a:t>
            </a:r>
          </a:p>
          <a:p>
            <a:pPr marL="514350" indent="-514350">
              <a:buFont typeface="+mj-lt"/>
              <a:buAutoNum type="arabicPeriod"/>
            </a:pPr>
            <a:r>
              <a:rPr lang="en-US" sz="2800" b="1" dirty="0" smtClean="0"/>
              <a:t>How Much Trade?</a:t>
            </a:r>
          </a:p>
          <a:p>
            <a:pPr marL="514350" indent="-514350">
              <a:buFont typeface="+mj-lt"/>
              <a:buAutoNum type="arabicPeriod"/>
            </a:pPr>
            <a:r>
              <a:rPr lang="en-US" sz="2800" b="1" dirty="0" smtClean="0"/>
              <a:t>Balance of Payments</a:t>
            </a:r>
          </a:p>
          <a:p>
            <a:pPr marL="514350" indent="-514350">
              <a:buFont typeface="+mj-lt"/>
              <a:buAutoNum type="arabicPeriod"/>
            </a:pPr>
            <a:r>
              <a:rPr lang="en-US" sz="2800" b="1" dirty="0" smtClean="0"/>
              <a:t>Exchange Rate Determination</a:t>
            </a:r>
          </a:p>
          <a:p>
            <a:pPr marL="514350" indent="-514350">
              <a:buFont typeface="+mj-lt"/>
              <a:buAutoNum type="arabicPeriod"/>
            </a:pPr>
            <a:r>
              <a:rPr lang="en-US" sz="2800" b="1" dirty="0" smtClean="0"/>
              <a:t>International Policy Coordination</a:t>
            </a:r>
          </a:p>
          <a:p>
            <a:pPr marL="514350" indent="-514350">
              <a:buFont typeface="+mj-lt"/>
              <a:buAutoNum type="arabicPeriod"/>
            </a:pPr>
            <a:r>
              <a:rPr lang="en-US" sz="2800" b="1" dirty="0" smtClean="0"/>
              <a:t>The International Capital Market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8" descr="fig01_01"/>
          <p:cNvPicPr>
            <a:picLocks noChangeAspect="1" noChangeArrowheads="1"/>
          </p:cNvPicPr>
          <p:nvPr/>
        </p:nvPicPr>
        <p:blipFill>
          <a:blip r:embed="rId2"/>
          <a:srcRect/>
          <a:stretch>
            <a:fillRect/>
          </a:stretch>
        </p:blipFill>
        <p:spPr bwMode="auto">
          <a:xfrm>
            <a:off x="228600" y="1809750"/>
            <a:ext cx="4045155" cy="2971800"/>
          </a:xfrm>
          <a:prstGeom prst="rect">
            <a:avLst/>
          </a:prstGeom>
          <a:noFill/>
          <a:ln>
            <a:solidFill>
              <a:schemeClr val="tx1"/>
            </a:solidFill>
          </a:ln>
        </p:spPr>
      </p:pic>
      <p:sp>
        <p:nvSpPr>
          <p:cNvPr id="6" name="TextBox 5"/>
          <p:cNvSpPr txBox="1"/>
          <p:nvPr/>
        </p:nvSpPr>
        <p:spPr>
          <a:xfrm>
            <a:off x="2800212" y="133350"/>
            <a:ext cx="344818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Trade Trends</a:t>
            </a:r>
          </a:p>
        </p:txBody>
      </p:sp>
      <p:sp>
        <p:nvSpPr>
          <p:cNvPr id="8" name="TextBox 7"/>
          <p:cNvSpPr txBox="1"/>
          <p:nvPr/>
        </p:nvSpPr>
        <p:spPr>
          <a:xfrm>
            <a:off x="4343400" y="971550"/>
            <a:ext cx="4724400" cy="3970318"/>
          </a:xfrm>
          <a:prstGeom prst="rect">
            <a:avLst/>
          </a:prstGeom>
          <a:noFill/>
        </p:spPr>
        <p:txBody>
          <a:bodyPr wrap="square" rtlCol="0">
            <a:spAutoFit/>
          </a:bodyPr>
          <a:lstStyle/>
          <a:p>
            <a:pPr algn="ctr"/>
            <a:r>
              <a:rPr lang="en-US" sz="2800" b="1" dirty="0" smtClean="0"/>
              <a:t>imports &amp; exports (% of GDP)</a:t>
            </a:r>
          </a:p>
          <a:p>
            <a:pPr algn="ctr"/>
            <a:r>
              <a:rPr lang="en-US" sz="2800" b="1" dirty="0" smtClean="0"/>
              <a:t>rising over the last 40 years</a:t>
            </a:r>
          </a:p>
          <a:p>
            <a:pPr algn="ctr"/>
            <a:r>
              <a:rPr lang="en-US" sz="2800" b="1" dirty="0" smtClean="0"/>
              <a:t>(roughly tripled)</a:t>
            </a:r>
          </a:p>
          <a:p>
            <a:pPr algn="ctr"/>
            <a:endParaRPr lang="en-US" sz="1400" b="1" dirty="0" smtClean="0"/>
          </a:p>
          <a:p>
            <a:pPr algn="ctr"/>
            <a:r>
              <a:rPr lang="en-US" sz="2800" b="1" dirty="0" smtClean="0"/>
              <a:t>imports &gt; exports</a:t>
            </a:r>
          </a:p>
          <a:p>
            <a:pPr algn="ctr"/>
            <a:r>
              <a:rPr lang="en-US" sz="2800" b="1" dirty="0" smtClean="0"/>
              <a:t>(financed by capital inflows: foreign investment in U.S.)</a:t>
            </a:r>
          </a:p>
          <a:p>
            <a:pPr algn="ctr"/>
            <a:endParaRPr lang="en-US" sz="1400" b="1" dirty="0" smtClean="0"/>
          </a:p>
          <a:p>
            <a:pPr algn="ctr"/>
            <a:r>
              <a:rPr lang="en-US" sz="2800" b="1" dirty="0" smtClean="0"/>
              <a:t>imports &amp; exports declined</a:t>
            </a:r>
          </a:p>
          <a:p>
            <a:pPr algn="ctr"/>
            <a:r>
              <a:rPr lang="en-US" sz="2800" b="1" dirty="0" smtClean="0"/>
              <a:t>due to sub-prime crisis</a:t>
            </a:r>
          </a:p>
        </p:txBody>
      </p:sp>
      <p:sp>
        <p:nvSpPr>
          <p:cNvPr id="9" name="Rectangle 2"/>
          <p:cNvSpPr txBox="1">
            <a:spLocks noChangeArrowheads="1"/>
          </p:cNvSpPr>
          <p:nvPr/>
        </p:nvSpPr>
        <p:spPr>
          <a:xfrm>
            <a:off x="304800" y="1141413"/>
            <a:ext cx="38862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1-1: Exports and Imports as a Percentage of U.S. National Income</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fig01_02"/>
          <p:cNvPicPr>
            <a:picLocks noChangeAspect="1" noChangeArrowheads="1"/>
          </p:cNvPicPr>
          <p:nvPr/>
        </p:nvPicPr>
        <p:blipFill>
          <a:blip r:embed="rId2"/>
          <a:srcRect/>
          <a:stretch>
            <a:fillRect/>
          </a:stretch>
        </p:blipFill>
        <p:spPr bwMode="auto">
          <a:xfrm>
            <a:off x="381000" y="1657350"/>
            <a:ext cx="3711679" cy="3200400"/>
          </a:xfrm>
          <a:prstGeom prst="rect">
            <a:avLst/>
          </a:prstGeom>
          <a:noFill/>
          <a:ln>
            <a:solidFill>
              <a:schemeClr val="tx1"/>
            </a:solidFill>
          </a:ln>
        </p:spPr>
      </p:pic>
      <p:sp>
        <p:nvSpPr>
          <p:cNvPr id="4" name="TextBox 3"/>
          <p:cNvSpPr txBox="1"/>
          <p:nvPr/>
        </p:nvSpPr>
        <p:spPr>
          <a:xfrm>
            <a:off x="2160237" y="133350"/>
            <a:ext cx="507876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International Trade</a:t>
            </a:r>
          </a:p>
        </p:txBody>
      </p:sp>
      <p:sp>
        <p:nvSpPr>
          <p:cNvPr id="5" name="TextBox 4"/>
          <p:cNvSpPr txBox="1"/>
          <p:nvPr/>
        </p:nvSpPr>
        <p:spPr>
          <a:xfrm>
            <a:off x="4267200" y="1583650"/>
            <a:ext cx="4724400" cy="2893100"/>
          </a:xfrm>
          <a:prstGeom prst="rect">
            <a:avLst/>
          </a:prstGeom>
          <a:noFill/>
        </p:spPr>
        <p:txBody>
          <a:bodyPr wrap="square" rtlCol="0">
            <a:spAutoFit/>
          </a:bodyPr>
          <a:lstStyle/>
          <a:p>
            <a:pPr algn="ctr"/>
            <a:r>
              <a:rPr lang="en-US" sz="2800" b="1" dirty="0" smtClean="0"/>
              <a:t>other countries rely far more on trade for their GDP</a:t>
            </a:r>
          </a:p>
          <a:p>
            <a:pPr algn="ctr"/>
            <a:endParaRPr lang="en-US" sz="1400" b="1" dirty="0" smtClean="0"/>
          </a:p>
          <a:p>
            <a:pPr algn="ctr"/>
            <a:r>
              <a:rPr lang="en-US" sz="2800" b="1" dirty="0" smtClean="0"/>
              <a:t>U.S. is a large country with a common language &amp; currency and diverse climates: can rely more on domestic production</a:t>
            </a:r>
          </a:p>
        </p:txBody>
      </p:sp>
      <p:sp>
        <p:nvSpPr>
          <p:cNvPr id="6" name="Rectangle 2"/>
          <p:cNvSpPr txBox="1">
            <a:spLocks noChangeArrowheads="1"/>
          </p:cNvSpPr>
          <p:nvPr/>
        </p:nvSpPr>
        <p:spPr>
          <a:xfrm>
            <a:off x="304800" y="989013"/>
            <a:ext cx="38100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1-2: Exports and Imports as Percentage of National Income in 2007</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fig02_01"/>
          <p:cNvPicPr>
            <a:picLocks noChangeAspect="1" noChangeArrowheads="1"/>
          </p:cNvPicPr>
          <p:nvPr/>
        </p:nvPicPr>
        <p:blipFill>
          <a:blip r:embed="rId2"/>
          <a:srcRect/>
          <a:stretch>
            <a:fillRect/>
          </a:stretch>
        </p:blipFill>
        <p:spPr bwMode="auto">
          <a:xfrm>
            <a:off x="304800" y="1809750"/>
            <a:ext cx="4071425" cy="2743200"/>
          </a:xfrm>
          <a:prstGeom prst="rect">
            <a:avLst/>
          </a:prstGeom>
          <a:noFill/>
          <a:ln>
            <a:solidFill>
              <a:schemeClr val="tx1"/>
            </a:solidFill>
          </a:ln>
        </p:spPr>
      </p:pic>
      <p:sp>
        <p:nvSpPr>
          <p:cNvPr id="4" name="TextBox 3"/>
          <p:cNvSpPr txBox="1"/>
          <p:nvPr/>
        </p:nvSpPr>
        <p:spPr>
          <a:xfrm>
            <a:off x="2160237" y="133350"/>
            <a:ext cx="507876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International Trade</a:t>
            </a:r>
          </a:p>
        </p:txBody>
      </p:sp>
      <p:sp>
        <p:nvSpPr>
          <p:cNvPr id="5" name="Rectangle 7"/>
          <p:cNvSpPr txBox="1">
            <a:spLocks noChangeArrowheads="1"/>
          </p:cNvSpPr>
          <p:nvPr/>
        </p:nvSpPr>
        <p:spPr>
          <a:xfrm>
            <a:off x="685800" y="1141413"/>
            <a:ext cx="33528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2-1: Total U.S. Trade with Major Partners, 2008</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4572000" y="1507450"/>
            <a:ext cx="4267200" cy="2893100"/>
          </a:xfrm>
          <a:prstGeom prst="rect">
            <a:avLst/>
          </a:prstGeom>
          <a:noFill/>
        </p:spPr>
        <p:txBody>
          <a:bodyPr wrap="square" rtlCol="0">
            <a:spAutoFit/>
          </a:bodyPr>
          <a:lstStyle/>
          <a:p>
            <a:pPr algn="ctr"/>
            <a:r>
              <a:rPr lang="en-US" sz="2800" b="1" u="sng" dirty="0" smtClean="0"/>
              <a:t>2008 U.S. trade insights</a:t>
            </a:r>
          </a:p>
          <a:p>
            <a:pPr algn="ctr"/>
            <a:r>
              <a:rPr lang="en-US" sz="2800" b="1" dirty="0" smtClean="0"/>
              <a:t>5 largest trading partners:</a:t>
            </a:r>
          </a:p>
          <a:p>
            <a:pPr algn="ctr"/>
            <a:r>
              <a:rPr lang="en-US" sz="2800" b="1" dirty="0" smtClean="0"/>
              <a:t>Canada, China, Mexico, Japan, &amp; Germany</a:t>
            </a:r>
          </a:p>
          <a:p>
            <a:pPr algn="ctr"/>
            <a:endParaRPr lang="en-US" sz="1400" b="1" dirty="0" smtClean="0"/>
          </a:p>
          <a:p>
            <a:pPr algn="ctr"/>
            <a:r>
              <a:rPr lang="en-US" sz="2800" b="1" dirty="0" smtClean="0"/>
              <a:t>largest 15 trading partners accounted for 69% of trade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33350"/>
            <a:ext cx="382527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Gravity Model</a:t>
            </a:r>
          </a:p>
        </p:txBody>
      </p:sp>
      <p:pic>
        <p:nvPicPr>
          <p:cNvPr id="3" name="Picture 13" descr="fig02_02"/>
          <p:cNvPicPr>
            <a:picLocks noChangeAspect="1" noChangeArrowheads="1"/>
          </p:cNvPicPr>
          <p:nvPr/>
        </p:nvPicPr>
        <p:blipFill>
          <a:blip r:embed="rId2"/>
          <a:srcRect/>
          <a:stretch>
            <a:fillRect/>
          </a:stretch>
        </p:blipFill>
        <p:spPr bwMode="auto">
          <a:xfrm>
            <a:off x="358933" y="1809750"/>
            <a:ext cx="2841467" cy="3200400"/>
          </a:xfrm>
          <a:prstGeom prst="rect">
            <a:avLst/>
          </a:prstGeom>
          <a:noFill/>
          <a:ln>
            <a:solidFill>
              <a:schemeClr val="tx1"/>
            </a:solidFill>
          </a:ln>
        </p:spPr>
      </p:pic>
      <p:sp>
        <p:nvSpPr>
          <p:cNvPr id="4" name="Rectangle 7"/>
          <p:cNvSpPr txBox="1">
            <a:spLocks noChangeArrowheads="1"/>
          </p:cNvSpPr>
          <p:nvPr/>
        </p:nvSpPr>
        <p:spPr>
          <a:xfrm>
            <a:off x="228600" y="893763"/>
            <a:ext cx="3124200" cy="9921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2-2: The Size of European Economies, and the Value of Their Trade with U.S.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352800" y="1102876"/>
            <a:ext cx="5638800" cy="3754874"/>
          </a:xfrm>
          <a:prstGeom prst="rect">
            <a:avLst/>
          </a:prstGeom>
          <a:noFill/>
        </p:spPr>
        <p:txBody>
          <a:bodyPr wrap="square" rtlCol="0">
            <a:spAutoFit/>
          </a:bodyPr>
          <a:lstStyle/>
          <a:p>
            <a:pPr algn="ctr"/>
            <a:r>
              <a:rPr lang="en-US" sz="2800" b="1" u="sng" dirty="0" smtClean="0"/>
              <a:t>size matters</a:t>
            </a:r>
          </a:p>
          <a:p>
            <a:pPr algn="ctr"/>
            <a:endParaRPr lang="en-US" sz="1400" b="1" dirty="0" smtClean="0"/>
          </a:p>
          <a:p>
            <a:pPr algn="ctr"/>
            <a:r>
              <a:rPr lang="en-US" sz="2800" b="1" dirty="0" smtClean="0"/>
              <a:t>country’s GDP directly related to volume of imports &amp; exports</a:t>
            </a:r>
          </a:p>
          <a:p>
            <a:pPr algn="ctr"/>
            <a:endParaRPr lang="en-US" sz="1400" b="1" dirty="0" smtClean="0"/>
          </a:p>
          <a:p>
            <a:pPr algn="ctr"/>
            <a:r>
              <a:rPr lang="en-US" sz="2800" b="1" dirty="0" smtClean="0"/>
              <a:t>exports: larger economies produce more goods &amp; services (more to sell)</a:t>
            </a:r>
          </a:p>
          <a:p>
            <a:pPr algn="ctr"/>
            <a:endParaRPr lang="en-US" sz="1400" b="1" dirty="0" smtClean="0"/>
          </a:p>
          <a:p>
            <a:pPr algn="ctr"/>
            <a:r>
              <a:rPr lang="en-US" sz="2800" b="1" dirty="0" smtClean="0"/>
              <a:t>imports: larger economies generate more income (more to buy)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133350"/>
            <a:ext cx="382527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Gravity Model</a:t>
            </a:r>
          </a:p>
        </p:txBody>
      </p:sp>
      <p:sp>
        <p:nvSpPr>
          <p:cNvPr id="6" name="TextBox 5"/>
          <p:cNvSpPr txBox="1"/>
          <p:nvPr/>
        </p:nvSpPr>
        <p:spPr>
          <a:xfrm>
            <a:off x="304800" y="1305163"/>
            <a:ext cx="8686800" cy="3323987"/>
          </a:xfrm>
          <a:prstGeom prst="rect">
            <a:avLst/>
          </a:prstGeom>
          <a:noFill/>
        </p:spPr>
        <p:txBody>
          <a:bodyPr wrap="square" rtlCol="0">
            <a:spAutoFit/>
          </a:bodyPr>
          <a:lstStyle/>
          <a:p>
            <a:pPr algn="ctr"/>
            <a:r>
              <a:rPr lang="en-US" sz="2800" b="1" u="sng" dirty="0" smtClean="0"/>
              <a:t>other factors</a:t>
            </a:r>
          </a:p>
          <a:p>
            <a:pPr algn="ctr"/>
            <a:endParaRPr lang="en-US" sz="1400" b="1" dirty="0" smtClean="0"/>
          </a:p>
          <a:p>
            <a:pPr marL="514350" indent="-514350">
              <a:buFont typeface="+mj-lt"/>
              <a:buAutoNum type="arabicPeriod"/>
            </a:pPr>
            <a:r>
              <a:rPr lang="en-US" sz="2800" b="1" dirty="0" smtClean="0"/>
              <a:t>distance – transportation costs, communication</a:t>
            </a:r>
          </a:p>
          <a:p>
            <a:pPr marL="514350" indent="-514350">
              <a:buFont typeface="+mj-lt"/>
              <a:buAutoNum type="arabicPeriod"/>
            </a:pPr>
            <a:r>
              <a:rPr lang="en-US" sz="2800" b="1" dirty="0" smtClean="0"/>
              <a:t>cultural affinity – cultural ties </a:t>
            </a:r>
            <a:r>
              <a:rPr lang="en-US" sz="2800" b="1" dirty="0" smtClean="0">
                <a:latin typeface="Times New Roman"/>
                <a:cs typeface="Times New Roman"/>
              </a:rPr>
              <a:t>→</a:t>
            </a:r>
            <a:r>
              <a:rPr lang="en-US" sz="2800" b="1" dirty="0" smtClean="0"/>
              <a:t> economic ties</a:t>
            </a:r>
          </a:p>
          <a:p>
            <a:pPr marL="514350" indent="-514350">
              <a:buFont typeface="+mj-lt"/>
              <a:buAutoNum type="arabicPeriod"/>
            </a:pPr>
            <a:r>
              <a:rPr lang="en-US" sz="2800" b="1" dirty="0" smtClean="0"/>
              <a:t>geography – ocean harbors, lack of mountains</a:t>
            </a:r>
          </a:p>
          <a:p>
            <a:pPr marL="514350" indent="-514350">
              <a:buFont typeface="+mj-lt"/>
              <a:buAutoNum type="arabicPeriod"/>
            </a:pPr>
            <a:r>
              <a:rPr lang="en-US" sz="2800" b="1" dirty="0" smtClean="0"/>
              <a:t>multi-national corporations – trade among divisions</a:t>
            </a:r>
          </a:p>
          <a:p>
            <a:pPr marL="514350" indent="-514350">
              <a:buFont typeface="+mj-lt"/>
              <a:buAutoNum type="arabicPeriod"/>
            </a:pPr>
            <a:r>
              <a:rPr lang="en-US" sz="2800" b="1" dirty="0" smtClean="0"/>
              <a:t>borders – tariffs, customs, different language/money</a:t>
            </a:r>
          </a:p>
          <a:p>
            <a:pPr algn="ctr"/>
            <a:endParaRPr lang="en-US" sz="2800" b="1"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33350"/>
            <a:ext cx="382527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Gravity Model</a:t>
            </a:r>
          </a:p>
        </p:txBody>
      </p:sp>
      <p:sp>
        <p:nvSpPr>
          <p:cNvPr id="3" name="TextBox 2"/>
          <p:cNvSpPr txBox="1"/>
          <p:nvPr/>
        </p:nvSpPr>
        <p:spPr>
          <a:xfrm>
            <a:off x="1600200" y="1123950"/>
            <a:ext cx="6477000" cy="3693319"/>
          </a:xfrm>
          <a:prstGeom prst="rect">
            <a:avLst/>
          </a:prstGeom>
          <a:noFill/>
        </p:spPr>
        <p:txBody>
          <a:bodyPr wrap="square" rtlCol="0">
            <a:spAutoFit/>
          </a:bodyPr>
          <a:lstStyle/>
          <a:p>
            <a:pPr algn="ctr"/>
            <a:r>
              <a:rPr lang="nl-NL" sz="8000" b="1" dirty="0" smtClean="0"/>
              <a:t>T</a:t>
            </a:r>
            <a:r>
              <a:rPr lang="nl-NL" sz="8000" b="1" baseline="-25000" dirty="0" smtClean="0"/>
              <a:t>IJ</a:t>
            </a:r>
            <a:r>
              <a:rPr lang="nl-NL" sz="8000" b="1" dirty="0" smtClean="0"/>
              <a:t> = AY</a:t>
            </a:r>
            <a:r>
              <a:rPr lang="nl-NL" sz="8000" b="1" baseline="-25000" dirty="0" smtClean="0"/>
              <a:t>I</a:t>
            </a:r>
            <a:r>
              <a:rPr lang="nl-NL" sz="8000" b="1" dirty="0" smtClean="0"/>
              <a:t>Y</a:t>
            </a:r>
            <a:r>
              <a:rPr lang="nl-NL" sz="8000" b="1" baseline="-25000" dirty="0" smtClean="0"/>
              <a:t>J</a:t>
            </a:r>
            <a:r>
              <a:rPr lang="nl-NL" sz="8000" b="1" dirty="0" smtClean="0"/>
              <a:t>/D</a:t>
            </a:r>
            <a:r>
              <a:rPr lang="nl-NL" sz="8000" b="1" baseline="-25000" dirty="0" smtClean="0"/>
              <a:t>IJ</a:t>
            </a:r>
            <a:endParaRPr lang="nl-NL" sz="8000" b="1" dirty="0" smtClean="0"/>
          </a:p>
          <a:p>
            <a:endParaRPr lang="nl-NL" sz="1400" b="1" dirty="0" smtClean="0"/>
          </a:p>
          <a:p>
            <a:r>
              <a:rPr lang="nl-NL" sz="2800" b="1" dirty="0" smtClean="0"/>
              <a:t>T</a:t>
            </a:r>
            <a:r>
              <a:rPr lang="nl-NL" sz="2800" b="1" baseline="-25000" dirty="0" smtClean="0"/>
              <a:t>IJ</a:t>
            </a:r>
            <a:r>
              <a:rPr lang="nl-NL" sz="2800" b="1" dirty="0" smtClean="0"/>
              <a:t> </a:t>
            </a:r>
            <a:r>
              <a:rPr lang="nl-NL" sz="2800" b="1" dirty="0" smtClean="0">
                <a:latin typeface="Times New Roman"/>
                <a:cs typeface="Times New Roman"/>
              </a:rPr>
              <a:t>≡</a:t>
            </a:r>
            <a:r>
              <a:rPr lang="nl-NL" sz="2800" b="1" dirty="0" smtClean="0"/>
              <a:t> value of trade between countries I &amp; J</a:t>
            </a:r>
          </a:p>
          <a:p>
            <a:r>
              <a:rPr lang="nl-NL" sz="2800" b="1" dirty="0" smtClean="0"/>
              <a:t>Y</a:t>
            </a:r>
            <a:r>
              <a:rPr lang="nl-NL" sz="2800" b="1" baseline="-25000" dirty="0" smtClean="0"/>
              <a:t>I</a:t>
            </a:r>
            <a:r>
              <a:rPr lang="nl-NL" sz="2800" b="1" dirty="0" smtClean="0"/>
              <a:t> </a:t>
            </a:r>
            <a:r>
              <a:rPr lang="nl-NL" sz="2800" b="1" dirty="0" smtClean="0">
                <a:latin typeface="Times New Roman"/>
                <a:cs typeface="Times New Roman"/>
              </a:rPr>
              <a:t>≡</a:t>
            </a:r>
            <a:r>
              <a:rPr lang="nl-NL" sz="2800" b="1" dirty="0" smtClean="0"/>
              <a:t> GDP of country I</a:t>
            </a:r>
          </a:p>
          <a:p>
            <a:r>
              <a:rPr lang="nl-NL" sz="2800" b="1" dirty="0" smtClean="0"/>
              <a:t>Y</a:t>
            </a:r>
            <a:r>
              <a:rPr lang="nl-NL" sz="2800" b="1" baseline="-25000" dirty="0" smtClean="0"/>
              <a:t>J</a:t>
            </a:r>
            <a:r>
              <a:rPr lang="nl-NL" sz="2800" b="1" dirty="0" smtClean="0"/>
              <a:t> </a:t>
            </a:r>
            <a:r>
              <a:rPr lang="nl-NL" sz="2800" b="1" dirty="0" smtClean="0">
                <a:latin typeface="Times New Roman"/>
                <a:cs typeface="Times New Roman"/>
              </a:rPr>
              <a:t>≡</a:t>
            </a:r>
            <a:r>
              <a:rPr lang="nl-NL" sz="2800" b="1" dirty="0" smtClean="0"/>
              <a:t> GDP of country J</a:t>
            </a:r>
          </a:p>
          <a:p>
            <a:r>
              <a:rPr lang="nl-NL" sz="2800" b="1" dirty="0" smtClean="0"/>
              <a:t>D</a:t>
            </a:r>
            <a:r>
              <a:rPr lang="nl-NL" sz="2800" b="1" baseline="-25000" dirty="0" smtClean="0"/>
              <a:t>IJ</a:t>
            </a:r>
            <a:r>
              <a:rPr lang="nl-NL" sz="2800" b="1" dirty="0" smtClean="0"/>
              <a:t> </a:t>
            </a:r>
            <a:r>
              <a:rPr lang="nl-NL" sz="2800" b="1" dirty="0" smtClean="0">
                <a:latin typeface="Times New Roman"/>
                <a:cs typeface="Times New Roman"/>
              </a:rPr>
              <a:t>≡</a:t>
            </a:r>
            <a:r>
              <a:rPr lang="nl-NL" sz="2800" b="1" dirty="0" smtClean="0"/>
              <a:t> distance between countries I &amp; J</a:t>
            </a:r>
          </a:p>
          <a:p>
            <a:r>
              <a:rPr lang="nl-NL" sz="2800" b="1" dirty="0" smtClean="0"/>
              <a:t>A </a:t>
            </a:r>
            <a:r>
              <a:rPr lang="nl-NL" sz="2800" b="1" dirty="0" smtClean="0">
                <a:latin typeface="Times New Roman"/>
                <a:cs typeface="Times New Roman"/>
              </a:rPr>
              <a:t>≡</a:t>
            </a:r>
            <a:r>
              <a:rPr lang="nl-NL" sz="2800" b="1" dirty="0" smtClean="0"/>
              <a:t> constant term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33350"/>
            <a:ext cx="382527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Gravity Model</a:t>
            </a:r>
          </a:p>
        </p:txBody>
      </p:sp>
      <p:sp>
        <p:nvSpPr>
          <p:cNvPr id="3" name="TextBox 2"/>
          <p:cNvSpPr txBox="1"/>
          <p:nvPr/>
        </p:nvSpPr>
        <p:spPr>
          <a:xfrm>
            <a:off x="4267200" y="1583650"/>
            <a:ext cx="4724400" cy="2462213"/>
          </a:xfrm>
          <a:prstGeom prst="rect">
            <a:avLst/>
          </a:prstGeom>
          <a:noFill/>
        </p:spPr>
        <p:txBody>
          <a:bodyPr wrap="square" rtlCol="0">
            <a:spAutoFit/>
          </a:bodyPr>
          <a:lstStyle/>
          <a:p>
            <a:pPr algn="ctr"/>
            <a:r>
              <a:rPr lang="en-US" sz="2800" b="1" dirty="0" smtClean="0"/>
              <a:t>The gravity model is named and modeled after Newton’s Universal Law of Gravitation from physics:</a:t>
            </a:r>
          </a:p>
          <a:p>
            <a:pPr algn="ctr"/>
            <a:endParaRPr lang="en-US" sz="1400" b="1" dirty="0" smtClean="0"/>
          </a:p>
          <a:p>
            <a:pPr algn="ctr"/>
            <a:r>
              <a:rPr lang="en-US" sz="2800" b="1" dirty="0" smtClean="0"/>
              <a:t>F = Gm</a:t>
            </a:r>
            <a:r>
              <a:rPr lang="en-US" sz="2800" b="1" baseline="-25000" dirty="0" smtClean="0"/>
              <a:t>1</a:t>
            </a:r>
            <a:r>
              <a:rPr lang="en-US" sz="2800" b="1" dirty="0" smtClean="0"/>
              <a:t>m</a:t>
            </a:r>
            <a:r>
              <a:rPr lang="en-US" sz="2800" b="1" baseline="-25000" dirty="0" smtClean="0"/>
              <a:t>2</a:t>
            </a:r>
            <a:r>
              <a:rPr lang="en-US" sz="2800" b="1" dirty="0" smtClean="0"/>
              <a:t>/r</a:t>
            </a:r>
            <a:r>
              <a:rPr lang="en-US" sz="2800" b="1" baseline="30000" dirty="0" smtClean="0"/>
              <a:t>2</a:t>
            </a:r>
          </a:p>
        </p:txBody>
      </p:sp>
      <p:pic>
        <p:nvPicPr>
          <p:cNvPr id="4" name="Picture 3" descr="isaac-newton.jpg"/>
          <p:cNvPicPr>
            <a:picLocks noChangeAspect="1"/>
          </p:cNvPicPr>
          <p:nvPr/>
        </p:nvPicPr>
        <p:blipFill>
          <a:blip r:embed="rId2"/>
          <a:stretch>
            <a:fillRect/>
          </a:stretch>
        </p:blipFill>
        <p:spPr>
          <a:xfrm>
            <a:off x="304800" y="1428750"/>
            <a:ext cx="3989322" cy="2743200"/>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pic>
        <p:nvPicPr>
          <p:cNvPr id="3" name="Picture 2" descr="tariff.png"/>
          <p:cNvPicPr>
            <a:picLocks noChangeAspect="1"/>
          </p:cNvPicPr>
          <p:nvPr/>
        </p:nvPicPr>
        <p:blipFill>
          <a:blip r:embed="rId2"/>
          <a:stretch>
            <a:fillRect/>
          </a:stretch>
        </p:blipFill>
        <p:spPr>
          <a:xfrm>
            <a:off x="304800" y="1123950"/>
            <a:ext cx="3325091" cy="3657600"/>
          </a:xfrm>
          <a:prstGeom prst="rect">
            <a:avLst/>
          </a:prstGeom>
          <a:ln>
            <a:solidFill>
              <a:schemeClr val="tx1"/>
            </a:solidFill>
          </a:ln>
        </p:spPr>
      </p:pic>
      <p:sp>
        <p:nvSpPr>
          <p:cNvPr id="4" name="TextBox 3"/>
          <p:cNvSpPr txBox="1"/>
          <p:nvPr/>
        </p:nvSpPr>
        <p:spPr>
          <a:xfrm>
            <a:off x="4114800" y="2455843"/>
            <a:ext cx="4419600" cy="954107"/>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tariff </a:t>
            </a:r>
            <a:r>
              <a:rPr lang="en-US" sz="2800" b="1" dirty="0" smtClean="0"/>
              <a:t>–</a:t>
            </a:r>
          </a:p>
          <a:p>
            <a:pPr algn="ctr"/>
            <a:r>
              <a:rPr lang="en-US" sz="2800" b="1" dirty="0" smtClean="0"/>
              <a:t>a tax on imports or exports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33350"/>
            <a:ext cx="382527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Gravity Model</a:t>
            </a:r>
          </a:p>
        </p:txBody>
      </p:sp>
      <p:sp>
        <p:nvSpPr>
          <p:cNvPr id="3" name="TextBox 2"/>
          <p:cNvSpPr txBox="1"/>
          <p:nvPr/>
        </p:nvSpPr>
        <p:spPr>
          <a:xfrm>
            <a:off x="0" y="1123950"/>
            <a:ext cx="9144000" cy="3908762"/>
          </a:xfrm>
          <a:prstGeom prst="rect">
            <a:avLst/>
          </a:prstGeom>
          <a:noFill/>
        </p:spPr>
        <p:txBody>
          <a:bodyPr wrap="square" rtlCol="0">
            <a:spAutoFit/>
          </a:bodyPr>
          <a:lstStyle/>
          <a:p>
            <a:pPr algn="ctr"/>
            <a:r>
              <a:rPr lang="nl-NL" sz="8000" b="1" dirty="0" smtClean="0"/>
              <a:t>T</a:t>
            </a:r>
            <a:r>
              <a:rPr lang="nl-NL" sz="8000" b="1" baseline="-25000" dirty="0" smtClean="0"/>
              <a:t>IJ</a:t>
            </a:r>
            <a:r>
              <a:rPr lang="nl-NL" sz="8000" b="1" dirty="0" smtClean="0"/>
              <a:t> = A(Y</a:t>
            </a:r>
            <a:r>
              <a:rPr lang="nl-NL" sz="8000" b="1" baseline="-25000" dirty="0" smtClean="0"/>
              <a:t>I</a:t>
            </a:r>
            <a:r>
              <a:rPr lang="nl-NL" sz="8000" b="1" dirty="0" smtClean="0"/>
              <a:t>)</a:t>
            </a:r>
            <a:r>
              <a:rPr lang="nl-NL" sz="8000" b="1" baseline="30000" dirty="0" smtClean="0"/>
              <a:t>a</a:t>
            </a:r>
            <a:r>
              <a:rPr lang="nl-NL" sz="8000" b="1" dirty="0" smtClean="0"/>
              <a:t>(Y</a:t>
            </a:r>
            <a:r>
              <a:rPr lang="nl-NL" sz="8000" b="1" baseline="-25000" dirty="0" smtClean="0"/>
              <a:t>J</a:t>
            </a:r>
            <a:r>
              <a:rPr lang="nl-NL" sz="8000" b="1" dirty="0" smtClean="0"/>
              <a:t>)</a:t>
            </a:r>
            <a:r>
              <a:rPr lang="nl-NL" sz="8000" b="1" baseline="30000" dirty="0" smtClean="0"/>
              <a:t>b</a:t>
            </a:r>
            <a:r>
              <a:rPr lang="nl-NL" sz="8000" b="1" dirty="0" smtClean="0"/>
              <a:t>/(D</a:t>
            </a:r>
            <a:r>
              <a:rPr lang="nl-NL" sz="8000" b="1" baseline="-25000" dirty="0" smtClean="0"/>
              <a:t>IJ</a:t>
            </a:r>
            <a:r>
              <a:rPr lang="nl-NL" sz="8000" b="1" dirty="0" smtClean="0"/>
              <a:t>)</a:t>
            </a:r>
            <a:r>
              <a:rPr lang="nl-NL" sz="8000" b="1" baseline="30000" dirty="0" smtClean="0"/>
              <a:t>c</a:t>
            </a:r>
          </a:p>
          <a:p>
            <a:endParaRPr lang="nl-NL" sz="1400" b="1" dirty="0" smtClean="0"/>
          </a:p>
          <a:p>
            <a:pPr algn="ctr"/>
            <a:r>
              <a:rPr lang="nl-NL" sz="2800" b="1" dirty="0" smtClean="0"/>
              <a:t>In a more general form of the gravity model Y</a:t>
            </a:r>
            <a:r>
              <a:rPr lang="nl-NL" sz="2800" b="1" baseline="-25000" dirty="0" smtClean="0"/>
              <a:t>I</a:t>
            </a:r>
            <a:r>
              <a:rPr lang="nl-NL" sz="2800" b="1" dirty="0" smtClean="0"/>
              <a:t>, Y</a:t>
            </a:r>
            <a:r>
              <a:rPr lang="nl-NL" sz="2800" b="1" baseline="-25000" dirty="0" smtClean="0"/>
              <a:t>J</a:t>
            </a:r>
            <a:r>
              <a:rPr lang="nl-NL" sz="2800" b="1" dirty="0" smtClean="0"/>
              <a:t>, &amp; D</a:t>
            </a:r>
            <a:r>
              <a:rPr lang="nl-NL" sz="2800" b="1" baseline="-25000" dirty="0" smtClean="0"/>
              <a:t>IJ</a:t>
            </a:r>
            <a:r>
              <a:rPr lang="nl-NL" sz="2800" b="1" dirty="0" smtClean="0"/>
              <a:t> are all raised to a power which is allowed to differ from 1.</a:t>
            </a:r>
          </a:p>
          <a:p>
            <a:pPr algn="ctr"/>
            <a:endParaRPr lang="nl-NL" sz="1400" b="1" dirty="0" smtClean="0"/>
          </a:p>
          <a:p>
            <a:pPr algn="ctr"/>
            <a:r>
              <a:rPr lang="nl-NL" sz="2800" b="1" dirty="0" smtClean="0"/>
              <a:t>Econometrics is used to find a best fit of a, b, &amp; c to actual data.  Empirical tests show a, b, &amp; c are pretty close to 1.</a:t>
            </a:r>
          </a:p>
          <a:p>
            <a:pPr algn="ctr"/>
            <a:r>
              <a:rPr lang="nl-NL" sz="2800" b="1" dirty="0" smtClean="0"/>
              <a:t>So the simpler version is a good approximation.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33350"/>
            <a:ext cx="382527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Gravity Model</a:t>
            </a:r>
          </a:p>
        </p:txBody>
      </p:sp>
      <p:pic>
        <p:nvPicPr>
          <p:cNvPr id="3" name="Picture 13" descr="fig02_02"/>
          <p:cNvPicPr>
            <a:picLocks noChangeAspect="1" noChangeArrowheads="1"/>
          </p:cNvPicPr>
          <p:nvPr/>
        </p:nvPicPr>
        <p:blipFill>
          <a:blip r:embed="rId2"/>
          <a:srcRect/>
          <a:stretch>
            <a:fillRect/>
          </a:stretch>
        </p:blipFill>
        <p:spPr bwMode="auto">
          <a:xfrm>
            <a:off x="358933" y="1809750"/>
            <a:ext cx="2841467" cy="3200400"/>
          </a:xfrm>
          <a:prstGeom prst="rect">
            <a:avLst/>
          </a:prstGeom>
          <a:noFill/>
          <a:ln>
            <a:solidFill>
              <a:schemeClr val="tx1"/>
            </a:solidFill>
          </a:ln>
        </p:spPr>
      </p:pic>
      <p:sp>
        <p:nvSpPr>
          <p:cNvPr id="4" name="Rectangle 7"/>
          <p:cNvSpPr txBox="1">
            <a:spLocks noChangeArrowheads="1"/>
          </p:cNvSpPr>
          <p:nvPr/>
        </p:nvSpPr>
        <p:spPr>
          <a:xfrm>
            <a:off x="228600" y="893763"/>
            <a:ext cx="3124200" cy="9921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2-2: The Size of European Economies, and the Value of Their Trade with U.S.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429000" y="1242120"/>
            <a:ext cx="5486400" cy="3539430"/>
          </a:xfrm>
          <a:prstGeom prst="rect">
            <a:avLst/>
          </a:prstGeom>
          <a:noFill/>
        </p:spPr>
        <p:txBody>
          <a:bodyPr wrap="square" rtlCol="0">
            <a:spAutoFit/>
          </a:bodyPr>
          <a:lstStyle/>
          <a:p>
            <a:pPr algn="ctr"/>
            <a:r>
              <a:rPr lang="en-US" sz="2800" b="1" u="sng" dirty="0" smtClean="0"/>
              <a:t>anomalies</a:t>
            </a:r>
          </a:p>
          <a:p>
            <a:pPr algn="ctr"/>
            <a:endParaRPr lang="en-US" sz="1400" b="1" dirty="0" smtClean="0"/>
          </a:p>
          <a:p>
            <a:pPr algn="ctr"/>
            <a:r>
              <a:rPr lang="en-US" sz="2800" b="1" dirty="0" smtClean="0"/>
              <a:t>Netherlands &amp; Belgium:</a:t>
            </a:r>
          </a:p>
          <a:p>
            <a:pPr algn="ctr"/>
            <a:r>
              <a:rPr lang="en-US" sz="2800" b="1" dirty="0" smtClean="0"/>
              <a:t>geography (near mouth of Rhine, Western Europe’s longest river)</a:t>
            </a:r>
          </a:p>
          <a:p>
            <a:pPr algn="ctr"/>
            <a:endParaRPr lang="en-US" sz="1400" b="1" dirty="0" smtClean="0"/>
          </a:p>
          <a:p>
            <a:pPr algn="ctr"/>
            <a:r>
              <a:rPr lang="en-US" sz="2800" b="1" dirty="0" smtClean="0"/>
              <a:t>Ireland:</a:t>
            </a:r>
          </a:p>
          <a:p>
            <a:pPr algn="ctr"/>
            <a:r>
              <a:rPr lang="en-US" sz="2800" b="1" dirty="0" smtClean="0"/>
              <a:t>cultural affinity &amp; multi-national corporations (low corporate taxes)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33350"/>
            <a:ext cx="382527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Gravity Model</a:t>
            </a:r>
          </a:p>
        </p:txBody>
      </p:sp>
      <p:sp>
        <p:nvSpPr>
          <p:cNvPr id="4" name="TextBox 3"/>
          <p:cNvSpPr txBox="1"/>
          <p:nvPr/>
        </p:nvSpPr>
        <p:spPr>
          <a:xfrm>
            <a:off x="4114800" y="761345"/>
            <a:ext cx="4724400" cy="4401205"/>
          </a:xfrm>
          <a:prstGeom prst="rect">
            <a:avLst/>
          </a:prstGeom>
          <a:noFill/>
        </p:spPr>
        <p:txBody>
          <a:bodyPr wrap="square" rtlCol="0">
            <a:spAutoFit/>
          </a:bodyPr>
          <a:lstStyle/>
          <a:p>
            <a:pPr algn="ctr"/>
            <a:r>
              <a:rPr lang="en-US" sz="2800" b="1" u="sng" dirty="0" smtClean="0"/>
              <a:t>estimates of model</a:t>
            </a:r>
          </a:p>
          <a:p>
            <a:pPr algn="ctr"/>
            <a:endParaRPr lang="en-US" sz="1400" b="1" dirty="0" smtClean="0"/>
          </a:p>
          <a:p>
            <a:pPr algn="ctr"/>
            <a:r>
              <a:rPr lang="en-US" sz="2800" b="1" dirty="0" smtClean="0"/>
              <a:t>1% increase in distance causes</a:t>
            </a:r>
          </a:p>
          <a:p>
            <a:pPr algn="ctr"/>
            <a:r>
              <a:rPr lang="en-US" sz="2800" b="1" dirty="0" smtClean="0"/>
              <a:t>0.7% to 1% decrease in trade</a:t>
            </a:r>
          </a:p>
          <a:p>
            <a:pPr algn="ctr"/>
            <a:endParaRPr lang="en-US" sz="1400" b="1" dirty="0" smtClean="0"/>
          </a:p>
          <a:p>
            <a:pPr algn="ctr"/>
            <a:r>
              <a:rPr lang="en-US" sz="2800" b="1" dirty="0" smtClean="0"/>
              <a:t>Canada &amp; Mexico are much closer to the U.S. than Europe,</a:t>
            </a:r>
          </a:p>
          <a:p>
            <a:pPr algn="ctr"/>
            <a:r>
              <a:rPr lang="en-US" sz="2800" b="1" dirty="0" smtClean="0"/>
              <a:t>so there is much more trade</a:t>
            </a:r>
          </a:p>
          <a:p>
            <a:pPr algn="ctr"/>
            <a:r>
              <a:rPr lang="en-US" sz="2800" b="1" dirty="0" smtClean="0"/>
              <a:t>(also the U.S., Canada, &amp; Mexico have a free trade agreement: NAFTA)</a:t>
            </a:r>
          </a:p>
        </p:txBody>
      </p:sp>
      <p:pic>
        <p:nvPicPr>
          <p:cNvPr id="5" name="Picture 14" descr="fig02_03"/>
          <p:cNvPicPr>
            <a:picLocks noChangeAspect="1" noChangeArrowheads="1"/>
          </p:cNvPicPr>
          <p:nvPr/>
        </p:nvPicPr>
        <p:blipFill>
          <a:blip r:embed="rId2"/>
          <a:srcRect/>
          <a:stretch>
            <a:fillRect/>
          </a:stretch>
        </p:blipFill>
        <p:spPr bwMode="auto">
          <a:xfrm>
            <a:off x="609600" y="1733550"/>
            <a:ext cx="2895332" cy="3200400"/>
          </a:xfrm>
          <a:prstGeom prst="rect">
            <a:avLst/>
          </a:prstGeom>
          <a:noFill/>
          <a:ln>
            <a:solidFill>
              <a:schemeClr val="tx1"/>
            </a:solidFill>
          </a:ln>
        </p:spPr>
      </p:pic>
      <p:sp>
        <p:nvSpPr>
          <p:cNvPr id="6" name="Rectangle 8"/>
          <p:cNvSpPr txBox="1">
            <a:spLocks noChangeArrowheads="1"/>
          </p:cNvSpPr>
          <p:nvPr/>
        </p:nvSpPr>
        <p:spPr>
          <a:xfrm>
            <a:off x="457200" y="1065213"/>
            <a:ext cx="32766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2-3: Economic Size and Trade</a:t>
            </a:r>
            <a:br>
              <a:rPr kumimoji="0" lang="en-US" b="0" i="0" u="none" strike="noStrike" kern="1200" cap="none" spc="0" normalizeH="0" baseline="0" noProof="0" smtClean="0">
                <a:ln>
                  <a:noFill/>
                </a:ln>
                <a:solidFill>
                  <a:schemeClr val="tx1"/>
                </a:solidFill>
                <a:effectLst/>
                <a:uLnTx/>
                <a:uFillTx/>
                <a:latin typeface="+mj-lt"/>
                <a:ea typeface="+mj-ea"/>
                <a:cs typeface="+mj-cs"/>
              </a:rPr>
            </a:br>
            <a:r>
              <a:rPr kumimoji="0" lang="en-US" b="0" i="0" u="none" strike="noStrike" kern="1200" cap="none" spc="0" normalizeH="0" baseline="0" noProof="0" smtClean="0">
                <a:ln>
                  <a:noFill/>
                </a:ln>
                <a:solidFill>
                  <a:schemeClr val="tx1"/>
                </a:solidFill>
                <a:effectLst/>
                <a:uLnTx/>
                <a:uFillTx/>
                <a:latin typeface="+mj-lt"/>
                <a:ea typeface="+mj-ea"/>
                <a:cs typeface="+mj-cs"/>
              </a:rPr>
              <a:t>with the United States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33350"/>
            <a:ext cx="382527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Gravity Model</a:t>
            </a:r>
          </a:p>
        </p:txBody>
      </p:sp>
      <p:pic>
        <p:nvPicPr>
          <p:cNvPr id="3" name="Picture 2" descr="nafta.png"/>
          <p:cNvPicPr>
            <a:picLocks noChangeAspect="1"/>
          </p:cNvPicPr>
          <p:nvPr/>
        </p:nvPicPr>
        <p:blipFill>
          <a:blip r:embed="rId2"/>
          <a:stretch>
            <a:fillRect/>
          </a:stretch>
        </p:blipFill>
        <p:spPr>
          <a:xfrm>
            <a:off x="228600" y="1428750"/>
            <a:ext cx="3347634" cy="2743200"/>
          </a:xfrm>
          <a:prstGeom prst="rect">
            <a:avLst/>
          </a:prstGeom>
        </p:spPr>
      </p:pic>
      <p:sp>
        <p:nvSpPr>
          <p:cNvPr id="5" name="TextBox 4"/>
          <p:cNvSpPr txBox="1"/>
          <p:nvPr/>
        </p:nvSpPr>
        <p:spPr>
          <a:xfrm>
            <a:off x="3276600" y="1352550"/>
            <a:ext cx="5715000" cy="2893100"/>
          </a:xfrm>
          <a:prstGeom prst="rect">
            <a:avLst/>
          </a:prstGeom>
          <a:noFill/>
        </p:spPr>
        <p:txBody>
          <a:bodyPr wrap="square" rtlCol="0">
            <a:spAutoFit/>
          </a:bodyPr>
          <a:lstStyle/>
          <a:p>
            <a:pPr algn="ctr"/>
            <a:r>
              <a:rPr lang="en-US" sz="2800" b="1" dirty="0" smtClean="0"/>
              <a:t>Also the U.S., Canada, &amp; Mexico have a free trade agreement: the North American Free Trade Agreement (NAFTA, signed 1994).</a:t>
            </a:r>
          </a:p>
          <a:p>
            <a:pPr algn="ctr"/>
            <a:endParaRPr lang="en-US" sz="1400" b="1" dirty="0" smtClean="0"/>
          </a:p>
          <a:p>
            <a:pPr algn="ctr"/>
            <a:r>
              <a:rPr lang="en-US" sz="2800" b="1" dirty="0" smtClean="0"/>
              <a:t>Even with free trade though,</a:t>
            </a:r>
          </a:p>
          <a:p>
            <a:pPr algn="ctr"/>
            <a:r>
              <a:rPr lang="en-US" sz="2800" b="1" dirty="0" smtClean="0"/>
              <a:t>borders matter.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33350"/>
            <a:ext cx="382527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Gravity Model</a:t>
            </a:r>
          </a:p>
        </p:txBody>
      </p:sp>
      <p:pic>
        <p:nvPicPr>
          <p:cNvPr id="3" name="Picture 12" descr="fig02_04"/>
          <p:cNvPicPr>
            <a:picLocks noChangeAspect="1" noChangeArrowheads="1"/>
          </p:cNvPicPr>
          <p:nvPr/>
        </p:nvPicPr>
        <p:blipFill>
          <a:blip r:embed="rId2"/>
          <a:srcRect/>
          <a:stretch>
            <a:fillRect/>
          </a:stretch>
        </p:blipFill>
        <p:spPr bwMode="auto">
          <a:xfrm>
            <a:off x="228600" y="1657350"/>
            <a:ext cx="4367101" cy="3200400"/>
          </a:xfrm>
          <a:prstGeom prst="rect">
            <a:avLst/>
          </a:prstGeom>
          <a:noFill/>
          <a:ln>
            <a:solidFill>
              <a:schemeClr val="tx1"/>
            </a:solidFill>
          </a:ln>
        </p:spPr>
      </p:pic>
      <p:pic>
        <p:nvPicPr>
          <p:cNvPr id="4" name="Picture 11" descr="tbl02_01"/>
          <p:cNvPicPr>
            <a:picLocks noChangeAspect="1" noChangeArrowheads="1"/>
          </p:cNvPicPr>
          <p:nvPr/>
        </p:nvPicPr>
        <p:blipFill>
          <a:blip r:embed="rId3"/>
          <a:srcRect/>
          <a:stretch>
            <a:fillRect/>
          </a:stretch>
        </p:blipFill>
        <p:spPr bwMode="auto">
          <a:xfrm>
            <a:off x="4953000" y="1657350"/>
            <a:ext cx="3932093" cy="1828800"/>
          </a:xfrm>
          <a:prstGeom prst="rect">
            <a:avLst/>
          </a:prstGeom>
          <a:noFill/>
          <a:ln>
            <a:solidFill>
              <a:schemeClr val="tx1"/>
            </a:solidFill>
          </a:ln>
        </p:spPr>
      </p:pic>
      <p:sp>
        <p:nvSpPr>
          <p:cNvPr id="5" name="Rectangle 2"/>
          <p:cNvSpPr txBox="1">
            <a:spLocks noChangeArrowheads="1"/>
          </p:cNvSpPr>
          <p:nvPr/>
        </p:nvSpPr>
        <p:spPr>
          <a:xfrm>
            <a:off x="4724400" y="971550"/>
            <a:ext cx="42672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Table 2-1: Trade with British Columbia, as Percent of GDP, 1996</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2"/>
          <p:cNvSpPr txBox="1">
            <a:spLocks noChangeArrowheads="1"/>
          </p:cNvSpPr>
          <p:nvPr/>
        </p:nvSpPr>
        <p:spPr>
          <a:xfrm>
            <a:off x="152400" y="971550"/>
            <a:ext cx="4495800" cy="6873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2-4: Canadian Provinces and U.S. States That Trade with British Columbia</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4572000" y="3625155"/>
            <a:ext cx="4572000" cy="1384995"/>
          </a:xfrm>
          <a:prstGeom prst="rect">
            <a:avLst/>
          </a:prstGeom>
          <a:noFill/>
        </p:spPr>
        <p:txBody>
          <a:bodyPr wrap="square" rtlCol="0">
            <a:spAutoFit/>
          </a:bodyPr>
          <a:lstStyle/>
          <a:p>
            <a:pPr algn="ctr"/>
            <a:r>
              <a:rPr lang="en-US" sz="2800" b="1" dirty="0" smtClean="0"/>
              <a:t>Trade with U.S. states of equivalent distance as provinces is far lower.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229" y="133350"/>
            <a:ext cx="835857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Has the World Become Smaller?</a:t>
            </a:r>
          </a:p>
        </p:txBody>
      </p:sp>
      <p:pic>
        <p:nvPicPr>
          <p:cNvPr id="3" name="Picture 5" descr="tbl02_02"/>
          <p:cNvPicPr>
            <a:picLocks noChangeAspect="1" noChangeArrowheads="1"/>
          </p:cNvPicPr>
          <p:nvPr/>
        </p:nvPicPr>
        <p:blipFill>
          <a:blip r:embed="rId2"/>
          <a:srcRect/>
          <a:stretch>
            <a:fillRect/>
          </a:stretch>
        </p:blipFill>
        <p:spPr bwMode="auto">
          <a:xfrm>
            <a:off x="304800" y="2266950"/>
            <a:ext cx="4003084" cy="1828800"/>
          </a:xfrm>
          <a:prstGeom prst="rect">
            <a:avLst/>
          </a:prstGeom>
          <a:noFill/>
          <a:ln>
            <a:solidFill>
              <a:schemeClr val="tx1"/>
            </a:solidFill>
          </a:ln>
        </p:spPr>
      </p:pic>
      <p:sp>
        <p:nvSpPr>
          <p:cNvPr id="4" name="Rectangle 2"/>
          <p:cNvSpPr txBox="1">
            <a:spLocks noChangeArrowheads="1"/>
          </p:cNvSpPr>
          <p:nvPr/>
        </p:nvSpPr>
        <p:spPr>
          <a:xfrm>
            <a:off x="838200" y="1598613"/>
            <a:ext cx="29718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Table 2-2: World Exports as a Percentage of World GDP</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572000" y="895350"/>
            <a:ext cx="4343400" cy="4185761"/>
          </a:xfrm>
          <a:prstGeom prst="rect">
            <a:avLst/>
          </a:prstGeom>
          <a:noFill/>
        </p:spPr>
        <p:txBody>
          <a:bodyPr wrap="square" rtlCol="0">
            <a:spAutoFit/>
          </a:bodyPr>
          <a:lstStyle/>
          <a:p>
            <a:pPr algn="ctr"/>
            <a:r>
              <a:rPr lang="en-US" sz="2800" b="1" dirty="0" smtClean="0"/>
              <a:t>The negative effect of distance is decreasing due to modern transportation and communication.</a:t>
            </a:r>
          </a:p>
          <a:p>
            <a:pPr algn="ctr"/>
            <a:endParaRPr lang="en-US" sz="1400" b="1" dirty="0" smtClean="0"/>
          </a:p>
          <a:p>
            <a:pPr algn="ctr"/>
            <a:r>
              <a:rPr lang="en-US" sz="2800" b="1" dirty="0" smtClean="0"/>
              <a:t>World trade grew rapidly from 1870 to 1913, then declined due to world wars and the Great Depression.</a:t>
            </a:r>
          </a:p>
          <a:p>
            <a:pPr algn="ctr"/>
            <a:r>
              <a:rPr lang="en-US" sz="2800" b="1" dirty="0" smtClean="0"/>
              <a:t>It recovered around 1970.</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33350"/>
            <a:ext cx="331193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World Trade</a:t>
            </a:r>
          </a:p>
        </p:txBody>
      </p:sp>
      <p:pic>
        <p:nvPicPr>
          <p:cNvPr id="4" name="Picture 3" descr="world_trade_pie_graph.png"/>
          <p:cNvPicPr>
            <a:picLocks noChangeAspect="1"/>
          </p:cNvPicPr>
          <p:nvPr/>
        </p:nvPicPr>
        <p:blipFill>
          <a:blip r:embed="rId2"/>
          <a:stretch>
            <a:fillRect/>
          </a:stretch>
        </p:blipFill>
        <p:spPr>
          <a:xfrm>
            <a:off x="297918" y="1733550"/>
            <a:ext cx="3207282" cy="3200400"/>
          </a:xfrm>
          <a:prstGeom prst="rect">
            <a:avLst/>
          </a:prstGeom>
        </p:spPr>
      </p:pic>
      <p:sp>
        <p:nvSpPr>
          <p:cNvPr id="5" name="Rectangle 2"/>
          <p:cNvSpPr txBox="1">
            <a:spLocks noChangeArrowheads="1"/>
          </p:cNvSpPr>
          <p:nvPr/>
        </p:nvSpPr>
        <p:spPr>
          <a:xfrm>
            <a:off x="609600" y="1047750"/>
            <a:ext cx="27432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2-5: The Composition of World Trade, 2008</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extBox 11"/>
          <p:cNvSpPr txBox="1"/>
          <p:nvPr/>
        </p:nvSpPr>
        <p:spPr>
          <a:xfrm>
            <a:off x="4267200" y="2684443"/>
            <a:ext cx="4114800" cy="954107"/>
          </a:xfrm>
          <a:prstGeom prst="rect">
            <a:avLst/>
          </a:prstGeom>
          <a:noFill/>
        </p:spPr>
        <p:txBody>
          <a:bodyPr wrap="square" rtlCol="0">
            <a:spAutoFit/>
          </a:bodyPr>
          <a:lstStyle/>
          <a:p>
            <a:pPr algn="ctr"/>
            <a:r>
              <a:rPr lang="en-US" sz="2800" b="1" dirty="0" smtClean="0"/>
              <a:t>The bulk of world trade is manufactured products.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33350"/>
            <a:ext cx="331193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World Trade</a:t>
            </a:r>
          </a:p>
        </p:txBody>
      </p:sp>
      <p:pic>
        <p:nvPicPr>
          <p:cNvPr id="5" name="Picture 11" descr="fig02_06"/>
          <p:cNvPicPr>
            <a:picLocks noChangeAspect="1" noChangeArrowheads="1"/>
          </p:cNvPicPr>
          <p:nvPr/>
        </p:nvPicPr>
        <p:blipFill>
          <a:blip r:embed="rId2"/>
          <a:srcRect/>
          <a:stretch>
            <a:fillRect/>
          </a:stretch>
        </p:blipFill>
        <p:spPr bwMode="auto">
          <a:xfrm>
            <a:off x="5257800" y="1581150"/>
            <a:ext cx="2934569" cy="1828800"/>
          </a:xfrm>
          <a:prstGeom prst="rect">
            <a:avLst/>
          </a:prstGeom>
          <a:noFill/>
          <a:ln>
            <a:solidFill>
              <a:schemeClr val="tx1"/>
            </a:solidFill>
          </a:ln>
        </p:spPr>
      </p:pic>
      <p:sp>
        <p:nvSpPr>
          <p:cNvPr id="6" name="Rectangle 2"/>
          <p:cNvSpPr txBox="1">
            <a:spLocks noChangeArrowheads="1"/>
          </p:cNvSpPr>
          <p:nvPr/>
        </p:nvSpPr>
        <p:spPr>
          <a:xfrm>
            <a:off x="4953000" y="912813"/>
            <a:ext cx="35814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2-6: The Changing Composition of Developing-Country Exports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10" descr="tbl02_03"/>
          <p:cNvPicPr>
            <a:picLocks noChangeAspect="1" noChangeArrowheads="1"/>
          </p:cNvPicPr>
          <p:nvPr/>
        </p:nvPicPr>
        <p:blipFill>
          <a:blip r:embed="rId3"/>
          <a:srcRect/>
          <a:stretch>
            <a:fillRect/>
          </a:stretch>
        </p:blipFill>
        <p:spPr bwMode="auto">
          <a:xfrm>
            <a:off x="108223" y="1581150"/>
            <a:ext cx="4387577" cy="1371600"/>
          </a:xfrm>
          <a:prstGeom prst="rect">
            <a:avLst/>
          </a:prstGeom>
          <a:noFill/>
        </p:spPr>
      </p:pic>
      <p:sp>
        <p:nvSpPr>
          <p:cNvPr id="8" name="Rectangle 2"/>
          <p:cNvSpPr txBox="1">
            <a:spLocks noChangeArrowheads="1"/>
          </p:cNvSpPr>
          <p:nvPr/>
        </p:nvSpPr>
        <p:spPr>
          <a:xfrm>
            <a:off x="304800" y="893763"/>
            <a:ext cx="4038600" cy="6111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Table 2-3: Manufactured Goods as a Percent of Merchandise Trade</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228600" y="3548955"/>
            <a:ext cx="4038600" cy="1384995"/>
          </a:xfrm>
          <a:prstGeom prst="rect">
            <a:avLst/>
          </a:prstGeom>
          <a:noFill/>
        </p:spPr>
        <p:txBody>
          <a:bodyPr wrap="square" rtlCol="0">
            <a:spAutoFit/>
          </a:bodyPr>
          <a:lstStyle/>
          <a:p>
            <a:pPr algn="ctr"/>
            <a:r>
              <a:rPr lang="en-US" sz="2800" b="1" dirty="0" smtClean="0"/>
              <a:t>100 years ago most trade was agricultural &amp; mineral products.</a:t>
            </a:r>
          </a:p>
        </p:txBody>
      </p:sp>
      <p:sp>
        <p:nvSpPr>
          <p:cNvPr id="11" name="TextBox 10"/>
          <p:cNvSpPr txBox="1"/>
          <p:nvPr/>
        </p:nvSpPr>
        <p:spPr>
          <a:xfrm>
            <a:off x="4419600" y="3548955"/>
            <a:ext cx="4648200" cy="1384995"/>
          </a:xfrm>
          <a:prstGeom prst="rect">
            <a:avLst/>
          </a:prstGeom>
          <a:noFill/>
        </p:spPr>
        <p:txBody>
          <a:bodyPr wrap="square" rtlCol="0">
            <a:spAutoFit/>
          </a:bodyPr>
          <a:lstStyle/>
          <a:p>
            <a:pPr algn="ctr"/>
            <a:r>
              <a:rPr lang="en-US" sz="2800" b="1" dirty="0" smtClean="0"/>
              <a:t>Developing countries are trending away from agriculture to manufacturing.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33350"/>
            <a:ext cx="331193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World Trade</a:t>
            </a:r>
          </a:p>
        </p:txBody>
      </p:sp>
      <p:pic>
        <p:nvPicPr>
          <p:cNvPr id="5" name="Picture 11" descr="fig02_07"/>
          <p:cNvPicPr>
            <a:picLocks noChangeAspect="1" noChangeArrowheads="1"/>
          </p:cNvPicPr>
          <p:nvPr/>
        </p:nvPicPr>
        <p:blipFill>
          <a:blip r:embed="rId2"/>
          <a:srcRect/>
          <a:stretch>
            <a:fillRect/>
          </a:stretch>
        </p:blipFill>
        <p:spPr bwMode="auto">
          <a:xfrm>
            <a:off x="393600" y="1733550"/>
            <a:ext cx="4026000" cy="3200400"/>
          </a:xfrm>
          <a:prstGeom prst="rect">
            <a:avLst/>
          </a:prstGeom>
          <a:noFill/>
          <a:ln>
            <a:solidFill>
              <a:schemeClr val="tx1"/>
            </a:solidFill>
          </a:ln>
        </p:spPr>
      </p:pic>
      <p:sp>
        <p:nvSpPr>
          <p:cNvPr id="6" name="Rectangle 2"/>
          <p:cNvSpPr txBox="1">
            <a:spLocks noChangeArrowheads="1"/>
          </p:cNvSpPr>
          <p:nvPr/>
        </p:nvSpPr>
        <p:spPr>
          <a:xfrm>
            <a:off x="990600" y="1065213"/>
            <a:ext cx="28956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2-7: Tradable Industries’ Share of Employment in U.S.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4572000" y="2684443"/>
            <a:ext cx="4419600" cy="954107"/>
          </a:xfrm>
          <a:prstGeom prst="rect">
            <a:avLst/>
          </a:prstGeom>
          <a:noFill/>
        </p:spPr>
        <p:txBody>
          <a:bodyPr wrap="square" rtlCol="0">
            <a:spAutoFit/>
          </a:bodyPr>
          <a:lstStyle/>
          <a:p>
            <a:pPr algn="ctr"/>
            <a:r>
              <a:rPr lang="en-US" sz="2800" b="1" dirty="0" smtClean="0"/>
              <a:t>A lot more services could be </a:t>
            </a:r>
            <a:r>
              <a:rPr lang="en-US" sz="2800" b="1" dirty="0" err="1" smtClean="0"/>
              <a:t>offshored</a:t>
            </a:r>
            <a:r>
              <a:rPr lang="en-US" sz="2800" b="1" dirty="0" smtClean="0"/>
              <a:t> / outsourced.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4114800" y="2038350"/>
            <a:ext cx="44196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quota </a:t>
            </a:r>
            <a:r>
              <a:rPr lang="en-US" sz="2800" b="1" dirty="0" smtClean="0"/>
              <a:t>–</a:t>
            </a:r>
          </a:p>
          <a:p>
            <a:pPr algn="ctr"/>
            <a:r>
              <a:rPr lang="en-US" sz="2800" b="1" dirty="0" smtClean="0"/>
              <a:t>a quantity restriction</a:t>
            </a:r>
          </a:p>
          <a:p>
            <a:pPr algn="ctr"/>
            <a:r>
              <a:rPr lang="en-US" sz="2800" b="1" dirty="0" smtClean="0"/>
              <a:t>on imports or exports</a:t>
            </a:r>
          </a:p>
        </p:txBody>
      </p:sp>
      <p:pic>
        <p:nvPicPr>
          <p:cNvPr id="4" name="Picture 3" descr="quota.png"/>
          <p:cNvPicPr>
            <a:picLocks noChangeAspect="1"/>
          </p:cNvPicPr>
          <p:nvPr/>
        </p:nvPicPr>
        <p:blipFill>
          <a:blip r:embed="rId2"/>
          <a:stretch>
            <a:fillRect/>
          </a:stretch>
        </p:blipFill>
        <p:spPr>
          <a:xfrm>
            <a:off x="228600" y="1276350"/>
            <a:ext cx="4156536" cy="3200400"/>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3810000" y="2038350"/>
            <a:ext cx="44196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export subsidy </a:t>
            </a:r>
            <a:r>
              <a:rPr lang="en-US" sz="2800" b="1" dirty="0" smtClean="0"/>
              <a:t>–</a:t>
            </a:r>
          </a:p>
          <a:p>
            <a:pPr algn="ctr"/>
            <a:r>
              <a:rPr lang="en-US" sz="2800" b="1" dirty="0" smtClean="0"/>
              <a:t>a payment to</a:t>
            </a:r>
          </a:p>
          <a:p>
            <a:pPr algn="ctr"/>
            <a:r>
              <a:rPr lang="en-US" sz="2800" b="1" dirty="0" smtClean="0"/>
              <a:t>producers that export</a:t>
            </a:r>
          </a:p>
        </p:txBody>
      </p:sp>
      <p:pic>
        <p:nvPicPr>
          <p:cNvPr id="5" name="Picture 4" descr="subsidy.png"/>
          <p:cNvPicPr>
            <a:picLocks noChangeAspect="1"/>
          </p:cNvPicPr>
          <p:nvPr/>
        </p:nvPicPr>
        <p:blipFill>
          <a:blip r:embed="rId2"/>
          <a:stretch>
            <a:fillRect/>
          </a:stretch>
        </p:blipFill>
        <p:spPr>
          <a:xfrm>
            <a:off x="847725" y="1962150"/>
            <a:ext cx="2352675" cy="1981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6204" y="133350"/>
            <a:ext cx="2491196"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Krugman</a:t>
            </a:r>
            <a:endParaRPr lang="en-US" sz="4800" b="1" u="sng" dirty="0" smtClean="0">
              <a:solidFill>
                <a:srgbClr val="002060"/>
              </a:solidFill>
              <a:effectLst>
                <a:outerShdw blurRad="38100" dist="38100" dir="2700000" algn="tl">
                  <a:srgbClr val="000000">
                    <a:alpha val="43137"/>
                  </a:srgbClr>
                </a:outerShdw>
              </a:effectLst>
            </a:endParaRPr>
          </a:p>
        </p:txBody>
      </p:sp>
      <p:pic>
        <p:nvPicPr>
          <p:cNvPr id="4" name="Picture 3" descr="inoculate.png"/>
          <p:cNvPicPr>
            <a:picLocks noChangeAspect="1"/>
          </p:cNvPicPr>
          <p:nvPr/>
        </p:nvPicPr>
        <p:blipFill>
          <a:blip r:embed="rId2"/>
          <a:stretch>
            <a:fillRect/>
          </a:stretch>
        </p:blipFill>
        <p:spPr>
          <a:xfrm>
            <a:off x="982266" y="2876550"/>
            <a:ext cx="1303734" cy="2286000"/>
          </a:xfrm>
          <a:prstGeom prst="rect">
            <a:avLst/>
          </a:prstGeom>
        </p:spPr>
      </p:pic>
      <p:pic>
        <p:nvPicPr>
          <p:cNvPr id="5" name="Picture 4" descr="krugman.png"/>
          <p:cNvPicPr>
            <a:picLocks noChangeAspect="1"/>
          </p:cNvPicPr>
          <p:nvPr/>
        </p:nvPicPr>
        <p:blipFill>
          <a:blip r:embed="rId3"/>
          <a:stretch>
            <a:fillRect/>
          </a:stretch>
        </p:blipFill>
        <p:spPr>
          <a:xfrm>
            <a:off x="0" y="514350"/>
            <a:ext cx="2286000" cy="2286000"/>
          </a:xfrm>
          <a:prstGeom prst="rect">
            <a:avLst/>
          </a:prstGeom>
        </p:spPr>
      </p:pic>
      <p:sp>
        <p:nvSpPr>
          <p:cNvPr id="6" name="TextBox 5"/>
          <p:cNvSpPr txBox="1"/>
          <p:nvPr/>
        </p:nvSpPr>
        <p:spPr>
          <a:xfrm>
            <a:off x="2743200" y="1504950"/>
            <a:ext cx="6095999" cy="2893100"/>
          </a:xfrm>
          <a:prstGeom prst="rect">
            <a:avLst/>
          </a:prstGeom>
          <a:noFill/>
        </p:spPr>
        <p:txBody>
          <a:bodyPr wrap="square" rtlCol="0">
            <a:spAutoFit/>
          </a:bodyPr>
          <a:lstStyle/>
          <a:p>
            <a:pPr algn="ctr"/>
            <a:r>
              <a:rPr lang="en-US" sz="2800" b="1" dirty="0" smtClean="0"/>
              <a:t>The </a:t>
            </a:r>
            <a:r>
              <a:rPr lang="en-US" sz="2800" b="1" dirty="0" err="1" smtClean="0"/>
              <a:t>Krugman</a:t>
            </a:r>
            <a:r>
              <a:rPr lang="en-US" sz="2800" b="1" dirty="0" smtClean="0"/>
              <a:t> textbook has the clearest diagrams and explanations.</a:t>
            </a:r>
          </a:p>
          <a:p>
            <a:pPr algn="ctr"/>
            <a:endParaRPr lang="en-US" sz="1400" b="1" dirty="0" smtClean="0"/>
          </a:p>
          <a:p>
            <a:pPr algn="ctr"/>
            <a:r>
              <a:rPr lang="en-US" sz="2800" b="1" dirty="0" smtClean="0"/>
              <a:t>However, because </a:t>
            </a:r>
            <a:r>
              <a:rPr lang="en-US" sz="2800" b="1" dirty="0" err="1" smtClean="0"/>
              <a:t>Krugman</a:t>
            </a:r>
            <a:r>
              <a:rPr lang="en-US" sz="2800" b="1" dirty="0" smtClean="0"/>
              <a:t> says some crazy things (mainly outside the field of International Economics), I will inoculate you against them early 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2583</Words>
  <Application>Microsoft Office PowerPoint</Application>
  <PresentationFormat>On-screen Show (16:9)</PresentationFormat>
  <Paragraphs>388</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111</cp:revision>
  <dcterms:created xsi:type="dcterms:W3CDTF">2010-08-30T19:56:42Z</dcterms:created>
  <dcterms:modified xsi:type="dcterms:W3CDTF">2012-01-22T22:58:36Z</dcterms:modified>
</cp:coreProperties>
</file>