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4" r:id="rId8"/>
    <p:sldId id="269" r:id="rId9"/>
    <p:sldId id="278" r:id="rId10"/>
    <p:sldId id="270" r:id="rId11"/>
    <p:sldId id="271" r:id="rId12"/>
    <p:sldId id="274" r:id="rId13"/>
    <p:sldId id="275" r:id="rId14"/>
    <p:sldId id="262" r:id="rId15"/>
    <p:sldId id="263" r:id="rId16"/>
    <p:sldId id="266" r:id="rId17"/>
    <p:sldId id="267" r:id="rId18"/>
    <p:sldId id="277" r:id="rId19"/>
    <p:sldId id="26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285750"/>
            <a:ext cx="47689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6115" y="2567047"/>
            <a:ext cx="37008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Econ 390-001</a:t>
            </a:r>
          </a:p>
          <a:p>
            <a:pPr algn="ctr"/>
            <a:r>
              <a:rPr lang="en-US" sz="3200" b="1" dirty="0" smtClean="0"/>
              <a:t>Mon., Wed., &amp; Fri.</a:t>
            </a:r>
          </a:p>
          <a:p>
            <a:pPr algn="ctr"/>
            <a:r>
              <a:rPr lang="en-US" sz="3200" b="1" dirty="0" smtClean="0"/>
              <a:t>12:30-1:20 pm</a:t>
            </a:r>
          </a:p>
          <a:p>
            <a:pPr algn="ctr"/>
            <a:r>
              <a:rPr lang="en-US" sz="3200" b="1" dirty="0" smtClean="0"/>
              <a:t>University Hall, 1202</a:t>
            </a:r>
          </a:p>
        </p:txBody>
      </p:sp>
      <p:pic>
        <p:nvPicPr>
          <p:cNvPr id="7" name="Picture 6" descr="globe_amer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38150"/>
            <a:ext cx="1828800" cy="1828800"/>
          </a:xfrm>
          <a:prstGeom prst="rect">
            <a:avLst/>
          </a:prstGeom>
        </p:spPr>
      </p:pic>
      <p:pic>
        <p:nvPicPr>
          <p:cNvPr id="11" name="Picture 10" descr="globe_eur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3815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238" y="133350"/>
            <a:ext cx="535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3308" y="1047750"/>
            <a:ext cx="6519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 my opinion notes became obsolete with</a:t>
            </a:r>
          </a:p>
          <a:p>
            <a:pPr algn="ctr"/>
            <a:r>
              <a:rPr lang="en-US" sz="2800" b="1" dirty="0" smtClean="0"/>
              <a:t>the invention of the printing press in 1440.</a:t>
            </a:r>
          </a:p>
        </p:txBody>
      </p:sp>
      <p:pic>
        <p:nvPicPr>
          <p:cNvPr id="4" name="Picture 3" descr="printing_pr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90750"/>
            <a:ext cx="268224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238" y="133350"/>
            <a:ext cx="535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644" y="1047750"/>
            <a:ext cx="5783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Learning should be fun.</a:t>
            </a:r>
          </a:p>
          <a:p>
            <a:pPr algn="ctr"/>
            <a:r>
              <a:rPr lang="en-US" sz="2800" b="1" dirty="0" smtClean="0"/>
              <a:t>If it isn’t fun, you aren’t doing it right.</a:t>
            </a:r>
          </a:p>
        </p:txBody>
      </p:sp>
      <p:pic>
        <p:nvPicPr>
          <p:cNvPr id="4" name="Picture 3" descr="calvin,economics,fun,hobbes-b3fe3ff7ca0a4c4d29e2d22d73ba40e1_h[2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114550"/>
            <a:ext cx="5765800" cy="271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2434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Cheating</a:t>
            </a:r>
          </a:p>
        </p:txBody>
      </p:sp>
      <p:pic>
        <p:nvPicPr>
          <p:cNvPr id="3" name="Picture 2" descr="Cheating-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2633472" cy="3444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12578" y="1039832"/>
            <a:ext cx="61314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cheating will not be tolerated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all</a:t>
            </a:r>
            <a:r>
              <a:rPr lang="en-US" sz="2800" b="1" dirty="0" smtClean="0"/>
              <a:t> cheaters will be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discovered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reported to the Honor Committee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F’s for the course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suspended or expelled from GMU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honor code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you must not cheat yourself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you must report cheating of others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63" y="133350"/>
            <a:ext cx="29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Calculators</a:t>
            </a:r>
          </a:p>
        </p:txBody>
      </p:sp>
      <p:pic>
        <p:nvPicPr>
          <p:cNvPr id="3" name="Picture 2" descr="basic_m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14450"/>
            <a:ext cx="2686050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2578" y="1039832"/>
            <a:ext cx="59091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There will be no calculators on exams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You should know basic math: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addition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subtraction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multiplication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division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fractions (+, –, </a:t>
            </a:r>
            <a:r>
              <a:rPr lang="en-US" sz="2800" b="1" dirty="0" smtClean="0">
                <a:cs typeface="Times New Roman"/>
              </a:rPr>
              <a:t>×</a:t>
            </a:r>
            <a:r>
              <a:rPr lang="en-US" sz="2800" b="1" dirty="0" smtClean="0"/>
              <a:t>, </a:t>
            </a:r>
            <a:r>
              <a:rPr lang="en-US" sz="2800" b="1" dirty="0" smtClean="0">
                <a:cs typeface="Times New Roman"/>
              </a:rPr>
              <a:t>÷</a:t>
            </a:r>
            <a:r>
              <a:rPr lang="en-US" sz="2800" b="1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simple algebra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117" y="133350"/>
            <a:ext cx="39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Disclosure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13532"/>
            <a:ext cx="2086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Libertarian</a:t>
            </a:r>
          </a:p>
          <a:p>
            <a:pPr algn="ctr"/>
            <a:r>
              <a:rPr lang="en-US" sz="3200" b="1" dirty="0" smtClean="0"/>
              <a:t>(</a:t>
            </a:r>
            <a:r>
              <a:rPr lang="en-US" sz="3200" b="1" i="1" dirty="0" smtClean="0"/>
              <a:t>politically</a:t>
            </a:r>
            <a:r>
              <a:rPr lang="en-US" sz="3200" b="1" dirty="0" smtClean="0"/>
              <a:t>)</a:t>
            </a:r>
          </a:p>
        </p:txBody>
      </p:sp>
      <p:pic>
        <p:nvPicPr>
          <p:cNvPr id="4" name="Picture 3" descr="anarc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266950"/>
            <a:ext cx="2857500" cy="2857500"/>
          </a:xfrm>
          <a:prstGeom prst="rect">
            <a:avLst/>
          </a:prstGeom>
        </p:spPr>
      </p:pic>
      <p:pic>
        <p:nvPicPr>
          <p:cNvPr id="5" name="Picture 4" descr="libertari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90750"/>
            <a:ext cx="2667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4453" y="1113532"/>
            <a:ext cx="3267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anarcho</a:t>
            </a:r>
            <a:r>
              <a:rPr lang="en-US" sz="3200" b="1" dirty="0" smtClean="0"/>
              <a:t>-capitalist</a:t>
            </a:r>
          </a:p>
          <a:p>
            <a:pPr algn="ctr"/>
            <a:r>
              <a:rPr lang="en-US" sz="3200" b="1" dirty="0" smtClean="0"/>
              <a:t>(</a:t>
            </a:r>
            <a:r>
              <a:rPr lang="en-US" sz="3200" b="1" i="1" dirty="0" smtClean="0"/>
              <a:t>philosophically</a:t>
            </a:r>
            <a:r>
              <a:rPr lang="en-US" sz="32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897" y="133350"/>
            <a:ext cx="339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</p:txBody>
      </p:sp>
      <p:pic>
        <p:nvPicPr>
          <p:cNvPr id="3" name="Picture 2" descr="diction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05150"/>
            <a:ext cx="1143000" cy="1725930"/>
          </a:xfrm>
          <a:prstGeom prst="rect">
            <a:avLst/>
          </a:prstGeom>
        </p:spPr>
      </p:pic>
      <p:pic>
        <p:nvPicPr>
          <p:cNvPr id="4" name="Picture 3" descr="pol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1719263" cy="158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470" y="3352621"/>
            <a:ext cx="7425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en-US" sz="3600" b="1" dirty="0" smtClean="0"/>
              <a:t> –</a:t>
            </a:r>
          </a:p>
          <a:p>
            <a:pPr lvl="1"/>
            <a:r>
              <a:rPr lang="en-US" sz="3600" b="1" i="1" dirty="0" smtClean="0"/>
              <a:t>a legitimized monopoly on coercion</a:t>
            </a:r>
          </a:p>
        </p:txBody>
      </p:sp>
      <p:pic>
        <p:nvPicPr>
          <p:cNvPr id="6" name="Picture 5" descr="j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221105"/>
            <a:ext cx="1365885" cy="1731645"/>
          </a:xfrm>
          <a:prstGeom prst="rect">
            <a:avLst/>
          </a:prstGeom>
        </p:spPr>
      </p:pic>
      <p:pic>
        <p:nvPicPr>
          <p:cNvPr id="8" name="Picture 7" descr="simpsonsschippagenotahacksayrepublicansmayorquim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104900"/>
            <a:ext cx="1774825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50"/>
            <a:ext cx="9230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Take International Economics?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123950"/>
            <a:ext cx="8741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economy is increasingly global / interconnected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public is dangerously clueless of good policies: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 free trade, open immigration, &amp; sound money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develops knowledge base for high income jobs</a:t>
            </a:r>
          </a:p>
        </p:txBody>
      </p:sp>
      <p:pic>
        <p:nvPicPr>
          <p:cNvPr id="4" name="Picture 3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3409950"/>
            <a:ext cx="1303020" cy="1371600"/>
          </a:xfrm>
          <a:prstGeom prst="rect">
            <a:avLst/>
          </a:prstGeom>
        </p:spPr>
      </p:pic>
      <p:pic>
        <p:nvPicPr>
          <p:cNvPr id="9" name="Picture 8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409950"/>
            <a:ext cx="1303020" cy="1371600"/>
          </a:xfrm>
          <a:prstGeom prst="rect">
            <a:avLst/>
          </a:prstGeom>
        </p:spPr>
      </p:pic>
      <p:pic>
        <p:nvPicPr>
          <p:cNvPr id="10" name="Picture 9" descr="question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80" y="3409950"/>
            <a:ext cx="1303020" cy="1371600"/>
          </a:xfrm>
          <a:prstGeom prst="rect">
            <a:avLst/>
          </a:prstGeom>
        </p:spPr>
      </p:pic>
      <p:pic>
        <p:nvPicPr>
          <p:cNvPr id="11" name="Picture 10" descr="globe_amer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181350"/>
            <a:ext cx="1828800" cy="1828800"/>
          </a:xfrm>
          <a:prstGeom prst="rect">
            <a:avLst/>
          </a:prstGeom>
        </p:spPr>
      </p:pic>
      <p:pic>
        <p:nvPicPr>
          <p:cNvPr id="12" name="Picture 11" descr="globe_eur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18135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202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1" y="2190750"/>
            <a:ext cx="5714999" cy="1253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000" b="1" dirty="0" smtClean="0"/>
              <a:t>“</a:t>
            </a:r>
            <a:r>
              <a:rPr lang="en-US" sz="3000" b="1" i="1" dirty="0" smtClean="0"/>
              <a:t>When goods don’t cross borders, armies will.</a:t>
            </a:r>
            <a:r>
              <a:rPr lang="en-US" sz="3000" b="1" dirty="0" smtClean="0"/>
              <a:t>” – Frederic </a:t>
            </a:r>
            <a:r>
              <a:rPr lang="en-US" sz="3000" b="1" dirty="0" err="1" smtClean="0"/>
              <a:t>Bastiat</a:t>
            </a:r>
            <a:endParaRPr lang="en-US" sz="3000" b="1" dirty="0" smtClean="0"/>
          </a:p>
        </p:txBody>
      </p:sp>
      <p:pic>
        <p:nvPicPr>
          <p:cNvPr id="5" name="Picture 4" descr="basti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286000" cy="269748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202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1" y="1428750"/>
            <a:ext cx="5714999" cy="251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000" b="1" dirty="0" smtClean="0"/>
              <a:t>“</a:t>
            </a:r>
            <a:r>
              <a:rPr lang="en-US" sz="3000" b="1" i="1" dirty="0" smtClean="0"/>
              <a:t>It is not from the benevolence of the butcher, the brewer, or the baker that we expect our dinner, but from their regard to their own interest.</a:t>
            </a:r>
            <a:r>
              <a:rPr lang="en-US" sz="3000" b="1" dirty="0" smtClean="0"/>
              <a:t>” – Adam Smith</a:t>
            </a:r>
          </a:p>
        </p:txBody>
      </p:sp>
      <p:pic>
        <p:nvPicPr>
          <p:cNvPr id="5" name="Picture 4" descr="Wealth_of_N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276350"/>
            <a:ext cx="229209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202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200150"/>
            <a:ext cx="7086601" cy="3429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000" b="1" dirty="0" smtClean="0"/>
              <a:t>“</a:t>
            </a:r>
            <a:r>
              <a:rPr lang="en-US" sz="3000" b="1" i="1" dirty="0" smtClean="0"/>
              <a:t>It is no crime to be ignorant of economics, which is, after all, a specialized discipline and one that most people consider to be a dismal science. But it is totally irresponsible to have a loud and vociferous opinion on economic subjects while remaining in this state of ignorance.</a:t>
            </a:r>
            <a:r>
              <a:rPr lang="en-US" sz="3000" b="1" dirty="0" smtClean="0"/>
              <a:t>” – Murray </a:t>
            </a:r>
            <a:r>
              <a:rPr lang="en-US" sz="3000" b="1" dirty="0" err="1" smtClean="0"/>
              <a:t>Rothbard</a:t>
            </a:r>
            <a:endParaRPr lang="en-US" sz="3000" b="1" dirty="0" smtClean="0"/>
          </a:p>
        </p:txBody>
      </p:sp>
      <p:pic>
        <p:nvPicPr>
          <p:cNvPr id="4" name="Picture 3" descr="e09a59d21398f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9540"/>
            <a:ext cx="1778000" cy="292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443037"/>
            <a:ext cx="2957513" cy="2957513"/>
          </a:xfrm>
          <a:prstGeom prst="rect">
            <a:avLst/>
          </a:prstGeom>
          <a:ln w="127000" cmpd="thickThin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3037" y="-19050"/>
            <a:ext cx="3435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Chuck Moulton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133421"/>
            <a:ext cx="2784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Contact Info</a:t>
            </a:r>
          </a:p>
          <a:p>
            <a:pPr algn="ctr"/>
            <a:r>
              <a:rPr lang="en-US" sz="2400" b="1" dirty="0" smtClean="0"/>
              <a:t>chuck@moulton.org</a:t>
            </a:r>
          </a:p>
          <a:p>
            <a:pPr algn="ctr"/>
            <a:r>
              <a:rPr lang="en-US" sz="2400" b="1" dirty="0" smtClean="0"/>
              <a:t>888-MOULTON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133421"/>
            <a:ext cx="2707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Office Hours</a:t>
            </a:r>
          </a:p>
          <a:p>
            <a:pPr algn="ctr"/>
            <a:r>
              <a:rPr lang="en-US" sz="2400" b="1" dirty="0" smtClean="0"/>
              <a:t>by appointment</a:t>
            </a:r>
          </a:p>
          <a:p>
            <a:pPr algn="ctr"/>
            <a:r>
              <a:rPr lang="en-US" sz="2400" b="1" dirty="0" err="1" smtClean="0"/>
              <a:t>Ent</a:t>
            </a:r>
            <a:r>
              <a:rPr lang="en-US" sz="2400" b="1" dirty="0" smtClean="0"/>
              <a:t>. Hall, Work. 342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548485"/>
            <a:ext cx="618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http://www.chuckmoulton.org/gmu/econ390/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696" y="133350"/>
            <a:ext cx="275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09750"/>
            <a:ext cx="2736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International Economics</a:t>
            </a:r>
          </a:p>
          <a:p>
            <a:pPr algn="ctr"/>
            <a:r>
              <a:rPr lang="en-US" sz="2000" b="1" dirty="0" smtClean="0"/>
              <a:t>by Paul </a:t>
            </a:r>
            <a:r>
              <a:rPr lang="en-US" sz="2000" b="1" dirty="0" err="1" smtClean="0"/>
              <a:t>Krugman</a:t>
            </a:r>
            <a:r>
              <a:rPr lang="en-US" sz="2000" b="1" dirty="0" smtClean="0"/>
              <a:t> et 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4273" y="1200150"/>
            <a:ext cx="24207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The Choice:</a:t>
            </a:r>
            <a:br>
              <a:rPr lang="en-US" sz="2000" b="1" i="1" dirty="0" smtClean="0"/>
            </a:br>
            <a:r>
              <a:rPr lang="en-US" sz="2000" b="1" i="1" dirty="0" smtClean="0"/>
              <a:t>A Fable of Free Trade</a:t>
            </a:r>
          </a:p>
          <a:p>
            <a:pPr algn="ctr"/>
            <a:r>
              <a:rPr lang="en-US" sz="2000" b="1" i="1" dirty="0" smtClean="0"/>
              <a:t>and Protectionism</a:t>
            </a:r>
          </a:p>
          <a:p>
            <a:pPr algn="ctr"/>
            <a:r>
              <a:rPr lang="en-US" sz="2000" b="1" dirty="0" smtClean="0"/>
              <a:t>by Russell Roberts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763" y="1504950"/>
            <a:ext cx="2214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The Elusive Quest</a:t>
            </a:r>
          </a:p>
          <a:p>
            <a:pPr algn="ctr"/>
            <a:r>
              <a:rPr lang="en-US" sz="2000" b="1" i="1" dirty="0" smtClean="0"/>
              <a:t>for Growth</a:t>
            </a:r>
          </a:p>
          <a:p>
            <a:pPr algn="ctr"/>
            <a:r>
              <a:rPr lang="en-US" sz="2000" b="1" dirty="0" smtClean="0"/>
              <a:t>by William Easterly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249" y="468624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required</a:t>
            </a:r>
            <a:endParaRPr lang="en-US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21449" y="468624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required</a:t>
            </a:r>
            <a:endParaRPr lang="en-US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68624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required</a:t>
            </a:r>
            <a:endParaRPr lang="en-US" sz="2000" b="1" dirty="0" smtClean="0"/>
          </a:p>
        </p:txBody>
      </p:sp>
      <p:pic>
        <p:nvPicPr>
          <p:cNvPr id="12" name="Picture 11" descr="krugman_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00350"/>
            <a:ext cx="146191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roberts_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800350"/>
            <a:ext cx="1219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easterly_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216" y="2800350"/>
            <a:ext cx="122818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696" y="133350"/>
            <a:ext cx="275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Textbooks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2556" y="1809750"/>
            <a:ext cx="223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Economic Sophisms</a:t>
            </a:r>
          </a:p>
          <a:p>
            <a:pPr algn="ctr"/>
            <a:r>
              <a:rPr lang="en-US" sz="2000" b="1" dirty="0" smtClean="0"/>
              <a:t>by Frederic </a:t>
            </a:r>
            <a:r>
              <a:rPr lang="en-US" sz="2000" b="1" dirty="0" err="1" smtClean="0"/>
              <a:t>Bastiat</a:t>
            </a: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95450" y="1248311"/>
            <a:ext cx="1886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The Travels of</a:t>
            </a:r>
          </a:p>
          <a:p>
            <a:pPr algn="ctr"/>
            <a:r>
              <a:rPr lang="en-US" sz="2000" b="1" i="1" dirty="0" smtClean="0"/>
              <a:t>a T-shirt in the</a:t>
            </a:r>
          </a:p>
          <a:p>
            <a:pPr algn="ctr"/>
            <a:r>
              <a:rPr lang="en-US" sz="2000" b="1" i="1" dirty="0" smtClean="0"/>
              <a:t>Global Economy</a:t>
            </a:r>
          </a:p>
          <a:p>
            <a:pPr algn="ctr"/>
            <a:r>
              <a:rPr lang="en-US" sz="2000" b="1" dirty="0" smtClean="0"/>
              <a:t>by </a:t>
            </a:r>
            <a:r>
              <a:rPr lang="en-US" sz="2000" b="1" dirty="0" err="1" smtClean="0"/>
              <a:t>Pietra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Rivoli</a:t>
            </a:r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81200" y="4686240"/>
            <a:ext cx="1709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recommended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4686240"/>
            <a:ext cx="1709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recommended</a:t>
            </a:r>
            <a:endParaRPr lang="en-US" sz="2000" b="1" dirty="0" smtClean="0"/>
          </a:p>
        </p:txBody>
      </p:sp>
      <p:pic>
        <p:nvPicPr>
          <p:cNvPr id="12" name="Picture 11" descr="bastiat_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00350"/>
            <a:ext cx="117948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rivoli_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800350"/>
            <a:ext cx="120911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688" y="133350"/>
            <a:ext cx="1972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9298" y="1276350"/>
            <a:ext cx="287290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20%	quizzes</a:t>
            </a:r>
          </a:p>
          <a:p>
            <a:r>
              <a:rPr lang="en-US" sz="3200" b="1" dirty="0" smtClean="0"/>
              <a:t>40%	midterms</a:t>
            </a:r>
          </a:p>
          <a:p>
            <a:r>
              <a:rPr lang="en-US" sz="3200" b="1" dirty="0" smtClean="0"/>
              <a:t>40%	final exam</a:t>
            </a:r>
          </a:p>
        </p:txBody>
      </p:sp>
      <p:pic>
        <p:nvPicPr>
          <p:cNvPr id="4" name="Picture 3" descr="grad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0150"/>
            <a:ext cx="2286000" cy="1717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_gra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892969"/>
            <a:ext cx="1843087" cy="2135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3181350"/>
            <a:ext cx="8700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quizzes (5 question) on the readings, </a:t>
            </a:r>
            <a:r>
              <a:rPr lang="en-US" sz="2400" b="1" dirty="0" smtClean="0"/>
              <a:t>10 </a:t>
            </a:r>
            <a:r>
              <a:rPr lang="en-US" sz="2400" b="1" dirty="0" smtClean="0"/>
              <a:t>lowest dropped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 non-comprehensive midterms on the lectures, lowest dropped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comprehensive final exam (5/14/2012, 10:30 am – 1:15 pm)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no make-up quizzes or tests, quizzes and tests will be curved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might be extra credit for field trips or 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626" y="133350"/>
            <a:ext cx="4521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24" y="971550"/>
            <a:ext cx="65782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Unit 1:	International Trade Theory</a:t>
            </a:r>
          </a:p>
          <a:p>
            <a:r>
              <a:rPr lang="en-US" sz="3200" b="1" dirty="0" smtClean="0"/>
              <a:t>Unit 2:	International Trade Policy</a:t>
            </a:r>
          </a:p>
          <a:p>
            <a:r>
              <a:rPr lang="en-US" sz="3200" b="1" dirty="0" smtClean="0"/>
              <a:t>Unit 3:	Exchange Rates</a:t>
            </a:r>
          </a:p>
          <a:p>
            <a:r>
              <a:rPr lang="en-US" sz="3200" b="1" dirty="0" smtClean="0"/>
              <a:t>Unit 4:	Miscellaneous Stuff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29150"/>
            <a:ext cx="93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3333" y="4629150"/>
            <a:ext cx="80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629150"/>
            <a:ext cx="1824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Exchange Rates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7999" y="4629150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Miscellaneous</a:t>
            </a:r>
          </a:p>
        </p:txBody>
      </p:sp>
      <p:pic>
        <p:nvPicPr>
          <p:cNvPr id="16" name="Picture 15" descr="theory-of-relativ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73565"/>
            <a:ext cx="1965960" cy="147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28950"/>
            <a:ext cx="2124456" cy="1554480"/>
          </a:xfrm>
          <a:prstGeom prst="rect">
            <a:avLst/>
          </a:prstGeom>
        </p:spPr>
      </p:pic>
      <p:pic>
        <p:nvPicPr>
          <p:cNvPr id="19" name="Picture 18" descr="Exchange-Rat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169158"/>
            <a:ext cx="2057400" cy="1307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mis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25" y="3089910"/>
            <a:ext cx="2058175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3350"/>
            <a:ext cx="3358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Quiz</a:t>
            </a:r>
          </a:p>
        </p:txBody>
      </p:sp>
      <p:pic>
        <p:nvPicPr>
          <p:cNvPr id="3" name="Picture 2" descr="qu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200150"/>
            <a:ext cx="28575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9451" y="3704332"/>
            <a:ext cx="7100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We’re going to take a sample quiz on the</a:t>
            </a:r>
          </a:p>
          <a:p>
            <a:pPr algn="ctr"/>
            <a:r>
              <a:rPr lang="en-US" sz="3200" b="1" dirty="0" smtClean="0"/>
              <a:t>syllabus to familiarize with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238" y="133350"/>
            <a:ext cx="535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653" y="1047750"/>
            <a:ext cx="84169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 aim to align student incentives with course goals,</a:t>
            </a:r>
          </a:p>
          <a:p>
            <a:pPr algn="ctr"/>
            <a:r>
              <a:rPr lang="en-US" sz="2800" b="1" dirty="0" smtClean="0"/>
              <a:t>so that quiz grades correlate with book knowledge</a:t>
            </a:r>
          </a:p>
          <a:p>
            <a:pPr algn="ctr"/>
            <a:r>
              <a:rPr lang="en-US" sz="2800" b="1" dirty="0" smtClean="0"/>
              <a:t>and midterms/final correlate with lecture knowledge .</a:t>
            </a:r>
          </a:p>
        </p:txBody>
      </p:sp>
      <p:pic>
        <p:nvPicPr>
          <p:cNvPr id="4" name="Picture 3" descr="God-kills-kit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71750"/>
            <a:ext cx="3038475" cy="2276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tiv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71750"/>
            <a:ext cx="2263140" cy="2293620"/>
          </a:xfrm>
          <a:prstGeom prst="rect">
            <a:avLst/>
          </a:prstGeom>
        </p:spPr>
      </p:pic>
      <p:pic>
        <p:nvPicPr>
          <p:cNvPr id="7" name="Picture 6" descr="chocking_b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0" y="2490787"/>
            <a:ext cx="2381250" cy="244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238" y="133350"/>
            <a:ext cx="5355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Philosophy</a:t>
            </a:r>
          </a:p>
        </p:txBody>
      </p:sp>
      <p:pic>
        <p:nvPicPr>
          <p:cNvPr id="3" name="Picture 2" descr="eff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52550"/>
            <a:ext cx="376453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19600" y="1583650"/>
            <a:ext cx="426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 don’t subscribe to a</a:t>
            </a:r>
          </a:p>
          <a:p>
            <a:pPr algn="ctr"/>
            <a:r>
              <a:rPr lang="en-US" sz="2800" b="1" dirty="0" smtClean="0"/>
              <a:t>labor theory of value.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You will be graded on your </a:t>
            </a:r>
            <a:r>
              <a:rPr lang="en-US" sz="2800" b="1" i="1" dirty="0" smtClean="0"/>
              <a:t>output</a:t>
            </a:r>
            <a:r>
              <a:rPr lang="en-US" sz="2800" b="1" dirty="0" smtClean="0"/>
              <a:t> of demonstrated grasp of course material, not on your </a:t>
            </a:r>
            <a:r>
              <a:rPr lang="en-US" sz="2800" b="1" i="1" dirty="0" smtClean="0"/>
              <a:t>input</a:t>
            </a:r>
            <a:r>
              <a:rPr lang="en-US" sz="2800" b="1" dirty="0" smtClean="0"/>
              <a:t> of effort.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515</Words>
  <Application>Microsoft Office PowerPoint</Application>
  <PresentationFormat>On-screen Show (16:9)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64</cp:revision>
  <dcterms:created xsi:type="dcterms:W3CDTF">2010-08-30T19:56:42Z</dcterms:created>
  <dcterms:modified xsi:type="dcterms:W3CDTF">2012-01-25T18:52:25Z</dcterms:modified>
</cp:coreProperties>
</file>