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6" r:id="rId2"/>
    <p:sldId id="345" r:id="rId3"/>
    <p:sldId id="347" r:id="rId4"/>
    <p:sldId id="348" r:id="rId5"/>
    <p:sldId id="349" r:id="rId6"/>
    <p:sldId id="346" r:id="rId7"/>
    <p:sldId id="357" r:id="rId8"/>
    <p:sldId id="358" r:id="rId9"/>
    <p:sldId id="367" r:id="rId10"/>
    <p:sldId id="359" r:id="rId11"/>
    <p:sldId id="360" r:id="rId12"/>
    <p:sldId id="361" r:id="rId13"/>
    <p:sldId id="362" r:id="rId14"/>
    <p:sldId id="364" r:id="rId15"/>
    <p:sldId id="377" r:id="rId16"/>
    <p:sldId id="365" r:id="rId17"/>
    <p:sldId id="372" r:id="rId18"/>
    <p:sldId id="366" r:id="rId19"/>
    <p:sldId id="363" r:id="rId20"/>
    <p:sldId id="368" r:id="rId21"/>
    <p:sldId id="369" r:id="rId22"/>
    <p:sldId id="370" r:id="rId23"/>
    <p:sldId id="380" r:id="rId24"/>
    <p:sldId id="378" r:id="rId25"/>
    <p:sldId id="371" r:id="rId26"/>
    <p:sldId id="373" r:id="rId27"/>
    <p:sldId id="374" r:id="rId28"/>
    <p:sldId id="350" r:id="rId29"/>
    <p:sldId id="351" r:id="rId30"/>
    <p:sldId id="356" r:id="rId31"/>
    <p:sldId id="405" r:id="rId32"/>
    <p:sldId id="352" r:id="rId33"/>
    <p:sldId id="353" r:id="rId34"/>
    <p:sldId id="354" r:id="rId35"/>
    <p:sldId id="355" r:id="rId36"/>
    <p:sldId id="381" r:id="rId37"/>
    <p:sldId id="386" r:id="rId38"/>
    <p:sldId id="387" r:id="rId39"/>
    <p:sldId id="382" r:id="rId40"/>
    <p:sldId id="392" r:id="rId41"/>
    <p:sldId id="383" r:id="rId42"/>
    <p:sldId id="384" r:id="rId43"/>
    <p:sldId id="388" r:id="rId44"/>
    <p:sldId id="385" r:id="rId45"/>
    <p:sldId id="389" r:id="rId46"/>
    <p:sldId id="390" r:id="rId47"/>
    <p:sldId id="391" r:id="rId48"/>
    <p:sldId id="396" r:id="rId49"/>
    <p:sldId id="393" r:id="rId50"/>
    <p:sldId id="394" r:id="rId51"/>
    <p:sldId id="395" r:id="rId52"/>
    <p:sldId id="397" r:id="rId53"/>
    <p:sldId id="398" r:id="rId54"/>
    <p:sldId id="407" r:id="rId55"/>
    <p:sldId id="408" r:id="rId56"/>
    <p:sldId id="409" r:id="rId57"/>
    <p:sldId id="406" r:id="rId58"/>
    <p:sldId id="399" r:id="rId59"/>
    <p:sldId id="400" r:id="rId60"/>
    <p:sldId id="401" r:id="rId61"/>
    <p:sldId id="402" r:id="rId62"/>
    <p:sldId id="403" r:id="rId63"/>
    <p:sldId id="404"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33" autoAdjust="0"/>
    <p:restoredTop sz="94660"/>
  </p:normalViewPr>
  <p:slideViewPr>
    <p:cSldViewPr>
      <p:cViewPr varScale="1">
        <p:scale>
          <a:sx n="83" d="100"/>
          <a:sy n="83" d="100"/>
        </p:scale>
        <p:origin x="-78" y="-9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5/6/2011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9D8F-2C80-4976-B5A9-A17695868A8A}" type="datetimeFigureOut">
              <a:rPr lang="en-US" smtClean="0"/>
              <a:pPr/>
              <a:t>5/6/2011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4F72D-7D23-44DD-927B-B4F879912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5/6/2011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5/6/2011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5/6/2011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5/6/2011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5/6/2011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5/6/2011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7400" y="1200150"/>
            <a:ext cx="4860177" cy="707886"/>
          </a:xfrm>
          <a:prstGeom prst="rect">
            <a:avLst/>
          </a:prstGeom>
          <a:noFill/>
        </p:spPr>
        <p:txBody>
          <a:bodyPr wrap="none" rtlCol="0">
            <a:spAutoFit/>
          </a:bodyPr>
          <a:lstStyle/>
          <a:p>
            <a:pPr algn="ctr"/>
            <a:r>
              <a:rPr lang="en-US" sz="4000" b="1" dirty="0" smtClean="0">
                <a:solidFill>
                  <a:srgbClr val="CC0000"/>
                </a:solidFill>
                <a:effectLst>
                  <a:outerShdw blurRad="38100" dist="38100" dir="2700000" algn="tl">
                    <a:srgbClr val="000000">
                      <a:alpha val="43137"/>
                    </a:srgbClr>
                  </a:outerShdw>
                </a:effectLst>
              </a:rPr>
              <a:t>Unit 4: Macro Failures</a:t>
            </a:r>
            <a:endParaRPr lang="en-US" sz="4000" b="1" dirty="0">
              <a:solidFill>
                <a:srgbClr val="CC0000"/>
              </a:solidFill>
              <a:effectLst>
                <a:outerShdw blurRad="38100" dist="38100" dir="2700000" algn="tl">
                  <a:srgbClr val="000000">
                    <a:alpha val="43137"/>
                  </a:srgbClr>
                </a:outerShdw>
              </a:effectLst>
            </a:endParaRPr>
          </a:p>
        </p:txBody>
      </p:sp>
      <p:sp>
        <p:nvSpPr>
          <p:cNvPr id="12" name="TextBox 11"/>
          <p:cNvSpPr txBox="1"/>
          <p:nvPr/>
        </p:nvSpPr>
        <p:spPr>
          <a:xfrm>
            <a:off x="2438400" y="2438221"/>
            <a:ext cx="4092787"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The Subprime Crisis</a:t>
            </a:r>
          </a:p>
          <a:p>
            <a:pPr algn="ctr"/>
            <a:r>
              <a:rPr lang="en-US" sz="3600" b="1" dirty="0" smtClean="0">
                <a:effectLst>
                  <a:outerShdw blurRad="38100" dist="38100" dir="2700000" algn="tl">
                    <a:srgbClr val="000000">
                      <a:alpha val="43137"/>
                    </a:srgbClr>
                  </a:outerShdw>
                </a:effectLst>
              </a:rPr>
              <a:t>5/3/2011</a:t>
            </a:r>
          </a:p>
        </p:txBody>
      </p:sp>
      <p:pic>
        <p:nvPicPr>
          <p:cNvPr id="7" name="Picture 6" descr="slump.png"/>
          <p:cNvPicPr>
            <a:picLocks noChangeAspect="1"/>
          </p:cNvPicPr>
          <p:nvPr/>
        </p:nvPicPr>
        <p:blipFill>
          <a:blip r:embed="rId2"/>
          <a:stretch>
            <a:fillRect/>
          </a:stretch>
        </p:blipFill>
        <p:spPr>
          <a:xfrm>
            <a:off x="7099528" y="687931"/>
            <a:ext cx="1815872" cy="1807619"/>
          </a:xfrm>
          <a:prstGeom prst="rect">
            <a:avLst/>
          </a:prstGeom>
        </p:spPr>
      </p:pic>
      <p:pic>
        <p:nvPicPr>
          <p:cNvPr id="8" name="Picture 7" descr="slump.png"/>
          <p:cNvPicPr>
            <a:picLocks noChangeAspect="1"/>
          </p:cNvPicPr>
          <p:nvPr/>
        </p:nvPicPr>
        <p:blipFill>
          <a:blip r:embed="rId2"/>
          <a:stretch>
            <a:fillRect/>
          </a:stretch>
        </p:blipFill>
        <p:spPr>
          <a:xfrm>
            <a:off x="241528" y="666750"/>
            <a:ext cx="1815872" cy="1807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3" name="TextBox 2"/>
          <p:cNvSpPr txBox="1"/>
          <p:nvPr/>
        </p:nvSpPr>
        <p:spPr>
          <a:xfrm>
            <a:off x="3962400" y="1507450"/>
            <a:ext cx="4648200" cy="2893100"/>
          </a:xfrm>
          <a:prstGeom prst="rect">
            <a:avLst/>
          </a:prstGeom>
          <a:noFill/>
        </p:spPr>
        <p:txBody>
          <a:bodyPr wrap="square" rtlCol="0">
            <a:spAutoFit/>
          </a:bodyPr>
          <a:lstStyle/>
          <a:p>
            <a:pPr algn="ctr"/>
            <a:r>
              <a:rPr lang="en-US" sz="2800" b="1" dirty="0" smtClean="0"/>
              <a:t>Recently the government </a:t>
            </a:r>
          </a:p>
          <a:p>
            <a:pPr algn="ctr"/>
            <a:r>
              <a:rPr lang="en-US" sz="2800" b="1" dirty="0" smtClean="0"/>
              <a:t>has provided tax credits to encourage home buying.</a:t>
            </a:r>
          </a:p>
          <a:p>
            <a:pPr algn="ctr"/>
            <a:endParaRPr lang="en-US" sz="1400" b="1" dirty="0" smtClean="0"/>
          </a:p>
          <a:p>
            <a:pPr algn="ctr"/>
            <a:r>
              <a:rPr lang="en-US" sz="2800" b="1" dirty="0" smtClean="0"/>
              <a:t>We will also see that the government incentivizes banks to make home loans.</a:t>
            </a:r>
          </a:p>
        </p:txBody>
      </p:sp>
      <p:pic>
        <p:nvPicPr>
          <p:cNvPr id="6" name="Picture 5" descr="tax_credit_8000.png"/>
          <p:cNvPicPr>
            <a:picLocks noChangeAspect="1"/>
          </p:cNvPicPr>
          <p:nvPr/>
        </p:nvPicPr>
        <p:blipFill>
          <a:blip r:embed="rId2"/>
          <a:stretch>
            <a:fillRect/>
          </a:stretch>
        </p:blipFill>
        <p:spPr>
          <a:xfrm>
            <a:off x="342900" y="1866900"/>
            <a:ext cx="3314700" cy="215265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3" name="TextBox 2"/>
          <p:cNvSpPr txBox="1"/>
          <p:nvPr/>
        </p:nvSpPr>
        <p:spPr>
          <a:xfrm>
            <a:off x="3200400" y="1276350"/>
            <a:ext cx="5410200" cy="3323987"/>
          </a:xfrm>
          <a:prstGeom prst="rect">
            <a:avLst/>
          </a:prstGeom>
          <a:noFill/>
        </p:spPr>
        <p:txBody>
          <a:bodyPr wrap="square" rtlCol="0">
            <a:spAutoFit/>
          </a:bodyPr>
          <a:lstStyle/>
          <a:p>
            <a:pPr algn="ctr"/>
            <a:r>
              <a:rPr lang="en-US" sz="2800" b="1" dirty="0" smtClean="0"/>
              <a:t>Diversification of investments is important… you don’t want to put all your eggs in one basket.</a:t>
            </a:r>
          </a:p>
          <a:p>
            <a:pPr algn="ctr"/>
            <a:endParaRPr lang="en-US" sz="1400" b="1" dirty="0" smtClean="0"/>
          </a:p>
          <a:p>
            <a:pPr algn="ctr"/>
            <a:r>
              <a:rPr lang="en-US" sz="2800" b="1" dirty="0" smtClean="0"/>
              <a:t>But many people have the vast majority of their net worth in their house.  They are very vulnerable to housing price fluctuations.</a:t>
            </a:r>
          </a:p>
        </p:txBody>
      </p:sp>
      <p:pic>
        <p:nvPicPr>
          <p:cNvPr id="5" name="Picture 4" descr="diversify.png"/>
          <p:cNvPicPr>
            <a:picLocks noChangeAspect="1"/>
          </p:cNvPicPr>
          <p:nvPr/>
        </p:nvPicPr>
        <p:blipFill>
          <a:blip r:embed="rId2"/>
          <a:stretch>
            <a:fillRect/>
          </a:stretch>
        </p:blipFill>
        <p:spPr>
          <a:xfrm>
            <a:off x="76200" y="1276350"/>
            <a:ext cx="3033713" cy="328136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3" name="TextBox 2"/>
          <p:cNvSpPr txBox="1"/>
          <p:nvPr/>
        </p:nvSpPr>
        <p:spPr>
          <a:xfrm>
            <a:off x="3429000" y="1123950"/>
            <a:ext cx="5181600" cy="3754874"/>
          </a:xfrm>
          <a:prstGeom prst="rect">
            <a:avLst/>
          </a:prstGeom>
          <a:noFill/>
        </p:spPr>
        <p:txBody>
          <a:bodyPr wrap="square" rtlCol="0">
            <a:spAutoFit/>
          </a:bodyPr>
          <a:lstStyle/>
          <a:p>
            <a:pPr algn="ctr"/>
            <a:r>
              <a:rPr lang="en-US" sz="2800" b="1" dirty="0" smtClean="0"/>
              <a:t>When unemployed, it often makes sense to seek a job in a different area with a lower unemployment rate.</a:t>
            </a:r>
          </a:p>
          <a:p>
            <a:pPr algn="ctr"/>
            <a:endParaRPr lang="en-US" sz="1400" b="1" dirty="0" smtClean="0"/>
          </a:p>
          <a:p>
            <a:pPr algn="ctr"/>
            <a:r>
              <a:rPr lang="en-US" sz="2800" b="1" dirty="0" smtClean="0"/>
              <a:t>Renters can move easily.</a:t>
            </a:r>
          </a:p>
          <a:p>
            <a:pPr algn="ctr"/>
            <a:r>
              <a:rPr lang="en-US" sz="2800" b="1" dirty="0" smtClean="0"/>
              <a:t>Home owners have a much higher moving cost.</a:t>
            </a:r>
          </a:p>
          <a:p>
            <a:pPr algn="ctr"/>
            <a:r>
              <a:rPr lang="en-US" sz="2800" b="1" dirty="0" smtClean="0"/>
              <a:t>This limits labor mobility.</a:t>
            </a:r>
          </a:p>
        </p:txBody>
      </p:sp>
      <p:pic>
        <p:nvPicPr>
          <p:cNvPr id="5" name="Picture 4" descr="moving.png"/>
          <p:cNvPicPr>
            <a:picLocks noChangeAspect="1"/>
          </p:cNvPicPr>
          <p:nvPr/>
        </p:nvPicPr>
        <p:blipFill>
          <a:blip r:embed="rId2"/>
          <a:stretch>
            <a:fillRect/>
          </a:stretch>
        </p:blipFill>
        <p:spPr>
          <a:xfrm>
            <a:off x="476250" y="1276350"/>
            <a:ext cx="2952750" cy="32480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
        <p:nvSpPr>
          <p:cNvPr id="3" name="TextBox 2"/>
          <p:cNvSpPr txBox="1"/>
          <p:nvPr/>
        </p:nvSpPr>
        <p:spPr>
          <a:xfrm>
            <a:off x="3657600" y="1039832"/>
            <a:ext cx="5486400" cy="3970318"/>
          </a:xfrm>
          <a:prstGeom prst="rect">
            <a:avLst/>
          </a:prstGeom>
          <a:noFill/>
        </p:spPr>
        <p:txBody>
          <a:bodyPr wrap="square" rtlCol="0">
            <a:spAutoFit/>
          </a:bodyPr>
          <a:lstStyle/>
          <a:p>
            <a:r>
              <a:rPr lang="en-US" sz="2800" b="1" u="sng" dirty="0" smtClean="0"/>
              <a:t>government incentives</a:t>
            </a:r>
          </a:p>
          <a:p>
            <a:pPr>
              <a:buFont typeface="Arial" pitchFamily="34" charset="0"/>
              <a:buChar char="•"/>
            </a:pPr>
            <a:r>
              <a:rPr lang="en-US" sz="2800" b="1" dirty="0" smtClean="0"/>
              <a:t> mortgage interest deduction</a:t>
            </a:r>
          </a:p>
          <a:p>
            <a:pPr>
              <a:buFont typeface="Arial" pitchFamily="34" charset="0"/>
              <a:buChar char="•"/>
            </a:pPr>
            <a:r>
              <a:rPr lang="en-US" sz="2800" b="1" dirty="0" smtClean="0"/>
              <a:t> federal housing tax credit</a:t>
            </a:r>
          </a:p>
          <a:p>
            <a:pPr>
              <a:buFont typeface="Arial" pitchFamily="34" charset="0"/>
              <a:buChar char="•"/>
            </a:pPr>
            <a:r>
              <a:rPr lang="en-US" sz="2800" b="1" dirty="0" smtClean="0"/>
              <a:t> Community Reinvestment Act</a:t>
            </a:r>
          </a:p>
          <a:p>
            <a:pPr lvl="1">
              <a:buFont typeface="Courier New" pitchFamily="49" charset="0"/>
              <a:buChar char="o"/>
            </a:pPr>
            <a:r>
              <a:rPr lang="en-US" sz="2800" b="1" dirty="0" smtClean="0"/>
              <a:t> prohibited redlining</a:t>
            </a:r>
          </a:p>
          <a:p>
            <a:pPr lvl="1">
              <a:buFont typeface="Courier New" pitchFamily="49" charset="0"/>
              <a:buChar char="o"/>
            </a:pPr>
            <a:r>
              <a:rPr lang="en-US" sz="2800" b="1" dirty="0" smtClean="0"/>
              <a:t> encourages subprime loans</a:t>
            </a:r>
          </a:p>
          <a:p>
            <a:pPr>
              <a:buFont typeface="Arial" pitchFamily="34" charset="0"/>
              <a:buChar char="•"/>
            </a:pPr>
            <a:r>
              <a:rPr lang="en-US" sz="2800" b="1" dirty="0" smtClean="0"/>
              <a:t> government guarantees</a:t>
            </a:r>
          </a:p>
          <a:p>
            <a:pPr lvl="1">
              <a:buFont typeface="Courier New" pitchFamily="49" charset="0"/>
              <a:buChar char="o"/>
            </a:pPr>
            <a:r>
              <a:rPr lang="en-US" sz="2800" b="1" dirty="0" smtClean="0"/>
              <a:t> Freddie Mac, Fannie Mae</a:t>
            </a:r>
          </a:p>
          <a:p>
            <a:pPr lvl="2">
              <a:buFont typeface="Wingdings" pitchFamily="2" charset="2"/>
              <a:buChar char="§"/>
            </a:pPr>
            <a:r>
              <a:rPr lang="en-US" sz="2800" b="1" dirty="0" smtClean="0"/>
              <a:t> mortgage backed securities</a:t>
            </a:r>
          </a:p>
        </p:txBody>
      </p:sp>
      <p:pic>
        <p:nvPicPr>
          <p:cNvPr id="5" name="Picture 4" descr="government_subprime.jpg"/>
          <p:cNvPicPr>
            <a:picLocks noChangeAspect="1"/>
          </p:cNvPicPr>
          <p:nvPr/>
        </p:nvPicPr>
        <p:blipFill>
          <a:blip r:embed="rId2"/>
          <a:stretch>
            <a:fillRect/>
          </a:stretch>
        </p:blipFill>
        <p:spPr>
          <a:xfrm>
            <a:off x="228600" y="1733550"/>
            <a:ext cx="3227070" cy="244475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sing_loans.png"/>
          <p:cNvPicPr>
            <a:picLocks noChangeAspect="1"/>
          </p:cNvPicPr>
          <p:nvPr/>
        </p:nvPicPr>
        <p:blipFill>
          <a:blip r:embed="rId2"/>
          <a:stretch>
            <a:fillRect/>
          </a:stretch>
        </p:blipFill>
        <p:spPr>
          <a:xfrm>
            <a:off x="228600" y="1885950"/>
            <a:ext cx="3429000" cy="2362200"/>
          </a:xfrm>
          <a:prstGeom prst="rect">
            <a:avLst/>
          </a:prstGeom>
        </p:spPr>
      </p:pic>
      <p:sp>
        <p:nvSpPr>
          <p:cNvPr id="7" name="TextBox 6"/>
          <p:cNvSpPr txBox="1"/>
          <p:nvPr/>
        </p:nvSpPr>
        <p:spPr>
          <a:xfrm>
            <a:off x="3810000" y="1102876"/>
            <a:ext cx="5105400" cy="3754874"/>
          </a:xfrm>
          <a:prstGeom prst="rect">
            <a:avLst/>
          </a:prstGeom>
          <a:noFill/>
        </p:spPr>
        <p:txBody>
          <a:bodyPr wrap="square" rtlCol="0">
            <a:spAutoFit/>
          </a:bodyPr>
          <a:lstStyle/>
          <a:p>
            <a:pPr algn="ctr"/>
            <a:r>
              <a:rPr lang="en-US" sz="2800" b="1" dirty="0" smtClean="0"/>
              <a:t>The Community Reinvestment Act (CRA) prevented banks from redlining areas – they were forced to make loans to the poor.</a:t>
            </a:r>
          </a:p>
          <a:p>
            <a:pPr algn="ctr"/>
            <a:endParaRPr lang="en-US" sz="1400" b="1" dirty="0" smtClean="0"/>
          </a:p>
          <a:p>
            <a:pPr algn="ctr"/>
            <a:r>
              <a:rPr lang="en-US" sz="2800" b="1" dirty="0" smtClean="0"/>
              <a:t>Because the poor did not have the normal 20% down payment, banks had to innovate other loan structures getting around it.</a:t>
            </a:r>
          </a:p>
        </p:txBody>
      </p:sp>
      <p:sp>
        <p:nvSpPr>
          <p:cNvPr id="8" name="TextBox 7"/>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tree.png"/>
          <p:cNvPicPr>
            <a:picLocks noChangeAspect="1"/>
          </p:cNvPicPr>
          <p:nvPr/>
        </p:nvPicPr>
        <p:blipFill>
          <a:blip r:embed="rId2"/>
          <a:stretch>
            <a:fillRect/>
          </a:stretch>
        </p:blipFill>
        <p:spPr>
          <a:xfrm>
            <a:off x="304800" y="1674495"/>
            <a:ext cx="3234690" cy="2497455"/>
          </a:xfrm>
          <a:prstGeom prst="rect">
            <a:avLst/>
          </a:prstGeom>
        </p:spPr>
      </p:pic>
      <p:sp>
        <p:nvSpPr>
          <p:cNvPr id="4" name="TextBox 3"/>
          <p:cNvSpPr txBox="1"/>
          <p:nvPr/>
        </p:nvSpPr>
        <p:spPr>
          <a:xfrm>
            <a:off x="3657600" y="1102876"/>
            <a:ext cx="5105400" cy="3754874"/>
          </a:xfrm>
          <a:prstGeom prst="rect">
            <a:avLst/>
          </a:prstGeom>
          <a:noFill/>
        </p:spPr>
        <p:txBody>
          <a:bodyPr wrap="square" rtlCol="0">
            <a:spAutoFit/>
          </a:bodyPr>
          <a:lstStyle/>
          <a:p>
            <a:pPr algn="ctr"/>
            <a:r>
              <a:rPr lang="en-US" sz="2800" b="1" dirty="0" smtClean="0"/>
              <a:t>Banks not complying with the Community Reinvestment Act would be fined or prevented from merging.</a:t>
            </a:r>
          </a:p>
          <a:p>
            <a:pPr algn="ctr"/>
            <a:endParaRPr lang="en-US" sz="1400" b="1" dirty="0" smtClean="0"/>
          </a:p>
          <a:p>
            <a:pPr algn="ctr"/>
            <a:r>
              <a:rPr lang="en-US" sz="2800" b="1" dirty="0" smtClean="0"/>
              <a:t>This was at a time when restrictions on branch banking had just been lifted (1994), so mergers were highly desired.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709737"/>
            <a:ext cx="5562600" cy="246221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fixed rate mortgage </a:t>
            </a:r>
            <a:r>
              <a:rPr lang="en-US" sz="2800" b="1" dirty="0" smtClean="0"/>
              <a:t>–</a:t>
            </a:r>
          </a:p>
          <a:p>
            <a:pPr algn="ctr"/>
            <a:r>
              <a:rPr lang="en-US" sz="2800" b="1" dirty="0" smtClean="0"/>
              <a:t>interest rate stays the same</a:t>
            </a:r>
          </a:p>
          <a:p>
            <a:pPr algn="ctr"/>
            <a:endParaRPr lang="en-US" sz="1400" dirty="0" smtClean="0"/>
          </a:p>
          <a:p>
            <a:pPr algn="ctr"/>
            <a:r>
              <a:rPr lang="en-US" sz="2800" b="1" dirty="0" smtClean="0">
                <a:effectLst>
                  <a:outerShdw blurRad="38100" dist="38100" dir="2700000" algn="tl">
                    <a:srgbClr val="000000">
                      <a:alpha val="43137"/>
                    </a:srgbClr>
                  </a:outerShdw>
                </a:effectLst>
              </a:rPr>
              <a:t>adjustable rate mortgage (ARM) </a:t>
            </a:r>
            <a:r>
              <a:rPr lang="en-US" sz="2800" b="1" dirty="0" smtClean="0"/>
              <a:t>–</a:t>
            </a:r>
          </a:p>
          <a:p>
            <a:pPr algn="ctr"/>
            <a:r>
              <a:rPr lang="en-US" sz="2800" b="1" dirty="0" smtClean="0"/>
              <a:t>interest rate fixed initially,</a:t>
            </a:r>
          </a:p>
          <a:p>
            <a:pPr algn="ctr"/>
            <a:r>
              <a:rPr lang="en-US" sz="2800" b="1" dirty="0" smtClean="0"/>
              <a:t>then adjusts to market rate later</a:t>
            </a:r>
          </a:p>
        </p:txBody>
      </p:sp>
      <p:pic>
        <p:nvPicPr>
          <p:cNvPr id="5" name="Picture 4" descr="percentage.png"/>
          <p:cNvPicPr>
            <a:picLocks noChangeAspect="1"/>
          </p:cNvPicPr>
          <p:nvPr/>
        </p:nvPicPr>
        <p:blipFill>
          <a:blip r:embed="rId2"/>
          <a:stretch>
            <a:fillRect/>
          </a:stretch>
        </p:blipFill>
        <p:spPr>
          <a:xfrm>
            <a:off x="457200" y="1428750"/>
            <a:ext cx="2514600" cy="2733675"/>
          </a:xfrm>
          <a:prstGeom prst="rect">
            <a:avLst/>
          </a:prstGeom>
        </p:spPr>
      </p:pic>
      <p:sp>
        <p:nvSpPr>
          <p:cNvPr id="6" name="TextBox 5"/>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inja.png"/>
          <p:cNvPicPr>
            <a:picLocks noChangeAspect="1"/>
          </p:cNvPicPr>
          <p:nvPr/>
        </p:nvPicPr>
        <p:blipFill>
          <a:blip r:embed="rId2"/>
          <a:stretch>
            <a:fillRect/>
          </a:stretch>
        </p:blipFill>
        <p:spPr>
          <a:xfrm>
            <a:off x="152400" y="2590800"/>
            <a:ext cx="3429000" cy="2571750"/>
          </a:xfrm>
          <a:prstGeom prst="rect">
            <a:avLst/>
          </a:prstGeom>
        </p:spPr>
      </p:pic>
      <p:sp>
        <p:nvSpPr>
          <p:cNvPr id="4" name="TextBox 3"/>
          <p:cNvSpPr txBox="1"/>
          <p:nvPr/>
        </p:nvSpPr>
        <p:spPr>
          <a:xfrm>
            <a:off x="3581400" y="1709737"/>
            <a:ext cx="5562600" cy="246221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subprime loan </a:t>
            </a:r>
            <a:r>
              <a:rPr lang="en-US" sz="2800" b="1" dirty="0" smtClean="0"/>
              <a:t>–</a:t>
            </a:r>
          </a:p>
          <a:p>
            <a:pPr algn="ctr"/>
            <a:r>
              <a:rPr lang="en-US" sz="2800" b="1" dirty="0" smtClean="0"/>
              <a:t>loan to people with bad credit</a:t>
            </a:r>
          </a:p>
          <a:p>
            <a:pPr algn="ctr"/>
            <a:r>
              <a:rPr lang="en-US" sz="2800" b="1" dirty="0" smtClean="0"/>
              <a:t>(credit score below 640)</a:t>
            </a:r>
          </a:p>
          <a:p>
            <a:pPr algn="ctr"/>
            <a:endParaRPr lang="en-US" sz="1400" dirty="0" smtClean="0"/>
          </a:p>
          <a:p>
            <a:pPr algn="ctr"/>
            <a:r>
              <a:rPr lang="en-US" sz="2800" b="1" dirty="0" smtClean="0">
                <a:effectLst>
                  <a:outerShdw blurRad="38100" dist="38100" dir="2700000" algn="tl">
                    <a:srgbClr val="000000">
                      <a:alpha val="43137"/>
                    </a:srgbClr>
                  </a:outerShdw>
                </a:effectLst>
              </a:rPr>
              <a:t>NINJA loan </a:t>
            </a:r>
            <a:r>
              <a:rPr lang="en-US" sz="2800" b="1" dirty="0" smtClean="0"/>
              <a:t>–</a:t>
            </a:r>
          </a:p>
          <a:p>
            <a:pPr algn="ctr"/>
            <a:r>
              <a:rPr lang="en-US" sz="2800" b="1" dirty="0" smtClean="0"/>
              <a:t>no income, no job, no assets</a:t>
            </a:r>
          </a:p>
        </p:txBody>
      </p:sp>
      <p:pic>
        <p:nvPicPr>
          <p:cNvPr id="6" name="Picture 5" descr="submarine.png"/>
          <p:cNvPicPr>
            <a:picLocks noChangeAspect="1"/>
          </p:cNvPicPr>
          <p:nvPr/>
        </p:nvPicPr>
        <p:blipFill>
          <a:blip r:embed="rId3"/>
          <a:stretch>
            <a:fillRect/>
          </a:stretch>
        </p:blipFill>
        <p:spPr>
          <a:xfrm>
            <a:off x="762000" y="1047750"/>
            <a:ext cx="2133600" cy="1600200"/>
          </a:xfrm>
          <a:prstGeom prst="rect">
            <a:avLst/>
          </a:prstGeom>
          <a:ln>
            <a:solidFill>
              <a:schemeClr val="tx1"/>
            </a:solidFill>
          </a:ln>
        </p:spPr>
      </p:pic>
      <p:sp>
        <p:nvSpPr>
          <p:cNvPr id="7" name="TextBox 6"/>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0" y="1102876"/>
            <a:ext cx="5105400" cy="3754874"/>
          </a:xfrm>
          <a:prstGeom prst="rect">
            <a:avLst/>
          </a:prstGeom>
          <a:noFill/>
        </p:spPr>
        <p:txBody>
          <a:bodyPr wrap="square" rtlCol="0">
            <a:spAutoFit/>
          </a:bodyPr>
          <a:lstStyle/>
          <a:p>
            <a:pPr algn="ctr"/>
            <a:r>
              <a:rPr lang="en-US" sz="2800" b="1" dirty="0" smtClean="0"/>
              <a:t>Banks gave mortgages with 0% down payments to comply with the regulations against redlining.</a:t>
            </a:r>
          </a:p>
          <a:p>
            <a:pPr algn="ctr"/>
            <a:endParaRPr lang="en-US" sz="1400" b="1" dirty="0" smtClean="0"/>
          </a:p>
          <a:p>
            <a:pPr algn="ctr"/>
            <a:r>
              <a:rPr lang="en-US" sz="2800" b="1" dirty="0" smtClean="0"/>
              <a:t>Adjustable rate mortgages were an innovation allowing home buyers to afford mortgages that wouldn’t have been possible with the high 30 year fixed rate.</a:t>
            </a:r>
          </a:p>
        </p:txBody>
      </p:sp>
      <p:pic>
        <p:nvPicPr>
          <p:cNvPr id="5" name="Picture 4" descr="loan_dog.jpg"/>
          <p:cNvPicPr>
            <a:picLocks noChangeAspect="1"/>
          </p:cNvPicPr>
          <p:nvPr/>
        </p:nvPicPr>
        <p:blipFill>
          <a:blip r:embed="rId2"/>
          <a:stretch>
            <a:fillRect/>
          </a:stretch>
        </p:blipFill>
        <p:spPr>
          <a:xfrm>
            <a:off x="304800" y="1936547"/>
            <a:ext cx="3291840" cy="2311603"/>
          </a:xfrm>
          <a:prstGeom prst="rect">
            <a:avLst/>
          </a:prstGeom>
          <a:ln>
            <a:solidFill>
              <a:schemeClr val="tx1"/>
            </a:solidFill>
          </a:ln>
        </p:spPr>
      </p:pic>
      <p:sp>
        <p:nvSpPr>
          <p:cNvPr id="6" name="TextBox 5"/>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rtgage_rates.png"/>
          <p:cNvPicPr>
            <a:picLocks noChangeAspect="1"/>
          </p:cNvPicPr>
          <p:nvPr/>
        </p:nvPicPr>
        <p:blipFill>
          <a:blip r:embed="rId2"/>
          <a:stretch>
            <a:fillRect/>
          </a:stretch>
        </p:blipFill>
        <p:spPr>
          <a:xfrm>
            <a:off x="228600" y="1275871"/>
            <a:ext cx="4572638" cy="3429479"/>
          </a:xfrm>
          <a:prstGeom prst="rect">
            <a:avLst/>
          </a:prstGeom>
          <a:ln>
            <a:solidFill>
              <a:schemeClr val="tx1"/>
            </a:solidFill>
          </a:ln>
        </p:spPr>
      </p:pic>
      <p:sp>
        <p:nvSpPr>
          <p:cNvPr id="4" name="TextBox 3"/>
          <p:cNvSpPr txBox="1"/>
          <p:nvPr/>
        </p:nvSpPr>
        <p:spPr>
          <a:xfrm>
            <a:off x="4953000" y="971550"/>
            <a:ext cx="3962400" cy="3970318"/>
          </a:xfrm>
          <a:prstGeom prst="rect">
            <a:avLst/>
          </a:prstGeom>
          <a:noFill/>
        </p:spPr>
        <p:txBody>
          <a:bodyPr wrap="square" rtlCol="0">
            <a:spAutoFit/>
          </a:bodyPr>
          <a:lstStyle/>
          <a:p>
            <a:pPr algn="ctr"/>
            <a:r>
              <a:rPr lang="en-US" sz="2800" b="1" dirty="0" smtClean="0"/>
              <a:t>Adjustable rates were significantly less than fixed rates due to the low federal funds rate.  This strongly encouraged ARMs.  When rates later went up after the teaser rate ended (1-5 years), rates skyrocketed.</a:t>
            </a:r>
          </a:p>
        </p:txBody>
      </p:sp>
      <p:sp>
        <p:nvSpPr>
          <p:cNvPr id="5" name="TextBox 4"/>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4343400" y="1102876"/>
            <a:ext cx="44196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recession </a:t>
            </a:r>
            <a:r>
              <a:rPr lang="en-US" sz="2800" b="1" dirty="0" smtClean="0"/>
              <a:t>–</a:t>
            </a:r>
          </a:p>
          <a:p>
            <a:pPr algn="ctr"/>
            <a:r>
              <a:rPr lang="en-US" sz="2800" b="1" dirty="0" smtClean="0"/>
              <a:t>two consecutive quarters</a:t>
            </a:r>
          </a:p>
          <a:p>
            <a:pPr algn="ctr"/>
            <a:r>
              <a:rPr lang="en-US" sz="2800" b="1" dirty="0" smtClean="0"/>
              <a:t>where GDP falls</a:t>
            </a:r>
          </a:p>
          <a:p>
            <a:pPr algn="ctr"/>
            <a:endParaRPr lang="en-US" sz="1400" b="1" dirty="0" smtClean="0"/>
          </a:p>
          <a:p>
            <a:pPr algn="ctr"/>
            <a:r>
              <a:rPr lang="en-US" sz="2800" b="1" dirty="0" smtClean="0">
                <a:effectLst>
                  <a:outerShdw blurRad="38100" dist="38100" dir="2700000" algn="tl">
                    <a:srgbClr val="000000">
                      <a:alpha val="43137"/>
                    </a:srgbClr>
                  </a:outerShdw>
                </a:effectLst>
              </a:rPr>
              <a:t>depression </a:t>
            </a:r>
            <a:r>
              <a:rPr lang="en-US" sz="2800" b="1" dirty="0" smtClean="0"/>
              <a:t>–</a:t>
            </a:r>
          </a:p>
          <a:p>
            <a:pPr algn="ctr"/>
            <a:r>
              <a:rPr lang="en-US" sz="2800" b="1" dirty="0" smtClean="0"/>
              <a:t>recession where unemployment hits 10%;</a:t>
            </a:r>
          </a:p>
          <a:p>
            <a:pPr algn="ctr"/>
            <a:r>
              <a:rPr lang="en-US" sz="2800" b="1" dirty="0" smtClean="0"/>
              <a:t>recession where</a:t>
            </a:r>
          </a:p>
          <a:p>
            <a:pPr algn="ctr"/>
            <a:r>
              <a:rPr lang="en-US" sz="2800" b="1" dirty="0" smtClean="0"/>
              <a:t>GDP falls 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reddie_mac_and_fannie_mae.jpg"/>
          <p:cNvPicPr>
            <a:picLocks noChangeAspect="1"/>
          </p:cNvPicPr>
          <p:nvPr/>
        </p:nvPicPr>
        <p:blipFill>
          <a:blip r:embed="rId2"/>
          <a:stretch>
            <a:fillRect/>
          </a:stretch>
        </p:blipFill>
        <p:spPr>
          <a:xfrm>
            <a:off x="228600" y="1733550"/>
            <a:ext cx="3584448" cy="2323490"/>
          </a:xfrm>
          <a:prstGeom prst="rect">
            <a:avLst/>
          </a:prstGeom>
          <a:ln>
            <a:solidFill>
              <a:schemeClr val="tx1"/>
            </a:solidFill>
          </a:ln>
        </p:spPr>
      </p:pic>
      <p:sp>
        <p:nvSpPr>
          <p:cNvPr id="7" name="TextBox 6"/>
          <p:cNvSpPr txBox="1"/>
          <p:nvPr/>
        </p:nvSpPr>
        <p:spPr>
          <a:xfrm>
            <a:off x="3962400" y="1123950"/>
            <a:ext cx="4953000" cy="3539430"/>
          </a:xfrm>
          <a:prstGeom prst="rect">
            <a:avLst/>
          </a:prstGeom>
          <a:noFill/>
        </p:spPr>
        <p:txBody>
          <a:bodyPr wrap="square" rtlCol="0">
            <a:spAutoFit/>
          </a:bodyPr>
          <a:lstStyle/>
          <a:p>
            <a:pPr algn="ctr"/>
            <a:r>
              <a:rPr lang="en-US" sz="2800" b="1" dirty="0" smtClean="0"/>
              <a:t>The government quasi-agencies Freddie Mac and Fannie Mae would implicitly guarantee mortgages from banks (creating moral hazard) and help banks bundle them into mortgage backed securities then sell them to investors (e.g., hedge funds).</a:t>
            </a:r>
          </a:p>
        </p:txBody>
      </p:sp>
      <p:sp>
        <p:nvSpPr>
          <p:cNvPr id="8" name="TextBox 7"/>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3181350"/>
            <a:ext cx="60960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mortgage backed securities </a:t>
            </a:r>
            <a:r>
              <a:rPr lang="en-US" sz="2800" b="1" dirty="0" smtClean="0"/>
              <a:t>–</a:t>
            </a:r>
          </a:p>
          <a:p>
            <a:pPr algn="ctr"/>
            <a:r>
              <a:rPr lang="en-US" sz="2800" b="1" dirty="0" smtClean="0"/>
              <a:t>break up mortgage into tiny pieces,</a:t>
            </a:r>
          </a:p>
          <a:p>
            <a:pPr algn="ctr"/>
            <a:r>
              <a:rPr lang="en-US" sz="2800" b="1" dirty="0" smtClean="0"/>
              <a:t>then bundle many mortgages together</a:t>
            </a:r>
          </a:p>
          <a:p>
            <a:pPr algn="ctr"/>
            <a:r>
              <a:rPr lang="en-US" sz="2800" b="1" dirty="0" smtClean="0"/>
              <a:t>to diversify risk and sell them off</a:t>
            </a:r>
          </a:p>
        </p:txBody>
      </p:sp>
      <p:sp>
        <p:nvSpPr>
          <p:cNvPr id="5" name="Rectangle 4"/>
          <p:cNvSpPr/>
          <p:nvPr/>
        </p:nvSpPr>
        <p:spPr>
          <a:xfrm>
            <a:off x="304800" y="1200150"/>
            <a:ext cx="914400" cy="5486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1200150"/>
            <a:ext cx="914400" cy="5486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0" y="2266950"/>
            <a:ext cx="914400" cy="54864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266950"/>
            <a:ext cx="914400" cy="54864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276600" y="1123950"/>
            <a:ext cx="2362200" cy="1752600"/>
            <a:chOff x="3276600" y="1123950"/>
            <a:chExt cx="2362200" cy="1752600"/>
          </a:xfrm>
        </p:grpSpPr>
        <p:sp>
          <p:nvSpPr>
            <p:cNvPr id="9" name="Rectangle 8"/>
            <p:cNvSpPr/>
            <p:nvPr/>
          </p:nvSpPr>
          <p:spPr>
            <a:xfrm>
              <a:off x="3276600" y="11239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600" y="153543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86200" y="153543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86200" y="11239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72000" y="11239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72000" y="153543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81600" y="153543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181600" y="11239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0" y="219075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72000" y="2602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81600" y="2602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81600" y="219075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276600" y="219075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276600" y="2602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886200" y="2602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86200" y="219075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705600" y="1200150"/>
            <a:ext cx="2133600" cy="1600200"/>
            <a:chOff x="5943600" y="1200150"/>
            <a:chExt cx="2133600" cy="1600200"/>
          </a:xfrm>
        </p:grpSpPr>
        <p:grpSp>
          <p:nvGrpSpPr>
            <p:cNvPr id="30" name="Group 29"/>
            <p:cNvGrpSpPr/>
            <p:nvPr/>
          </p:nvGrpSpPr>
          <p:grpSpPr>
            <a:xfrm>
              <a:off x="5943600" y="1200150"/>
              <a:ext cx="914400" cy="533400"/>
              <a:chOff x="5943600" y="1200150"/>
              <a:chExt cx="914400" cy="533400"/>
            </a:xfrm>
          </p:grpSpPr>
          <p:sp>
            <p:nvSpPr>
              <p:cNvPr id="29" name="Rectangle 28"/>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943600" y="2266950"/>
              <a:ext cx="914400" cy="533400"/>
              <a:chOff x="5943600" y="1200150"/>
              <a:chExt cx="914400" cy="533400"/>
            </a:xfrm>
          </p:grpSpPr>
          <p:sp>
            <p:nvSpPr>
              <p:cNvPr id="32" name="Rectangle 31"/>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162800" y="2266950"/>
              <a:ext cx="914400" cy="533400"/>
              <a:chOff x="5943600" y="1200150"/>
              <a:chExt cx="914400" cy="533400"/>
            </a:xfrm>
          </p:grpSpPr>
          <p:sp>
            <p:nvSpPr>
              <p:cNvPr id="37" name="Rectangle 36"/>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162800" y="1200150"/>
              <a:ext cx="914400" cy="533400"/>
              <a:chOff x="5943600" y="1200150"/>
              <a:chExt cx="914400" cy="533400"/>
            </a:xfrm>
          </p:grpSpPr>
          <p:sp>
            <p:nvSpPr>
              <p:cNvPr id="42" name="Rectangle 41"/>
              <p:cNvSpPr/>
              <p:nvPr/>
            </p:nvSpPr>
            <p:spPr>
              <a:xfrm>
                <a:off x="6400800" y="1200150"/>
                <a:ext cx="457200" cy="2743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943600" y="1200150"/>
                <a:ext cx="457200" cy="27432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43600" y="1459230"/>
                <a:ext cx="457200" cy="27432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00800" y="1459230"/>
                <a:ext cx="457200" cy="27432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 name="Right Arrow 47"/>
          <p:cNvSpPr/>
          <p:nvPr/>
        </p:nvSpPr>
        <p:spPr>
          <a:xfrm>
            <a:off x="2590800" y="1809750"/>
            <a:ext cx="533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5943600" y="1809750"/>
            <a:ext cx="533400" cy="381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mortgage_options.png"/>
          <p:cNvPicPr>
            <a:picLocks noChangeAspect="1"/>
          </p:cNvPicPr>
          <p:nvPr/>
        </p:nvPicPr>
        <p:blipFill>
          <a:blip r:embed="rId2"/>
          <a:stretch>
            <a:fillRect/>
          </a:stretch>
        </p:blipFill>
        <p:spPr>
          <a:xfrm>
            <a:off x="228600" y="1727835"/>
            <a:ext cx="4080510" cy="2520315"/>
          </a:xfrm>
          <a:prstGeom prst="rect">
            <a:avLst/>
          </a:prstGeom>
          <a:ln>
            <a:solidFill>
              <a:schemeClr val="tx1"/>
            </a:solidFill>
          </a:ln>
        </p:spPr>
      </p:pic>
      <p:sp>
        <p:nvSpPr>
          <p:cNvPr id="4" name="TextBox 3"/>
          <p:cNvSpPr txBox="1"/>
          <p:nvPr/>
        </p:nvSpPr>
        <p:spPr>
          <a:xfrm>
            <a:off x="4419600" y="1047750"/>
            <a:ext cx="4495800" cy="3754874"/>
          </a:xfrm>
          <a:prstGeom prst="rect">
            <a:avLst/>
          </a:prstGeom>
          <a:noFill/>
        </p:spPr>
        <p:txBody>
          <a:bodyPr wrap="square" rtlCol="0">
            <a:spAutoFit/>
          </a:bodyPr>
          <a:lstStyle/>
          <a:p>
            <a:pPr algn="ctr"/>
            <a:r>
              <a:rPr lang="en-US" sz="2800" b="1" dirty="0" smtClean="0"/>
              <a:t>Securitization of mortgages created a moral hazard problem because the lending bank wouldn’t suffer from defaults (instead the buyer of the MBS suffers).</a:t>
            </a:r>
          </a:p>
          <a:p>
            <a:pPr algn="ctr"/>
            <a:endParaRPr lang="en-US" sz="1400" b="1" dirty="0" smtClean="0"/>
          </a:p>
          <a:p>
            <a:pPr algn="ctr"/>
            <a:r>
              <a:rPr lang="en-US" sz="2800" b="1" dirty="0" smtClean="0"/>
              <a:t>Banks over-issued</a:t>
            </a:r>
          </a:p>
          <a:p>
            <a:pPr algn="ctr"/>
            <a:r>
              <a:rPr lang="en-US" sz="2800" b="1" dirty="0" smtClean="0"/>
              <a:t>mortgages as a result.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fdic.png"/>
          <p:cNvPicPr>
            <a:picLocks noChangeAspect="1"/>
          </p:cNvPicPr>
          <p:nvPr/>
        </p:nvPicPr>
        <p:blipFill>
          <a:blip r:embed="rId2"/>
          <a:stretch>
            <a:fillRect/>
          </a:stretch>
        </p:blipFill>
        <p:spPr>
          <a:xfrm>
            <a:off x="228600" y="2190750"/>
            <a:ext cx="3429000" cy="1491615"/>
          </a:xfrm>
          <a:prstGeom prst="rect">
            <a:avLst/>
          </a:prstGeom>
        </p:spPr>
      </p:pic>
      <p:sp>
        <p:nvSpPr>
          <p:cNvPr id="4" name="TextBox 3"/>
          <p:cNvSpPr txBox="1"/>
          <p:nvPr/>
        </p:nvSpPr>
        <p:spPr>
          <a:xfrm>
            <a:off x="3810000" y="1772781"/>
            <a:ext cx="5029200" cy="2246769"/>
          </a:xfrm>
          <a:prstGeom prst="rect">
            <a:avLst/>
          </a:prstGeom>
          <a:noFill/>
        </p:spPr>
        <p:txBody>
          <a:bodyPr wrap="square" rtlCol="0">
            <a:spAutoFit/>
          </a:bodyPr>
          <a:lstStyle/>
          <a:p>
            <a:pPr algn="ctr"/>
            <a:r>
              <a:rPr lang="en-US" sz="2800" b="1" dirty="0" smtClean="0"/>
              <a:t>FDIC deposit insurance is a moral hazard problem because losses are socialized while gains accrue to the bank shareholders.  This encourages excessive risk.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0003" y="133350"/>
            <a:ext cx="313739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Issues</a:t>
            </a:r>
          </a:p>
        </p:txBody>
      </p:sp>
      <p:pic>
        <p:nvPicPr>
          <p:cNvPr id="3" name="Picture 2" descr="banking.jpg"/>
          <p:cNvPicPr>
            <a:picLocks noChangeAspect="1"/>
          </p:cNvPicPr>
          <p:nvPr/>
        </p:nvPicPr>
        <p:blipFill>
          <a:blip r:embed="rId2"/>
          <a:stretch>
            <a:fillRect/>
          </a:stretch>
        </p:blipFill>
        <p:spPr>
          <a:xfrm>
            <a:off x="76200" y="1520190"/>
            <a:ext cx="3352800" cy="2804160"/>
          </a:xfrm>
          <a:prstGeom prst="rect">
            <a:avLst/>
          </a:prstGeom>
        </p:spPr>
      </p:pic>
      <p:sp>
        <p:nvSpPr>
          <p:cNvPr id="4" name="TextBox 3"/>
          <p:cNvSpPr txBox="1"/>
          <p:nvPr/>
        </p:nvSpPr>
        <p:spPr>
          <a:xfrm>
            <a:off x="3352800" y="819150"/>
            <a:ext cx="5715000" cy="4401205"/>
          </a:xfrm>
          <a:prstGeom prst="rect">
            <a:avLst/>
          </a:prstGeom>
          <a:noFill/>
        </p:spPr>
        <p:txBody>
          <a:bodyPr wrap="square" rtlCol="0">
            <a:spAutoFit/>
          </a:bodyPr>
          <a:lstStyle/>
          <a:p>
            <a:pPr>
              <a:buFont typeface="Arial" pitchFamily="34" charset="0"/>
              <a:buChar char="•"/>
            </a:pPr>
            <a:r>
              <a:rPr lang="en-US" sz="2800" b="1" dirty="0" smtClean="0"/>
              <a:t> moral hazard</a:t>
            </a:r>
          </a:p>
          <a:p>
            <a:pPr lvl="1">
              <a:buFont typeface="Courier New" pitchFamily="49" charset="0"/>
              <a:buChar char="o"/>
            </a:pPr>
            <a:r>
              <a:rPr lang="en-US" sz="2800" b="1" dirty="0" smtClean="0"/>
              <a:t> implicit Freddie Mac guarantee</a:t>
            </a:r>
          </a:p>
          <a:p>
            <a:pPr lvl="1">
              <a:buFont typeface="Courier New" pitchFamily="49" charset="0"/>
              <a:buChar char="o"/>
            </a:pPr>
            <a:r>
              <a:rPr lang="en-US" sz="2800" b="1" dirty="0" smtClean="0"/>
              <a:t> securitization of mortgages</a:t>
            </a:r>
          </a:p>
          <a:p>
            <a:pPr lvl="1">
              <a:buFont typeface="Courier New" pitchFamily="49" charset="0"/>
              <a:buChar char="o"/>
            </a:pPr>
            <a:r>
              <a:rPr lang="en-US" sz="2800" b="1" dirty="0" smtClean="0"/>
              <a:t> FDIC insurance</a:t>
            </a:r>
          </a:p>
          <a:p>
            <a:pPr>
              <a:buFont typeface="Arial" pitchFamily="34" charset="0"/>
              <a:buChar char="•"/>
            </a:pPr>
            <a:r>
              <a:rPr lang="en-US" sz="2800" b="1" dirty="0" smtClean="0"/>
              <a:t> Community Reinvestment Act</a:t>
            </a:r>
          </a:p>
          <a:p>
            <a:pPr lvl="1">
              <a:buFont typeface="Courier New" pitchFamily="49" charset="0"/>
              <a:buChar char="o"/>
            </a:pPr>
            <a:r>
              <a:rPr lang="en-US" sz="2800" b="1" dirty="0" smtClean="0"/>
              <a:t> prohibited redlining</a:t>
            </a:r>
          </a:p>
          <a:p>
            <a:pPr lvl="1">
              <a:buFont typeface="Courier New" pitchFamily="49" charset="0"/>
              <a:buChar char="o"/>
            </a:pPr>
            <a:r>
              <a:rPr lang="en-US" sz="2800" b="1" dirty="0" smtClean="0"/>
              <a:t> encourages sub-prime loans</a:t>
            </a:r>
          </a:p>
          <a:p>
            <a:pPr lvl="1">
              <a:buFont typeface="Courier New" pitchFamily="49" charset="0"/>
              <a:buChar char="o"/>
            </a:pPr>
            <a:r>
              <a:rPr lang="en-US" sz="2800" b="1" dirty="0" smtClean="0"/>
              <a:t> penalties for non-compliance</a:t>
            </a:r>
          </a:p>
          <a:p>
            <a:pPr lvl="2">
              <a:buFont typeface="Wingdings" pitchFamily="2" charset="2"/>
              <a:buChar char="§"/>
            </a:pPr>
            <a:r>
              <a:rPr lang="en-US" sz="2800" b="1" dirty="0" smtClean="0"/>
              <a:t> fines</a:t>
            </a:r>
          </a:p>
          <a:p>
            <a:pPr lvl="2">
              <a:buFont typeface="Wingdings" pitchFamily="2" charset="2"/>
              <a:buChar char="§"/>
            </a:pPr>
            <a:r>
              <a:rPr lang="en-US" sz="2800" b="1" dirty="0" smtClean="0"/>
              <a:t> prevented from merging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031" y="133350"/>
            <a:ext cx="58977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Rating Agencies</a:t>
            </a:r>
          </a:p>
        </p:txBody>
      </p:sp>
      <p:sp>
        <p:nvSpPr>
          <p:cNvPr id="3" name="TextBox 2"/>
          <p:cNvSpPr txBox="1"/>
          <p:nvPr/>
        </p:nvSpPr>
        <p:spPr>
          <a:xfrm>
            <a:off x="4267200" y="1848981"/>
            <a:ext cx="4419600" cy="2246769"/>
          </a:xfrm>
          <a:prstGeom prst="rect">
            <a:avLst/>
          </a:prstGeom>
          <a:noFill/>
        </p:spPr>
        <p:txBody>
          <a:bodyPr wrap="square" rtlCol="0">
            <a:spAutoFit/>
          </a:bodyPr>
          <a:lstStyle/>
          <a:p>
            <a:pPr algn="ctr"/>
            <a:r>
              <a:rPr lang="en-US" sz="2800" b="1" dirty="0" smtClean="0"/>
              <a:t>Credit rating agencies evaluated the risk of mortgage backed securities.  These evaluations were grossly wrong.</a:t>
            </a:r>
          </a:p>
        </p:txBody>
      </p:sp>
      <p:pic>
        <p:nvPicPr>
          <p:cNvPr id="4" name="Picture 3" descr="credit_rating_agencies.jpg"/>
          <p:cNvPicPr>
            <a:picLocks noChangeAspect="1"/>
          </p:cNvPicPr>
          <p:nvPr/>
        </p:nvPicPr>
        <p:blipFill>
          <a:blip r:embed="rId2"/>
          <a:stretch>
            <a:fillRect/>
          </a:stretch>
        </p:blipFill>
        <p:spPr>
          <a:xfrm>
            <a:off x="381000" y="1809750"/>
            <a:ext cx="3048000" cy="2286000"/>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6031" y="133350"/>
            <a:ext cx="58977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Rating Agencies</a:t>
            </a:r>
          </a:p>
        </p:txBody>
      </p:sp>
      <p:sp>
        <p:nvSpPr>
          <p:cNvPr id="3" name="TextBox 2"/>
          <p:cNvSpPr txBox="1"/>
          <p:nvPr/>
        </p:nvSpPr>
        <p:spPr>
          <a:xfrm>
            <a:off x="3581400" y="971550"/>
            <a:ext cx="5486400" cy="3970318"/>
          </a:xfrm>
          <a:prstGeom prst="rect">
            <a:avLst/>
          </a:prstGeom>
          <a:noFill/>
        </p:spPr>
        <p:txBody>
          <a:bodyPr wrap="square" rtlCol="0">
            <a:spAutoFit/>
          </a:bodyPr>
          <a:lstStyle/>
          <a:p>
            <a:pPr>
              <a:buFont typeface="Arial" pitchFamily="34" charset="0"/>
              <a:buChar char="•"/>
            </a:pPr>
            <a:r>
              <a:rPr lang="en-US" sz="2800" b="1" dirty="0" smtClean="0"/>
              <a:t> no free market in ratings</a:t>
            </a:r>
          </a:p>
          <a:p>
            <a:pPr lvl="1">
              <a:buFont typeface="Courier New" pitchFamily="49" charset="0"/>
              <a:buChar char="o"/>
            </a:pPr>
            <a:r>
              <a:rPr lang="en-US" sz="2800" b="1" dirty="0" smtClean="0"/>
              <a:t> government mandates top 3</a:t>
            </a:r>
          </a:p>
          <a:p>
            <a:pPr lvl="2">
              <a:buFont typeface="Wingdings" pitchFamily="2" charset="2"/>
              <a:buChar char="§"/>
            </a:pPr>
            <a:r>
              <a:rPr lang="en-US" sz="2800" b="1" dirty="0" smtClean="0"/>
              <a:t> S&amp;P, </a:t>
            </a:r>
            <a:r>
              <a:rPr lang="en-US" sz="2800" b="1" dirty="0" err="1" smtClean="0"/>
              <a:t>Moodys</a:t>
            </a:r>
            <a:r>
              <a:rPr lang="en-US" sz="2800" b="1" dirty="0" smtClean="0"/>
              <a:t>, Fitch</a:t>
            </a:r>
          </a:p>
          <a:p>
            <a:pPr>
              <a:buFont typeface="Arial" pitchFamily="34" charset="0"/>
              <a:buChar char="•"/>
            </a:pPr>
            <a:r>
              <a:rPr lang="en-US" sz="2800" b="1" dirty="0" smtClean="0"/>
              <a:t> immune from lawsuits</a:t>
            </a:r>
          </a:p>
          <a:p>
            <a:pPr lvl="1">
              <a:buFont typeface="Courier New" pitchFamily="49" charset="0"/>
              <a:buChar char="o"/>
            </a:pPr>
            <a:r>
              <a:rPr lang="en-US" sz="2800" b="1" dirty="0" smtClean="0"/>
              <a:t> no penalty for wrong ratings</a:t>
            </a:r>
          </a:p>
          <a:p>
            <a:pPr lvl="1">
              <a:buFont typeface="Courier New" pitchFamily="49" charset="0"/>
              <a:buChar char="o"/>
            </a:pPr>
            <a:r>
              <a:rPr lang="en-US" sz="2800" b="1" dirty="0" smtClean="0"/>
              <a:t> first amendment</a:t>
            </a:r>
          </a:p>
          <a:p>
            <a:pPr lvl="1">
              <a:buFont typeface="Courier New" pitchFamily="49" charset="0"/>
              <a:buChar char="o"/>
            </a:pPr>
            <a:r>
              <a:rPr lang="en-US" sz="2800" b="1" dirty="0" smtClean="0"/>
              <a:t> contrast: auditors can be sued</a:t>
            </a:r>
          </a:p>
          <a:p>
            <a:pPr>
              <a:buFont typeface="Arial" pitchFamily="34" charset="0"/>
              <a:buChar char="•"/>
            </a:pPr>
            <a:r>
              <a:rPr lang="en-US" sz="2800" b="1" dirty="0" smtClean="0"/>
              <a:t> conflicts of interest</a:t>
            </a:r>
          </a:p>
          <a:p>
            <a:pPr lvl="1">
              <a:buFont typeface="Courier New" pitchFamily="49" charset="0"/>
              <a:buChar char="o"/>
            </a:pPr>
            <a:r>
              <a:rPr lang="en-US" sz="2800" b="1" dirty="0" smtClean="0"/>
              <a:t> also provide consulting</a:t>
            </a:r>
          </a:p>
        </p:txBody>
      </p:sp>
      <p:pic>
        <p:nvPicPr>
          <p:cNvPr id="4" name="Picture 3" descr="credit_rating_agencies.jpg"/>
          <p:cNvPicPr>
            <a:picLocks noChangeAspect="1"/>
          </p:cNvPicPr>
          <p:nvPr/>
        </p:nvPicPr>
        <p:blipFill>
          <a:blip r:embed="rId2"/>
          <a:stretch>
            <a:fillRect/>
          </a:stretch>
        </p:blipFill>
        <p:spPr>
          <a:xfrm>
            <a:off x="381000" y="1809750"/>
            <a:ext cx="3048000" cy="2286000"/>
          </a:xfrm>
          <a:prstGeom prst="rect">
            <a:avLst/>
          </a:prstGeom>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1065" y="133350"/>
            <a:ext cx="321113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MBS buyers</a:t>
            </a:r>
          </a:p>
        </p:txBody>
      </p:sp>
      <p:pic>
        <p:nvPicPr>
          <p:cNvPr id="3" name="Picture 2" descr="hedge_fund.png"/>
          <p:cNvPicPr>
            <a:picLocks noChangeAspect="1"/>
          </p:cNvPicPr>
          <p:nvPr/>
        </p:nvPicPr>
        <p:blipFill>
          <a:blip r:embed="rId2"/>
          <a:stretch>
            <a:fillRect/>
          </a:stretch>
        </p:blipFill>
        <p:spPr>
          <a:xfrm>
            <a:off x="76200" y="1068705"/>
            <a:ext cx="4457700" cy="3789045"/>
          </a:xfrm>
          <a:prstGeom prst="rect">
            <a:avLst/>
          </a:prstGeom>
        </p:spPr>
      </p:pic>
      <p:sp>
        <p:nvSpPr>
          <p:cNvPr id="4" name="TextBox 3"/>
          <p:cNvSpPr txBox="1"/>
          <p:nvPr/>
        </p:nvSpPr>
        <p:spPr>
          <a:xfrm>
            <a:off x="4572000" y="895350"/>
            <a:ext cx="4495800" cy="4185761"/>
          </a:xfrm>
          <a:prstGeom prst="rect">
            <a:avLst/>
          </a:prstGeom>
          <a:noFill/>
        </p:spPr>
        <p:txBody>
          <a:bodyPr wrap="square" rtlCol="0">
            <a:spAutoFit/>
          </a:bodyPr>
          <a:lstStyle/>
          <a:p>
            <a:pPr algn="ctr"/>
            <a:r>
              <a:rPr lang="en-US" sz="2800" b="1" dirty="0" smtClean="0"/>
              <a:t>Investment bankers and hedge fund managers would risk their investors’ money and get large bonuses for short term gains with no penalties for losses.</a:t>
            </a:r>
          </a:p>
          <a:p>
            <a:pPr algn="ctr"/>
            <a:endParaRPr lang="en-US" sz="1400" b="1" dirty="0" smtClean="0"/>
          </a:p>
          <a:p>
            <a:pPr algn="ctr"/>
            <a:r>
              <a:rPr lang="en-US" sz="2800" b="1" dirty="0" smtClean="0"/>
              <a:t>This equity moral hazard (principal/agent) problem results in excessive risk.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3" name="Picture 2" descr="housing_bubbles.png"/>
          <p:cNvPicPr>
            <a:picLocks noChangeAspect="1"/>
          </p:cNvPicPr>
          <p:nvPr/>
        </p:nvPicPr>
        <p:blipFill>
          <a:blip r:embed="rId2"/>
          <a:stretch>
            <a:fillRect/>
          </a:stretch>
        </p:blipFill>
        <p:spPr>
          <a:xfrm>
            <a:off x="1" y="1276350"/>
            <a:ext cx="3247073" cy="3333750"/>
          </a:xfrm>
          <a:prstGeom prst="rect">
            <a:avLst/>
          </a:prstGeom>
        </p:spPr>
      </p:pic>
      <p:sp>
        <p:nvSpPr>
          <p:cNvPr id="4" name="TextBox 3"/>
          <p:cNvSpPr txBox="1"/>
          <p:nvPr/>
        </p:nvSpPr>
        <p:spPr>
          <a:xfrm>
            <a:off x="3276600" y="1102876"/>
            <a:ext cx="5638800" cy="3754874"/>
          </a:xfrm>
          <a:prstGeom prst="rect">
            <a:avLst/>
          </a:prstGeom>
          <a:noFill/>
        </p:spPr>
        <p:txBody>
          <a:bodyPr wrap="square" rtlCol="0">
            <a:spAutoFit/>
          </a:bodyPr>
          <a:lstStyle/>
          <a:p>
            <a:pPr algn="ctr"/>
            <a:r>
              <a:rPr lang="en-US" sz="2800" b="1" dirty="0" smtClean="0"/>
              <a:t>Austrian Business Cycle Theory</a:t>
            </a:r>
          </a:p>
          <a:p>
            <a:pPr algn="ctr"/>
            <a:r>
              <a:rPr lang="en-US" sz="2800" b="1" dirty="0" smtClean="0"/>
              <a:t>is actually a mainstream theory</a:t>
            </a:r>
          </a:p>
          <a:p>
            <a:pPr algn="ctr"/>
            <a:r>
              <a:rPr lang="en-US" sz="2800" b="1" dirty="0" smtClean="0"/>
              <a:t>for the Subprime Crisis.</a:t>
            </a:r>
          </a:p>
          <a:p>
            <a:pPr algn="ctr"/>
            <a:endParaRPr lang="en-US" sz="1400" b="1" dirty="0" smtClean="0"/>
          </a:p>
          <a:p>
            <a:pPr algn="ctr"/>
            <a:r>
              <a:rPr lang="en-US" sz="2800" b="1" dirty="0" smtClean="0"/>
              <a:t>Low interest rates by the Federal Reserve caused a housing bubble, which subsequently crashed. The economy suffered due to those </a:t>
            </a:r>
            <a:r>
              <a:rPr lang="en-US" sz="2800" b="1" dirty="0" err="1" smtClean="0"/>
              <a:t>malinvestments</a:t>
            </a:r>
            <a:r>
              <a:rPr lang="en-US" sz="2800" b="1" dirty="0" smtClean="0"/>
              <a:t> in housing.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Taylor_rule.png"/>
          <p:cNvPicPr>
            <a:picLocks noChangeAspect="1"/>
          </p:cNvPicPr>
          <p:nvPr/>
        </p:nvPicPr>
        <p:blipFill>
          <a:blip r:embed="rId2"/>
          <a:stretch>
            <a:fillRect/>
          </a:stretch>
        </p:blipFill>
        <p:spPr>
          <a:xfrm>
            <a:off x="286285" y="1521493"/>
            <a:ext cx="3857144" cy="2802857"/>
          </a:xfrm>
          <a:prstGeom prst="rect">
            <a:avLst/>
          </a:prstGeom>
          <a:ln>
            <a:solidFill>
              <a:schemeClr val="tx1"/>
            </a:solidFill>
          </a:ln>
        </p:spPr>
      </p:pic>
      <p:sp>
        <p:nvSpPr>
          <p:cNvPr id="5" name="TextBox 4"/>
          <p:cNvSpPr txBox="1"/>
          <p:nvPr/>
        </p:nvSpPr>
        <p:spPr>
          <a:xfrm>
            <a:off x="4267200" y="1102876"/>
            <a:ext cx="4800600" cy="3754874"/>
          </a:xfrm>
          <a:prstGeom prst="rect">
            <a:avLst/>
          </a:prstGeom>
          <a:noFill/>
        </p:spPr>
        <p:txBody>
          <a:bodyPr wrap="square" rtlCol="0">
            <a:spAutoFit/>
          </a:bodyPr>
          <a:lstStyle/>
          <a:p>
            <a:pPr algn="ctr"/>
            <a:r>
              <a:rPr lang="en-US" sz="2800" b="1" dirty="0" smtClean="0"/>
              <a:t>In the early 2000’s under Greenspan the federal funds rate was far below the Taylor Rule suggested level.</a:t>
            </a:r>
          </a:p>
          <a:p>
            <a:pPr algn="ctr"/>
            <a:endParaRPr lang="en-US" sz="1400" b="1" dirty="0" smtClean="0"/>
          </a:p>
          <a:p>
            <a:pPr algn="ctr"/>
            <a:r>
              <a:rPr lang="en-US" sz="2800" b="1" dirty="0" smtClean="0"/>
              <a:t>This low interest rate over-incentivized investment in areas like housing purchases and construction.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3962400" y="1504950"/>
            <a:ext cx="4953000" cy="2893100"/>
          </a:xfrm>
          <a:prstGeom prst="rect">
            <a:avLst/>
          </a:prstGeom>
          <a:noFill/>
        </p:spPr>
        <p:txBody>
          <a:bodyPr wrap="square" rtlCol="0">
            <a:spAutoFit/>
          </a:bodyPr>
          <a:lstStyle/>
          <a:p>
            <a:pPr algn="ctr"/>
            <a:r>
              <a:rPr lang="en-US" sz="2800" b="1" dirty="0" smtClean="0"/>
              <a:t>Our current financial crisis is called the Great Recession or the Subprime Crisis.</a:t>
            </a:r>
          </a:p>
          <a:p>
            <a:pPr algn="ctr"/>
            <a:endParaRPr lang="en-US" sz="1400" b="1" dirty="0" smtClean="0"/>
          </a:p>
          <a:p>
            <a:pPr algn="ctr"/>
            <a:r>
              <a:rPr lang="en-US" sz="2800" b="1" dirty="0" smtClean="0"/>
              <a:t>According to the definitions, the recession began in December 2007 and ended in June 2009.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3810000" y="1428750"/>
            <a:ext cx="5105400" cy="3108543"/>
          </a:xfrm>
          <a:prstGeom prst="rect">
            <a:avLst/>
          </a:prstGeom>
          <a:noFill/>
        </p:spPr>
        <p:txBody>
          <a:bodyPr wrap="square" rtlCol="0">
            <a:spAutoFit/>
          </a:bodyPr>
          <a:lstStyle/>
          <a:p>
            <a:pPr algn="ctr"/>
            <a:r>
              <a:rPr lang="en-US" sz="2800" b="1" dirty="0" smtClean="0"/>
              <a:t>Greenspan lowered the federal funds rate from 6.5% in May 2000 to 1% in June 2003 through 13 rate cuts, held the FFR at 1% for a year, and then raised the FFR to 5.25% by June 2006 through 17 rate hikes.</a:t>
            </a:r>
          </a:p>
        </p:txBody>
      </p:sp>
      <p:pic>
        <p:nvPicPr>
          <p:cNvPr id="5" name="Picture 4" descr="greenspan_bernanke.png"/>
          <p:cNvPicPr>
            <a:picLocks noChangeAspect="1"/>
          </p:cNvPicPr>
          <p:nvPr/>
        </p:nvPicPr>
        <p:blipFill>
          <a:blip r:embed="rId2"/>
          <a:stretch>
            <a:fillRect/>
          </a:stretch>
        </p:blipFill>
        <p:spPr>
          <a:xfrm>
            <a:off x="0" y="1143000"/>
            <a:ext cx="3810000" cy="36385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4267200" y="2051268"/>
            <a:ext cx="4419600" cy="1815882"/>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Greenspan put </a:t>
            </a:r>
            <a:r>
              <a:rPr lang="en-US" sz="2800" b="1" dirty="0" smtClean="0"/>
              <a:t>–</a:t>
            </a:r>
          </a:p>
          <a:p>
            <a:pPr algn="ctr"/>
            <a:r>
              <a:rPr lang="en-US" sz="2800" b="1" dirty="0" smtClean="0"/>
              <a:t>using monetary policy to</a:t>
            </a:r>
          </a:p>
          <a:p>
            <a:pPr algn="ctr"/>
            <a:r>
              <a:rPr lang="en-US" sz="2800" b="1" dirty="0" smtClean="0"/>
              <a:t>prevent asset price deflation</a:t>
            </a:r>
          </a:p>
          <a:p>
            <a:pPr algn="ctr"/>
            <a:r>
              <a:rPr lang="en-US" sz="2800" b="1" dirty="0" smtClean="0"/>
              <a:t>(i.e., </a:t>
            </a:r>
            <a:r>
              <a:rPr lang="en-US" sz="2800" b="1" dirty="0" err="1" smtClean="0"/>
              <a:t>reflate</a:t>
            </a:r>
            <a:r>
              <a:rPr lang="en-US" sz="2800" b="1" dirty="0" smtClean="0"/>
              <a:t> asset bubbles)</a:t>
            </a:r>
          </a:p>
        </p:txBody>
      </p:sp>
      <p:pic>
        <p:nvPicPr>
          <p:cNvPr id="4" name="Picture 3" descr="greenspan-large.jpg"/>
          <p:cNvPicPr>
            <a:picLocks noChangeAspect="1"/>
          </p:cNvPicPr>
          <p:nvPr/>
        </p:nvPicPr>
        <p:blipFill>
          <a:blip r:embed="rId2"/>
          <a:stretch>
            <a:fillRect/>
          </a:stretch>
        </p:blipFill>
        <p:spPr>
          <a:xfrm>
            <a:off x="543343" y="1729093"/>
            <a:ext cx="3342857" cy="2442857"/>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punch_bowl.png"/>
          <p:cNvPicPr>
            <a:picLocks noChangeAspect="1"/>
          </p:cNvPicPr>
          <p:nvPr/>
        </p:nvPicPr>
        <p:blipFill>
          <a:blip r:embed="rId2"/>
          <a:stretch>
            <a:fillRect/>
          </a:stretch>
        </p:blipFill>
        <p:spPr>
          <a:xfrm>
            <a:off x="0" y="1228725"/>
            <a:ext cx="3162300" cy="3914775"/>
          </a:xfrm>
          <a:prstGeom prst="rect">
            <a:avLst/>
          </a:prstGeom>
        </p:spPr>
      </p:pic>
      <p:sp>
        <p:nvSpPr>
          <p:cNvPr id="5" name="TextBox 4"/>
          <p:cNvSpPr txBox="1"/>
          <p:nvPr/>
        </p:nvSpPr>
        <p:spPr>
          <a:xfrm>
            <a:off x="2971800" y="1102876"/>
            <a:ext cx="6019800" cy="3754874"/>
          </a:xfrm>
          <a:prstGeom prst="rect">
            <a:avLst/>
          </a:prstGeom>
          <a:noFill/>
        </p:spPr>
        <p:txBody>
          <a:bodyPr wrap="square" rtlCol="0">
            <a:spAutoFit/>
          </a:bodyPr>
          <a:lstStyle/>
          <a:p>
            <a:pPr algn="ctr"/>
            <a:r>
              <a:rPr lang="en-US" sz="2800" b="1" dirty="0" smtClean="0"/>
              <a:t>Fed Chair William Martin famously said it was his job to take the punch bowl away just when everyone was beginning to have fun.</a:t>
            </a:r>
          </a:p>
          <a:p>
            <a:pPr algn="ctr"/>
            <a:endParaRPr lang="en-US" sz="1400" b="1" dirty="0" smtClean="0"/>
          </a:p>
          <a:p>
            <a:pPr algn="ctr"/>
            <a:r>
              <a:rPr lang="en-US" sz="2800" b="1" dirty="0" smtClean="0"/>
              <a:t>By that he meant that the Fed is supposed to raise interest rates when the economy heats up to prevent inflation and asset bubbles.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05163"/>
            <a:ext cx="6019800" cy="3323987"/>
          </a:xfrm>
          <a:prstGeom prst="rect">
            <a:avLst/>
          </a:prstGeom>
          <a:noFill/>
        </p:spPr>
        <p:txBody>
          <a:bodyPr wrap="square" rtlCol="0">
            <a:spAutoFit/>
          </a:bodyPr>
          <a:lstStyle/>
          <a:p>
            <a:pPr algn="ctr"/>
            <a:r>
              <a:rPr lang="en-US" sz="2800" b="1" dirty="0" smtClean="0"/>
              <a:t>Far from taking the punch bowl away when traders begin to make merry, the central bank now spikes it at the first sign of economic sobriety.</a:t>
            </a:r>
          </a:p>
          <a:p>
            <a:pPr algn="ctr"/>
            <a:endParaRPr lang="en-US" sz="1400" b="1" dirty="0" smtClean="0"/>
          </a:p>
          <a:p>
            <a:pPr algn="ctr"/>
            <a:r>
              <a:rPr lang="en-US" sz="2800" b="1" dirty="0" smtClean="0"/>
              <a:t>Meaning the Fed lowers interest rates when a bubble is discovered and market participants try to correct it.</a:t>
            </a:r>
          </a:p>
        </p:txBody>
      </p:sp>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punch_bowl.png"/>
          <p:cNvPicPr>
            <a:picLocks noChangeAspect="1"/>
          </p:cNvPicPr>
          <p:nvPr/>
        </p:nvPicPr>
        <p:blipFill>
          <a:blip r:embed="rId2"/>
          <a:stretch>
            <a:fillRect/>
          </a:stretch>
        </p:blipFill>
        <p:spPr>
          <a:xfrm>
            <a:off x="0" y="1228725"/>
            <a:ext cx="3162300" cy="39147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102876"/>
            <a:ext cx="6019800" cy="3754874"/>
          </a:xfrm>
          <a:prstGeom prst="rect">
            <a:avLst/>
          </a:prstGeom>
          <a:noFill/>
        </p:spPr>
        <p:txBody>
          <a:bodyPr wrap="square" rtlCol="0">
            <a:spAutoFit/>
          </a:bodyPr>
          <a:lstStyle/>
          <a:p>
            <a:pPr algn="ctr"/>
            <a:r>
              <a:rPr lang="en-US" sz="2800" b="1" dirty="0" smtClean="0"/>
              <a:t>When the tech bubble was bursting, instead of letting prices adjust Fed chair Greenspan lowered the federal funds rate to 2%, then 1%.</a:t>
            </a:r>
          </a:p>
          <a:p>
            <a:pPr algn="ctr"/>
            <a:endParaRPr lang="en-US" sz="1400" b="1" dirty="0" smtClean="0"/>
          </a:p>
          <a:p>
            <a:pPr algn="ctr"/>
            <a:r>
              <a:rPr lang="en-US" sz="2800" b="1" dirty="0" smtClean="0"/>
              <a:t>Now that the housing bubble is bursting, instead of letting prices adjust Fed chair Bernanke has lowered the federal funds rate to near zero.</a:t>
            </a:r>
          </a:p>
        </p:txBody>
      </p:sp>
      <p:sp>
        <p:nvSpPr>
          <p:cNvPr id="3" name="TextBox 2"/>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punch_bowl.png"/>
          <p:cNvPicPr>
            <a:picLocks noChangeAspect="1"/>
          </p:cNvPicPr>
          <p:nvPr/>
        </p:nvPicPr>
        <p:blipFill>
          <a:blip r:embed="rId2"/>
          <a:stretch>
            <a:fillRect/>
          </a:stretch>
        </p:blipFill>
        <p:spPr>
          <a:xfrm>
            <a:off x="0" y="1228725"/>
            <a:ext cx="3162300" cy="39147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3" name="Picture 2" descr="housing_bubbles.png"/>
          <p:cNvPicPr>
            <a:picLocks noChangeAspect="1"/>
          </p:cNvPicPr>
          <p:nvPr/>
        </p:nvPicPr>
        <p:blipFill>
          <a:blip r:embed="rId2"/>
          <a:stretch>
            <a:fillRect/>
          </a:stretch>
        </p:blipFill>
        <p:spPr>
          <a:xfrm>
            <a:off x="1" y="1276350"/>
            <a:ext cx="3247073" cy="3333750"/>
          </a:xfrm>
          <a:prstGeom prst="rect">
            <a:avLst/>
          </a:prstGeom>
        </p:spPr>
      </p:pic>
      <p:sp>
        <p:nvSpPr>
          <p:cNvPr id="4" name="TextBox 3"/>
          <p:cNvSpPr txBox="1"/>
          <p:nvPr/>
        </p:nvSpPr>
        <p:spPr>
          <a:xfrm>
            <a:off x="3276600" y="1352550"/>
            <a:ext cx="5715000" cy="3108543"/>
          </a:xfrm>
          <a:prstGeom prst="rect">
            <a:avLst/>
          </a:prstGeom>
          <a:noFill/>
        </p:spPr>
        <p:txBody>
          <a:bodyPr wrap="square" rtlCol="0">
            <a:spAutoFit/>
          </a:bodyPr>
          <a:lstStyle/>
          <a:p>
            <a:r>
              <a:rPr lang="en-US" sz="2800" b="1" u="sng" dirty="0" smtClean="0"/>
              <a:t>Austrian business cycle</a:t>
            </a:r>
          </a:p>
          <a:p>
            <a:pPr>
              <a:buFont typeface="Arial" pitchFamily="34" charset="0"/>
              <a:buChar char="•"/>
            </a:pPr>
            <a:r>
              <a:rPr lang="en-US" sz="2800" b="1" dirty="0" smtClean="0"/>
              <a:t> boom period</a:t>
            </a:r>
          </a:p>
          <a:p>
            <a:pPr lvl="1">
              <a:buFont typeface="Courier New" pitchFamily="49" charset="0"/>
              <a:buChar char="o"/>
            </a:pPr>
            <a:r>
              <a:rPr lang="en-US" sz="2800" b="1" dirty="0" smtClean="0"/>
              <a:t> low interest rates 2002-2006</a:t>
            </a:r>
          </a:p>
          <a:p>
            <a:pPr lvl="1">
              <a:buFont typeface="Courier New" pitchFamily="49" charset="0"/>
              <a:buChar char="o"/>
            </a:pPr>
            <a:r>
              <a:rPr lang="en-US" sz="2800" b="1" dirty="0" smtClean="0"/>
              <a:t> inflated housing bubble</a:t>
            </a:r>
          </a:p>
          <a:p>
            <a:pPr>
              <a:buFont typeface="Arial" pitchFamily="34" charset="0"/>
              <a:buChar char="•"/>
            </a:pPr>
            <a:r>
              <a:rPr lang="en-US" sz="2800" b="1" dirty="0" smtClean="0"/>
              <a:t> bust period</a:t>
            </a:r>
          </a:p>
          <a:p>
            <a:pPr lvl="1">
              <a:buFont typeface="Courier New" pitchFamily="49" charset="0"/>
              <a:buChar char="o"/>
            </a:pPr>
            <a:r>
              <a:rPr lang="en-US" sz="2800" b="1" dirty="0" smtClean="0"/>
              <a:t> </a:t>
            </a:r>
            <a:r>
              <a:rPr lang="en-US" sz="2800" b="1" dirty="0" err="1" smtClean="0"/>
              <a:t>malinvestments</a:t>
            </a:r>
            <a:r>
              <a:rPr lang="en-US" sz="2800" b="1" dirty="0" smtClean="0"/>
              <a:t> discovered</a:t>
            </a:r>
          </a:p>
          <a:p>
            <a:pPr lvl="1">
              <a:buFont typeface="Courier New" pitchFamily="49" charset="0"/>
              <a:buChar char="o"/>
            </a:pPr>
            <a:r>
              <a:rPr lang="en-US" sz="2800" b="1" dirty="0" smtClean="0"/>
              <a:t> recession 2007-2009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sp>
        <p:nvSpPr>
          <p:cNvPr id="6" name="TextBox 5"/>
          <p:cNvSpPr txBox="1"/>
          <p:nvPr/>
        </p:nvSpPr>
        <p:spPr>
          <a:xfrm>
            <a:off x="3276600" y="819150"/>
            <a:ext cx="5867400" cy="4401205"/>
          </a:xfrm>
          <a:prstGeom prst="rect">
            <a:avLst/>
          </a:prstGeom>
          <a:noFill/>
        </p:spPr>
        <p:txBody>
          <a:bodyPr wrap="square" rtlCol="0">
            <a:spAutoFit/>
          </a:bodyPr>
          <a:lstStyle/>
          <a:p>
            <a:pPr>
              <a:buFont typeface="Arial" pitchFamily="34" charset="0"/>
              <a:buChar char="•"/>
            </a:pPr>
            <a:r>
              <a:rPr lang="en-US" sz="2800" b="1" dirty="0" smtClean="0"/>
              <a:t> bankruptcy law change</a:t>
            </a:r>
          </a:p>
          <a:p>
            <a:pPr lvl="1">
              <a:buFont typeface="Courier New" pitchFamily="49" charset="0"/>
              <a:buChar char="o"/>
            </a:pPr>
            <a:r>
              <a:rPr lang="en-US" sz="2800" b="1" dirty="0" smtClean="0"/>
              <a:t> credit cards debt harder to avoid</a:t>
            </a:r>
          </a:p>
          <a:p>
            <a:pPr lvl="1">
              <a:buFont typeface="Courier New" pitchFamily="49" charset="0"/>
              <a:buChar char="o"/>
            </a:pPr>
            <a:r>
              <a:rPr lang="en-US" sz="2800" b="1" dirty="0" smtClean="0"/>
              <a:t> pay credit card before mortgage</a:t>
            </a:r>
          </a:p>
          <a:p>
            <a:pPr>
              <a:buFont typeface="Arial" pitchFamily="34" charset="0"/>
              <a:buChar char="•"/>
            </a:pPr>
            <a:r>
              <a:rPr lang="en-US" sz="2800" b="1" dirty="0" smtClean="0"/>
              <a:t> mortgage payments increased</a:t>
            </a:r>
          </a:p>
          <a:p>
            <a:pPr lvl="1">
              <a:buFont typeface="Courier New" pitchFamily="49" charset="0"/>
              <a:buChar char="o"/>
            </a:pPr>
            <a:r>
              <a:rPr lang="en-US" sz="2800" b="1" dirty="0" smtClean="0"/>
              <a:t> because interest rates rose</a:t>
            </a:r>
          </a:p>
          <a:p>
            <a:pPr lvl="2">
              <a:buFont typeface="Wingdings" pitchFamily="2" charset="2"/>
              <a:buChar char="§"/>
            </a:pPr>
            <a:r>
              <a:rPr lang="en-US" sz="2800" b="1" dirty="0" smtClean="0"/>
              <a:t> adjustable rate mortgages</a:t>
            </a:r>
          </a:p>
          <a:p>
            <a:pPr lvl="1">
              <a:buFont typeface="Courier New" pitchFamily="49" charset="0"/>
              <a:buChar char="o"/>
            </a:pPr>
            <a:r>
              <a:rPr lang="en-US" sz="2800" b="1" dirty="0" smtClean="0"/>
              <a:t> mortgage defaults</a:t>
            </a:r>
          </a:p>
          <a:p>
            <a:pPr lvl="2">
              <a:buFont typeface="Wingdings" pitchFamily="2" charset="2"/>
              <a:buChar char="§"/>
            </a:pPr>
            <a:r>
              <a:rPr lang="en-US" sz="2800" b="1" dirty="0" smtClean="0"/>
              <a:t> lower housing prices</a:t>
            </a:r>
          </a:p>
          <a:p>
            <a:pPr>
              <a:buFont typeface="Arial" pitchFamily="34" charset="0"/>
              <a:buChar char="•"/>
            </a:pPr>
            <a:r>
              <a:rPr lang="en-US" sz="2800" b="1" dirty="0" smtClean="0"/>
              <a:t> mortgages underwater</a:t>
            </a:r>
          </a:p>
          <a:p>
            <a:pPr lvl="1">
              <a:buFont typeface="Courier New" pitchFamily="49" charset="0"/>
              <a:buChar char="o"/>
            </a:pPr>
            <a:r>
              <a:rPr lang="en-US" sz="2800" b="1" dirty="0" smtClean="0"/>
              <a:t> mortgage defaults</a:t>
            </a:r>
          </a:p>
        </p:txBody>
      </p:sp>
      <p:pic>
        <p:nvPicPr>
          <p:cNvPr id="7" name="Picture 6" descr="housing_crash.png"/>
          <p:cNvPicPr>
            <a:picLocks noChangeAspect="1"/>
          </p:cNvPicPr>
          <p:nvPr/>
        </p:nvPicPr>
        <p:blipFill>
          <a:blip r:embed="rId2"/>
          <a:stretch>
            <a:fillRect/>
          </a:stretch>
        </p:blipFill>
        <p:spPr>
          <a:xfrm>
            <a:off x="0" y="1581150"/>
            <a:ext cx="3266123" cy="270033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pic>
        <p:nvPicPr>
          <p:cNvPr id="3" name="Picture 2" descr="credit_card_debt.png"/>
          <p:cNvPicPr>
            <a:picLocks noChangeAspect="1"/>
          </p:cNvPicPr>
          <p:nvPr/>
        </p:nvPicPr>
        <p:blipFill>
          <a:blip r:embed="rId2"/>
          <a:stretch>
            <a:fillRect/>
          </a:stretch>
        </p:blipFill>
        <p:spPr>
          <a:xfrm>
            <a:off x="228600" y="1657350"/>
            <a:ext cx="3140393" cy="2500313"/>
          </a:xfrm>
          <a:prstGeom prst="rect">
            <a:avLst/>
          </a:prstGeom>
        </p:spPr>
      </p:pic>
      <p:sp>
        <p:nvSpPr>
          <p:cNvPr id="4" name="TextBox 3"/>
          <p:cNvSpPr txBox="1"/>
          <p:nvPr/>
        </p:nvSpPr>
        <p:spPr>
          <a:xfrm>
            <a:off x="3733800" y="1581150"/>
            <a:ext cx="4800600" cy="2677656"/>
          </a:xfrm>
          <a:prstGeom prst="rect">
            <a:avLst/>
          </a:prstGeom>
          <a:noFill/>
        </p:spPr>
        <p:txBody>
          <a:bodyPr wrap="square" rtlCol="0">
            <a:spAutoFit/>
          </a:bodyPr>
          <a:lstStyle/>
          <a:p>
            <a:pPr algn="ctr"/>
            <a:r>
              <a:rPr lang="en-US" sz="2800" b="1" dirty="0" smtClean="0"/>
              <a:t>Congress changed bankruptcy laws making it more difficult to get out of credit card debt.  So debtors short on cash began paying off credit cards rather than mortgages.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centage.png"/>
          <p:cNvPicPr>
            <a:picLocks noChangeAspect="1"/>
          </p:cNvPicPr>
          <p:nvPr/>
        </p:nvPicPr>
        <p:blipFill>
          <a:blip r:embed="rId2"/>
          <a:stretch>
            <a:fillRect/>
          </a:stretch>
        </p:blipFill>
        <p:spPr>
          <a:xfrm>
            <a:off x="457200" y="1428750"/>
            <a:ext cx="2514600" cy="2733675"/>
          </a:xfrm>
          <a:prstGeom prst="rect">
            <a:avLst/>
          </a:prstGeom>
        </p:spPr>
      </p:pic>
      <p:sp>
        <p:nvSpPr>
          <p:cNvPr id="3" name="TextBox 2"/>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sp>
        <p:nvSpPr>
          <p:cNvPr id="4" name="TextBox 3"/>
          <p:cNvSpPr txBox="1"/>
          <p:nvPr/>
        </p:nvSpPr>
        <p:spPr>
          <a:xfrm>
            <a:off x="3733800" y="1696581"/>
            <a:ext cx="4800600" cy="2246769"/>
          </a:xfrm>
          <a:prstGeom prst="rect">
            <a:avLst/>
          </a:prstGeom>
          <a:noFill/>
        </p:spPr>
        <p:txBody>
          <a:bodyPr wrap="square" rtlCol="0">
            <a:spAutoFit/>
          </a:bodyPr>
          <a:lstStyle/>
          <a:p>
            <a:pPr algn="ctr"/>
            <a:r>
              <a:rPr lang="en-US" sz="2800" b="1" dirty="0" smtClean="0"/>
              <a:t>Interest rates rose, making payments on ARMs increase significantly.  Many people defaulted on their mortgages, lowering home prices.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222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Bursting the Bubble</a:t>
            </a:r>
          </a:p>
        </p:txBody>
      </p:sp>
      <p:pic>
        <p:nvPicPr>
          <p:cNvPr id="3" name="Picture 2" descr="mortgage_underwater.jpg"/>
          <p:cNvPicPr>
            <a:picLocks noChangeAspect="1"/>
          </p:cNvPicPr>
          <p:nvPr/>
        </p:nvPicPr>
        <p:blipFill>
          <a:blip r:embed="rId2"/>
          <a:stretch>
            <a:fillRect/>
          </a:stretch>
        </p:blipFill>
        <p:spPr>
          <a:xfrm>
            <a:off x="304800" y="1428750"/>
            <a:ext cx="3429000" cy="2994660"/>
          </a:xfrm>
          <a:prstGeom prst="rect">
            <a:avLst/>
          </a:prstGeom>
          <a:ln>
            <a:solidFill>
              <a:schemeClr val="tx1"/>
            </a:solidFill>
          </a:ln>
        </p:spPr>
      </p:pic>
      <p:sp>
        <p:nvSpPr>
          <p:cNvPr id="4" name="TextBox 3"/>
          <p:cNvSpPr txBox="1"/>
          <p:nvPr/>
        </p:nvSpPr>
        <p:spPr>
          <a:xfrm>
            <a:off x="4038600" y="1165920"/>
            <a:ext cx="4800600" cy="3539430"/>
          </a:xfrm>
          <a:prstGeom prst="rect">
            <a:avLst/>
          </a:prstGeom>
          <a:noFill/>
        </p:spPr>
        <p:txBody>
          <a:bodyPr wrap="square" rtlCol="0">
            <a:spAutoFit/>
          </a:bodyPr>
          <a:lstStyle/>
          <a:p>
            <a:pPr algn="ctr"/>
            <a:r>
              <a:rPr lang="en-US" sz="2800" b="1" dirty="0" smtClean="0"/>
              <a:t>Low down payments meant many people were underwater when home prices fell: they owed more on their mortgage than the house was worth.  So they just walked away, leading to more defaults and lower prices in the housing sector.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4038600" y="1047750"/>
            <a:ext cx="4953000" cy="3754874"/>
          </a:xfrm>
          <a:prstGeom prst="rect">
            <a:avLst/>
          </a:prstGeom>
          <a:noFill/>
        </p:spPr>
        <p:txBody>
          <a:bodyPr wrap="square" rtlCol="0">
            <a:spAutoFit/>
          </a:bodyPr>
          <a:lstStyle/>
          <a:p>
            <a:pPr algn="ctr"/>
            <a:r>
              <a:rPr lang="en-US" sz="2800" b="1" dirty="0" smtClean="0"/>
              <a:t>The unemployment rate maxed out above 10% January-March of 2010, but because that period was not within the recession (ended June 2009), this is not a depression.</a:t>
            </a:r>
          </a:p>
          <a:p>
            <a:pPr algn="ctr"/>
            <a:endParaRPr lang="en-US" sz="1400" b="1" dirty="0" smtClean="0"/>
          </a:p>
          <a:p>
            <a:pPr algn="ctr"/>
            <a:r>
              <a:rPr lang="en-US" sz="2800" b="1" dirty="0" smtClean="0"/>
              <a:t>Negative </a:t>
            </a:r>
            <a:r>
              <a:rPr lang="el-GR" sz="2800" b="1" dirty="0" smtClean="0">
                <a:latin typeface="Times New Roman"/>
                <a:cs typeface="Times New Roman"/>
              </a:rPr>
              <a:t>Δ</a:t>
            </a:r>
            <a:r>
              <a:rPr lang="en-US" sz="2800" b="1" dirty="0" smtClean="0"/>
              <a:t>GDP maxed out at</a:t>
            </a:r>
          </a:p>
          <a:p>
            <a:pPr algn="ctr"/>
            <a:r>
              <a:rPr lang="en-US" sz="2800" b="1" dirty="0" smtClean="0"/>
              <a:t>-7.9% in the 4</a:t>
            </a:r>
            <a:r>
              <a:rPr lang="en-US" sz="2800" b="1" baseline="30000" dirty="0" smtClean="0"/>
              <a:t>th</a:t>
            </a:r>
            <a:r>
              <a:rPr lang="en-US" sz="2800" b="1" dirty="0" smtClean="0"/>
              <a:t> quarter of 2008.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banking.jpg"/>
          <p:cNvPicPr>
            <a:picLocks noChangeAspect="1"/>
          </p:cNvPicPr>
          <p:nvPr/>
        </p:nvPicPr>
        <p:blipFill>
          <a:blip r:embed="rId2"/>
          <a:stretch>
            <a:fillRect/>
          </a:stretch>
        </p:blipFill>
        <p:spPr>
          <a:xfrm>
            <a:off x="76200" y="1520190"/>
            <a:ext cx="3352800" cy="2804160"/>
          </a:xfrm>
          <a:prstGeom prst="rect">
            <a:avLst/>
          </a:prstGeom>
        </p:spPr>
      </p:pic>
      <p:sp>
        <p:nvSpPr>
          <p:cNvPr id="4" name="TextBox 3"/>
          <p:cNvSpPr txBox="1"/>
          <p:nvPr/>
        </p:nvSpPr>
        <p:spPr>
          <a:xfrm>
            <a:off x="3352800" y="819150"/>
            <a:ext cx="5715000" cy="4401205"/>
          </a:xfrm>
          <a:prstGeom prst="rect">
            <a:avLst/>
          </a:prstGeom>
          <a:noFill/>
        </p:spPr>
        <p:txBody>
          <a:bodyPr wrap="square" rtlCol="0">
            <a:spAutoFit/>
          </a:bodyPr>
          <a:lstStyle/>
          <a:p>
            <a:pPr>
              <a:buFont typeface="Arial" pitchFamily="34" charset="0"/>
              <a:buChar char="•"/>
            </a:pPr>
            <a:r>
              <a:rPr lang="en-US" sz="2800" b="1" dirty="0" smtClean="0"/>
              <a:t> banks were overleveraged</a:t>
            </a:r>
          </a:p>
          <a:p>
            <a:pPr lvl="1">
              <a:buFont typeface="Courier New" pitchFamily="49" charset="0"/>
              <a:buChar char="o"/>
            </a:pPr>
            <a:r>
              <a:rPr lang="en-US" sz="2800" b="1" dirty="0" smtClean="0"/>
              <a:t> government promoted debt</a:t>
            </a:r>
          </a:p>
          <a:p>
            <a:pPr lvl="2">
              <a:buFont typeface="Wingdings" pitchFamily="2" charset="2"/>
              <a:buChar char="§"/>
            </a:pPr>
            <a:r>
              <a:rPr lang="en-US" sz="2800" b="1" dirty="0" smtClean="0"/>
              <a:t> double tax on dividends</a:t>
            </a:r>
          </a:p>
          <a:p>
            <a:pPr lvl="2">
              <a:buFont typeface="Wingdings" pitchFamily="2" charset="2"/>
              <a:buChar char="§"/>
            </a:pPr>
            <a:r>
              <a:rPr lang="en-US" sz="2800" b="1" dirty="0" smtClean="0"/>
              <a:t> deduction of bond interest</a:t>
            </a:r>
          </a:p>
          <a:p>
            <a:pPr>
              <a:buFont typeface="Arial" pitchFamily="34" charset="0"/>
              <a:buChar char="•"/>
            </a:pPr>
            <a:r>
              <a:rPr lang="en-US" sz="2800" b="1" dirty="0" smtClean="0"/>
              <a:t> mark to market accounting</a:t>
            </a:r>
          </a:p>
          <a:p>
            <a:pPr lvl="1">
              <a:buFont typeface="Courier New" pitchFamily="49" charset="0"/>
              <a:buChar char="o"/>
            </a:pPr>
            <a:r>
              <a:rPr lang="en-US" sz="2800" b="1" dirty="0" smtClean="0"/>
              <a:t> assets valued at fire sale prices</a:t>
            </a:r>
          </a:p>
          <a:p>
            <a:pPr lvl="1">
              <a:buFont typeface="Courier New" pitchFamily="49" charset="0"/>
              <a:buChar char="o"/>
            </a:pPr>
            <a:r>
              <a:rPr lang="en-US" sz="2800" b="1" dirty="0" smtClean="0"/>
              <a:t> pro-cyclical</a:t>
            </a:r>
          </a:p>
          <a:p>
            <a:pPr>
              <a:buFont typeface="Arial" pitchFamily="34" charset="0"/>
              <a:buChar char="•"/>
            </a:pPr>
            <a:r>
              <a:rPr lang="en-US" sz="2800" b="1" dirty="0" smtClean="0"/>
              <a:t> equity requirements for banks</a:t>
            </a:r>
          </a:p>
          <a:p>
            <a:pPr lvl="1">
              <a:buFont typeface="Courier New" pitchFamily="49" charset="0"/>
              <a:buChar char="o"/>
            </a:pPr>
            <a:r>
              <a:rPr lang="en-US" sz="2800" b="1" dirty="0" smtClean="0"/>
              <a:t> must reduce leverage</a:t>
            </a:r>
          </a:p>
          <a:p>
            <a:pPr lvl="2">
              <a:buFont typeface="Wingdings" pitchFamily="2" charset="2"/>
              <a:buChar char="§"/>
            </a:pPr>
            <a:r>
              <a:rPr lang="en-US" sz="2800" b="1" dirty="0" smtClean="0"/>
              <a:t> sell off assets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leverage.jpg"/>
          <p:cNvPicPr>
            <a:picLocks noChangeAspect="1"/>
          </p:cNvPicPr>
          <p:nvPr/>
        </p:nvPicPr>
        <p:blipFill>
          <a:blip r:embed="rId2"/>
          <a:stretch>
            <a:fillRect/>
          </a:stretch>
        </p:blipFill>
        <p:spPr>
          <a:xfrm>
            <a:off x="381000" y="1352550"/>
            <a:ext cx="3238500" cy="3200400"/>
          </a:xfrm>
          <a:prstGeom prst="rect">
            <a:avLst/>
          </a:prstGeom>
          <a:ln>
            <a:solidFill>
              <a:schemeClr val="tx1"/>
            </a:solidFill>
          </a:ln>
        </p:spPr>
      </p:pic>
      <p:sp>
        <p:nvSpPr>
          <p:cNvPr id="4" name="TextBox 3"/>
          <p:cNvSpPr txBox="1"/>
          <p:nvPr/>
        </p:nvSpPr>
        <p:spPr>
          <a:xfrm>
            <a:off x="3733800" y="1444407"/>
            <a:ext cx="5257800" cy="3108543"/>
          </a:xfrm>
          <a:prstGeom prst="rect">
            <a:avLst/>
          </a:prstGeom>
          <a:noFill/>
        </p:spPr>
        <p:txBody>
          <a:bodyPr wrap="square" rtlCol="0">
            <a:spAutoFit/>
          </a:bodyPr>
          <a:lstStyle/>
          <a:p>
            <a:pPr algn="ctr"/>
            <a:r>
              <a:rPr lang="en-US" sz="2800" b="1" dirty="0" smtClean="0"/>
              <a:t>Banks and other companies were overleveraged.  This was a result of government incentives: double taxation of dividends (corporate income tax + capital gains tax) coupled with corporate deduction of interest payments.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leverage.jpg"/>
          <p:cNvPicPr>
            <a:picLocks noChangeAspect="1"/>
          </p:cNvPicPr>
          <p:nvPr/>
        </p:nvPicPr>
        <p:blipFill>
          <a:blip r:embed="rId2"/>
          <a:stretch>
            <a:fillRect/>
          </a:stretch>
        </p:blipFill>
        <p:spPr>
          <a:xfrm>
            <a:off x="381000" y="1352550"/>
            <a:ext cx="3238500" cy="3200400"/>
          </a:xfrm>
          <a:prstGeom prst="rect">
            <a:avLst/>
          </a:prstGeom>
          <a:ln>
            <a:solidFill>
              <a:schemeClr val="tx1"/>
            </a:solidFill>
          </a:ln>
        </p:spPr>
      </p:pic>
      <p:sp>
        <p:nvSpPr>
          <p:cNvPr id="4" name="TextBox 3"/>
          <p:cNvSpPr txBox="1"/>
          <p:nvPr/>
        </p:nvSpPr>
        <p:spPr>
          <a:xfrm>
            <a:off x="3810000" y="2051268"/>
            <a:ext cx="5181600" cy="1815882"/>
          </a:xfrm>
          <a:prstGeom prst="rect">
            <a:avLst/>
          </a:prstGeom>
          <a:noFill/>
        </p:spPr>
        <p:txBody>
          <a:bodyPr wrap="square" rtlCol="0">
            <a:spAutoFit/>
          </a:bodyPr>
          <a:lstStyle/>
          <a:p>
            <a:pPr algn="ctr"/>
            <a:r>
              <a:rPr lang="en-US" sz="2800" b="1" dirty="0" smtClean="0"/>
              <a:t>Thus debt funding is incentivized over equity funding, resulting in low equity cushions and high leverage ratios (debt to equity).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4" name="Picture 3" descr="mark_to_market.png"/>
          <p:cNvPicPr>
            <a:picLocks noChangeAspect="1"/>
          </p:cNvPicPr>
          <p:nvPr/>
        </p:nvPicPr>
        <p:blipFill>
          <a:blip r:embed="rId2"/>
          <a:stretch>
            <a:fillRect/>
          </a:stretch>
        </p:blipFill>
        <p:spPr>
          <a:xfrm>
            <a:off x="304800" y="1504950"/>
            <a:ext cx="2743200" cy="3048000"/>
          </a:xfrm>
          <a:prstGeom prst="rect">
            <a:avLst/>
          </a:prstGeom>
        </p:spPr>
      </p:pic>
      <p:sp>
        <p:nvSpPr>
          <p:cNvPr id="5" name="TextBox 4"/>
          <p:cNvSpPr txBox="1"/>
          <p:nvPr/>
        </p:nvSpPr>
        <p:spPr>
          <a:xfrm>
            <a:off x="3352800" y="1428750"/>
            <a:ext cx="55626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mark to market accounting</a:t>
            </a:r>
          </a:p>
          <a:p>
            <a:pPr algn="ctr"/>
            <a:r>
              <a:rPr lang="en-US" sz="2800" b="1" dirty="0" smtClean="0">
                <a:effectLst>
                  <a:outerShdw blurRad="38100" dist="38100" dir="2700000" algn="tl">
                    <a:srgbClr val="000000">
                      <a:alpha val="43137"/>
                    </a:srgbClr>
                  </a:outerShdw>
                </a:effectLst>
              </a:rPr>
              <a:t>(fair value accounting) </a:t>
            </a:r>
            <a:r>
              <a:rPr lang="en-US" sz="2800" b="1" dirty="0" smtClean="0"/>
              <a:t>–</a:t>
            </a:r>
          </a:p>
          <a:p>
            <a:pPr algn="ctr"/>
            <a:r>
              <a:rPr lang="en-US" sz="2800" b="1" dirty="0" smtClean="0"/>
              <a:t>valuing assets based on their current market price rather than their historical price</a:t>
            </a:r>
          </a:p>
          <a:p>
            <a:pPr algn="ctr"/>
            <a:r>
              <a:rPr lang="en-US" sz="2800" b="1" dirty="0" smtClean="0"/>
              <a:t>(i.e., rather than the price the</a:t>
            </a:r>
          </a:p>
          <a:p>
            <a:pPr algn="ctr"/>
            <a:r>
              <a:rPr lang="en-US" sz="2800" b="1" dirty="0" smtClean="0"/>
              <a:t>assets were purchased for)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sp>
        <p:nvSpPr>
          <p:cNvPr id="3" name="TextBox 2"/>
          <p:cNvSpPr txBox="1"/>
          <p:nvPr/>
        </p:nvSpPr>
        <p:spPr>
          <a:xfrm>
            <a:off x="3429000" y="1200150"/>
            <a:ext cx="5257800" cy="3539430"/>
          </a:xfrm>
          <a:prstGeom prst="rect">
            <a:avLst/>
          </a:prstGeom>
          <a:noFill/>
        </p:spPr>
        <p:txBody>
          <a:bodyPr wrap="square" rtlCol="0">
            <a:spAutoFit/>
          </a:bodyPr>
          <a:lstStyle/>
          <a:p>
            <a:pPr algn="ctr"/>
            <a:r>
              <a:rPr lang="en-US" sz="2800" b="1" dirty="0" smtClean="0"/>
              <a:t>After Enron, corporations were required to use mark to market accounting of their assets.  This meant banks holding mortgage backed securities had to value them at their fire sale prices immediately rather than waiting for a better sale price.</a:t>
            </a:r>
          </a:p>
        </p:txBody>
      </p:sp>
      <p:pic>
        <p:nvPicPr>
          <p:cNvPr id="4" name="Picture 3" descr="mark_to_market.png"/>
          <p:cNvPicPr>
            <a:picLocks noChangeAspect="1"/>
          </p:cNvPicPr>
          <p:nvPr/>
        </p:nvPicPr>
        <p:blipFill>
          <a:blip r:embed="rId2"/>
          <a:stretch>
            <a:fillRect/>
          </a:stretch>
        </p:blipFill>
        <p:spPr>
          <a:xfrm>
            <a:off x="304800" y="1504950"/>
            <a:ext cx="2743200" cy="304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pic>
        <p:nvPicPr>
          <p:cNvPr id="3" name="Picture 2" descr="cushion.png"/>
          <p:cNvPicPr>
            <a:picLocks noChangeAspect="1"/>
          </p:cNvPicPr>
          <p:nvPr/>
        </p:nvPicPr>
        <p:blipFill>
          <a:blip r:embed="rId2" cstate="print"/>
          <a:stretch>
            <a:fillRect/>
          </a:stretch>
        </p:blipFill>
        <p:spPr>
          <a:xfrm>
            <a:off x="152400" y="1276350"/>
            <a:ext cx="3429000" cy="3429000"/>
          </a:xfrm>
          <a:prstGeom prst="rect">
            <a:avLst/>
          </a:prstGeom>
        </p:spPr>
      </p:pic>
      <p:sp>
        <p:nvSpPr>
          <p:cNvPr id="4" name="TextBox 3"/>
          <p:cNvSpPr txBox="1"/>
          <p:nvPr/>
        </p:nvSpPr>
        <p:spPr>
          <a:xfrm>
            <a:off x="3581400" y="1102876"/>
            <a:ext cx="5257800" cy="3754874"/>
          </a:xfrm>
          <a:prstGeom prst="rect">
            <a:avLst/>
          </a:prstGeom>
          <a:noFill/>
        </p:spPr>
        <p:txBody>
          <a:bodyPr wrap="square" rtlCol="0">
            <a:spAutoFit/>
          </a:bodyPr>
          <a:lstStyle/>
          <a:p>
            <a:pPr algn="ctr"/>
            <a:r>
              <a:rPr lang="en-US" sz="2800" b="1" dirty="0" smtClean="0"/>
              <a:t>Regulations require adequate capital by a bank to ensure it is solvent – an equity cushion.</a:t>
            </a:r>
          </a:p>
          <a:p>
            <a:pPr algn="ctr"/>
            <a:endParaRPr lang="en-US" sz="1400" b="1" dirty="0" smtClean="0"/>
          </a:p>
          <a:p>
            <a:pPr algn="ctr"/>
            <a:r>
              <a:rPr lang="en-US" sz="2800" b="1" dirty="0" smtClean="0"/>
              <a:t>With mark to market accounting a bank can become insolvent on paper even though it is not illiquid – the bank can still meet its obligations as they become due.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932" y="133350"/>
            <a:ext cx="429386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Bank Insolvency</a:t>
            </a:r>
          </a:p>
        </p:txBody>
      </p:sp>
      <p:sp>
        <p:nvSpPr>
          <p:cNvPr id="4" name="TextBox 3"/>
          <p:cNvSpPr txBox="1"/>
          <p:nvPr/>
        </p:nvSpPr>
        <p:spPr>
          <a:xfrm>
            <a:off x="3581400" y="1772781"/>
            <a:ext cx="5257800" cy="2246769"/>
          </a:xfrm>
          <a:prstGeom prst="rect">
            <a:avLst/>
          </a:prstGeom>
          <a:noFill/>
        </p:spPr>
        <p:txBody>
          <a:bodyPr wrap="square" rtlCol="0">
            <a:spAutoFit/>
          </a:bodyPr>
          <a:lstStyle/>
          <a:p>
            <a:pPr algn="ctr"/>
            <a:r>
              <a:rPr lang="en-US" sz="2800" b="1" dirty="0" smtClean="0"/>
              <a:t>This forces banks to sell off assets at fire sale losses and scramble for more capital (or for bailouts) even though the bank doesn’t have any actual liquidity problem.</a:t>
            </a:r>
          </a:p>
        </p:txBody>
      </p:sp>
      <p:pic>
        <p:nvPicPr>
          <p:cNvPr id="5" name="Picture 4" descr="firesale.gif"/>
          <p:cNvPicPr>
            <a:picLocks noChangeAspect="1"/>
          </p:cNvPicPr>
          <p:nvPr/>
        </p:nvPicPr>
        <p:blipFill>
          <a:blip r:embed="rId2"/>
          <a:stretch>
            <a:fillRect/>
          </a:stretch>
        </p:blipFill>
        <p:spPr>
          <a:xfrm>
            <a:off x="304800" y="2076450"/>
            <a:ext cx="3048000" cy="17145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png"/>
          <p:cNvPicPr>
            <a:picLocks noChangeAspect="1"/>
          </p:cNvPicPr>
          <p:nvPr/>
        </p:nvPicPr>
        <p:blipFill>
          <a:blip r:embed="rId2"/>
          <a:stretch>
            <a:fillRect/>
          </a:stretch>
        </p:blipFill>
        <p:spPr>
          <a:xfrm>
            <a:off x="304800" y="1733550"/>
            <a:ext cx="3714750" cy="2571750"/>
          </a:xfrm>
          <a:prstGeom prst="rect">
            <a:avLst/>
          </a:prstGeom>
          <a:ln>
            <a:solidFill>
              <a:schemeClr val="tx1"/>
            </a:solidFill>
          </a:ln>
        </p:spPr>
      </p:pic>
      <p:sp>
        <p:nvSpPr>
          <p:cNvPr id="4" name="TextBox 3"/>
          <p:cNvSpPr txBox="1"/>
          <p:nvPr/>
        </p:nvSpPr>
        <p:spPr>
          <a:xfrm>
            <a:off x="4114800" y="1885950"/>
            <a:ext cx="48006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credit default swap </a:t>
            </a:r>
            <a:r>
              <a:rPr lang="en-US" sz="2800" b="1" smtClean="0">
                <a:effectLst>
                  <a:outerShdw blurRad="38100" dist="38100" dir="2700000" algn="tl">
                    <a:srgbClr val="000000">
                      <a:alpha val="43137"/>
                    </a:srgbClr>
                  </a:outerShdw>
                </a:effectLst>
              </a:rPr>
              <a:t>(CDS) </a:t>
            </a:r>
            <a:r>
              <a:rPr lang="en-US" sz="2800" b="1" dirty="0" smtClean="0"/>
              <a:t>–</a:t>
            </a:r>
          </a:p>
          <a:p>
            <a:pPr algn="ctr"/>
            <a:r>
              <a:rPr lang="en-US" sz="2800" b="1" dirty="0" smtClean="0"/>
              <a:t>bet on whether a loan</a:t>
            </a:r>
          </a:p>
          <a:p>
            <a:pPr algn="ctr"/>
            <a:r>
              <a:rPr lang="en-US" sz="2800" b="1" dirty="0" smtClean="0"/>
              <a:t>will be repaid;</a:t>
            </a:r>
          </a:p>
          <a:p>
            <a:pPr algn="ctr"/>
            <a:r>
              <a:rPr lang="en-US" sz="2800" b="1" dirty="0" smtClean="0"/>
              <a:t>type of insurance that</a:t>
            </a:r>
          </a:p>
          <a:p>
            <a:pPr algn="ctr"/>
            <a:r>
              <a:rPr lang="en-US" sz="2800" b="1" dirty="0" smtClean="0"/>
              <a:t>allows hedging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4" name="TextBox 3"/>
          <p:cNvSpPr txBox="1"/>
          <p:nvPr/>
        </p:nvSpPr>
        <p:spPr>
          <a:xfrm>
            <a:off x="3962400" y="1039832"/>
            <a:ext cx="4876800" cy="3970318"/>
          </a:xfrm>
          <a:prstGeom prst="rect">
            <a:avLst/>
          </a:prstGeom>
          <a:noFill/>
        </p:spPr>
        <p:txBody>
          <a:bodyPr wrap="square" rtlCol="0">
            <a:spAutoFit/>
          </a:bodyPr>
          <a:lstStyle/>
          <a:p>
            <a:r>
              <a:rPr lang="en-US" sz="2800" b="1" u="sng" dirty="0" smtClean="0"/>
              <a:t>credit default swaps</a:t>
            </a:r>
          </a:p>
          <a:p>
            <a:pPr>
              <a:buFont typeface="Arial" pitchFamily="34" charset="0"/>
              <a:buChar char="•"/>
            </a:pPr>
            <a:r>
              <a:rPr lang="en-US" sz="2800" b="1" dirty="0" smtClean="0"/>
              <a:t> bet on whether loan repaid</a:t>
            </a:r>
          </a:p>
          <a:p>
            <a:pPr lvl="1">
              <a:buFont typeface="Courier New" pitchFamily="49" charset="0"/>
              <a:buChar char="o"/>
            </a:pPr>
            <a:r>
              <a:rPr lang="en-US" sz="2800" b="1" dirty="0" smtClean="0"/>
              <a:t> type of insurance</a:t>
            </a:r>
          </a:p>
          <a:p>
            <a:pPr lvl="1">
              <a:buFont typeface="Courier New" pitchFamily="49" charset="0"/>
              <a:buChar char="o"/>
            </a:pPr>
            <a:r>
              <a:rPr lang="en-US" sz="2800" b="1" dirty="0" smtClean="0"/>
              <a:t> helped hedging risk</a:t>
            </a:r>
          </a:p>
          <a:p>
            <a:pPr>
              <a:buFont typeface="Arial" pitchFamily="34" charset="0"/>
              <a:buChar char="•"/>
            </a:pPr>
            <a:r>
              <a:rPr lang="en-US" sz="2800" b="1" dirty="0" smtClean="0"/>
              <a:t> models wrong</a:t>
            </a:r>
          </a:p>
          <a:p>
            <a:pPr lvl="1">
              <a:buFont typeface="Courier New" pitchFamily="49" charset="0"/>
              <a:buChar char="o"/>
            </a:pPr>
            <a:r>
              <a:rPr lang="en-US" sz="2800" b="1" dirty="0" smtClean="0"/>
              <a:t> housing prices always up</a:t>
            </a:r>
          </a:p>
          <a:p>
            <a:pPr lvl="1">
              <a:buFont typeface="Courier New" pitchFamily="49" charset="0"/>
              <a:buChar char="o"/>
            </a:pPr>
            <a:r>
              <a:rPr lang="en-US" sz="2800" b="1" dirty="0" smtClean="0"/>
              <a:t> premiums too low</a:t>
            </a:r>
          </a:p>
          <a:p>
            <a:pPr>
              <a:buFont typeface="Arial" pitchFamily="34" charset="0"/>
              <a:buChar char="•"/>
            </a:pPr>
            <a:r>
              <a:rPr lang="en-US" sz="2800" b="1" dirty="0" smtClean="0"/>
              <a:t> insurers defaulted on CDSs</a:t>
            </a:r>
          </a:p>
          <a:p>
            <a:pPr lvl="1">
              <a:buFont typeface="Courier New" pitchFamily="49" charset="0"/>
              <a:buChar char="o"/>
            </a:pPr>
            <a:r>
              <a:rPr lang="en-US" sz="2800" b="1" dirty="0" smtClean="0"/>
              <a:t> AIG, Lehman Brothers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5" name="Picture 4"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6" name="TextBox 5"/>
          <p:cNvSpPr txBox="1"/>
          <p:nvPr/>
        </p:nvSpPr>
        <p:spPr>
          <a:xfrm>
            <a:off x="3962400" y="1102876"/>
            <a:ext cx="4876800" cy="3754874"/>
          </a:xfrm>
          <a:prstGeom prst="rect">
            <a:avLst/>
          </a:prstGeom>
          <a:noFill/>
        </p:spPr>
        <p:txBody>
          <a:bodyPr wrap="square" rtlCol="0">
            <a:spAutoFit/>
          </a:bodyPr>
          <a:lstStyle/>
          <a:p>
            <a:pPr algn="ctr"/>
            <a:r>
              <a:rPr lang="en-US" sz="2800" b="1" dirty="0" smtClean="0"/>
              <a:t>Credit default swaps of MBSs allowed banks to hedge against the risk of mortgage default.</a:t>
            </a:r>
          </a:p>
          <a:p>
            <a:pPr algn="ctr"/>
            <a:endParaRPr lang="en-US" sz="1400" b="1" dirty="0" smtClean="0"/>
          </a:p>
          <a:p>
            <a:pPr algn="ctr"/>
            <a:r>
              <a:rPr lang="en-US" sz="2800" b="1" dirty="0" smtClean="0"/>
              <a:t>But because models assumed housing prices would always go up, systemic risk wasn’t taken into account and thus premiums were priced too low.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3350"/>
            <a:ext cx="702134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Recessions vs. Depressions</a:t>
            </a:r>
          </a:p>
        </p:txBody>
      </p:sp>
      <p:pic>
        <p:nvPicPr>
          <p:cNvPr id="3" name="Picture 2" descr="recession-to-depression.png"/>
          <p:cNvPicPr>
            <a:picLocks noChangeAspect="1"/>
          </p:cNvPicPr>
          <p:nvPr/>
        </p:nvPicPr>
        <p:blipFill>
          <a:blip r:embed="rId2"/>
          <a:stretch>
            <a:fillRect/>
          </a:stretch>
        </p:blipFill>
        <p:spPr>
          <a:xfrm>
            <a:off x="304800" y="1478756"/>
            <a:ext cx="3571875" cy="2921794"/>
          </a:xfrm>
          <a:prstGeom prst="rect">
            <a:avLst/>
          </a:prstGeom>
          <a:ln>
            <a:solidFill>
              <a:schemeClr val="tx1"/>
            </a:solidFill>
          </a:ln>
        </p:spPr>
      </p:pic>
      <p:sp>
        <p:nvSpPr>
          <p:cNvPr id="4" name="TextBox 3"/>
          <p:cNvSpPr txBox="1"/>
          <p:nvPr/>
        </p:nvSpPr>
        <p:spPr>
          <a:xfrm>
            <a:off x="3962400" y="1276350"/>
            <a:ext cx="5105400" cy="3323987"/>
          </a:xfrm>
          <a:prstGeom prst="rect">
            <a:avLst/>
          </a:prstGeom>
          <a:noFill/>
        </p:spPr>
        <p:txBody>
          <a:bodyPr wrap="square" rtlCol="0">
            <a:spAutoFit/>
          </a:bodyPr>
          <a:lstStyle/>
          <a:p>
            <a:pPr algn="ctr"/>
            <a:r>
              <a:rPr lang="en-US" sz="2800" b="1" dirty="0" smtClean="0"/>
              <a:t>Currently the unemployment rate is around 9.3%.</a:t>
            </a:r>
          </a:p>
          <a:p>
            <a:pPr algn="ctr"/>
            <a:endParaRPr lang="en-US" sz="1400" b="1" dirty="0" smtClean="0"/>
          </a:p>
          <a:p>
            <a:pPr algn="ctr"/>
            <a:r>
              <a:rPr lang="en-US" sz="2800" b="1" dirty="0" smtClean="0"/>
              <a:t>Unemployment is higher in places that had a lot of construction (e.g., CA, FL) and higher among high school dropouts than college graduates.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4" name="TextBox 3"/>
          <p:cNvSpPr txBox="1"/>
          <p:nvPr/>
        </p:nvSpPr>
        <p:spPr>
          <a:xfrm>
            <a:off x="3962400" y="1102876"/>
            <a:ext cx="4953000" cy="3754874"/>
          </a:xfrm>
          <a:prstGeom prst="rect">
            <a:avLst/>
          </a:prstGeom>
          <a:noFill/>
        </p:spPr>
        <p:txBody>
          <a:bodyPr wrap="square" rtlCol="0">
            <a:spAutoFit/>
          </a:bodyPr>
          <a:lstStyle/>
          <a:p>
            <a:pPr algn="ctr"/>
            <a:r>
              <a:rPr lang="en-US" sz="2800" b="1" dirty="0" smtClean="0"/>
              <a:t>Additionally the insurers didn’t have enough liquid assets to pay out CDS holders when the credit condition triggered.</a:t>
            </a:r>
          </a:p>
          <a:p>
            <a:pPr algn="ctr"/>
            <a:endParaRPr lang="en-US" sz="1400" b="1" dirty="0" smtClean="0"/>
          </a:p>
          <a:p>
            <a:pPr algn="ctr"/>
            <a:r>
              <a:rPr lang="en-US" sz="2800" b="1" dirty="0" smtClean="0"/>
              <a:t>This meant AIG and Lehman Brothers were insolvent and all banks that had relied on their CDSs for hedging were screwed.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7989" y="133350"/>
            <a:ext cx="549721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Credit Default Swaps</a:t>
            </a:r>
          </a:p>
        </p:txBody>
      </p:sp>
      <p:pic>
        <p:nvPicPr>
          <p:cNvPr id="3" name="Picture 2" descr="credit_default_swap2.png"/>
          <p:cNvPicPr>
            <a:picLocks noChangeAspect="1"/>
          </p:cNvPicPr>
          <p:nvPr/>
        </p:nvPicPr>
        <p:blipFill>
          <a:blip r:embed="rId2"/>
          <a:stretch>
            <a:fillRect/>
          </a:stretch>
        </p:blipFill>
        <p:spPr>
          <a:xfrm>
            <a:off x="381000" y="1428750"/>
            <a:ext cx="3429000" cy="2971800"/>
          </a:xfrm>
          <a:prstGeom prst="rect">
            <a:avLst/>
          </a:prstGeom>
          <a:ln>
            <a:solidFill>
              <a:schemeClr val="tx1"/>
            </a:solidFill>
          </a:ln>
        </p:spPr>
      </p:pic>
      <p:sp>
        <p:nvSpPr>
          <p:cNvPr id="4" name="TextBox 3"/>
          <p:cNvSpPr txBox="1"/>
          <p:nvPr/>
        </p:nvSpPr>
        <p:spPr>
          <a:xfrm>
            <a:off x="3962400" y="1570494"/>
            <a:ext cx="4724400" cy="2677656"/>
          </a:xfrm>
          <a:prstGeom prst="rect">
            <a:avLst/>
          </a:prstGeom>
          <a:noFill/>
        </p:spPr>
        <p:txBody>
          <a:bodyPr wrap="square" rtlCol="0">
            <a:spAutoFit/>
          </a:bodyPr>
          <a:lstStyle/>
          <a:p>
            <a:pPr algn="ctr"/>
            <a:r>
              <a:rPr lang="en-US" sz="2800" b="1" dirty="0" smtClean="0"/>
              <a:t>Another concern with CDSs was that the holder wasn’t required to have an insurable interest.  So a person could bet that MBSs would default even if he held no MBS.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bailout2.png"/>
          <p:cNvPicPr>
            <a:picLocks noChangeAspect="1"/>
          </p:cNvPicPr>
          <p:nvPr/>
        </p:nvPicPr>
        <p:blipFill>
          <a:blip r:embed="rId2"/>
          <a:stretch>
            <a:fillRect/>
          </a:stretch>
        </p:blipFill>
        <p:spPr>
          <a:xfrm>
            <a:off x="304800" y="1419225"/>
            <a:ext cx="3286125" cy="3286125"/>
          </a:xfrm>
          <a:prstGeom prst="rect">
            <a:avLst/>
          </a:prstGeom>
          <a:ln>
            <a:solidFill>
              <a:schemeClr val="tx1"/>
            </a:solidFill>
          </a:ln>
        </p:spPr>
      </p:pic>
      <p:sp>
        <p:nvSpPr>
          <p:cNvPr id="4" name="TextBox 3"/>
          <p:cNvSpPr txBox="1"/>
          <p:nvPr/>
        </p:nvSpPr>
        <p:spPr>
          <a:xfrm>
            <a:off x="3962400" y="1039832"/>
            <a:ext cx="4876800" cy="3970318"/>
          </a:xfrm>
          <a:prstGeom prst="rect">
            <a:avLst/>
          </a:prstGeom>
          <a:noFill/>
        </p:spPr>
        <p:txBody>
          <a:bodyPr wrap="square" rtlCol="0">
            <a:spAutoFit/>
          </a:bodyPr>
          <a:lstStyle/>
          <a:p>
            <a:r>
              <a:rPr lang="en-US" sz="2800" b="1" u="sng" dirty="0" smtClean="0"/>
              <a:t>government response</a:t>
            </a:r>
          </a:p>
          <a:p>
            <a:pPr>
              <a:buFont typeface="Arial" pitchFamily="34" charset="0"/>
              <a:buChar char="•"/>
            </a:pPr>
            <a:r>
              <a:rPr lang="en-US" sz="2800" b="1" dirty="0" smtClean="0"/>
              <a:t> bailouts / stimulus spending</a:t>
            </a:r>
          </a:p>
          <a:p>
            <a:pPr lvl="1">
              <a:buFont typeface="Courier New" pitchFamily="49" charset="0"/>
              <a:buChar char="o"/>
            </a:pPr>
            <a:r>
              <a:rPr lang="en-US" sz="2800" b="1" dirty="0" smtClean="0"/>
              <a:t> Federal Reserve</a:t>
            </a:r>
          </a:p>
          <a:p>
            <a:pPr lvl="2">
              <a:buFont typeface="Wingdings" pitchFamily="2" charset="2"/>
              <a:buChar char="§"/>
            </a:pPr>
            <a:r>
              <a:rPr lang="en-US" sz="2800" b="1" dirty="0" smtClean="0"/>
              <a:t> quantitative easing</a:t>
            </a:r>
          </a:p>
          <a:p>
            <a:pPr lvl="2">
              <a:buFont typeface="Wingdings" pitchFamily="2" charset="2"/>
              <a:buChar char="§"/>
            </a:pPr>
            <a:r>
              <a:rPr lang="en-US" sz="2800" b="1" dirty="0" smtClean="0"/>
              <a:t> quantitative easing 2</a:t>
            </a:r>
          </a:p>
          <a:p>
            <a:pPr lvl="1">
              <a:buFont typeface="Courier New" pitchFamily="49" charset="0"/>
              <a:buChar char="o"/>
            </a:pPr>
            <a:r>
              <a:rPr lang="en-US" sz="2800" b="1" dirty="0" smtClean="0"/>
              <a:t> Treasury</a:t>
            </a:r>
          </a:p>
          <a:p>
            <a:pPr lvl="2">
              <a:buFont typeface="Wingdings" pitchFamily="2" charset="2"/>
              <a:buChar char="§"/>
            </a:pPr>
            <a:r>
              <a:rPr lang="en-US" sz="2800" b="1" dirty="0" smtClean="0"/>
              <a:t> TARP</a:t>
            </a:r>
          </a:p>
          <a:p>
            <a:pPr>
              <a:buFont typeface="Arial" pitchFamily="34" charset="0"/>
              <a:buChar char="•"/>
            </a:pPr>
            <a:r>
              <a:rPr lang="en-US" sz="2800" b="1" dirty="0" smtClean="0"/>
              <a:t> regulation</a:t>
            </a:r>
          </a:p>
          <a:p>
            <a:pPr lvl="1">
              <a:buFont typeface="Courier New" pitchFamily="49" charset="0"/>
              <a:buChar char="o"/>
            </a:pPr>
            <a:r>
              <a:rPr lang="en-US" sz="2800" b="1" dirty="0" smtClean="0"/>
              <a:t> </a:t>
            </a:r>
            <a:r>
              <a:rPr lang="en-US" sz="2800" b="1" dirty="0" smtClean="0"/>
              <a:t>Dodd-Frank </a:t>
            </a:r>
            <a:r>
              <a:rPr lang="en-US" sz="2800" b="1" dirty="0" smtClean="0"/>
              <a:t>Act </a:t>
            </a:r>
            <a:r>
              <a:rPr lang="en-US" sz="2800" b="1" dirty="0" smtClean="0"/>
              <a:t>of 2010</a:t>
            </a:r>
            <a:endParaRPr lang="en-US" sz="2800" b="1"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bailout3.png"/>
          <p:cNvPicPr>
            <a:picLocks noChangeAspect="1"/>
          </p:cNvPicPr>
          <p:nvPr/>
        </p:nvPicPr>
        <p:blipFill>
          <a:blip r:embed="rId2"/>
          <a:stretch>
            <a:fillRect/>
          </a:stretch>
        </p:blipFill>
        <p:spPr>
          <a:xfrm>
            <a:off x="228600" y="1047750"/>
            <a:ext cx="3314700" cy="3810000"/>
          </a:xfrm>
          <a:prstGeom prst="rect">
            <a:avLst/>
          </a:prstGeom>
          <a:ln>
            <a:solidFill>
              <a:schemeClr val="tx1"/>
            </a:solidFill>
          </a:ln>
        </p:spPr>
      </p:pic>
      <p:sp>
        <p:nvSpPr>
          <p:cNvPr id="4" name="TextBox 3"/>
          <p:cNvSpPr txBox="1"/>
          <p:nvPr/>
        </p:nvSpPr>
        <p:spPr>
          <a:xfrm>
            <a:off x="3733800" y="976789"/>
            <a:ext cx="5105400" cy="4185761"/>
          </a:xfrm>
          <a:prstGeom prst="rect">
            <a:avLst/>
          </a:prstGeom>
          <a:noFill/>
        </p:spPr>
        <p:txBody>
          <a:bodyPr wrap="square" rtlCol="0">
            <a:spAutoFit/>
          </a:bodyPr>
          <a:lstStyle/>
          <a:p>
            <a:pPr algn="ctr"/>
            <a:r>
              <a:rPr lang="en-US" sz="2800" b="1" dirty="0" smtClean="0"/>
              <a:t>In quantitative easing 1 (QE1) the Federal Reserve bought $1.2 trillion in mortgage backed securities to prop up banks and stimulate the economy.</a:t>
            </a:r>
          </a:p>
          <a:p>
            <a:pPr algn="ctr"/>
            <a:endParaRPr lang="en-US" sz="1400" b="1" dirty="0" smtClean="0"/>
          </a:p>
          <a:p>
            <a:pPr algn="ctr"/>
            <a:r>
              <a:rPr lang="en-US" sz="2800" b="1" dirty="0" smtClean="0"/>
              <a:t>This is unusual in both the amount and in the type of asset.  Usually the Fed confines itself to short term treasury securities.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
        <p:nvSpPr>
          <p:cNvPr id="3" name="TextBox 2"/>
          <p:cNvSpPr txBox="1"/>
          <p:nvPr/>
        </p:nvSpPr>
        <p:spPr>
          <a:xfrm>
            <a:off x="3733800" y="1102876"/>
            <a:ext cx="5257800" cy="3754874"/>
          </a:xfrm>
          <a:prstGeom prst="rect">
            <a:avLst/>
          </a:prstGeom>
          <a:noFill/>
        </p:spPr>
        <p:txBody>
          <a:bodyPr wrap="square" rtlCol="0">
            <a:spAutoFit/>
          </a:bodyPr>
          <a:lstStyle/>
          <a:p>
            <a:pPr algn="ctr"/>
            <a:r>
              <a:rPr lang="en-US" sz="2800" b="1" dirty="0" smtClean="0"/>
              <a:t>The Fed used to sterilize its discount loans and sterilize its purchase of unusual assets</a:t>
            </a:r>
          </a:p>
          <a:p>
            <a:pPr algn="ctr"/>
            <a:r>
              <a:rPr lang="en-US" sz="2800" b="1" dirty="0" smtClean="0"/>
              <a:t>(e.g., mortgage backed securities).</a:t>
            </a:r>
          </a:p>
          <a:p>
            <a:pPr algn="ctr"/>
            <a:endParaRPr lang="en-US" sz="1400" b="1" dirty="0" smtClean="0"/>
          </a:p>
          <a:p>
            <a:pPr algn="ctr"/>
            <a:r>
              <a:rPr lang="en-US" sz="2800" b="1" dirty="0" smtClean="0"/>
              <a:t>This means the composition of the Fed’s assets would change, but the total monetary base would be the same.</a:t>
            </a:r>
          </a:p>
        </p:txBody>
      </p:sp>
      <p:pic>
        <p:nvPicPr>
          <p:cNvPr id="4" name="Picture 3" descr="sterilize.png"/>
          <p:cNvPicPr>
            <a:picLocks noChangeAspect="1"/>
          </p:cNvPicPr>
          <p:nvPr/>
        </p:nvPicPr>
        <p:blipFill>
          <a:blip r:embed="rId2"/>
          <a:stretch>
            <a:fillRect/>
          </a:stretch>
        </p:blipFill>
        <p:spPr>
          <a:xfrm>
            <a:off x="228600" y="1885950"/>
            <a:ext cx="3333750" cy="2247900"/>
          </a:xfrm>
          <a:prstGeom prst="rect">
            <a:avLst/>
          </a:prstGeom>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
        <p:nvSpPr>
          <p:cNvPr id="3" name="TextBox 2"/>
          <p:cNvSpPr txBox="1"/>
          <p:nvPr/>
        </p:nvSpPr>
        <p:spPr>
          <a:xfrm>
            <a:off x="3733800" y="1276350"/>
            <a:ext cx="5257800" cy="3323987"/>
          </a:xfrm>
          <a:prstGeom prst="rect">
            <a:avLst/>
          </a:prstGeom>
          <a:noFill/>
        </p:spPr>
        <p:txBody>
          <a:bodyPr wrap="square" rtlCol="0">
            <a:spAutoFit/>
          </a:bodyPr>
          <a:lstStyle/>
          <a:p>
            <a:pPr algn="ctr"/>
            <a:r>
              <a:rPr lang="en-US" sz="2800" b="1" dirty="0" smtClean="0"/>
              <a:t>But when the Fed got the power to pay interest on reserves,</a:t>
            </a:r>
          </a:p>
          <a:p>
            <a:pPr algn="ctr"/>
            <a:r>
              <a:rPr lang="en-US" sz="2800" b="1" dirty="0" smtClean="0"/>
              <a:t>it stopped sterilizing discount loans and MBS purchases.</a:t>
            </a:r>
          </a:p>
          <a:p>
            <a:pPr algn="ctr"/>
            <a:endParaRPr lang="en-US" sz="1400" b="1" dirty="0" smtClean="0"/>
          </a:p>
          <a:p>
            <a:pPr algn="ctr"/>
            <a:r>
              <a:rPr lang="en-US" sz="2800" b="1" dirty="0" smtClean="0"/>
              <a:t>The Fed allowed total reserves to balloon, limiting M1 growth by increasing excess reserves.</a:t>
            </a:r>
          </a:p>
        </p:txBody>
      </p:sp>
      <p:pic>
        <p:nvPicPr>
          <p:cNvPr id="4" name="Picture 3" descr="sterilize.png"/>
          <p:cNvPicPr>
            <a:picLocks noChangeAspect="1"/>
          </p:cNvPicPr>
          <p:nvPr/>
        </p:nvPicPr>
        <p:blipFill>
          <a:blip r:embed="rId2"/>
          <a:stretch>
            <a:fillRect/>
          </a:stretch>
        </p:blipFill>
        <p:spPr>
          <a:xfrm>
            <a:off x="228600" y="1885950"/>
            <a:ext cx="3333750" cy="2247900"/>
          </a:xfrm>
          <a:prstGeom prst="rect">
            <a:avLst/>
          </a:prstGeom>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
        <p:nvSpPr>
          <p:cNvPr id="3" name="Rectangle 5"/>
          <p:cNvSpPr>
            <a:spLocks noChangeArrowheads="1"/>
          </p:cNvSpPr>
          <p:nvPr/>
        </p:nvSpPr>
        <p:spPr bwMode="auto">
          <a:xfrm>
            <a:off x="5181601" y="3943350"/>
            <a:ext cx="457200" cy="547687"/>
          </a:xfrm>
          <a:prstGeom prst="rect">
            <a:avLst/>
          </a:prstGeom>
          <a:solidFill>
            <a:srgbClr val="FFFF00"/>
          </a:solidFill>
          <a:ln w="9525">
            <a:solidFill>
              <a:schemeClr val="tx1"/>
            </a:solidFill>
            <a:miter lim="800000"/>
            <a:headEnd/>
            <a:tailEnd/>
          </a:ln>
        </p:spPr>
        <p:txBody>
          <a:bodyPr wrap="none" anchor="ctr"/>
          <a:lstStyle/>
          <a:p>
            <a:pPr algn="ctr"/>
            <a:r>
              <a:rPr lang="en-US" b="1" dirty="0"/>
              <a:t>R</a:t>
            </a:r>
          </a:p>
        </p:txBody>
      </p:sp>
      <p:sp>
        <p:nvSpPr>
          <p:cNvPr id="4" name="Rectangle 6"/>
          <p:cNvSpPr>
            <a:spLocks noChangeArrowheads="1"/>
          </p:cNvSpPr>
          <p:nvPr/>
        </p:nvSpPr>
        <p:spPr bwMode="auto">
          <a:xfrm>
            <a:off x="5181600" y="1657350"/>
            <a:ext cx="457200" cy="2286000"/>
          </a:xfrm>
          <a:prstGeom prst="rect">
            <a:avLst/>
          </a:prstGeom>
          <a:solidFill>
            <a:srgbClr val="00B0F0"/>
          </a:solidFill>
          <a:ln w="9525">
            <a:solidFill>
              <a:schemeClr val="tx1"/>
            </a:solidFill>
            <a:miter lim="800000"/>
            <a:headEnd/>
            <a:tailEnd/>
          </a:ln>
        </p:spPr>
        <p:txBody>
          <a:bodyPr wrap="none" anchor="b" anchorCtr="0"/>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D</a:t>
            </a:r>
          </a:p>
        </p:txBody>
      </p:sp>
      <p:sp>
        <p:nvSpPr>
          <p:cNvPr id="5" name="AutoShape 7"/>
          <p:cNvSpPr>
            <a:spLocks/>
          </p:cNvSpPr>
          <p:nvPr/>
        </p:nvSpPr>
        <p:spPr bwMode="auto">
          <a:xfrm rot="16200000">
            <a:off x="6469857" y="3188494"/>
            <a:ext cx="242888" cy="2819399"/>
          </a:xfrm>
          <a:prstGeom prst="leftBrace">
            <a:avLst>
              <a:gd name="adj1" fmla="val 154111"/>
              <a:gd name="adj2" fmla="val 48611"/>
            </a:avLst>
          </a:prstGeom>
          <a:noFill/>
          <a:ln w="9525">
            <a:solidFill>
              <a:schemeClr val="tx1"/>
            </a:solidFill>
            <a:round/>
            <a:headEnd/>
            <a:tailEnd/>
          </a:ln>
        </p:spPr>
        <p:txBody>
          <a:bodyPr wrap="none" anchor="ctr"/>
          <a:lstStyle/>
          <a:p>
            <a:endParaRPr lang="en-US"/>
          </a:p>
        </p:txBody>
      </p:sp>
      <p:sp>
        <p:nvSpPr>
          <p:cNvPr id="6" name="Text Box 8"/>
          <p:cNvSpPr txBox="1">
            <a:spLocks noChangeArrowheads="1"/>
          </p:cNvSpPr>
          <p:nvPr/>
        </p:nvSpPr>
        <p:spPr bwMode="auto">
          <a:xfrm>
            <a:off x="6400800" y="4719637"/>
            <a:ext cx="319088" cy="366713"/>
          </a:xfrm>
          <a:prstGeom prst="rect">
            <a:avLst/>
          </a:prstGeom>
          <a:noFill/>
          <a:ln w="9525">
            <a:noFill/>
            <a:miter lim="800000"/>
            <a:headEnd/>
            <a:tailEnd/>
          </a:ln>
        </p:spPr>
        <p:txBody>
          <a:bodyPr wrap="none">
            <a:spAutoFit/>
          </a:bodyPr>
          <a:lstStyle/>
          <a:p>
            <a:r>
              <a:rPr lang="en-US" b="1" dirty="0"/>
              <a:t>B</a:t>
            </a:r>
          </a:p>
        </p:txBody>
      </p:sp>
      <p:sp>
        <p:nvSpPr>
          <p:cNvPr id="7" name="Rectangle 9"/>
          <p:cNvSpPr>
            <a:spLocks noChangeArrowheads="1"/>
          </p:cNvSpPr>
          <p:nvPr/>
        </p:nvSpPr>
        <p:spPr bwMode="auto">
          <a:xfrm>
            <a:off x="6400801" y="2128837"/>
            <a:ext cx="1143000" cy="457200"/>
          </a:xfrm>
          <a:prstGeom prst="rect">
            <a:avLst/>
          </a:prstGeom>
          <a:solidFill>
            <a:schemeClr val="bg1"/>
          </a:solidFill>
          <a:ln w="9525">
            <a:solidFill>
              <a:schemeClr val="tx1"/>
            </a:solidFill>
            <a:miter lim="800000"/>
            <a:headEnd/>
            <a:tailEnd/>
          </a:ln>
        </p:spPr>
        <p:txBody>
          <a:bodyPr wrap="none" anchor="ctr"/>
          <a:lstStyle/>
          <a:p>
            <a:pPr algn="ctr"/>
            <a:r>
              <a:rPr lang="en-US" b="1" dirty="0"/>
              <a:t>C+D = M1</a:t>
            </a:r>
          </a:p>
        </p:txBody>
      </p:sp>
      <p:sp>
        <p:nvSpPr>
          <p:cNvPr id="11" name="Rectangle 4"/>
          <p:cNvSpPr>
            <a:spLocks noChangeArrowheads="1"/>
          </p:cNvSpPr>
          <p:nvPr/>
        </p:nvSpPr>
        <p:spPr bwMode="auto">
          <a:xfrm>
            <a:off x="5638801" y="3943350"/>
            <a:ext cx="2362200" cy="547687"/>
          </a:xfrm>
          <a:prstGeom prst="rect">
            <a:avLst/>
          </a:prstGeom>
          <a:solidFill>
            <a:srgbClr val="00B050"/>
          </a:solidFill>
          <a:ln w="9525">
            <a:solidFill>
              <a:schemeClr val="tx1"/>
            </a:solidFill>
            <a:miter lim="800000"/>
            <a:headEnd/>
            <a:tailEnd/>
          </a:ln>
        </p:spPr>
        <p:txBody>
          <a:bodyPr wrap="none" anchor="ctr"/>
          <a:lstStyle/>
          <a:p>
            <a:pPr algn="ctr"/>
            <a:r>
              <a:rPr lang="en-US" b="1" dirty="0"/>
              <a:t>C</a:t>
            </a:r>
          </a:p>
        </p:txBody>
      </p:sp>
      <p:sp>
        <p:nvSpPr>
          <p:cNvPr id="12" name="Rectangle 9"/>
          <p:cNvSpPr>
            <a:spLocks noChangeArrowheads="1"/>
          </p:cNvSpPr>
          <p:nvPr/>
        </p:nvSpPr>
        <p:spPr bwMode="auto">
          <a:xfrm>
            <a:off x="6400801" y="2800350"/>
            <a:ext cx="1143000" cy="457200"/>
          </a:xfrm>
          <a:prstGeom prst="rect">
            <a:avLst/>
          </a:prstGeom>
          <a:solidFill>
            <a:schemeClr val="bg1"/>
          </a:solidFill>
          <a:ln w="9525">
            <a:solidFill>
              <a:schemeClr val="tx1"/>
            </a:solidFill>
            <a:miter lim="800000"/>
            <a:headEnd/>
            <a:tailEnd/>
          </a:ln>
        </p:spPr>
        <p:txBody>
          <a:bodyPr wrap="none" anchor="ctr"/>
          <a:lstStyle/>
          <a:p>
            <a:pPr algn="ctr"/>
            <a:r>
              <a:rPr lang="en-US" b="1" dirty="0" smtClean="0"/>
              <a:t>C+R </a:t>
            </a:r>
            <a:r>
              <a:rPr lang="en-US" b="1" dirty="0"/>
              <a:t>= </a:t>
            </a:r>
            <a:r>
              <a:rPr lang="en-US" b="1" dirty="0" smtClean="0"/>
              <a:t>MB</a:t>
            </a:r>
            <a:endParaRPr lang="en-US" b="1" dirty="0"/>
          </a:p>
        </p:txBody>
      </p:sp>
      <p:sp>
        <p:nvSpPr>
          <p:cNvPr id="14" name="TextBox 13"/>
          <p:cNvSpPr txBox="1"/>
          <p:nvPr/>
        </p:nvSpPr>
        <p:spPr>
          <a:xfrm>
            <a:off x="76200" y="1047750"/>
            <a:ext cx="2438400" cy="3970318"/>
          </a:xfrm>
          <a:prstGeom prst="rect">
            <a:avLst/>
          </a:prstGeom>
          <a:noFill/>
        </p:spPr>
        <p:txBody>
          <a:bodyPr wrap="square" rtlCol="0">
            <a:spAutoFit/>
          </a:bodyPr>
          <a:lstStyle/>
          <a:p>
            <a:pPr algn="ctr"/>
            <a:r>
              <a:rPr lang="en-US" sz="2800" b="1" dirty="0" smtClean="0"/>
              <a:t>Before QE1:</a:t>
            </a:r>
          </a:p>
          <a:p>
            <a:pPr algn="ctr"/>
            <a:r>
              <a:rPr lang="en-US" sz="2800" b="1" dirty="0" smtClean="0"/>
              <a:t>ER small</a:t>
            </a:r>
          </a:p>
          <a:p>
            <a:pPr algn="ctr"/>
            <a:r>
              <a:rPr lang="en-US" sz="2800" b="1" dirty="0" smtClean="0"/>
              <a:t>D &gt; R</a:t>
            </a:r>
          </a:p>
          <a:p>
            <a:pPr algn="ctr"/>
            <a:r>
              <a:rPr lang="en-US" sz="2800" b="1" dirty="0" smtClean="0"/>
              <a:t>C + D &gt; C + R</a:t>
            </a:r>
          </a:p>
          <a:p>
            <a:pPr algn="ctr"/>
            <a:r>
              <a:rPr lang="en-US" sz="2800" b="1" dirty="0" smtClean="0"/>
              <a:t>M1 &gt; MB</a:t>
            </a:r>
          </a:p>
          <a:p>
            <a:pPr algn="ctr"/>
            <a:endParaRPr lang="en-US" sz="2800" b="1" dirty="0" smtClean="0"/>
          </a:p>
          <a:p>
            <a:pPr algn="ctr"/>
            <a:r>
              <a:rPr lang="en-US" sz="2800" b="1" dirty="0" smtClean="0"/>
              <a:t>MB = 848 </a:t>
            </a:r>
            <a:r>
              <a:rPr lang="en-US" sz="2800" b="1" dirty="0" err="1" smtClean="0"/>
              <a:t>bil</a:t>
            </a:r>
            <a:r>
              <a:rPr lang="en-US" sz="2800" b="1" dirty="0" smtClean="0"/>
              <a:t>.</a:t>
            </a:r>
          </a:p>
          <a:p>
            <a:pPr algn="ctr"/>
            <a:r>
              <a:rPr lang="en-US" sz="2800" b="1" dirty="0" smtClean="0"/>
              <a:t>ER = 2 </a:t>
            </a:r>
            <a:r>
              <a:rPr lang="en-US" sz="2800" b="1" dirty="0" err="1" smtClean="0"/>
              <a:t>bil</a:t>
            </a:r>
            <a:r>
              <a:rPr lang="en-US" sz="2800" b="1" dirty="0" smtClean="0"/>
              <a:t>.</a:t>
            </a:r>
          </a:p>
          <a:p>
            <a:pPr algn="ctr"/>
            <a:r>
              <a:rPr lang="en-US" sz="2800" b="1" dirty="0" smtClean="0"/>
              <a:t>e = 0.002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
        <p:nvSpPr>
          <p:cNvPr id="3" name="Rectangle 5"/>
          <p:cNvSpPr>
            <a:spLocks noChangeArrowheads="1"/>
          </p:cNvSpPr>
          <p:nvPr/>
        </p:nvSpPr>
        <p:spPr bwMode="auto">
          <a:xfrm>
            <a:off x="3352800" y="3943350"/>
            <a:ext cx="2286000" cy="547687"/>
          </a:xfrm>
          <a:prstGeom prst="rect">
            <a:avLst/>
          </a:prstGeom>
          <a:solidFill>
            <a:srgbClr val="FFFF00"/>
          </a:solidFill>
          <a:ln w="9525">
            <a:solidFill>
              <a:schemeClr val="tx1"/>
            </a:solidFill>
            <a:miter lim="800000"/>
            <a:headEnd/>
            <a:tailEnd/>
          </a:ln>
        </p:spPr>
        <p:txBody>
          <a:bodyPr wrap="none" anchor="ctr"/>
          <a:lstStyle/>
          <a:p>
            <a:pPr algn="ctr"/>
            <a:r>
              <a:rPr lang="en-US" b="1" dirty="0"/>
              <a:t>R</a:t>
            </a:r>
          </a:p>
        </p:txBody>
      </p:sp>
      <p:sp>
        <p:nvSpPr>
          <p:cNvPr id="4" name="Rectangle 6"/>
          <p:cNvSpPr>
            <a:spLocks noChangeArrowheads="1"/>
          </p:cNvSpPr>
          <p:nvPr/>
        </p:nvSpPr>
        <p:spPr bwMode="auto">
          <a:xfrm>
            <a:off x="3352800" y="3486150"/>
            <a:ext cx="2286000" cy="457200"/>
          </a:xfrm>
          <a:prstGeom prst="rect">
            <a:avLst/>
          </a:prstGeom>
          <a:solidFill>
            <a:srgbClr val="00B0F0"/>
          </a:solidFill>
          <a:ln w="9525">
            <a:solidFill>
              <a:schemeClr val="tx1"/>
            </a:solidFill>
            <a:miter lim="800000"/>
            <a:headEnd/>
            <a:tailEnd/>
          </a:ln>
        </p:spPr>
        <p:txBody>
          <a:bodyPr wrap="none" anchor="b" anchorCtr="0"/>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D</a:t>
            </a:r>
          </a:p>
        </p:txBody>
      </p:sp>
      <p:sp>
        <p:nvSpPr>
          <p:cNvPr id="5" name="AutoShape 7"/>
          <p:cNvSpPr>
            <a:spLocks/>
          </p:cNvSpPr>
          <p:nvPr/>
        </p:nvSpPr>
        <p:spPr bwMode="auto">
          <a:xfrm rot="16200000">
            <a:off x="5593556" y="2312194"/>
            <a:ext cx="166687" cy="4648200"/>
          </a:xfrm>
          <a:prstGeom prst="leftBrace">
            <a:avLst>
              <a:gd name="adj1" fmla="val 154111"/>
              <a:gd name="adj2" fmla="val 48611"/>
            </a:avLst>
          </a:prstGeom>
          <a:noFill/>
          <a:ln w="9525">
            <a:solidFill>
              <a:schemeClr val="tx1"/>
            </a:solidFill>
            <a:round/>
            <a:headEnd/>
            <a:tailEnd/>
          </a:ln>
        </p:spPr>
        <p:txBody>
          <a:bodyPr wrap="none" anchor="ctr"/>
          <a:lstStyle/>
          <a:p>
            <a:endParaRPr lang="en-US"/>
          </a:p>
        </p:txBody>
      </p:sp>
      <p:sp>
        <p:nvSpPr>
          <p:cNvPr id="6" name="Text Box 8"/>
          <p:cNvSpPr txBox="1">
            <a:spLocks noChangeArrowheads="1"/>
          </p:cNvSpPr>
          <p:nvPr/>
        </p:nvSpPr>
        <p:spPr bwMode="auto">
          <a:xfrm>
            <a:off x="5410200" y="4719637"/>
            <a:ext cx="319088" cy="366713"/>
          </a:xfrm>
          <a:prstGeom prst="rect">
            <a:avLst/>
          </a:prstGeom>
          <a:noFill/>
          <a:ln w="9525">
            <a:noFill/>
            <a:miter lim="800000"/>
            <a:headEnd/>
            <a:tailEnd/>
          </a:ln>
        </p:spPr>
        <p:txBody>
          <a:bodyPr wrap="none">
            <a:spAutoFit/>
          </a:bodyPr>
          <a:lstStyle/>
          <a:p>
            <a:r>
              <a:rPr lang="en-US" b="1" dirty="0"/>
              <a:t>B</a:t>
            </a:r>
          </a:p>
        </p:txBody>
      </p:sp>
      <p:sp>
        <p:nvSpPr>
          <p:cNvPr id="7" name="Rectangle 9"/>
          <p:cNvSpPr>
            <a:spLocks noChangeArrowheads="1"/>
          </p:cNvSpPr>
          <p:nvPr/>
        </p:nvSpPr>
        <p:spPr bwMode="auto">
          <a:xfrm>
            <a:off x="6400800" y="2128837"/>
            <a:ext cx="1143000" cy="457200"/>
          </a:xfrm>
          <a:prstGeom prst="rect">
            <a:avLst/>
          </a:prstGeom>
          <a:solidFill>
            <a:schemeClr val="bg1"/>
          </a:solidFill>
          <a:ln w="9525">
            <a:solidFill>
              <a:schemeClr val="tx1"/>
            </a:solidFill>
            <a:miter lim="800000"/>
            <a:headEnd/>
            <a:tailEnd/>
          </a:ln>
        </p:spPr>
        <p:txBody>
          <a:bodyPr wrap="none" anchor="ctr"/>
          <a:lstStyle/>
          <a:p>
            <a:pPr algn="ctr"/>
            <a:r>
              <a:rPr lang="en-US" b="1" dirty="0"/>
              <a:t>C+D = M1</a:t>
            </a:r>
          </a:p>
        </p:txBody>
      </p:sp>
      <p:sp>
        <p:nvSpPr>
          <p:cNvPr id="8" name="Text Box 10"/>
          <p:cNvSpPr txBox="1">
            <a:spLocks noChangeArrowheads="1"/>
          </p:cNvSpPr>
          <p:nvPr/>
        </p:nvSpPr>
        <p:spPr bwMode="auto">
          <a:xfrm>
            <a:off x="6629400" y="1352550"/>
            <a:ext cx="2442400" cy="369332"/>
          </a:xfrm>
          <a:prstGeom prst="rect">
            <a:avLst/>
          </a:prstGeom>
          <a:noFill/>
          <a:ln w="9525">
            <a:noFill/>
            <a:miter lim="800000"/>
            <a:headEnd/>
            <a:tailEnd/>
          </a:ln>
        </p:spPr>
        <p:txBody>
          <a:bodyPr wrap="none">
            <a:spAutoFit/>
          </a:bodyPr>
          <a:lstStyle/>
          <a:p>
            <a:r>
              <a:rPr lang="en-US" b="1" dirty="0"/>
              <a:t>deposits if e unchanged</a:t>
            </a:r>
          </a:p>
        </p:txBody>
      </p:sp>
      <p:sp>
        <p:nvSpPr>
          <p:cNvPr id="10" name="Line 12"/>
          <p:cNvSpPr>
            <a:spLocks noChangeShapeType="1"/>
          </p:cNvSpPr>
          <p:nvPr/>
        </p:nvSpPr>
        <p:spPr bwMode="auto">
          <a:xfrm flipH="1">
            <a:off x="5638800" y="1549717"/>
            <a:ext cx="990600" cy="336233"/>
          </a:xfrm>
          <a:prstGeom prst="line">
            <a:avLst/>
          </a:prstGeom>
          <a:noFill/>
          <a:ln w="9525">
            <a:solidFill>
              <a:schemeClr val="tx1"/>
            </a:solidFill>
            <a:round/>
            <a:headEnd/>
            <a:tailEnd type="triangle" w="med" len="med"/>
          </a:ln>
        </p:spPr>
        <p:txBody>
          <a:bodyPr/>
          <a:lstStyle/>
          <a:p>
            <a:endParaRPr lang="en-US"/>
          </a:p>
        </p:txBody>
      </p:sp>
      <p:sp>
        <p:nvSpPr>
          <p:cNvPr id="11" name="Rectangle 4"/>
          <p:cNvSpPr>
            <a:spLocks noChangeArrowheads="1"/>
          </p:cNvSpPr>
          <p:nvPr/>
        </p:nvSpPr>
        <p:spPr bwMode="auto">
          <a:xfrm>
            <a:off x="5638800" y="3943350"/>
            <a:ext cx="2362200" cy="547687"/>
          </a:xfrm>
          <a:prstGeom prst="rect">
            <a:avLst/>
          </a:prstGeom>
          <a:solidFill>
            <a:srgbClr val="00B050"/>
          </a:solidFill>
          <a:ln w="9525">
            <a:solidFill>
              <a:schemeClr val="tx1"/>
            </a:solidFill>
            <a:miter lim="800000"/>
            <a:headEnd/>
            <a:tailEnd/>
          </a:ln>
        </p:spPr>
        <p:txBody>
          <a:bodyPr wrap="none" anchor="ctr"/>
          <a:lstStyle/>
          <a:p>
            <a:pPr algn="ctr"/>
            <a:r>
              <a:rPr lang="en-US" b="1" dirty="0"/>
              <a:t>C</a:t>
            </a:r>
          </a:p>
        </p:txBody>
      </p:sp>
      <p:sp>
        <p:nvSpPr>
          <p:cNvPr id="12" name="Rectangle 9"/>
          <p:cNvSpPr>
            <a:spLocks noChangeArrowheads="1"/>
          </p:cNvSpPr>
          <p:nvPr/>
        </p:nvSpPr>
        <p:spPr bwMode="auto">
          <a:xfrm>
            <a:off x="6400800" y="2800350"/>
            <a:ext cx="1143000" cy="457200"/>
          </a:xfrm>
          <a:prstGeom prst="rect">
            <a:avLst/>
          </a:prstGeom>
          <a:solidFill>
            <a:schemeClr val="bg1"/>
          </a:solidFill>
          <a:ln w="9525">
            <a:solidFill>
              <a:schemeClr val="tx1"/>
            </a:solidFill>
            <a:miter lim="800000"/>
            <a:headEnd/>
            <a:tailEnd/>
          </a:ln>
        </p:spPr>
        <p:txBody>
          <a:bodyPr wrap="none" anchor="ctr"/>
          <a:lstStyle/>
          <a:p>
            <a:pPr algn="ctr"/>
            <a:r>
              <a:rPr lang="en-US" b="1" dirty="0" smtClean="0"/>
              <a:t>C+R </a:t>
            </a:r>
            <a:r>
              <a:rPr lang="en-US" b="1" dirty="0"/>
              <a:t>= </a:t>
            </a:r>
            <a:r>
              <a:rPr lang="en-US" b="1" dirty="0" smtClean="0"/>
              <a:t>MB</a:t>
            </a:r>
            <a:endParaRPr lang="en-US" b="1" dirty="0"/>
          </a:p>
        </p:txBody>
      </p:sp>
      <p:sp>
        <p:nvSpPr>
          <p:cNvPr id="13" name="TextBox 12"/>
          <p:cNvSpPr txBox="1"/>
          <p:nvPr/>
        </p:nvSpPr>
        <p:spPr>
          <a:xfrm>
            <a:off x="76200" y="1047750"/>
            <a:ext cx="2438400" cy="3970318"/>
          </a:xfrm>
          <a:prstGeom prst="rect">
            <a:avLst/>
          </a:prstGeom>
          <a:noFill/>
        </p:spPr>
        <p:txBody>
          <a:bodyPr wrap="square" rtlCol="0">
            <a:spAutoFit/>
          </a:bodyPr>
          <a:lstStyle/>
          <a:p>
            <a:pPr algn="ctr"/>
            <a:r>
              <a:rPr lang="en-US" sz="2800" b="1" dirty="0" smtClean="0"/>
              <a:t>After QE1:</a:t>
            </a:r>
          </a:p>
          <a:p>
            <a:pPr algn="ctr"/>
            <a:r>
              <a:rPr lang="en-US" sz="2800" b="1" dirty="0" smtClean="0"/>
              <a:t>ER large</a:t>
            </a:r>
          </a:p>
          <a:p>
            <a:pPr algn="ctr"/>
            <a:r>
              <a:rPr lang="en-US" sz="2800" b="1" dirty="0" smtClean="0"/>
              <a:t>D &lt; R</a:t>
            </a:r>
          </a:p>
          <a:p>
            <a:pPr algn="ctr"/>
            <a:r>
              <a:rPr lang="en-US" sz="2800" b="1" dirty="0" smtClean="0"/>
              <a:t>C + D &lt; C + R</a:t>
            </a:r>
          </a:p>
          <a:p>
            <a:pPr algn="ctr"/>
            <a:r>
              <a:rPr lang="en-US" sz="2800" b="1" dirty="0" smtClean="0"/>
              <a:t>M1 &lt; MB</a:t>
            </a:r>
          </a:p>
          <a:p>
            <a:pPr algn="ctr"/>
            <a:endParaRPr lang="en-US" sz="2800" b="1" dirty="0" smtClean="0"/>
          </a:p>
          <a:p>
            <a:pPr algn="ctr"/>
            <a:r>
              <a:rPr lang="en-US" sz="2800" b="1" dirty="0" smtClean="0"/>
              <a:t>MB = 2115 </a:t>
            </a:r>
            <a:r>
              <a:rPr lang="en-US" sz="2800" b="1" dirty="0" err="1" smtClean="0"/>
              <a:t>bil</a:t>
            </a:r>
            <a:r>
              <a:rPr lang="en-US" sz="2800" b="1" dirty="0" smtClean="0"/>
              <a:t>.</a:t>
            </a:r>
          </a:p>
          <a:p>
            <a:pPr algn="ctr"/>
            <a:r>
              <a:rPr lang="en-US" sz="2800" b="1" dirty="0" smtClean="0"/>
              <a:t>ER = 1162 </a:t>
            </a:r>
            <a:r>
              <a:rPr lang="en-US" sz="2800" b="1" dirty="0" err="1" smtClean="0"/>
              <a:t>bil</a:t>
            </a:r>
            <a:r>
              <a:rPr lang="en-US" sz="2800" b="1" dirty="0" smtClean="0"/>
              <a:t>.</a:t>
            </a:r>
          </a:p>
          <a:p>
            <a:pPr algn="ctr"/>
            <a:r>
              <a:rPr lang="en-US" sz="2800" b="1" dirty="0" smtClean="0"/>
              <a:t>e = 1.45</a:t>
            </a:r>
          </a:p>
        </p:txBody>
      </p:sp>
      <p:sp>
        <p:nvSpPr>
          <p:cNvPr id="16" name="Rectangle 11" descr="Pink tissue paper"/>
          <p:cNvSpPr>
            <a:spLocks noChangeArrowheads="1"/>
          </p:cNvSpPr>
          <p:nvPr/>
        </p:nvSpPr>
        <p:spPr bwMode="auto">
          <a:xfrm>
            <a:off x="3352800" y="1657350"/>
            <a:ext cx="2286000" cy="1828800"/>
          </a:xfrm>
          <a:prstGeom prst="rect">
            <a:avLst/>
          </a:prstGeom>
          <a:solidFill>
            <a:srgbClr val="FF0000"/>
          </a:solidFill>
          <a:ln w="9525">
            <a:solidFill>
              <a:schemeClr val="tx1"/>
            </a:solidFill>
            <a:miter lim="800000"/>
            <a:headEnd/>
            <a:tailEnd/>
          </a:ln>
        </p:spPr>
        <p:txBody>
          <a:bodyPr wrap="none" anchor="b" anchorCtr="0"/>
          <a:lstStyle/>
          <a:p>
            <a:pPr algn="ctr"/>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
        <p:nvSpPr>
          <p:cNvPr id="4" name="TextBox 3"/>
          <p:cNvSpPr txBox="1"/>
          <p:nvPr/>
        </p:nvSpPr>
        <p:spPr>
          <a:xfrm>
            <a:off x="3810000" y="1102876"/>
            <a:ext cx="5105400" cy="3754874"/>
          </a:xfrm>
          <a:prstGeom prst="rect">
            <a:avLst/>
          </a:prstGeom>
          <a:noFill/>
        </p:spPr>
        <p:txBody>
          <a:bodyPr wrap="square" rtlCol="0">
            <a:spAutoFit/>
          </a:bodyPr>
          <a:lstStyle/>
          <a:p>
            <a:pPr algn="ctr"/>
            <a:r>
              <a:rPr lang="en-US" sz="2800" b="1" dirty="0" smtClean="0"/>
              <a:t>The Federal Reserve bailed out AIG, but declined to bail out Lehman Brothers.</a:t>
            </a:r>
          </a:p>
          <a:p>
            <a:pPr algn="ctr"/>
            <a:endParaRPr lang="en-US" sz="1400" b="1" dirty="0" smtClean="0"/>
          </a:p>
          <a:p>
            <a:pPr algn="ctr"/>
            <a:r>
              <a:rPr lang="en-US" sz="2800" b="1" dirty="0" smtClean="0"/>
              <a:t>It implicitly bailed out Bear Sterns and Merrill Lynch by swapping treasury securities for their mortgage backed securities to encourage mergers.</a:t>
            </a:r>
          </a:p>
        </p:txBody>
      </p:sp>
      <p:pic>
        <p:nvPicPr>
          <p:cNvPr id="6" name="Picture 5" descr="bailout4.png"/>
          <p:cNvPicPr>
            <a:picLocks noChangeAspect="1"/>
          </p:cNvPicPr>
          <p:nvPr/>
        </p:nvPicPr>
        <p:blipFill>
          <a:blip r:embed="rId2"/>
          <a:stretch>
            <a:fillRect/>
          </a:stretch>
        </p:blipFill>
        <p:spPr>
          <a:xfrm>
            <a:off x="202882" y="1554956"/>
            <a:ext cx="3454718" cy="2693194"/>
          </a:xfrm>
          <a:prstGeom prst="rect">
            <a:avLst/>
          </a:prstGeom>
          <a:ln>
            <a:solidFill>
              <a:schemeClr val="tx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quantitative_easing_2.jpg"/>
          <p:cNvPicPr>
            <a:picLocks noChangeAspect="1"/>
          </p:cNvPicPr>
          <p:nvPr/>
        </p:nvPicPr>
        <p:blipFill>
          <a:blip r:embed="rId2"/>
          <a:stretch>
            <a:fillRect/>
          </a:stretch>
        </p:blipFill>
        <p:spPr>
          <a:xfrm>
            <a:off x="304800" y="1581150"/>
            <a:ext cx="3657600" cy="2743200"/>
          </a:xfrm>
          <a:prstGeom prst="rect">
            <a:avLst/>
          </a:prstGeom>
          <a:ln>
            <a:solidFill>
              <a:schemeClr val="tx1"/>
            </a:solidFill>
          </a:ln>
        </p:spPr>
      </p:pic>
      <p:sp>
        <p:nvSpPr>
          <p:cNvPr id="4" name="TextBox 3"/>
          <p:cNvSpPr txBox="1"/>
          <p:nvPr/>
        </p:nvSpPr>
        <p:spPr>
          <a:xfrm>
            <a:off x="4191000" y="1428750"/>
            <a:ext cx="4648200" cy="3108543"/>
          </a:xfrm>
          <a:prstGeom prst="rect">
            <a:avLst/>
          </a:prstGeom>
          <a:noFill/>
        </p:spPr>
        <p:txBody>
          <a:bodyPr wrap="square" rtlCol="0">
            <a:spAutoFit/>
          </a:bodyPr>
          <a:lstStyle/>
          <a:p>
            <a:pPr algn="ctr"/>
            <a:r>
              <a:rPr lang="en-US" sz="2800" b="1" dirty="0" smtClean="0"/>
              <a:t>In quantitative easing 2 (QE2) the Fed plans to buy $600 billion of long term (30 year) treasury securities.  Note that the Fed usually buys short term treasury securities in its open market operations.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662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Causes of the Subprime Crisis</a:t>
            </a:r>
          </a:p>
        </p:txBody>
      </p:sp>
      <p:pic>
        <p:nvPicPr>
          <p:cNvPr id="3" name="Picture 2" descr="subprime2.png"/>
          <p:cNvPicPr>
            <a:picLocks noChangeAspect="1"/>
          </p:cNvPicPr>
          <p:nvPr/>
        </p:nvPicPr>
        <p:blipFill>
          <a:blip r:embed="rId2"/>
          <a:stretch>
            <a:fillRect/>
          </a:stretch>
        </p:blipFill>
        <p:spPr>
          <a:xfrm>
            <a:off x="381000" y="1809750"/>
            <a:ext cx="3409950" cy="2266950"/>
          </a:xfrm>
          <a:prstGeom prst="rect">
            <a:avLst/>
          </a:prstGeom>
          <a:ln>
            <a:solidFill>
              <a:schemeClr val="tx1"/>
            </a:solidFill>
          </a:ln>
        </p:spPr>
      </p:pic>
      <p:sp>
        <p:nvSpPr>
          <p:cNvPr id="4" name="TextBox 3"/>
          <p:cNvSpPr txBox="1"/>
          <p:nvPr/>
        </p:nvSpPr>
        <p:spPr>
          <a:xfrm>
            <a:off x="4038600" y="971550"/>
            <a:ext cx="4953000" cy="3970318"/>
          </a:xfrm>
          <a:prstGeom prst="rect">
            <a:avLst/>
          </a:prstGeom>
          <a:noFill/>
        </p:spPr>
        <p:txBody>
          <a:bodyPr wrap="square" rtlCol="0">
            <a:spAutoFit/>
          </a:bodyPr>
          <a:lstStyle/>
          <a:p>
            <a:r>
              <a:rPr lang="en-US" sz="2800" b="1" u="sng" dirty="0" smtClean="0"/>
              <a:t>causes of subprime crisis</a:t>
            </a:r>
          </a:p>
          <a:p>
            <a:pPr>
              <a:buFont typeface="Arial" pitchFamily="34" charset="0"/>
              <a:buChar char="•"/>
            </a:pPr>
            <a:r>
              <a:rPr lang="en-US" sz="2800" b="1" dirty="0" smtClean="0"/>
              <a:t> incentivized home ownership</a:t>
            </a:r>
          </a:p>
          <a:p>
            <a:pPr>
              <a:buFont typeface="Arial" pitchFamily="34" charset="0"/>
              <a:buChar char="•"/>
            </a:pPr>
            <a:r>
              <a:rPr lang="en-US" sz="2800" b="1" dirty="0" smtClean="0"/>
              <a:t> incentivized subprime lending</a:t>
            </a:r>
          </a:p>
          <a:p>
            <a:pPr>
              <a:buFont typeface="Arial" pitchFamily="34" charset="0"/>
              <a:buChar char="•"/>
            </a:pPr>
            <a:r>
              <a:rPr lang="en-US" sz="2800" b="1" dirty="0" smtClean="0"/>
              <a:t> wrong credit ratings</a:t>
            </a:r>
          </a:p>
          <a:p>
            <a:pPr>
              <a:buFont typeface="Arial" pitchFamily="34" charset="0"/>
              <a:buChar char="•"/>
            </a:pPr>
            <a:r>
              <a:rPr lang="en-US" sz="2800" b="1" dirty="0" smtClean="0"/>
              <a:t> ABCT boom/bust cycle</a:t>
            </a:r>
          </a:p>
          <a:p>
            <a:pPr lvl="1">
              <a:buFont typeface="Courier New" pitchFamily="49" charset="0"/>
              <a:buChar char="o"/>
            </a:pPr>
            <a:r>
              <a:rPr lang="en-US" sz="2800" b="1" dirty="0" smtClean="0"/>
              <a:t> housing bubble</a:t>
            </a:r>
          </a:p>
          <a:p>
            <a:pPr>
              <a:buFont typeface="Arial" pitchFamily="34" charset="0"/>
              <a:buChar char="•"/>
            </a:pPr>
            <a:r>
              <a:rPr lang="en-US" sz="2800" b="1" dirty="0" smtClean="0"/>
              <a:t> pro-cyclical bank regulation</a:t>
            </a:r>
          </a:p>
          <a:p>
            <a:pPr>
              <a:buFont typeface="Arial" pitchFamily="34" charset="0"/>
              <a:buChar char="•"/>
            </a:pPr>
            <a:r>
              <a:rPr lang="en-US" sz="2800" b="1" dirty="0" smtClean="0"/>
              <a:t> misguided bailouts / stimulus</a:t>
            </a:r>
          </a:p>
          <a:p>
            <a:pPr lvl="1">
              <a:buFont typeface="Courier New" pitchFamily="49" charset="0"/>
              <a:buChar char="o"/>
            </a:pPr>
            <a:r>
              <a:rPr lang="en-US" sz="2800" b="1" dirty="0" smtClean="0"/>
              <a:t> creates moral hazard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stimulus.png"/>
          <p:cNvPicPr>
            <a:picLocks noChangeAspect="1"/>
          </p:cNvPicPr>
          <p:nvPr/>
        </p:nvPicPr>
        <p:blipFill>
          <a:blip r:embed="rId2"/>
          <a:stretch>
            <a:fillRect/>
          </a:stretch>
        </p:blipFill>
        <p:spPr>
          <a:xfrm>
            <a:off x="272891" y="1733550"/>
            <a:ext cx="4070509" cy="2451735"/>
          </a:xfrm>
          <a:prstGeom prst="rect">
            <a:avLst/>
          </a:prstGeom>
          <a:ln>
            <a:solidFill>
              <a:schemeClr val="tx1"/>
            </a:solidFill>
          </a:ln>
        </p:spPr>
      </p:pic>
      <p:sp>
        <p:nvSpPr>
          <p:cNvPr id="4" name="TextBox 3"/>
          <p:cNvSpPr txBox="1"/>
          <p:nvPr/>
        </p:nvSpPr>
        <p:spPr>
          <a:xfrm>
            <a:off x="4572000" y="1305163"/>
            <a:ext cx="4267200" cy="3323987"/>
          </a:xfrm>
          <a:prstGeom prst="rect">
            <a:avLst/>
          </a:prstGeom>
          <a:noFill/>
        </p:spPr>
        <p:txBody>
          <a:bodyPr wrap="square" rtlCol="0">
            <a:spAutoFit/>
          </a:bodyPr>
          <a:lstStyle/>
          <a:p>
            <a:pPr algn="ctr"/>
            <a:r>
              <a:rPr lang="en-US" sz="2800" b="1" dirty="0" smtClean="0"/>
              <a:t>The Troubled Asset Relief Program (TARP) was a $700 billion stimulus package bailing out banks and other companies supposedly to stimulate the economy.</a:t>
            </a:r>
          </a:p>
          <a:p>
            <a:pPr algn="ctr"/>
            <a:endParaRPr lang="en-US" sz="1400" b="1" dirty="0" smtClean="0"/>
          </a:p>
          <a:p>
            <a:pPr algn="ctr"/>
            <a:r>
              <a:rPr lang="en-US" sz="2800" b="1" dirty="0" smtClean="0"/>
              <a:t>Keynesians loved the idea.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pic>
        <p:nvPicPr>
          <p:cNvPr id="3" name="Picture 2" descr="moral-hazard-dilemma1.jpg"/>
          <p:cNvPicPr>
            <a:picLocks noChangeAspect="1"/>
          </p:cNvPicPr>
          <p:nvPr/>
        </p:nvPicPr>
        <p:blipFill>
          <a:blip r:embed="rId2"/>
          <a:stretch>
            <a:fillRect/>
          </a:stretch>
        </p:blipFill>
        <p:spPr>
          <a:xfrm>
            <a:off x="304800" y="1371600"/>
            <a:ext cx="3810000" cy="3181350"/>
          </a:xfrm>
          <a:prstGeom prst="rect">
            <a:avLst/>
          </a:prstGeom>
          <a:ln>
            <a:solidFill>
              <a:schemeClr val="tx1"/>
            </a:solidFill>
          </a:ln>
        </p:spPr>
      </p:pic>
      <p:sp>
        <p:nvSpPr>
          <p:cNvPr id="4" name="TextBox 3"/>
          <p:cNvSpPr txBox="1"/>
          <p:nvPr/>
        </p:nvSpPr>
        <p:spPr>
          <a:xfrm>
            <a:off x="4419600" y="1507450"/>
            <a:ext cx="4191000" cy="2893100"/>
          </a:xfrm>
          <a:prstGeom prst="rect">
            <a:avLst/>
          </a:prstGeom>
          <a:noFill/>
        </p:spPr>
        <p:txBody>
          <a:bodyPr wrap="square" rtlCol="0">
            <a:spAutoFit/>
          </a:bodyPr>
          <a:lstStyle/>
          <a:p>
            <a:pPr algn="ctr"/>
            <a:r>
              <a:rPr lang="en-US" sz="2800" b="1" dirty="0" smtClean="0"/>
              <a:t>Bailouts have created a moral hazard for banks.</a:t>
            </a:r>
          </a:p>
          <a:p>
            <a:pPr algn="ctr"/>
            <a:endParaRPr lang="en-US" sz="1400" b="1" dirty="0" smtClean="0"/>
          </a:p>
          <a:p>
            <a:pPr algn="ctr"/>
            <a:r>
              <a:rPr lang="en-US" sz="2800" b="1" dirty="0" smtClean="0"/>
              <a:t>The implicit guarantee that banks will be bailed out in the future encourages excessive risk taking.</a:t>
            </a:r>
          </a:p>
        </p:txBody>
      </p:sp>
      <p:sp>
        <p:nvSpPr>
          <p:cNvPr id="5" name="TextBox 4"/>
          <p:cNvSpPr txBox="1"/>
          <p:nvPr/>
        </p:nvSpPr>
        <p:spPr>
          <a:xfrm>
            <a:off x="304800" y="4563130"/>
            <a:ext cx="3810000" cy="523220"/>
          </a:xfrm>
          <a:prstGeom prst="rect">
            <a:avLst/>
          </a:prstGeom>
          <a:noFill/>
        </p:spPr>
        <p:txBody>
          <a:bodyPr wrap="square" rtlCol="0">
            <a:spAutoFit/>
          </a:bodyPr>
          <a:lstStyle/>
          <a:p>
            <a:pPr algn="ctr"/>
            <a:r>
              <a:rPr lang="en-US" sz="1400" b="1" i="1" dirty="0" smtClean="0"/>
              <a:t>this is satire…</a:t>
            </a:r>
          </a:p>
          <a:p>
            <a:pPr algn="ctr"/>
            <a:r>
              <a:rPr lang="en-US" sz="1400" b="1" i="1" dirty="0" smtClean="0"/>
              <a:t>both are moral hazard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71550"/>
            <a:ext cx="7848600" cy="3970318"/>
          </a:xfrm>
          <a:prstGeom prst="rect">
            <a:avLst/>
          </a:prstGeom>
          <a:noFill/>
        </p:spPr>
        <p:txBody>
          <a:bodyPr wrap="square" rtlCol="0">
            <a:spAutoFit/>
          </a:bodyPr>
          <a:lstStyle/>
          <a:p>
            <a:r>
              <a:rPr lang="en-US" sz="2800" b="1" u="sng" dirty="0" smtClean="0"/>
              <a:t>Dodd-Frank Wall Street Reform and Consumer Protection Act of 2010</a:t>
            </a:r>
          </a:p>
          <a:p>
            <a:pPr>
              <a:buFont typeface="Arial" pitchFamily="34" charset="0"/>
              <a:buChar char="•"/>
            </a:pPr>
            <a:r>
              <a:rPr lang="en-US" sz="2800" b="1" dirty="0" smtClean="0"/>
              <a:t> consolidates regulatory agencies</a:t>
            </a:r>
          </a:p>
          <a:p>
            <a:pPr>
              <a:buFont typeface="Arial" pitchFamily="34" charset="0"/>
              <a:buChar char="•"/>
            </a:pPr>
            <a:r>
              <a:rPr lang="en-US" sz="2800" b="1" dirty="0" smtClean="0"/>
              <a:t> eliminates thrift charter</a:t>
            </a:r>
          </a:p>
          <a:p>
            <a:pPr>
              <a:buFont typeface="Arial" pitchFamily="34" charset="0"/>
              <a:buChar char="•"/>
            </a:pPr>
            <a:r>
              <a:rPr lang="en-US" sz="2800" b="1" dirty="0" smtClean="0"/>
              <a:t> creates Financial Stability Oversight Council</a:t>
            </a:r>
          </a:p>
          <a:p>
            <a:pPr>
              <a:buFont typeface="Arial" pitchFamily="34" charset="0"/>
              <a:buChar char="•"/>
            </a:pPr>
            <a:r>
              <a:rPr lang="en-US" sz="2800" b="1" dirty="0" smtClean="0"/>
              <a:t> creates Bureau of Consumer Financial Protection</a:t>
            </a:r>
          </a:p>
          <a:p>
            <a:pPr>
              <a:buFont typeface="Arial" pitchFamily="34" charset="0"/>
              <a:buChar char="•"/>
            </a:pPr>
            <a:r>
              <a:rPr lang="en-US" sz="2800" b="1" dirty="0" smtClean="0"/>
              <a:t> Volcker rule</a:t>
            </a:r>
          </a:p>
          <a:p>
            <a:pPr>
              <a:buFont typeface="Arial" pitchFamily="34" charset="0"/>
              <a:buChar char="•"/>
            </a:pPr>
            <a:r>
              <a:rPr lang="en-US" sz="2800" b="1" dirty="0" smtClean="0"/>
              <a:t> regulates derivatives</a:t>
            </a:r>
          </a:p>
          <a:p>
            <a:pPr>
              <a:buFont typeface="Arial" pitchFamily="34" charset="0"/>
              <a:buChar char="•"/>
            </a:pPr>
            <a:r>
              <a:rPr lang="en-US" sz="2800" b="1" dirty="0" smtClean="0"/>
              <a:t> regulates hedge funds</a:t>
            </a:r>
          </a:p>
        </p:txBody>
      </p:sp>
      <p:sp>
        <p:nvSpPr>
          <p:cNvPr id="4" name="TextBox 3"/>
          <p:cNvSpPr txBox="1"/>
          <p:nvPr/>
        </p:nvSpPr>
        <p:spPr>
          <a:xfrm>
            <a:off x="1524000" y="133350"/>
            <a:ext cx="59749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 Response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3350"/>
            <a:ext cx="78662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Causes of the Subprime Crisis</a:t>
            </a:r>
          </a:p>
        </p:txBody>
      </p:sp>
      <p:sp>
        <p:nvSpPr>
          <p:cNvPr id="4" name="TextBox 3"/>
          <p:cNvSpPr txBox="1"/>
          <p:nvPr/>
        </p:nvSpPr>
        <p:spPr>
          <a:xfrm>
            <a:off x="4038600" y="971550"/>
            <a:ext cx="4953000" cy="3970318"/>
          </a:xfrm>
          <a:prstGeom prst="rect">
            <a:avLst/>
          </a:prstGeom>
          <a:noFill/>
        </p:spPr>
        <p:txBody>
          <a:bodyPr wrap="square" rtlCol="0">
            <a:spAutoFit/>
          </a:bodyPr>
          <a:lstStyle/>
          <a:p>
            <a:r>
              <a:rPr lang="en-US" sz="2800" b="1" u="sng" dirty="0" smtClean="0"/>
              <a:t>causes of subprime crisis</a:t>
            </a:r>
          </a:p>
          <a:p>
            <a:pPr>
              <a:buFont typeface="Arial" pitchFamily="34" charset="0"/>
              <a:buChar char="•"/>
            </a:pPr>
            <a:r>
              <a:rPr lang="en-US" sz="2800" b="1" dirty="0" smtClean="0"/>
              <a:t> incentivized home ownership</a:t>
            </a:r>
          </a:p>
          <a:p>
            <a:pPr>
              <a:buFont typeface="Arial" pitchFamily="34" charset="0"/>
              <a:buChar char="•"/>
            </a:pPr>
            <a:r>
              <a:rPr lang="en-US" sz="2800" b="1" dirty="0" smtClean="0"/>
              <a:t> incentivized subprime lending</a:t>
            </a:r>
          </a:p>
          <a:p>
            <a:pPr>
              <a:buFont typeface="Arial" pitchFamily="34" charset="0"/>
              <a:buChar char="•"/>
            </a:pPr>
            <a:r>
              <a:rPr lang="en-US" sz="2800" b="1" dirty="0" smtClean="0"/>
              <a:t> wrong credit ratings</a:t>
            </a:r>
          </a:p>
          <a:p>
            <a:pPr>
              <a:buFont typeface="Arial" pitchFamily="34" charset="0"/>
              <a:buChar char="•"/>
            </a:pPr>
            <a:r>
              <a:rPr lang="en-US" sz="2800" b="1" dirty="0" smtClean="0"/>
              <a:t> ABCT boom/bust cycle</a:t>
            </a:r>
          </a:p>
          <a:p>
            <a:pPr lvl="1">
              <a:buFont typeface="Courier New" pitchFamily="49" charset="0"/>
              <a:buChar char="o"/>
            </a:pPr>
            <a:r>
              <a:rPr lang="en-US" sz="2800" b="1" dirty="0" smtClean="0"/>
              <a:t> housing bubble</a:t>
            </a:r>
          </a:p>
          <a:p>
            <a:pPr>
              <a:buFont typeface="Arial" pitchFamily="34" charset="0"/>
              <a:buChar char="•"/>
            </a:pPr>
            <a:r>
              <a:rPr lang="en-US" sz="2800" b="1" dirty="0" smtClean="0"/>
              <a:t> pro-cyclical bank regulation</a:t>
            </a:r>
          </a:p>
          <a:p>
            <a:pPr>
              <a:buFont typeface="Arial" pitchFamily="34" charset="0"/>
              <a:buChar char="•"/>
            </a:pPr>
            <a:r>
              <a:rPr lang="en-US" sz="2800" b="1" dirty="0" smtClean="0"/>
              <a:t> misguided bailouts / stimulus</a:t>
            </a:r>
          </a:p>
          <a:p>
            <a:pPr lvl="1">
              <a:buFont typeface="Courier New" pitchFamily="49" charset="0"/>
              <a:buChar char="o"/>
            </a:pPr>
            <a:r>
              <a:rPr lang="en-US" sz="2800" b="1" dirty="0" smtClean="0"/>
              <a:t> creates moral hazard</a:t>
            </a:r>
          </a:p>
        </p:txBody>
      </p:sp>
      <p:pic>
        <p:nvPicPr>
          <p:cNvPr id="5" name="Picture 4" descr="subprime5.png"/>
          <p:cNvPicPr>
            <a:picLocks noChangeAspect="1"/>
          </p:cNvPicPr>
          <p:nvPr/>
        </p:nvPicPr>
        <p:blipFill>
          <a:blip r:embed="rId2"/>
          <a:stretch>
            <a:fillRect/>
          </a:stretch>
        </p:blipFill>
        <p:spPr>
          <a:xfrm>
            <a:off x="152400" y="1800225"/>
            <a:ext cx="3724275" cy="2295525"/>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pic>
        <p:nvPicPr>
          <p:cNvPr id="3" name="Picture 2" descr="Mortgage460.jpg"/>
          <p:cNvPicPr>
            <a:picLocks noChangeAspect="1"/>
          </p:cNvPicPr>
          <p:nvPr/>
        </p:nvPicPr>
        <p:blipFill>
          <a:blip r:embed="rId2"/>
          <a:stretch>
            <a:fillRect/>
          </a:stretch>
        </p:blipFill>
        <p:spPr>
          <a:xfrm>
            <a:off x="152400" y="3135630"/>
            <a:ext cx="2743200" cy="1645920"/>
          </a:xfrm>
          <a:prstGeom prst="rect">
            <a:avLst/>
          </a:prstGeom>
          <a:ln>
            <a:solidFill>
              <a:schemeClr val="tx1"/>
            </a:solidFill>
          </a:ln>
        </p:spPr>
      </p:pic>
      <p:pic>
        <p:nvPicPr>
          <p:cNvPr id="4" name="Picture 3" descr="home_ownership.jpg"/>
          <p:cNvPicPr>
            <a:picLocks noChangeAspect="1"/>
          </p:cNvPicPr>
          <p:nvPr/>
        </p:nvPicPr>
        <p:blipFill>
          <a:blip r:embed="rId3"/>
          <a:stretch>
            <a:fillRect/>
          </a:stretch>
        </p:blipFill>
        <p:spPr>
          <a:xfrm>
            <a:off x="152400" y="1128522"/>
            <a:ext cx="2743200" cy="1824228"/>
          </a:xfrm>
          <a:prstGeom prst="rect">
            <a:avLst/>
          </a:prstGeom>
          <a:ln>
            <a:solidFill>
              <a:schemeClr val="tx1"/>
            </a:solidFill>
          </a:ln>
        </p:spPr>
      </p:pic>
      <p:sp>
        <p:nvSpPr>
          <p:cNvPr id="5" name="TextBox 4"/>
          <p:cNvSpPr txBox="1"/>
          <p:nvPr/>
        </p:nvSpPr>
        <p:spPr>
          <a:xfrm>
            <a:off x="3048000" y="819150"/>
            <a:ext cx="5791200" cy="4401205"/>
          </a:xfrm>
          <a:prstGeom prst="rect">
            <a:avLst/>
          </a:prstGeom>
          <a:noFill/>
        </p:spPr>
        <p:txBody>
          <a:bodyPr wrap="square" rtlCol="0">
            <a:spAutoFit/>
          </a:bodyPr>
          <a:lstStyle/>
          <a:p>
            <a:pPr>
              <a:buFont typeface="Arial" pitchFamily="34" charset="0"/>
              <a:buChar char="•"/>
            </a:pPr>
            <a:r>
              <a:rPr lang="en-US" sz="2800" b="1" dirty="0" smtClean="0"/>
              <a:t> advantages</a:t>
            </a:r>
          </a:p>
          <a:p>
            <a:pPr lvl="1">
              <a:buFont typeface="Courier New" pitchFamily="49" charset="0"/>
              <a:buChar char="o"/>
            </a:pPr>
            <a:r>
              <a:rPr lang="en-US" sz="2800" b="1" dirty="0" smtClean="0"/>
              <a:t> building equity</a:t>
            </a:r>
          </a:p>
          <a:p>
            <a:pPr lvl="2">
              <a:buFont typeface="Wingdings" pitchFamily="2" charset="2"/>
              <a:buChar char="§"/>
            </a:pPr>
            <a:r>
              <a:rPr lang="en-US" sz="2800" b="1" dirty="0" smtClean="0"/>
              <a:t> collateral for later loans</a:t>
            </a:r>
          </a:p>
          <a:p>
            <a:pPr lvl="2">
              <a:buFont typeface="Wingdings" pitchFamily="2" charset="2"/>
              <a:buChar char="§"/>
            </a:pPr>
            <a:r>
              <a:rPr lang="en-US" sz="2800" b="1" dirty="0" smtClean="0"/>
              <a:t> disciplines savings</a:t>
            </a:r>
          </a:p>
          <a:p>
            <a:pPr lvl="1">
              <a:buFont typeface="Courier New" pitchFamily="49" charset="0"/>
              <a:buChar char="o"/>
            </a:pPr>
            <a:r>
              <a:rPr lang="en-US" sz="2800" b="1" dirty="0" smtClean="0"/>
              <a:t> tax benefits</a:t>
            </a:r>
          </a:p>
          <a:p>
            <a:pPr lvl="2">
              <a:buFont typeface="Wingdings" pitchFamily="2" charset="2"/>
              <a:buChar char="§"/>
            </a:pPr>
            <a:r>
              <a:rPr lang="en-US" sz="2800" b="1" dirty="0" smtClean="0"/>
              <a:t> mortgage interest deduction</a:t>
            </a:r>
          </a:p>
          <a:p>
            <a:pPr lvl="2">
              <a:buFont typeface="Wingdings" pitchFamily="2" charset="2"/>
              <a:buChar char="§"/>
            </a:pPr>
            <a:r>
              <a:rPr lang="en-US" sz="2800" b="1" dirty="0" smtClean="0"/>
              <a:t> housing tax credit</a:t>
            </a:r>
          </a:p>
          <a:p>
            <a:pPr>
              <a:buFont typeface="Arial" pitchFamily="34" charset="0"/>
              <a:buChar char="•"/>
            </a:pPr>
            <a:r>
              <a:rPr lang="en-US" sz="2800" b="1" dirty="0" smtClean="0"/>
              <a:t> disadvantages</a:t>
            </a:r>
          </a:p>
          <a:p>
            <a:pPr lvl="1">
              <a:buFont typeface="Courier New" pitchFamily="49" charset="0"/>
              <a:buChar char="o"/>
            </a:pPr>
            <a:r>
              <a:rPr lang="en-US" sz="2800" b="1" dirty="0" smtClean="0"/>
              <a:t> not diversified</a:t>
            </a:r>
          </a:p>
          <a:p>
            <a:pPr lvl="1">
              <a:buFont typeface="Courier New" pitchFamily="49" charset="0"/>
              <a:buChar char="o"/>
            </a:pPr>
            <a:r>
              <a:rPr lang="en-US" sz="2800" b="1" dirty="0" smtClean="0"/>
              <a:t> limits labor mobility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sp>
        <p:nvSpPr>
          <p:cNvPr id="6" name="TextBox 5"/>
          <p:cNvSpPr txBox="1"/>
          <p:nvPr/>
        </p:nvSpPr>
        <p:spPr>
          <a:xfrm>
            <a:off x="3962400" y="1848981"/>
            <a:ext cx="4876800" cy="2246769"/>
          </a:xfrm>
          <a:prstGeom prst="rect">
            <a:avLst/>
          </a:prstGeom>
          <a:noFill/>
        </p:spPr>
        <p:txBody>
          <a:bodyPr wrap="square" rtlCol="0">
            <a:spAutoFit/>
          </a:bodyPr>
          <a:lstStyle/>
          <a:p>
            <a:pPr algn="ctr"/>
            <a:r>
              <a:rPr lang="en-US" sz="2800" b="1" dirty="0" smtClean="0"/>
              <a:t>The mortgage interest deduction on personal income taxes encourages people at the margin to buy houses because they get an interest free loan.</a:t>
            </a:r>
          </a:p>
        </p:txBody>
      </p:sp>
      <p:pic>
        <p:nvPicPr>
          <p:cNvPr id="7" name="Picture 6" descr="mortdeduction.GIF"/>
          <p:cNvPicPr>
            <a:picLocks noChangeAspect="1"/>
          </p:cNvPicPr>
          <p:nvPr/>
        </p:nvPicPr>
        <p:blipFill>
          <a:blip r:embed="rId2"/>
          <a:stretch>
            <a:fillRect/>
          </a:stretch>
        </p:blipFill>
        <p:spPr>
          <a:xfrm>
            <a:off x="228600" y="3105150"/>
            <a:ext cx="3371850" cy="1847850"/>
          </a:xfrm>
          <a:prstGeom prst="rect">
            <a:avLst/>
          </a:prstGeom>
          <a:ln>
            <a:solidFill>
              <a:schemeClr val="tx1"/>
            </a:solidFill>
          </a:ln>
        </p:spPr>
      </p:pic>
      <p:pic>
        <p:nvPicPr>
          <p:cNvPr id="8" name="Picture 7" descr="mortgage.png"/>
          <p:cNvPicPr>
            <a:picLocks noChangeAspect="1"/>
          </p:cNvPicPr>
          <p:nvPr/>
        </p:nvPicPr>
        <p:blipFill>
          <a:blip r:embed="rId3"/>
          <a:stretch>
            <a:fillRect/>
          </a:stretch>
        </p:blipFill>
        <p:spPr>
          <a:xfrm>
            <a:off x="790575" y="1035368"/>
            <a:ext cx="2333625" cy="19935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352550"/>
            <a:ext cx="4724400" cy="3323987"/>
          </a:xfrm>
          <a:prstGeom prst="rect">
            <a:avLst/>
          </a:prstGeom>
          <a:noFill/>
        </p:spPr>
        <p:txBody>
          <a:bodyPr wrap="square" rtlCol="0">
            <a:spAutoFit/>
          </a:bodyPr>
          <a:lstStyle/>
          <a:p>
            <a:pPr algn="ctr"/>
            <a:r>
              <a:rPr lang="en-US" sz="2800" b="1" dirty="0" smtClean="0"/>
              <a:t>Other types of interest aren’t deductible (e.g., car loans, credit cards, etc.).</a:t>
            </a:r>
          </a:p>
          <a:p>
            <a:pPr algn="ctr"/>
            <a:endParaRPr lang="en-US" sz="1400" b="1" dirty="0" smtClean="0"/>
          </a:p>
          <a:p>
            <a:pPr algn="ctr"/>
            <a:r>
              <a:rPr lang="en-US" sz="2800" b="1" dirty="0" smtClean="0"/>
              <a:t>Also stock investments are</a:t>
            </a:r>
          </a:p>
          <a:p>
            <a:pPr algn="ctr"/>
            <a:r>
              <a:rPr lang="en-US" sz="2800" b="1" dirty="0" err="1" smtClean="0"/>
              <a:t>disincentivized</a:t>
            </a:r>
            <a:r>
              <a:rPr lang="en-US" sz="2800" b="1" dirty="0" smtClean="0"/>
              <a:t> due to double taxation (corporate income tax + capital gains tax).</a:t>
            </a:r>
          </a:p>
        </p:txBody>
      </p:sp>
      <p:sp>
        <p:nvSpPr>
          <p:cNvPr id="3" name="TextBox 2"/>
          <p:cNvSpPr txBox="1"/>
          <p:nvPr/>
        </p:nvSpPr>
        <p:spPr>
          <a:xfrm>
            <a:off x="2514600" y="133350"/>
            <a:ext cx="46351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Home Ownership</a:t>
            </a:r>
          </a:p>
        </p:txBody>
      </p:sp>
      <p:pic>
        <p:nvPicPr>
          <p:cNvPr id="4" name="Picture 3" descr="mortdeduction.GIF"/>
          <p:cNvPicPr>
            <a:picLocks noChangeAspect="1"/>
          </p:cNvPicPr>
          <p:nvPr/>
        </p:nvPicPr>
        <p:blipFill>
          <a:blip r:embed="rId2"/>
          <a:stretch>
            <a:fillRect/>
          </a:stretch>
        </p:blipFill>
        <p:spPr>
          <a:xfrm>
            <a:off x="228600" y="3105150"/>
            <a:ext cx="3371850" cy="1847850"/>
          </a:xfrm>
          <a:prstGeom prst="rect">
            <a:avLst/>
          </a:prstGeom>
          <a:ln>
            <a:solidFill>
              <a:schemeClr val="tx1"/>
            </a:solidFill>
          </a:ln>
        </p:spPr>
      </p:pic>
      <p:pic>
        <p:nvPicPr>
          <p:cNvPr id="5" name="Picture 4" descr="mortgage.png"/>
          <p:cNvPicPr>
            <a:picLocks noChangeAspect="1"/>
          </p:cNvPicPr>
          <p:nvPr/>
        </p:nvPicPr>
        <p:blipFill>
          <a:blip r:embed="rId3"/>
          <a:stretch>
            <a:fillRect/>
          </a:stretch>
        </p:blipFill>
        <p:spPr>
          <a:xfrm>
            <a:off x="790575" y="1035368"/>
            <a:ext cx="2333625" cy="19935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14358</TotalTime>
  <Words>2412</Words>
  <Application>Microsoft Office PowerPoint</Application>
  <PresentationFormat>On-screen Show (16:9)</PresentationFormat>
  <Paragraphs>366</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1153</cp:revision>
  <dcterms:created xsi:type="dcterms:W3CDTF">2010-08-30T19:56:42Z</dcterms:created>
  <dcterms:modified xsi:type="dcterms:W3CDTF">2011-05-06T10:15:29Z</dcterms:modified>
</cp:coreProperties>
</file>