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68" r:id="rId3"/>
    <p:sldId id="376" r:id="rId4"/>
    <p:sldId id="377" r:id="rId5"/>
    <p:sldId id="378" r:id="rId6"/>
    <p:sldId id="379" r:id="rId7"/>
    <p:sldId id="380" r:id="rId8"/>
    <p:sldId id="381" r:id="rId9"/>
    <p:sldId id="382" r:id="rId10"/>
    <p:sldId id="383" r:id="rId11"/>
    <p:sldId id="384" r:id="rId12"/>
    <p:sldId id="385" r:id="rId13"/>
    <p:sldId id="386" r:id="rId14"/>
    <p:sldId id="387" r:id="rId15"/>
    <p:sldId id="388"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CC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033" autoAdjust="0"/>
    <p:restoredTop sz="94660"/>
  </p:normalViewPr>
  <p:slideViewPr>
    <p:cSldViewPr>
      <p:cViewPr varScale="1">
        <p:scale>
          <a:sx n="83" d="100"/>
          <a:sy n="83" d="100"/>
        </p:scale>
        <p:origin x="-78" y="-9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272B7B-43F4-42C2-913F-7228ECF126BD}" type="datetimeFigureOut">
              <a:rPr lang="en-US" smtClean="0"/>
              <a:pPr/>
              <a:t>4/23/2011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9BC8-186E-4391-9271-944B43B5993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89D8F-2C80-4976-B5A9-A17695868A8A}" type="datetimeFigureOut">
              <a:rPr lang="en-US" smtClean="0"/>
              <a:pPr/>
              <a:t>4/23/2011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4F72D-7D23-44DD-927B-B4F8799124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A170D-0BDD-4638-9A1B-2043113D8863}" type="datetimeFigureOut">
              <a:rPr lang="en-US" smtClean="0"/>
              <a:pPr/>
              <a:t>4/23/2011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AA170D-0BDD-4638-9A1B-2043113D8863}"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AA170D-0BDD-4638-9A1B-2043113D8863}" type="datetimeFigureOut">
              <a:rPr lang="en-US" smtClean="0"/>
              <a:pPr/>
              <a:t>4/23/2011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A170D-0BDD-4638-9A1B-2043113D8863}" type="datetimeFigureOut">
              <a:rPr lang="en-US" smtClean="0"/>
              <a:pPr/>
              <a:t>4/23/2011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A170D-0BDD-4638-9A1B-2043113D8863}" type="datetimeFigureOut">
              <a:rPr lang="en-US" smtClean="0"/>
              <a:pPr/>
              <a:t>4/23/2011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4/23/2011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8AA170D-0BDD-4638-9A1B-2043113D8863}" type="datetimeFigureOut">
              <a:rPr lang="en-US" smtClean="0"/>
              <a:pPr/>
              <a:t>4/23/2011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D8766CD-751F-4563-94E6-E8FE1AE84C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057400" y="1200150"/>
            <a:ext cx="4860177" cy="707886"/>
          </a:xfrm>
          <a:prstGeom prst="rect">
            <a:avLst/>
          </a:prstGeom>
          <a:noFill/>
        </p:spPr>
        <p:txBody>
          <a:bodyPr wrap="none" rtlCol="0">
            <a:spAutoFit/>
          </a:bodyPr>
          <a:lstStyle/>
          <a:p>
            <a:pPr algn="ctr"/>
            <a:r>
              <a:rPr lang="en-US" sz="4000" b="1" dirty="0" smtClean="0">
                <a:solidFill>
                  <a:srgbClr val="CC0000"/>
                </a:solidFill>
                <a:effectLst>
                  <a:outerShdw blurRad="38100" dist="38100" dir="2700000" algn="tl">
                    <a:srgbClr val="000000">
                      <a:alpha val="43137"/>
                    </a:srgbClr>
                  </a:outerShdw>
                </a:effectLst>
              </a:rPr>
              <a:t>Unit 4: Macro Failures</a:t>
            </a:r>
            <a:endParaRPr lang="en-US" sz="4000" b="1" dirty="0">
              <a:solidFill>
                <a:srgbClr val="CC0000"/>
              </a:solidFill>
              <a:effectLst>
                <a:outerShdw blurRad="38100" dist="38100" dir="2700000" algn="tl">
                  <a:srgbClr val="000000">
                    <a:alpha val="43137"/>
                  </a:srgbClr>
                </a:outerShdw>
              </a:effectLst>
            </a:endParaRPr>
          </a:p>
        </p:txBody>
      </p:sp>
      <p:sp>
        <p:nvSpPr>
          <p:cNvPr id="12" name="TextBox 11"/>
          <p:cNvSpPr txBox="1"/>
          <p:nvPr/>
        </p:nvSpPr>
        <p:spPr>
          <a:xfrm>
            <a:off x="2880131" y="2438221"/>
            <a:ext cx="3444469" cy="1200329"/>
          </a:xfrm>
          <a:prstGeom prst="rect">
            <a:avLst/>
          </a:prstGeom>
          <a:noFill/>
        </p:spPr>
        <p:txBody>
          <a:bodyPr wrap="none" rtlCol="0">
            <a:spAutoFit/>
          </a:bodyPr>
          <a:lstStyle/>
          <a:p>
            <a:pPr algn="ctr"/>
            <a:r>
              <a:rPr lang="en-US" sz="3600" b="1" dirty="0" smtClean="0">
                <a:effectLst>
                  <a:outerShdw blurRad="38100" dist="38100" dir="2700000" algn="tl">
                    <a:srgbClr val="000000">
                      <a:alpha val="43137"/>
                    </a:srgbClr>
                  </a:outerShdw>
                </a:effectLst>
              </a:rPr>
              <a:t>Tangential Topics</a:t>
            </a:r>
            <a:endParaRPr lang="en-US" sz="3600" b="1" dirty="0" smtClean="0">
              <a:effectLst>
                <a:outerShdw blurRad="38100" dist="38100" dir="2700000" algn="tl">
                  <a:srgbClr val="000000">
                    <a:alpha val="43137"/>
                  </a:srgbClr>
                </a:outerShdw>
              </a:effectLst>
            </a:endParaRPr>
          </a:p>
          <a:p>
            <a:pPr algn="ctr"/>
            <a:r>
              <a:rPr lang="en-US" sz="3600" b="1" dirty="0" smtClean="0">
                <a:effectLst>
                  <a:outerShdw blurRad="38100" dist="38100" dir="2700000" algn="tl">
                    <a:srgbClr val="000000">
                      <a:alpha val="43137"/>
                    </a:srgbClr>
                  </a:outerShdw>
                </a:effectLst>
              </a:rPr>
              <a:t>4/26/2011</a:t>
            </a:r>
            <a:endParaRPr lang="en-US" sz="3600" b="1" dirty="0" smtClean="0">
              <a:effectLst>
                <a:outerShdw blurRad="38100" dist="38100" dir="2700000" algn="tl">
                  <a:srgbClr val="000000">
                    <a:alpha val="43137"/>
                  </a:srgbClr>
                </a:outerShdw>
              </a:effectLst>
            </a:endParaRPr>
          </a:p>
        </p:txBody>
      </p:sp>
      <p:pic>
        <p:nvPicPr>
          <p:cNvPr id="7" name="Picture 6" descr="slump.png"/>
          <p:cNvPicPr>
            <a:picLocks noChangeAspect="1"/>
          </p:cNvPicPr>
          <p:nvPr/>
        </p:nvPicPr>
        <p:blipFill>
          <a:blip r:embed="rId2"/>
          <a:stretch>
            <a:fillRect/>
          </a:stretch>
        </p:blipFill>
        <p:spPr>
          <a:xfrm>
            <a:off x="7099528" y="687931"/>
            <a:ext cx="1815872" cy="1807619"/>
          </a:xfrm>
          <a:prstGeom prst="rect">
            <a:avLst/>
          </a:prstGeom>
        </p:spPr>
      </p:pic>
      <p:pic>
        <p:nvPicPr>
          <p:cNvPr id="8" name="Picture 7" descr="slump.png"/>
          <p:cNvPicPr>
            <a:picLocks noChangeAspect="1"/>
          </p:cNvPicPr>
          <p:nvPr/>
        </p:nvPicPr>
        <p:blipFill>
          <a:blip r:embed="rId2"/>
          <a:stretch>
            <a:fillRect/>
          </a:stretch>
        </p:blipFill>
        <p:spPr>
          <a:xfrm>
            <a:off x="241528" y="666750"/>
            <a:ext cx="1815872" cy="180761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200150"/>
            <a:ext cx="5257800" cy="3539430"/>
          </a:xfrm>
          <a:prstGeom prst="rect">
            <a:avLst/>
          </a:prstGeom>
          <a:noFill/>
        </p:spPr>
        <p:txBody>
          <a:bodyPr wrap="square" rtlCol="0">
            <a:spAutoFit/>
          </a:bodyPr>
          <a:lstStyle/>
          <a:p>
            <a:pPr algn="ctr"/>
            <a:r>
              <a:rPr lang="en-US" sz="2800" b="1" dirty="0" smtClean="0"/>
              <a:t>w = W/P</a:t>
            </a:r>
          </a:p>
          <a:p>
            <a:pPr algn="ctr"/>
            <a:endParaRPr lang="en-US" sz="1400" b="1" dirty="0" smtClean="0"/>
          </a:p>
          <a:p>
            <a:pPr algn="ctr"/>
            <a:r>
              <a:rPr lang="en-US" sz="2800" b="1" dirty="0" smtClean="0"/>
              <a:t>Letting prices fall leaves nominal wages stable while real wages rise (real wages = labor productivity).</a:t>
            </a:r>
          </a:p>
          <a:p>
            <a:pPr algn="ctr"/>
            <a:endParaRPr lang="en-US" sz="1400" b="1" dirty="0" smtClean="0"/>
          </a:p>
          <a:p>
            <a:pPr algn="ctr"/>
            <a:r>
              <a:rPr lang="en-US" sz="2800" b="1" dirty="0" smtClean="0"/>
              <a:t>If prices are manipulated to stay constant, nominal wages rise when real wages rise.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047750"/>
            <a:ext cx="5486400" cy="3754874"/>
          </a:xfrm>
          <a:prstGeom prst="rect">
            <a:avLst/>
          </a:prstGeom>
          <a:noFill/>
        </p:spPr>
        <p:txBody>
          <a:bodyPr wrap="square" rtlCol="0">
            <a:spAutoFit/>
          </a:bodyPr>
          <a:lstStyle/>
          <a:p>
            <a:r>
              <a:rPr lang="en-US" sz="2800" b="1" u="sng" dirty="0" smtClean="0"/>
              <a:t>Tradeoff</a:t>
            </a:r>
          </a:p>
          <a:p>
            <a:pPr>
              <a:buFont typeface="Arial" pitchFamily="34" charset="0"/>
              <a:buChar char="•"/>
            </a:pPr>
            <a:r>
              <a:rPr lang="en-US" sz="2800" b="1" dirty="0" smtClean="0"/>
              <a:t> falling P, stable W; or</a:t>
            </a:r>
          </a:p>
          <a:p>
            <a:pPr>
              <a:buFont typeface="Arial" pitchFamily="34" charset="0"/>
              <a:buChar char="•"/>
            </a:pPr>
            <a:r>
              <a:rPr lang="en-US" sz="2800" b="1" dirty="0" smtClean="0"/>
              <a:t> stable P, rising W</a:t>
            </a:r>
          </a:p>
          <a:p>
            <a:endParaRPr lang="en-US" sz="1400" b="1" dirty="0" smtClean="0"/>
          </a:p>
          <a:p>
            <a:pPr algn="ctr"/>
            <a:r>
              <a:rPr lang="en-US" sz="2800" b="1" dirty="0" smtClean="0"/>
              <a:t>Either way you have an unstable macroeconomic variable.  But the latter choice (stabilizing P) requires constant government intervention; whereas, the former is natural.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709737"/>
            <a:ext cx="5486400" cy="2462213"/>
          </a:xfrm>
          <a:prstGeom prst="rect">
            <a:avLst/>
          </a:prstGeom>
          <a:noFill/>
        </p:spPr>
        <p:txBody>
          <a:bodyPr wrap="square" rtlCol="0">
            <a:spAutoFit/>
          </a:bodyPr>
          <a:lstStyle/>
          <a:p>
            <a:pPr algn="ctr"/>
            <a:r>
              <a:rPr lang="en-US" sz="2800" b="1" dirty="0" smtClean="0"/>
              <a:t>Why do prices fall naturally?</a:t>
            </a:r>
          </a:p>
          <a:p>
            <a:pPr algn="ctr"/>
            <a:endParaRPr lang="en-US" sz="1400" b="1" dirty="0" smtClean="0"/>
          </a:p>
          <a:p>
            <a:pPr algn="ctr"/>
            <a:r>
              <a:rPr lang="en-US" sz="2800" b="1" dirty="0" smtClean="0"/>
              <a:t>As productivity increases, goods can be produced cheaper.  That savings is passed on to consumers through lower prices.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976789"/>
            <a:ext cx="5486400" cy="4185761"/>
          </a:xfrm>
          <a:prstGeom prst="rect">
            <a:avLst/>
          </a:prstGeom>
          <a:noFill/>
        </p:spPr>
        <p:txBody>
          <a:bodyPr wrap="square" rtlCol="0">
            <a:spAutoFit/>
          </a:bodyPr>
          <a:lstStyle/>
          <a:p>
            <a:pPr algn="ctr"/>
            <a:r>
              <a:rPr lang="en-US" sz="2800" b="1" dirty="0" smtClean="0"/>
              <a:t>The best example of this is computers, whose prices fall</a:t>
            </a:r>
          </a:p>
          <a:p>
            <a:pPr algn="ctr"/>
            <a:r>
              <a:rPr lang="en-US" sz="2800" b="1" dirty="0" smtClean="0"/>
              <a:t>at a huge rate year to year as technology improves.</a:t>
            </a:r>
          </a:p>
          <a:p>
            <a:pPr algn="ctr"/>
            <a:endParaRPr lang="en-US" sz="1400" b="1" dirty="0" smtClean="0"/>
          </a:p>
          <a:p>
            <a:pPr algn="ctr"/>
            <a:r>
              <a:rPr lang="en-US" sz="2800" b="1" dirty="0" smtClean="0"/>
              <a:t>But the same is true of any item.  The prices of most items drop slower than computers.  And their price drop is often obscured by inflation (a rise in the price level).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646694"/>
            <a:ext cx="5486400" cy="2677656"/>
          </a:xfrm>
          <a:prstGeom prst="rect">
            <a:avLst/>
          </a:prstGeom>
          <a:noFill/>
        </p:spPr>
        <p:txBody>
          <a:bodyPr wrap="square" rtlCol="0">
            <a:spAutoFit/>
          </a:bodyPr>
          <a:lstStyle/>
          <a:p>
            <a:pPr algn="ctr"/>
            <a:r>
              <a:rPr lang="en-US" sz="2800" b="1" dirty="0" smtClean="0"/>
              <a:t>Policies attempting to stabilize</a:t>
            </a:r>
          </a:p>
          <a:p>
            <a:pPr algn="ctr"/>
            <a:r>
              <a:rPr lang="en-US" sz="2800" b="1" dirty="0" smtClean="0"/>
              <a:t>the price level raise prices.</a:t>
            </a:r>
          </a:p>
          <a:p>
            <a:pPr algn="ctr"/>
            <a:endParaRPr lang="en-US" sz="1400" b="1" dirty="0" smtClean="0"/>
          </a:p>
          <a:p>
            <a:pPr algn="ctr"/>
            <a:r>
              <a:rPr lang="en-US" sz="2800" b="1" dirty="0" smtClean="0"/>
              <a:t>Nominal wages rise slower, so profits rise until wages catch up.</a:t>
            </a:r>
          </a:p>
          <a:p>
            <a:pPr algn="ctr"/>
            <a:endParaRPr lang="en-US" sz="1400" b="1" dirty="0" smtClean="0"/>
          </a:p>
          <a:p>
            <a:pPr algn="ctr"/>
            <a:r>
              <a:rPr lang="en-US" sz="2800" b="1" dirty="0" smtClean="0"/>
              <a:t>This causes asset bubbles.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444407"/>
            <a:ext cx="5029200" cy="3108543"/>
          </a:xfrm>
          <a:prstGeom prst="rect">
            <a:avLst/>
          </a:prstGeom>
          <a:noFill/>
        </p:spPr>
        <p:txBody>
          <a:bodyPr wrap="square" rtlCol="0">
            <a:spAutoFit/>
          </a:bodyPr>
          <a:lstStyle/>
          <a:p>
            <a:pPr algn="ctr"/>
            <a:r>
              <a:rPr lang="en-US" sz="2800" b="1" dirty="0" smtClean="0"/>
              <a:t>Allowing natural deflation</a:t>
            </a:r>
          </a:p>
          <a:p>
            <a:pPr algn="ctr"/>
            <a:r>
              <a:rPr lang="en-US" sz="2800" b="1" dirty="0" smtClean="0"/>
              <a:t>(as occurred during the gold standard at 0.5% per year) means your wages would be stable and you could buy</a:t>
            </a:r>
          </a:p>
          <a:p>
            <a:pPr algn="ctr"/>
            <a:r>
              <a:rPr lang="en-US" sz="2800" b="1" dirty="0" smtClean="0"/>
              <a:t>more and more stuff for</a:t>
            </a:r>
          </a:p>
          <a:p>
            <a:pPr algn="ctr"/>
            <a:r>
              <a:rPr lang="en-US" sz="2800" b="1" dirty="0" smtClean="0"/>
              <a:t>that wage every year.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ngent.jpg"/>
          <p:cNvPicPr>
            <a:picLocks noChangeAspect="1"/>
          </p:cNvPicPr>
          <p:nvPr/>
        </p:nvPicPr>
        <p:blipFill>
          <a:blip r:embed="rId2"/>
          <a:stretch>
            <a:fillRect/>
          </a:stretch>
        </p:blipFill>
        <p:spPr>
          <a:xfrm>
            <a:off x="533400" y="1504950"/>
            <a:ext cx="2786063" cy="2773680"/>
          </a:xfrm>
          <a:prstGeom prst="rect">
            <a:avLst/>
          </a:prstGeom>
          <a:ln>
            <a:solidFill>
              <a:schemeClr val="tx1"/>
            </a:solidFill>
          </a:ln>
        </p:spPr>
      </p:pic>
      <p:sp>
        <p:nvSpPr>
          <p:cNvPr id="3" name="TextBox 2"/>
          <p:cNvSpPr txBox="1"/>
          <p:nvPr/>
        </p:nvSpPr>
        <p:spPr>
          <a:xfrm>
            <a:off x="3276600" y="133350"/>
            <a:ext cx="245490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Tangents</a:t>
            </a:r>
          </a:p>
        </p:txBody>
      </p:sp>
      <p:sp>
        <p:nvSpPr>
          <p:cNvPr id="4" name="TextBox 3"/>
          <p:cNvSpPr txBox="1"/>
          <p:nvPr/>
        </p:nvSpPr>
        <p:spPr>
          <a:xfrm>
            <a:off x="3962400" y="2177355"/>
            <a:ext cx="4648200" cy="1384995"/>
          </a:xfrm>
          <a:prstGeom prst="rect">
            <a:avLst/>
          </a:prstGeom>
          <a:noFill/>
        </p:spPr>
        <p:txBody>
          <a:bodyPr wrap="square" rtlCol="0">
            <a:spAutoFit/>
          </a:bodyPr>
          <a:lstStyle/>
          <a:p>
            <a:pPr algn="ctr"/>
            <a:r>
              <a:rPr lang="en-US" sz="2800" b="1" dirty="0" smtClean="0"/>
              <a:t>I’m going to cover a few concepts that didn’t fit neatly into the broad lecture topics.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33350"/>
            <a:ext cx="212218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Growth</a:t>
            </a:r>
          </a:p>
        </p:txBody>
      </p:sp>
      <p:pic>
        <p:nvPicPr>
          <p:cNvPr id="3" name="Picture 2" descr="mini-me.jpg"/>
          <p:cNvPicPr>
            <a:picLocks noChangeAspect="1"/>
          </p:cNvPicPr>
          <p:nvPr/>
        </p:nvPicPr>
        <p:blipFill>
          <a:blip r:embed="rId2"/>
          <a:stretch>
            <a:fillRect/>
          </a:stretch>
        </p:blipFill>
        <p:spPr>
          <a:xfrm>
            <a:off x="304800" y="1123950"/>
            <a:ext cx="2682240" cy="3677920"/>
          </a:xfrm>
          <a:prstGeom prst="rect">
            <a:avLst/>
          </a:prstGeom>
          <a:ln>
            <a:solidFill>
              <a:schemeClr val="tx1"/>
            </a:solidFill>
          </a:ln>
        </p:spPr>
      </p:pic>
      <p:sp>
        <p:nvSpPr>
          <p:cNvPr id="4" name="TextBox 3"/>
          <p:cNvSpPr txBox="1"/>
          <p:nvPr/>
        </p:nvSpPr>
        <p:spPr>
          <a:xfrm>
            <a:off x="3505200" y="976789"/>
            <a:ext cx="5257800" cy="4185761"/>
          </a:xfrm>
          <a:prstGeom prst="rect">
            <a:avLst/>
          </a:prstGeom>
          <a:noFill/>
        </p:spPr>
        <p:txBody>
          <a:bodyPr wrap="square" rtlCol="0">
            <a:spAutoFit/>
          </a:bodyPr>
          <a:lstStyle/>
          <a:p>
            <a:pPr algn="ctr"/>
            <a:r>
              <a:rPr lang="en-US" sz="2800" b="1" dirty="0" smtClean="0"/>
              <a:t>This class has focused on business cycles because they are impacted by monetary policy.</a:t>
            </a:r>
          </a:p>
          <a:p>
            <a:pPr algn="ctr"/>
            <a:endParaRPr lang="en-US" sz="1400" b="1" dirty="0" smtClean="0"/>
          </a:p>
          <a:p>
            <a:pPr algn="ctr"/>
            <a:r>
              <a:rPr lang="en-US" sz="2800" b="1" dirty="0" smtClean="0"/>
              <a:t>But in macroeconomics economic growth is far important than business cycles.  Government policies aiming to mitigate business cycles often retard growth – a terrible tradeoff.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33350"/>
            <a:ext cx="212218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Growth</a:t>
            </a:r>
          </a:p>
        </p:txBody>
      </p:sp>
      <p:pic>
        <p:nvPicPr>
          <p:cNvPr id="3" name="Picture 2" descr="mini-me.jpg"/>
          <p:cNvPicPr>
            <a:picLocks noChangeAspect="1"/>
          </p:cNvPicPr>
          <p:nvPr/>
        </p:nvPicPr>
        <p:blipFill>
          <a:blip r:embed="rId2"/>
          <a:stretch>
            <a:fillRect/>
          </a:stretch>
        </p:blipFill>
        <p:spPr>
          <a:xfrm>
            <a:off x="304800" y="1123950"/>
            <a:ext cx="2682240" cy="3677920"/>
          </a:xfrm>
          <a:prstGeom prst="rect">
            <a:avLst/>
          </a:prstGeom>
          <a:ln>
            <a:solidFill>
              <a:schemeClr val="tx1"/>
            </a:solidFill>
          </a:ln>
        </p:spPr>
      </p:pic>
      <p:sp>
        <p:nvSpPr>
          <p:cNvPr id="4" name="TextBox 3"/>
          <p:cNvSpPr txBox="1"/>
          <p:nvPr/>
        </p:nvSpPr>
        <p:spPr>
          <a:xfrm>
            <a:off x="3352800" y="1047750"/>
            <a:ext cx="5486400" cy="3970318"/>
          </a:xfrm>
          <a:prstGeom prst="rect">
            <a:avLst/>
          </a:prstGeom>
          <a:noFill/>
        </p:spPr>
        <p:txBody>
          <a:bodyPr wrap="square" rtlCol="0">
            <a:spAutoFit/>
          </a:bodyPr>
          <a:lstStyle/>
          <a:p>
            <a:r>
              <a:rPr lang="en-US" sz="2800" b="1" u="sng" dirty="0" smtClean="0"/>
              <a:t>Example</a:t>
            </a:r>
          </a:p>
          <a:p>
            <a:pPr>
              <a:buFont typeface="Arial" pitchFamily="34" charset="0"/>
              <a:buChar char="•"/>
            </a:pPr>
            <a:r>
              <a:rPr lang="en-US" sz="2800" b="1" dirty="0" smtClean="0"/>
              <a:t> begin w/ $3,000 average income</a:t>
            </a:r>
          </a:p>
          <a:p>
            <a:pPr>
              <a:buFont typeface="Arial" pitchFamily="34" charset="0"/>
              <a:buChar char="•"/>
            </a:pPr>
            <a:r>
              <a:rPr lang="en-US" sz="2800" b="1" dirty="0" smtClean="0"/>
              <a:t> country A</a:t>
            </a:r>
          </a:p>
          <a:p>
            <a:pPr lvl="1">
              <a:buFont typeface="Courier New" pitchFamily="49" charset="0"/>
              <a:buChar char="o"/>
            </a:pPr>
            <a:r>
              <a:rPr lang="en-US" sz="2800" b="1" dirty="0" smtClean="0"/>
              <a:t> 6% growth rate</a:t>
            </a:r>
          </a:p>
          <a:p>
            <a:pPr lvl="1">
              <a:buFont typeface="Courier New" pitchFamily="49" charset="0"/>
              <a:buChar char="o"/>
            </a:pPr>
            <a:r>
              <a:rPr lang="en-US" sz="2800" b="1" dirty="0" smtClean="0"/>
              <a:t> 50 years later: $55,260 income</a:t>
            </a:r>
          </a:p>
          <a:p>
            <a:pPr>
              <a:buFont typeface="Arial" pitchFamily="34" charset="0"/>
              <a:buChar char="•"/>
            </a:pPr>
            <a:r>
              <a:rPr lang="en-US" sz="2800" b="1" dirty="0" smtClean="0"/>
              <a:t> country B</a:t>
            </a:r>
          </a:p>
          <a:p>
            <a:pPr lvl="1">
              <a:buFont typeface="Courier New" pitchFamily="49" charset="0"/>
              <a:buChar char="o"/>
            </a:pPr>
            <a:r>
              <a:rPr lang="en-US" sz="2800" b="1" dirty="0" smtClean="0"/>
              <a:t> 2% growth rate</a:t>
            </a:r>
          </a:p>
          <a:p>
            <a:pPr lvl="1">
              <a:buFont typeface="Courier New" pitchFamily="49" charset="0"/>
              <a:buChar char="o"/>
            </a:pPr>
            <a:r>
              <a:rPr lang="en-US" sz="2800" b="1" dirty="0" smtClean="0"/>
              <a:t> 50 years later: $8,075 income</a:t>
            </a:r>
          </a:p>
          <a:p>
            <a:pPr>
              <a:buFont typeface="Arial" pitchFamily="34" charset="0"/>
              <a:buChar char="•"/>
            </a:pPr>
            <a:r>
              <a:rPr lang="en-US" sz="2800" b="1" dirty="0" smtClean="0"/>
              <a:t> 6.8x higher standard of living in 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33350"/>
            <a:ext cx="2122184"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Growth</a:t>
            </a:r>
          </a:p>
        </p:txBody>
      </p:sp>
      <p:pic>
        <p:nvPicPr>
          <p:cNvPr id="3" name="Picture 2" descr="mini-me.jpg"/>
          <p:cNvPicPr>
            <a:picLocks noChangeAspect="1"/>
          </p:cNvPicPr>
          <p:nvPr/>
        </p:nvPicPr>
        <p:blipFill>
          <a:blip r:embed="rId2"/>
          <a:stretch>
            <a:fillRect/>
          </a:stretch>
        </p:blipFill>
        <p:spPr>
          <a:xfrm>
            <a:off x="304800" y="1123950"/>
            <a:ext cx="2682240" cy="3677920"/>
          </a:xfrm>
          <a:prstGeom prst="rect">
            <a:avLst/>
          </a:prstGeom>
          <a:ln>
            <a:solidFill>
              <a:schemeClr val="tx1"/>
            </a:solidFill>
          </a:ln>
        </p:spPr>
      </p:pic>
      <p:sp>
        <p:nvSpPr>
          <p:cNvPr id="4" name="TextBox 3"/>
          <p:cNvSpPr txBox="1"/>
          <p:nvPr/>
        </p:nvSpPr>
        <p:spPr>
          <a:xfrm>
            <a:off x="3352800" y="1352550"/>
            <a:ext cx="5486400" cy="3323987"/>
          </a:xfrm>
          <a:prstGeom prst="rect">
            <a:avLst/>
          </a:prstGeom>
          <a:noFill/>
        </p:spPr>
        <p:txBody>
          <a:bodyPr wrap="square" rtlCol="0">
            <a:spAutoFit/>
          </a:bodyPr>
          <a:lstStyle/>
          <a:p>
            <a:pPr algn="ctr"/>
            <a:r>
              <a:rPr lang="en-US" sz="2800" b="1" dirty="0" smtClean="0"/>
              <a:t>Government policies of taxes, regulation, and uncertainty cause lower growth rates in the U.S.</a:t>
            </a:r>
          </a:p>
          <a:p>
            <a:pPr algn="ctr"/>
            <a:endParaRPr lang="en-US" sz="1400" b="1" dirty="0" smtClean="0"/>
          </a:p>
          <a:p>
            <a:pPr algn="ctr"/>
            <a:r>
              <a:rPr lang="en-US" sz="2800" b="1" dirty="0" smtClean="0"/>
              <a:t>Lack of a sound money as well as disrespect for property rights and the rule of law cause low growth rates in developing countries.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200150"/>
            <a:ext cx="4953000" cy="3539430"/>
          </a:xfrm>
          <a:prstGeom prst="rect">
            <a:avLst/>
          </a:prstGeom>
          <a:noFill/>
        </p:spPr>
        <p:txBody>
          <a:bodyPr wrap="square" rtlCol="0">
            <a:spAutoFit/>
          </a:bodyPr>
          <a:lstStyle/>
          <a:p>
            <a:pPr algn="ctr"/>
            <a:r>
              <a:rPr lang="en-US" sz="2800" b="1" dirty="0" smtClean="0"/>
              <a:t>As mentioned throughout this course, many economists are afraid of deflation.</a:t>
            </a:r>
          </a:p>
          <a:p>
            <a:pPr algn="ctr"/>
            <a:endParaRPr lang="en-US" sz="1400" b="1" dirty="0" smtClean="0"/>
          </a:p>
          <a:p>
            <a:pPr algn="ctr"/>
            <a:r>
              <a:rPr lang="en-US" sz="2800" b="1" dirty="0" smtClean="0"/>
              <a:t>It is widely believed that deflation causes recessions.</a:t>
            </a:r>
          </a:p>
          <a:p>
            <a:pPr algn="ctr"/>
            <a:endParaRPr lang="en-US" sz="1400" b="1" dirty="0" smtClean="0"/>
          </a:p>
          <a:p>
            <a:pPr algn="ctr"/>
            <a:r>
              <a:rPr lang="en-US" sz="2800" b="1" dirty="0" smtClean="0"/>
              <a:t>But some economists (myself included) like deflation.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sp>
        <p:nvSpPr>
          <p:cNvPr id="4" name="TextBox 3"/>
          <p:cNvSpPr txBox="1"/>
          <p:nvPr/>
        </p:nvSpPr>
        <p:spPr>
          <a:xfrm>
            <a:off x="228600" y="971550"/>
            <a:ext cx="8686800" cy="1815882"/>
          </a:xfrm>
          <a:prstGeom prst="rect">
            <a:avLst/>
          </a:prstGeom>
          <a:noFill/>
        </p:spPr>
        <p:txBody>
          <a:bodyPr wrap="square" rtlCol="0">
            <a:spAutoFit/>
          </a:bodyPr>
          <a:lstStyle/>
          <a:p>
            <a:pPr algn="ctr"/>
            <a:r>
              <a:rPr lang="en-US" sz="2800" b="1" dirty="0" smtClean="0"/>
              <a:t>Deflation and recessions often go together, but that doesn’t necessarily mean deflation causes recessions.  This more likely a case of reverse causation: recessions cause disintermediation, which leads to deflation.</a:t>
            </a:r>
          </a:p>
        </p:txBody>
      </p:sp>
      <p:pic>
        <p:nvPicPr>
          <p:cNvPr id="5" name="Picture 4" descr="correlation.png"/>
          <p:cNvPicPr>
            <a:picLocks noChangeAspect="1"/>
          </p:cNvPicPr>
          <p:nvPr/>
        </p:nvPicPr>
        <p:blipFill>
          <a:blip r:embed="rId2"/>
          <a:stretch>
            <a:fillRect/>
          </a:stretch>
        </p:blipFill>
        <p:spPr>
          <a:xfrm>
            <a:off x="1764685" y="2895864"/>
            <a:ext cx="5245714" cy="2114286"/>
          </a:xfrm>
          <a:prstGeom prst="rect">
            <a:avLst/>
          </a:prstGeom>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352550"/>
            <a:ext cx="4953000" cy="3323987"/>
          </a:xfrm>
          <a:prstGeom prst="rect">
            <a:avLst/>
          </a:prstGeom>
          <a:noFill/>
        </p:spPr>
        <p:txBody>
          <a:bodyPr wrap="square" rtlCol="0">
            <a:spAutoFit/>
          </a:bodyPr>
          <a:lstStyle/>
          <a:p>
            <a:pPr algn="ctr"/>
            <a:r>
              <a:rPr lang="en-US" sz="2800" b="1" dirty="0" smtClean="0"/>
              <a:t>George </a:t>
            </a:r>
            <a:r>
              <a:rPr lang="en-US" sz="2800" b="1" dirty="0" err="1" smtClean="0"/>
              <a:t>Selgin</a:t>
            </a:r>
            <a:r>
              <a:rPr lang="en-US" sz="2800" b="1" dirty="0" smtClean="0"/>
              <a:t> wrote</a:t>
            </a:r>
          </a:p>
          <a:p>
            <a:pPr algn="ctr"/>
            <a:r>
              <a:rPr lang="en-US" sz="2800" b="1" i="1" dirty="0" smtClean="0"/>
              <a:t>Less Than Zero: The Case</a:t>
            </a:r>
          </a:p>
          <a:p>
            <a:pPr algn="ctr"/>
            <a:r>
              <a:rPr lang="en-US" sz="2800" b="1" i="1" dirty="0" smtClean="0"/>
              <a:t>for a Falling Price Level</a:t>
            </a:r>
          </a:p>
          <a:p>
            <a:pPr algn="ctr"/>
            <a:r>
              <a:rPr lang="en-US" sz="2800" b="1" i="1" dirty="0" smtClean="0"/>
              <a:t>in a Growing Economy</a:t>
            </a:r>
            <a:r>
              <a:rPr lang="en-US" sz="2800" b="1" dirty="0" smtClean="0"/>
              <a:t>.</a:t>
            </a:r>
          </a:p>
          <a:p>
            <a:pPr algn="ctr"/>
            <a:endParaRPr lang="en-US" sz="1400" b="1" dirty="0" smtClean="0"/>
          </a:p>
          <a:p>
            <a:pPr algn="ctr"/>
            <a:r>
              <a:rPr lang="en-US" sz="2800" b="1" dirty="0" smtClean="0"/>
              <a:t>He advocates letting prices</a:t>
            </a:r>
          </a:p>
          <a:p>
            <a:pPr algn="ctr"/>
            <a:r>
              <a:rPr lang="en-US" sz="2800" b="1" dirty="0" smtClean="0"/>
              <a:t>fall rather than trying to</a:t>
            </a:r>
          </a:p>
          <a:p>
            <a:pPr algn="ctr"/>
            <a:r>
              <a:rPr lang="en-US" sz="2800" b="1" dirty="0" smtClean="0"/>
              <a:t>keep them constant.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084" y="133350"/>
            <a:ext cx="254691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Deflation</a:t>
            </a:r>
          </a:p>
        </p:txBody>
      </p:sp>
      <p:pic>
        <p:nvPicPr>
          <p:cNvPr id="3" name="Picture 2" descr="selgin_less_than_zero.jpeg"/>
          <p:cNvPicPr>
            <a:picLocks noChangeAspect="1"/>
          </p:cNvPicPr>
          <p:nvPr/>
        </p:nvPicPr>
        <p:blipFill>
          <a:blip r:embed="rId2"/>
          <a:stretch>
            <a:fillRect/>
          </a:stretch>
        </p:blipFill>
        <p:spPr>
          <a:xfrm>
            <a:off x="304800" y="1047750"/>
            <a:ext cx="2438400" cy="3810000"/>
          </a:xfrm>
          <a:prstGeom prst="rect">
            <a:avLst/>
          </a:prstGeom>
          <a:ln>
            <a:solidFill>
              <a:schemeClr val="tx1"/>
            </a:solidFill>
          </a:ln>
        </p:spPr>
      </p:pic>
      <p:sp>
        <p:nvSpPr>
          <p:cNvPr id="4" name="TextBox 3"/>
          <p:cNvSpPr txBox="1"/>
          <p:nvPr/>
        </p:nvSpPr>
        <p:spPr>
          <a:xfrm>
            <a:off x="3352800" y="1785937"/>
            <a:ext cx="5257800" cy="2462213"/>
          </a:xfrm>
          <a:prstGeom prst="rect">
            <a:avLst/>
          </a:prstGeom>
          <a:noFill/>
        </p:spPr>
        <p:txBody>
          <a:bodyPr wrap="square" rtlCol="0">
            <a:spAutoFit/>
          </a:bodyPr>
          <a:lstStyle/>
          <a:p>
            <a:pPr algn="ctr"/>
            <a:r>
              <a:rPr lang="en-US" sz="2800" b="1" dirty="0" err="1" smtClean="0"/>
              <a:t>Selgin</a:t>
            </a:r>
            <a:r>
              <a:rPr lang="en-US" sz="2800" b="1" dirty="0" smtClean="0"/>
              <a:t> believes prices should fall at the rate of productivity growth.</a:t>
            </a:r>
          </a:p>
          <a:p>
            <a:pPr algn="ctr"/>
            <a:endParaRPr lang="en-US" sz="1400" b="1" dirty="0" smtClean="0"/>
          </a:p>
          <a:p>
            <a:pPr algn="ctr"/>
            <a:r>
              <a:rPr lang="en-US" sz="2800" b="1" dirty="0" smtClean="0"/>
              <a:t>This leaves </a:t>
            </a:r>
            <a:r>
              <a:rPr lang="en-US" sz="2800" b="1" dirty="0" smtClean="0"/>
              <a:t>relative </a:t>
            </a:r>
            <a:r>
              <a:rPr lang="en-US" sz="2800" b="1" dirty="0" smtClean="0"/>
              <a:t>price signals </a:t>
            </a:r>
            <a:r>
              <a:rPr lang="en-US" sz="2800" b="1" dirty="0" smtClean="0"/>
              <a:t>stable and </a:t>
            </a:r>
            <a:r>
              <a:rPr lang="en-US" sz="2800" b="1" dirty="0" smtClean="0"/>
              <a:t>also conveys that productivity is increasing.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13587</TotalTime>
  <Words>526</Words>
  <Application>Microsoft Office PowerPoint</Application>
  <PresentationFormat>On-screen Show (16:9)</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Chuck Moulton</dc:creator>
  <cp:lastModifiedBy>Chuck Moulton</cp:lastModifiedBy>
  <cp:revision>1089</cp:revision>
  <dcterms:created xsi:type="dcterms:W3CDTF">2010-08-30T19:56:42Z</dcterms:created>
  <dcterms:modified xsi:type="dcterms:W3CDTF">2011-04-23T04:41:30Z</dcterms:modified>
</cp:coreProperties>
</file>