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308" r:id="rId3"/>
    <p:sldId id="305" r:id="rId4"/>
    <p:sldId id="307" r:id="rId5"/>
    <p:sldId id="309" r:id="rId6"/>
    <p:sldId id="310" r:id="rId7"/>
    <p:sldId id="311" r:id="rId8"/>
    <p:sldId id="312" r:id="rId9"/>
    <p:sldId id="313" r:id="rId10"/>
    <p:sldId id="314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746" autoAdjust="0"/>
    <p:restoredTop sz="94660"/>
  </p:normalViewPr>
  <p:slideViewPr>
    <p:cSldViewPr>
      <p:cViewPr varScale="1">
        <p:scale>
          <a:sx n="86" d="100"/>
          <a:sy n="86" d="100"/>
        </p:scale>
        <p:origin x="-90" y="-9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72B7B-43F4-42C2-913F-7228ECF126BD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9BC8-186E-4391-9271-944B43B599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A170D-0BDD-4638-9A1B-2043113D8863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766CD-751F-4563-94E6-E8FE1AE84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57400" y="1200150"/>
            <a:ext cx="4860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4: Macro Failures</a:t>
            </a:r>
            <a:endParaRPr lang="en-US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8637" y="2438221"/>
            <a:ext cx="48655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Asymmetric Information</a:t>
            </a: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4/26/2011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slum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528" y="687931"/>
            <a:ext cx="1815872" cy="1807619"/>
          </a:xfrm>
          <a:prstGeom prst="rect">
            <a:avLst/>
          </a:prstGeom>
        </p:spPr>
      </p:pic>
      <p:pic>
        <p:nvPicPr>
          <p:cNvPr id="8" name="Picture 7" descr="slum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28" y="666750"/>
            <a:ext cx="1815872" cy="1807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819150"/>
            <a:ext cx="6324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Used car market</a:t>
            </a:r>
          </a:p>
          <a:p>
            <a:pPr algn="ctr"/>
            <a:r>
              <a:rPr lang="en-US" sz="2800" b="1" dirty="0" smtClean="0"/>
              <a:t>The seller has more information than</a:t>
            </a:r>
          </a:p>
          <a:p>
            <a:pPr algn="ctr"/>
            <a:r>
              <a:rPr lang="en-US" sz="2800" b="1" dirty="0" smtClean="0"/>
              <a:t>the buyer about the car’s quality.</a:t>
            </a:r>
          </a:p>
          <a:p>
            <a:pPr algn="ctr"/>
            <a:r>
              <a:rPr lang="en-US" sz="2800" b="1" dirty="0" smtClean="0"/>
              <a:t>If buyers assume the car has the average condition and thus pay an average price,</a:t>
            </a:r>
          </a:p>
          <a:p>
            <a:pPr algn="ctr"/>
            <a:r>
              <a:rPr lang="en-US" sz="2800" b="1" dirty="0" smtClean="0"/>
              <a:t>then that’s a bad deal for everyone with above average cars, so they don’t sell.</a:t>
            </a:r>
          </a:p>
          <a:p>
            <a:pPr algn="ctr"/>
            <a:r>
              <a:rPr lang="en-US" sz="2800" b="1" dirty="0" smtClean="0"/>
              <a:t>Only those with below average cars (lemons) sell. This leads to far less sales.</a:t>
            </a:r>
          </a:p>
          <a:p>
            <a:pPr algn="ctr"/>
            <a:r>
              <a:rPr lang="en-US" sz="2800" b="1" dirty="0" smtClean="0"/>
              <a:t>Seller warranties solve this problem.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4395" y="133350"/>
            <a:ext cx="4733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Selection</a:t>
            </a:r>
          </a:p>
        </p:txBody>
      </p:sp>
      <p:pic>
        <p:nvPicPr>
          <p:cNvPr id="5" name="Picture 4" descr="car_lem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671637"/>
            <a:ext cx="2381250" cy="242411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52550"/>
            <a:ext cx="65532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Financial markets have similar problems.</a:t>
            </a:r>
          </a:p>
          <a:p>
            <a:pPr algn="ctr"/>
            <a:endParaRPr lang="en-US" sz="1400" b="1" dirty="0" smtClean="0"/>
          </a:p>
          <a:p>
            <a:r>
              <a:rPr lang="en-US" sz="2800" b="1" u="sng" dirty="0" smtClean="0"/>
              <a:t>Avoiding adverse selection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private investors research companies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government requires audits &amp; disclosures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financial intermediaries use expertise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collateral &amp; net worth mitigate default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4395" y="133350"/>
            <a:ext cx="4733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Selection</a:t>
            </a:r>
          </a:p>
        </p:txBody>
      </p:sp>
      <p:pic>
        <p:nvPicPr>
          <p:cNvPr id="5" name="Picture 4" descr="car_lem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671637"/>
            <a:ext cx="2381250" cy="24241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19400" y="1581150"/>
            <a:ext cx="609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ex-post (</a:t>
            </a:r>
            <a:r>
              <a:rPr lang="en-US" sz="2800" b="1" i="1" dirty="0" smtClean="0"/>
              <a:t>after</a:t>
            </a:r>
            <a:r>
              <a:rPr lang="en-US" sz="2800" b="1" dirty="0" smtClean="0"/>
              <a:t> transaction)</a:t>
            </a:r>
          </a:p>
          <a:p>
            <a:pPr algn="ctr"/>
            <a:r>
              <a:rPr lang="en-US" sz="2800" b="1" dirty="0" smtClean="0"/>
              <a:t>asymmetric information;</a:t>
            </a:r>
          </a:p>
          <a:p>
            <a:pPr algn="ctr"/>
            <a:r>
              <a:rPr lang="en-US" sz="2800" b="1" dirty="0" smtClean="0"/>
              <a:t>the risk that one party to a transaction will engage undesirable behavior</a:t>
            </a:r>
          </a:p>
          <a:p>
            <a:pPr algn="ctr"/>
            <a:r>
              <a:rPr lang="en-US" sz="2800" b="1" dirty="0" smtClean="0"/>
              <a:t>(from the other party’s point of view)</a:t>
            </a:r>
          </a:p>
        </p:txBody>
      </p:sp>
      <p:pic>
        <p:nvPicPr>
          <p:cNvPr id="5" name="Picture 4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19400" y="1228963"/>
            <a:ext cx="6096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Moral hazard in equity contracts</a:t>
            </a:r>
          </a:p>
          <a:p>
            <a:pPr algn="ctr"/>
            <a:r>
              <a:rPr lang="en-US" sz="2800" b="1" dirty="0" smtClean="0"/>
              <a:t>Managers have an incentive for fancy offices or embezzling money rather than making a profit.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principal-agent problem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managers act in their interest rather than in the interest of the owners</a:t>
            </a:r>
          </a:p>
          <a:p>
            <a:pPr algn="ctr"/>
            <a:r>
              <a:rPr lang="en-US" sz="2800" b="1" dirty="0" smtClean="0"/>
              <a:t>due to a different set of incentives</a:t>
            </a:r>
          </a:p>
        </p:txBody>
      </p:sp>
      <p:pic>
        <p:nvPicPr>
          <p:cNvPr id="5" name="Picture 4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</a:p>
        </p:txBody>
      </p:sp>
      <p:pic>
        <p:nvPicPr>
          <p:cNvPr id="4" name="Picture 3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0800" y="1657350"/>
            <a:ext cx="6553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Avoiding moral hazard in equity contracts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investors audit firms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government: audits &amp; penalties for fraud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venture capital firms in management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use debt contracts instead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19400" y="1228963"/>
            <a:ext cx="6096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Moral hazard in debt contracts </a:t>
            </a:r>
            <a:r>
              <a:rPr lang="en-US" sz="2800" b="1" dirty="0" smtClean="0"/>
              <a:t>Borrowers have incentives to</a:t>
            </a:r>
          </a:p>
          <a:p>
            <a:pPr algn="ctr"/>
            <a:r>
              <a:rPr lang="en-US" sz="2800" b="1" dirty="0" smtClean="0"/>
              <a:t>take on projects that are riskier</a:t>
            </a:r>
          </a:p>
          <a:p>
            <a:pPr algn="ctr"/>
            <a:r>
              <a:rPr lang="en-US" sz="2800" b="1" dirty="0" smtClean="0"/>
              <a:t>than the lenders would like.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/>
              <a:t>For example, if I have fire insurance</a:t>
            </a:r>
          </a:p>
          <a:p>
            <a:pPr algn="ctr"/>
            <a:r>
              <a:rPr lang="en-US" sz="2800" b="1" dirty="0" smtClean="0"/>
              <a:t>I may roast marshmallows over a bonfire in the middle of my living room.</a:t>
            </a:r>
          </a:p>
        </p:txBody>
      </p:sp>
      <p:pic>
        <p:nvPicPr>
          <p:cNvPr id="4" name="Picture 3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133350"/>
            <a:ext cx="3631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Hazard</a:t>
            </a:r>
          </a:p>
        </p:txBody>
      </p:sp>
      <p:pic>
        <p:nvPicPr>
          <p:cNvPr id="3" name="Picture 2" descr="moral_haz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14500"/>
            <a:ext cx="2381250" cy="20764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0800" y="1276350"/>
            <a:ext cx="6553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Avoiding moral hazard in debt contracts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collateral &amp; net worth align incentives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monitoring and restrictive covenants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discourage undesirable behavior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encourage desirable behavior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keep collateral valuable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financial intermediaries use expertise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496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Structure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039832"/>
            <a:ext cx="883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business financing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stocks not the primary 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debt &amp; equity securities not the primary 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indirect financing &gt; direct financing (many times &gt;)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financial intermediaries the primary source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financial system among most regulated sectors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only large corporations have easy access to securities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most debt contracts involve collateral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debt contracts complicated &amp; regulate behavior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SUMtbl08_01"/>
          <p:cNvPicPr>
            <a:picLocks noChangeAspect="1" noChangeArrowheads="1"/>
          </p:cNvPicPr>
          <p:nvPr/>
        </p:nvPicPr>
        <p:blipFill>
          <a:blip r:embed="rId2"/>
          <a:srcRect l="900" t="1364" r="900" b="34091"/>
          <a:stretch>
            <a:fillRect/>
          </a:stretch>
        </p:blipFill>
        <p:spPr bwMode="auto">
          <a:xfrm>
            <a:off x="609600" y="1200150"/>
            <a:ext cx="7984190" cy="346250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57400" y="133350"/>
            <a:ext cx="496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Structure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0" y="133350"/>
            <a:ext cx="4916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of Interest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976789"/>
            <a:ext cx="6248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of interest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type of moral hazard problem</a:t>
            </a:r>
          </a:p>
          <a:p>
            <a:pPr algn="ctr"/>
            <a:r>
              <a:rPr lang="en-US" sz="2800" b="1" dirty="0" smtClean="0"/>
              <a:t>caused by economies of scope;</a:t>
            </a:r>
          </a:p>
          <a:p>
            <a:pPr algn="ctr"/>
            <a:r>
              <a:rPr lang="en-US" sz="2800" b="1" dirty="0" smtClean="0"/>
              <a:t>organization is involved in multiple objectives and has conflicts between those objectives (one corrupts the other)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economies of scope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ability to use one resource to provide many different products and services</a:t>
            </a:r>
          </a:p>
        </p:txBody>
      </p:sp>
      <p:pic>
        <p:nvPicPr>
          <p:cNvPr id="8" name="Picture 7" descr="two_ha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352550"/>
            <a:ext cx="261747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fig08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06500"/>
            <a:ext cx="6656388" cy="3727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57400" y="133350"/>
            <a:ext cx="496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Structure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133350"/>
            <a:ext cx="4916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of Interest</a:t>
            </a:r>
          </a:p>
        </p:txBody>
      </p:sp>
      <p:pic>
        <p:nvPicPr>
          <p:cNvPr id="4" name="Picture 3" descr="two_ha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352550"/>
            <a:ext cx="2617470" cy="285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1039832"/>
            <a:ext cx="6781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Conflict of interest examples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investment banks: underwriting &amp; research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research optimistic for IPO issuers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accounting firms: auditing &amp; consulting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opinions skewed for future consulting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opinions audit systems of consultants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credit rating agencies: rating &amp; consulting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ratings skewed for future consulting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/>
              <a:t> ratings on structure of consultants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4964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Structure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039832"/>
            <a:ext cx="883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business financing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stocks not the primary 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debt &amp; equity securities not the primary 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indirect financing &gt; direct financing (many times &gt;)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/>
              <a:t>financial intermediaries the primary source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financial system among most regulated sectors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only large corporations have easy access to securities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most debt contracts involve collateral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b="1" dirty="0" smtClean="0"/>
              <a:t>debt contracts complicated &amp; regulate behavior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33350"/>
            <a:ext cx="4622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Costs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1276350"/>
            <a:ext cx="6248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costs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time &amp; money spent trying to exchange financial assets, goods, or services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/>
              <a:t>Broker commissions are</a:t>
            </a:r>
          </a:p>
          <a:p>
            <a:pPr algn="ctr"/>
            <a:r>
              <a:rPr lang="en-US" sz="2800" b="1" dirty="0" smtClean="0"/>
              <a:t>transaction costs of trading stocks.</a:t>
            </a:r>
          </a:p>
          <a:p>
            <a:pPr algn="ctr"/>
            <a:r>
              <a:rPr lang="en-US" sz="2800" b="1" dirty="0" smtClean="0"/>
              <a:t>ATM fees are transaction costs of withdrawing money from banks.</a:t>
            </a:r>
          </a:p>
        </p:txBody>
      </p:sp>
      <p:pic>
        <p:nvPicPr>
          <p:cNvPr id="8" name="Picture 7" descr="atm-f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962150"/>
            <a:ext cx="2438400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4622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Costs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95600" y="1047750"/>
            <a:ext cx="6019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Transaction costs lead to less transactions being profitable, which leads to less transactions being made.</a:t>
            </a:r>
          </a:p>
          <a:p>
            <a:pPr algn="ctr"/>
            <a:r>
              <a:rPr lang="en-US" sz="2800" b="1" dirty="0" smtClean="0"/>
              <a:t>Recall that all voluntary transactions take place because traders value what they get more than what they give.</a:t>
            </a:r>
          </a:p>
          <a:p>
            <a:pPr algn="ctr"/>
            <a:r>
              <a:rPr lang="en-US" sz="2800" b="1" dirty="0" smtClean="0"/>
              <a:t>Thus all transactions increase welfare.  Because transaction costs decrease transactions, they decrease welfare.</a:t>
            </a:r>
          </a:p>
        </p:txBody>
      </p:sp>
      <p:pic>
        <p:nvPicPr>
          <p:cNvPr id="5" name="Picture 4" descr="atm-f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962150"/>
            <a:ext cx="2438400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3350"/>
            <a:ext cx="46226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 Costs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19400" y="1431250"/>
            <a:ext cx="6019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In the context of the stock market, transaction costs means less investment and less diversification (more portfolio risk).</a:t>
            </a:r>
          </a:p>
          <a:p>
            <a:pPr algn="ctr"/>
            <a:endParaRPr lang="en-US" sz="1400" b="1" dirty="0" smtClean="0"/>
          </a:p>
          <a:p>
            <a:pPr algn="ctr"/>
            <a:r>
              <a:rPr lang="en-US" sz="2800" b="1" dirty="0" smtClean="0"/>
              <a:t>Transaction costs can be reduced through financial intermediaries.</a:t>
            </a:r>
          </a:p>
        </p:txBody>
      </p:sp>
      <p:pic>
        <p:nvPicPr>
          <p:cNvPr id="5" name="Picture 4" descr="atm-f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962150"/>
            <a:ext cx="2438400" cy="1828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608" y="133350"/>
            <a:ext cx="63285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Intermediaries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0" y="1047750"/>
            <a:ext cx="6019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intermediaries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institutions that borrow funds from</a:t>
            </a:r>
          </a:p>
          <a:p>
            <a:pPr algn="ctr"/>
            <a:r>
              <a:rPr lang="en-US" sz="2800" b="1" dirty="0" smtClean="0"/>
              <a:t>savers and make loans to others</a:t>
            </a:r>
          </a:p>
          <a:p>
            <a:pPr algn="ctr"/>
            <a:r>
              <a:rPr lang="en-US" sz="2800" b="1" dirty="0" smtClean="0"/>
              <a:t>(e.g., banks, insurance companies,</a:t>
            </a:r>
          </a:p>
          <a:p>
            <a:pPr algn="ctr"/>
            <a:r>
              <a:rPr lang="en-US" sz="2800" b="1" dirty="0" smtClean="0"/>
              <a:t>mutual funds, pension funds)</a:t>
            </a:r>
          </a:p>
          <a:p>
            <a:pPr algn="ctr"/>
            <a:endParaRPr lang="en-US" sz="1400" b="1" dirty="0" smtClean="0"/>
          </a:p>
          <a:p>
            <a:r>
              <a:rPr lang="en-US" sz="2800" b="1" u="sng" dirty="0" smtClean="0"/>
              <a:t>Lowers transaction costs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take advantage of economies of scale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develop expertise to lower costs</a:t>
            </a:r>
          </a:p>
        </p:txBody>
      </p:sp>
      <p:pic>
        <p:nvPicPr>
          <p:cNvPr id="4" name="Picture 3" descr="bank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85950"/>
            <a:ext cx="2514600" cy="21031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7608" y="133350"/>
            <a:ext cx="6422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Asymmetric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0" y="1428750"/>
            <a:ext cx="6019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asymmetric information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unequal knowledge each party to a transaction has about the other party</a:t>
            </a:r>
          </a:p>
          <a:p>
            <a:pPr algn="ctr"/>
            <a:endParaRPr lang="en-US" sz="1400" b="1" dirty="0" smtClean="0"/>
          </a:p>
          <a:p>
            <a:r>
              <a:rPr lang="en-US" sz="2800" b="1" u="sng" dirty="0" smtClean="0"/>
              <a:t>Types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adverse selection (before transaction)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moral </a:t>
            </a:r>
            <a:r>
              <a:rPr lang="en-US" sz="2800" b="1" dirty="0" err="1" smtClean="0"/>
              <a:t>hazzard</a:t>
            </a:r>
            <a:r>
              <a:rPr lang="en-US" sz="2800" b="1" dirty="0" smtClean="0"/>
              <a:t> (after transaction)</a:t>
            </a:r>
          </a:p>
        </p:txBody>
      </p:sp>
      <p:pic>
        <p:nvPicPr>
          <p:cNvPr id="5" name="Picture 4" descr="bra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062990"/>
            <a:ext cx="1866900" cy="2042160"/>
          </a:xfrm>
          <a:prstGeom prst="rect">
            <a:avLst/>
          </a:prstGeom>
        </p:spPr>
      </p:pic>
      <p:pic>
        <p:nvPicPr>
          <p:cNvPr id="6" name="Picture 5" descr="bra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3714750"/>
            <a:ext cx="933450" cy="10210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2775287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vs.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276350"/>
            <a:ext cx="6096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selection </a:t>
            </a:r>
            <a:r>
              <a:rPr lang="en-US" sz="2800" b="1" dirty="0" smtClean="0"/>
              <a:t>–</a:t>
            </a:r>
          </a:p>
          <a:p>
            <a:pPr algn="ctr"/>
            <a:r>
              <a:rPr lang="en-US" sz="2800" b="1" dirty="0" smtClean="0"/>
              <a:t>ex-ante (</a:t>
            </a:r>
            <a:r>
              <a:rPr lang="en-US" sz="2800" b="1" i="1" dirty="0" smtClean="0"/>
              <a:t>before</a:t>
            </a:r>
            <a:r>
              <a:rPr lang="en-US" sz="2800" b="1" dirty="0" smtClean="0"/>
              <a:t> transaction)</a:t>
            </a:r>
          </a:p>
          <a:p>
            <a:pPr algn="ctr"/>
            <a:r>
              <a:rPr lang="en-US" sz="2800" b="1" dirty="0" smtClean="0"/>
              <a:t>asymmetric information;</a:t>
            </a:r>
          </a:p>
          <a:p>
            <a:pPr algn="ctr"/>
            <a:r>
              <a:rPr lang="en-US" sz="2800" b="1" dirty="0" smtClean="0"/>
              <a:t>the most undesirable people</a:t>
            </a:r>
          </a:p>
          <a:p>
            <a:pPr algn="ctr"/>
            <a:r>
              <a:rPr lang="en-US" sz="2800" b="1" dirty="0" smtClean="0"/>
              <a:t>(from the other party’s point of view)</a:t>
            </a:r>
          </a:p>
          <a:p>
            <a:pPr algn="ctr"/>
            <a:r>
              <a:rPr lang="en-US" sz="2800" b="1" dirty="0" smtClean="0"/>
              <a:t>are the ones most likely to want</a:t>
            </a:r>
          </a:p>
          <a:p>
            <a:pPr algn="ctr"/>
            <a:r>
              <a:rPr lang="en-US" sz="2800" b="1" dirty="0" smtClean="0"/>
              <a:t>to engage in the financial transaction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4395" y="133350"/>
            <a:ext cx="4733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Selection</a:t>
            </a:r>
          </a:p>
        </p:txBody>
      </p:sp>
      <p:pic>
        <p:nvPicPr>
          <p:cNvPr id="5" name="Picture 4" descr="car_lem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671637"/>
            <a:ext cx="2381250" cy="24241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12082</TotalTime>
  <Words>784</Words>
  <Application>Microsoft Office PowerPoint</Application>
  <PresentationFormat>On-screen Show (16:9)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Chuck Moulton</dc:creator>
  <cp:lastModifiedBy>Chuck Moulton</cp:lastModifiedBy>
  <cp:revision>944</cp:revision>
  <dcterms:created xsi:type="dcterms:W3CDTF">2010-08-30T19:56:42Z</dcterms:created>
  <dcterms:modified xsi:type="dcterms:W3CDTF">2011-04-23T04:33:26Z</dcterms:modified>
</cp:coreProperties>
</file>