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300" r:id="rId3"/>
    <p:sldId id="301" r:id="rId4"/>
    <p:sldId id="304" r:id="rId5"/>
    <p:sldId id="305" r:id="rId6"/>
    <p:sldId id="331" r:id="rId7"/>
    <p:sldId id="306" r:id="rId8"/>
    <p:sldId id="307" r:id="rId9"/>
    <p:sldId id="310" r:id="rId10"/>
    <p:sldId id="309" r:id="rId11"/>
    <p:sldId id="308" r:id="rId12"/>
    <p:sldId id="302" r:id="rId13"/>
    <p:sldId id="303" r:id="rId14"/>
    <p:sldId id="311" r:id="rId15"/>
    <p:sldId id="312" r:id="rId16"/>
    <p:sldId id="313" r:id="rId17"/>
    <p:sldId id="314" r:id="rId18"/>
    <p:sldId id="315" r:id="rId19"/>
    <p:sldId id="316" r:id="rId20"/>
    <p:sldId id="324" r:id="rId21"/>
    <p:sldId id="323" r:id="rId22"/>
    <p:sldId id="325" r:id="rId23"/>
    <p:sldId id="326" r:id="rId24"/>
    <p:sldId id="327" r:id="rId25"/>
    <p:sldId id="328" r:id="rId26"/>
    <p:sldId id="317" r:id="rId27"/>
    <p:sldId id="320" r:id="rId28"/>
    <p:sldId id="321" r:id="rId29"/>
    <p:sldId id="322" r:id="rId30"/>
    <p:sldId id="329" r:id="rId31"/>
    <p:sldId id="330" r:id="rId32"/>
    <p:sldId id="318" r:id="rId33"/>
    <p:sldId id="319"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4/12/2011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4/12/2011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1581206" y="2438221"/>
            <a:ext cx="5962594"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International Financial System</a:t>
            </a:r>
          </a:p>
          <a:p>
            <a:pPr algn="ctr"/>
            <a:r>
              <a:rPr lang="en-US" sz="3600" b="1" dirty="0" smtClean="0">
                <a:effectLst>
                  <a:outerShdw blurRad="38100" dist="38100" dir="2700000" algn="tl">
                    <a:srgbClr val="000000">
                      <a:alpha val="43137"/>
                    </a:srgbClr>
                  </a:outerShdw>
                </a:effectLst>
              </a:rPr>
              <a:t>4/12/2011</a:t>
            </a: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971550"/>
            <a:ext cx="44958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currency union </a:t>
            </a:r>
            <a:r>
              <a:rPr lang="en-US" sz="2800" b="1" dirty="0" smtClean="0"/>
              <a:t>–</a:t>
            </a:r>
          </a:p>
          <a:p>
            <a:pPr algn="ctr"/>
            <a:r>
              <a:rPr lang="en-US" sz="2800" b="1" dirty="0" smtClean="0"/>
              <a:t>fixed exchange rate (inside):</a:t>
            </a:r>
          </a:p>
          <a:p>
            <a:pPr algn="ctr"/>
            <a:r>
              <a:rPr lang="en-US" sz="2800" b="1" dirty="0" smtClean="0"/>
              <a:t>countries join together for a common currency, which operates like a fixed regime (dollarization) among member countries and either fixed or floating with the rest of the world</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7" name="Picture 6" descr="euro.png"/>
          <p:cNvPicPr>
            <a:picLocks noChangeAspect="1"/>
          </p:cNvPicPr>
          <p:nvPr/>
        </p:nvPicPr>
        <p:blipFill>
          <a:blip r:embed="rId2"/>
          <a:stretch>
            <a:fillRect/>
          </a:stretch>
        </p:blipFill>
        <p:spPr>
          <a:xfrm>
            <a:off x="752475" y="1809750"/>
            <a:ext cx="2143125" cy="2143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4" name="Picture 3" descr="dog_leash.png"/>
          <p:cNvPicPr>
            <a:picLocks noChangeAspect="1"/>
          </p:cNvPicPr>
          <p:nvPr/>
        </p:nvPicPr>
        <p:blipFill>
          <a:blip r:embed="rId3"/>
          <a:stretch>
            <a:fillRect/>
          </a:stretch>
        </p:blipFill>
        <p:spPr>
          <a:xfrm>
            <a:off x="942616" y="1123950"/>
            <a:ext cx="1952984" cy="1692586"/>
          </a:xfrm>
          <a:prstGeom prst="rect">
            <a:avLst/>
          </a:prstGeom>
        </p:spPr>
      </p:pic>
      <p:sp>
        <p:nvSpPr>
          <p:cNvPr id="5" name="TextBox 4"/>
          <p:cNvSpPr txBox="1"/>
          <p:nvPr/>
        </p:nvSpPr>
        <p:spPr>
          <a:xfrm>
            <a:off x="4038600" y="971550"/>
            <a:ext cx="4724400" cy="3970318"/>
          </a:xfrm>
          <a:prstGeom prst="rect">
            <a:avLst/>
          </a:prstGeom>
          <a:noFill/>
        </p:spPr>
        <p:txBody>
          <a:bodyPr wrap="square" rtlCol="0">
            <a:spAutoFit/>
          </a:bodyPr>
          <a:lstStyle/>
          <a:p>
            <a:r>
              <a:rPr lang="en-US" sz="2800" b="1" u="sng" dirty="0" smtClean="0"/>
              <a:t>Exchange rate regimes</a:t>
            </a:r>
          </a:p>
          <a:p>
            <a:pPr>
              <a:buFont typeface="Arial" pitchFamily="34" charset="0"/>
              <a:buChar char="•"/>
            </a:pPr>
            <a:r>
              <a:rPr lang="en-US" sz="2800" b="1" dirty="0" smtClean="0"/>
              <a:t> gold standard (fixed)</a:t>
            </a:r>
          </a:p>
          <a:p>
            <a:pPr>
              <a:buFont typeface="Arial" pitchFamily="34" charset="0"/>
              <a:buChar char="•"/>
            </a:pPr>
            <a:r>
              <a:rPr lang="en-US" sz="2800" b="1" dirty="0" smtClean="0"/>
              <a:t> currency union (fixed inside)</a:t>
            </a:r>
          </a:p>
          <a:p>
            <a:pPr>
              <a:buFont typeface="Arial" pitchFamily="34" charset="0"/>
              <a:buChar char="•"/>
            </a:pPr>
            <a:r>
              <a:rPr lang="en-US" sz="2800" b="1" dirty="0" smtClean="0"/>
              <a:t> dollarization (fixed)</a:t>
            </a:r>
          </a:p>
          <a:p>
            <a:pPr>
              <a:buFont typeface="Arial" pitchFamily="34" charset="0"/>
              <a:buChar char="•"/>
            </a:pPr>
            <a:r>
              <a:rPr lang="en-US" sz="2800" b="1" dirty="0" smtClean="0"/>
              <a:t> currency board (fixed)</a:t>
            </a:r>
          </a:p>
          <a:p>
            <a:pPr>
              <a:buFont typeface="Arial" pitchFamily="34" charset="0"/>
              <a:buChar char="•"/>
            </a:pPr>
            <a:r>
              <a:rPr lang="en-US" sz="2800" b="1" dirty="0" smtClean="0"/>
              <a:t> traditional fixed (fixed</a:t>
            </a:r>
            <a:r>
              <a:rPr lang="en-US" sz="2800" b="1" dirty="0" smtClean="0"/>
              <a:t>)</a:t>
            </a:r>
          </a:p>
          <a:p>
            <a:pPr>
              <a:buFont typeface="Arial" pitchFamily="34" charset="0"/>
              <a:buChar char="•"/>
            </a:pPr>
            <a:r>
              <a:rPr lang="en-US" sz="2800" b="1" dirty="0" smtClean="0"/>
              <a:t> </a:t>
            </a:r>
            <a:r>
              <a:rPr lang="en-US" sz="2800" b="1" dirty="0" smtClean="0"/>
              <a:t>crawling peg (fixed)</a:t>
            </a:r>
            <a:endParaRPr lang="en-US" sz="2800" b="1" dirty="0" smtClean="0"/>
          </a:p>
          <a:p>
            <a:pPr>
              <a:buFont typeface="Arial" pitchFamily="34" charset="0"/>
              <a:buChar char="•"/>
            </a:pPr>
            <a:r>
              <a:rPr lang="en-US" sz="2800" b="1" dirty="0" smtClean="0"/>
              <a:t> managed float (floating)</a:t>
            </a:r>
          </a:p>
          <a:p>
            <a:pPr>
              <a:buFont typeface="Arial" pitchFamily="34" charset="0"/>
              <a:buChar char="•"/>
            </a:pPr>
            <a:r>
              <a:rPr lang="en-US" sz="2800" b="1" dirty="0" smtClean="0"/>
              <a:t> pure float (floating)</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57" y="133350"/>
            <a:ext cx="422904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Capital Controls</a:t>
            </a:r>
          </a:p>
        </p:txBody>
      </p:sp>
      <p:pic>
        <p:nvPicPr>
          <p:cNvPr id="3" name="Picture 2" descr="capital_controls.png"/>
          <p:cNvPicPr>
            <a:picLocks noChangeAspect="1"/>
          </p:cNvPicPr>
          <p:nvPr/>
        </p:nvPicPr>
        <p:blipFill>
          <a:blip r:embed="rId2"/>
          <a:stretch>
            <a:fillRect/>
          </a:stretch>
        </p:blipFill>
        <p:spPr>
          <a:xfrm>
            <a:off x="76200" y="1657350"/>
            <a:ext cx="4000500" cy="2486978"/>
          </a:xfrm>
          <a:prstGeom prst="rect">
            <a:avLst/>
          </a:prstGeom>
        </p:spPr>
      </p:pic>
      <p:sp>
        <p:nvSpPr>
          <p:cNvPr id="4" name="TextBox 3"/>
          <p:cNvSpPr txBox="1"/>
          <p:nvPr/>
        </p:nvSpPr>
        <p:spPr>
          <a:xfrm>
            <a:off x="4038600" y="1276350"/>
            <a:ext cx="4876800" cy="329320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capital controls </a:t>
            </a:r>
            <a:r>
              <a:rPr lang="en-US" sz="2800" b="1" dirty="0" smtClean="0"/>
              <a:t>–</a:t>
            </a:r>
          </a:p>
          <a:p>
            <a:pPr algn="ctr"/>
            <a:r>
              <a:rPr lang="en-US" sz="2800" b="1" dirty="0" smtClean="0"/>
              <a:t>restrictions on foreign investment; restrictions regulating the flow in and out of the capital account</a:t>
            </a:r>
          </a:p>
          <a:p>
            <a:pPr algn="ctr"/>
            <a:endParaRPr lang="en-US" sz="1200" b="1" dirty="0" smtClean="0"/>
          </a:p>
          <a:p>
            <a:pPr algn="ctr"/>
            <a:r>
              <a:rPr lang="en-US" sz="2800" b="1" dirty="0" smtClean="0">
                <a:effectLst>
                  <a:outerShdw blurRad="38100" dist="38100" dir="2700000" algn="tl">
                    <a:srgbClr val="000000">
                      <a:alpha val="43137"/>
                    </a:srgbClr>
                  </a:outerShdw>
                </a:effectLst>
              </a:rPr>
              <a:t>perfect capital mobility </a:t>
            </a:r>
            <a:r>
              <a:rPr lang="en-US" sz="2800" b="1" dirty="0" smtClean="0"/>
              <a:t>–</a:t>
            </a:r>
          </a:p>
          <a:p>
            <a:pPr algn="ctr"/>
            <a:r>
              <a:rPr lang="en-US" sz="2800" b="1" dirty="0" smtClean="0"/>
              <a:t>no capital controls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47088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Impossible Trinity</a:t>
            </a:r>
          </a:p>
        </p:txBody>
      </p:sp>
      <p:pic>
        <p:nvPicPr>
          <p:cNvPr id="3" name="Picture 2" descr="trinity.png"/>
          <p:cNvPicPr>
            <a:picLocks noChangeAspect="1"/>
          </p:cNvPicPr>
          <p:nvPr/>
        </p:nvPicPr>
        <p:blipFill>
          <a:blip r:embed="rId2"/>
          <a:stretch>
            <a:fillRect/>
          </a:stretch>
        </p:blipFill>
        <p:spPr>
          <a:xfrm>
            <a:off x="781050" y="1047750"/>
            <a:ext cx="2571750" cy="3743325"/>
          </a:xfrm>
          <a:prstGeom prst="rect">
            <a:avLst/>
          </a:prstGeom>
        </p:spPr>
      </p:pic>
      <p:sp>
        <p:nvSpPr>
          <p:cNvPr id="4" name="TextBox 3"/>
          <p:cNvSpPr txBox="1"/>
          <p:nvPr/>
        </p:nvSpPr>
        <p:spPr>
          <a:xfrm>
            <a:off x="4038600" y="1494294"/>
            <a:ext cx="4876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impossible trinity </a:t>
            </a:r>
            <a:r>
              <a:rPr lang="en-US" sz="2800" b="1" dirty="0" smtClean="0"/>
              <a:t>–</a:t>
            </a:r>
          </a:p>
          <a:p>
            <a:pPr algn="ctr"/>
            <a:r>
              <a:rPr lang="en-US" sz="2800" b="1" dirty="0" smtClean="0"/>
              <a:t>a country cannot have all 3 of the following at the same time:</a:t>
            </a:r>
          </a:p>
          <a:p>
            <a:pPr>
              <a:buFont typeface="Arial" pitchFamily="34" charset="0"/>
              <a:buChar char="•"/>
            </a:pPr>
            <a:r>
              <a:rPr lang="en-US" sz="2800" b="1" dirty="0" smtClean="0"/>
              <a:t> fixed exchange rate</a:t>
            </a:r>
          </a:p>
          <a:p>
            <a:pPr>
              <a:buFont typeface="Arial" pitchFamily="34" charset="0"/>
              <a:buChar char="•"/>
            </a:pPr>
            <a:r>
              <a:rPr lang="en-US" sz="2800" b="1" dirty="0" smtClean="0"/>
              <a:t> capital mobility</a:t>
            </a:r>
          </a:p>
          <a:p>
            <a:pPr>
              <a:buFont typeface="Arial" pitchFamily="34" charset="0"/>
              <a:buChar char="•"/>
            </a:pPr>
            <a:r>
              <a:rPr lang="en-US" sz="2800" b="1" dirty="0" smtClean="0"/>
              <a:t> independent monetary policy</a:t>
            </a:r>
          </a:p>
        </p:txBody>
      </p:sp>
      <p:sp>
        <p:nvSpPr>
          <p:cNvPr id="7" name="TextBox 6"/>
          <p:cNvSpPr txBox="1"/>
          <p:nvPr/>
        </p:nvSpPr>
        <p:spPr>
          <a:xfrm rot="18432131">
            <a:off x="-230546" y="2610823"/>
            <a:ext cx="4528644" cy="830997"/>
          </a:xfrm>
          <a:prstGeom prst="rect">
            <a:avLst/>
          </a:prstGeom>
          <a:noFill/>
        </p:spPr>
        <p:txBody>
          <a:bodyPr wrap="square" rtlCol="0">
            <a:spAutoFit/>
          </a:bodyPr>
          <a:lstStyle/>
          <a:p>
            <a:pPr algn="ctr"/>
            <a:r>
              <a:rPr lang="en-US" sz="4800" b="1" dirty="0" smtClean="0">
                <a:solidFill>
                  <a:srgbClr val="FF0000"/>
                </a:solidFill>
                <a:latin typeface="Stencil Std" pitchFamily="50" charset="0"/>
              </a:rPr>
              <a:t>IMPOSSIBLE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47088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Impossible Trinity</a:t>
            </a:r>
          </a:p>
        </p:txBody>
      </p:sp>
      <p:sp>
        <p:nvSpPr>
          <p:cNvPr id="4" name="TextBox 3"/>
          <p:cNvSpPr txBox="1"/>
          <p:nvPr/>
        </p:nvSpPr>
        <p:spPr>
          <a:xfrm>
            <a:off x="3276600" y="1210330"/>
            <a:ext cx="4876800" cy="523220"/>
          </a:xfrm>
          <a:prstGeom prst="rect">
            <a:avLst/>
          </a:prstGeom>
          <a:noFill/>
        </p:spPr>
        <p:txBody>
          <a:bodyPr wrap="square" rtlCol="0">
            <a:spAutoFit/>
          </a:bodyPr>
          <a:lstStyle/>
          <a:p>
            <a:pPr algn="ctr"/>
            <a:r>
              <a:rPr lang="en-US" sz="2800" b="1" dirty="0" smtClean="0"/>
              <a:t>You can only have 2:</a:t>
            </a:r>
          </a:p>
        </p:txBody>
      </p:sp>
      <p:pic>
        <p:nvPicPr>
          <p:cNvPr id="6" name="Picture 5" descr="trinity.png"/>
          <p:cNvPicPr>
            <a:picLocks noChangeAspect="1"/>
          </p:cNvPicPr>
          <p:nvPr/>
        </p:nvPicPr>
        <p:blipFill>
          <a:blip r:embed="rId2"/>
          <a:stretch>
            <a:fillRect/>
          </a:stretch>
        </p:blipFill>
        <p:spPr>
          <a:xfrm>
            <a:off x="781050" y="1047750"/>
            <a:ext cx="2571750" cy="3743325"/>
          </a:xfrm>
          <a:prstGeom prst="rect">
            <a:avLst/>
          </a:prstGeom>
        </p:spPr>
      </p:pic>
      <p:grpSp>
        <p:nvGrpSpPr>
          <p:cNvPr id="10" name="Group 9"/>
          <p:cNvGrpSpPr/>
          <p:nvPr/>
        </p:nvGrpSpPr>
        <p:grpSpPr>
          <a:xfrm>
            <a:off x="4114800" y="1906832"/>
            <a:ext cx="3352800" cy="2646118"/>
            <a:chOff x="4191000" y="1906832"/>
            <a:chExt cx="3352800" cy="2646118"/>
          </a:xfrm>
        </p:grpSpPr>
        <p:sp>
          <p:nvSpPr>
            <p:cNvPr id="5" name="Isosceles Triangle 4"/>
            <p:cNvSpPr/>
            <p:nvPr/>
          </p:nvSpPr>
          <p:spPr>
            <a:xfrm>
              <a:off x="4572000" y="2038350"/>
              <a:ext cx="2514600" cy="216775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3602371">
              <a:off x="5459219" y="2868395"/>
              <a:ext cx="2323236" cy="400110"/>
            </a:xfrm>
            <a:prstGeom prst="rect">
              <a:avLst/>
            </a:prstGeom>
            <a:noFill/>
          </p:spPr>
          <p:txBody>
            <a:bodyPr wrap="square" rtlCol="0">
              <a:spAutoFit/>
            </a:bodyPr>
            <a:lstStyle/>
            <a:p>
              <a:pPr algn="ctr"/>
              <a:r>
                <a:rPr lang="en-US" sz="2000" b="1" dirty="0" smtClean="0"/>
                <a:t>fixed exchange rate</a:t>
              </a:r>
            </a:p>
          </p:txBody>
        </p:sp>
        <p:sp>
          <p:nvSpPr>
            <p:cNvPr id="8" name="TextBox 7"/>
            <p:cNvSpPr txBox="1"/>
            <p:nvPr/>
          </p:nvSpPr>
          <p:spPr>
            <a:xfrm rot="17970235">
              <a:off x="3895946" y="2896045"/>
              <a:ext cx="2204301" cy="400110"/>
            </a:xfrm>
            <a:prstGeom prst="rect">
              <a:avLst/>
            </a:prstGeom>
            <a:noFill/>
          </p:spPr>
          <p:txBody>
            <a:bodyPr wrap="square" rtlCol="0">
              <a:spAutoFit/>
            </a:bodyPr>
            <a:lstStyle/>
            <a:p>
              <a:pPr algn="ctr"/>
              <a:r>
                <a:rPr lang="en-US" sz="2000" b="1" dirty="0" smtClean="0"/>
                <a:t>capital mobility</a:t>
              </a:r>
            </a:p>
          </p:txBody>
        </p:sp>
        <p:sp>
          <p:nvSpPr>
            <p:cNvPr id="9" name="TextBox 8"/>
            <p:cNvSpPr txBox="1"/>
            <p:nvPr/>
          </p:nvSpPr>
          <p:spPr>
            <a:xfrm>
              <a:off x="4191000" y="4152840"/>
              <a:ext cx="3352800" cy="400110"/>
            </a:xfrm>
            <a:prstGeom prst="rect">
              <a:avLst/>
            </a:prstGeom>
            <a:noFill/>
          </p:spPr>
          <p:txBody>
            <a:bodyPr wrap="square" rtlCol="0">
              <a:spAutoFit/>
            </a:bodyPr>
            <a:lstStyle/>
            <a:p>
              <a:pPr algn="ctr"/>
              <a:r>
                <a:rPr lang="en-US" sz="2000" b="1" dirty="0" smtClean="0"/>
                <a:t>independent monetary policy</a:t>
              </a:r>
            </a:p>
          </p:txBody>
        </p:sp>
      </p:grpSp>
      <p:sp>
        <p:nvSpPr>
          <p:cNvPr id="11" name="TextBox 10"/>
          <p:cNvSpPr txBox="1"/>
          <p:nvPr/>
        </p:nvSpPr>
        <p:spPr>
          <a:xfrm rot="18432131">
            <a:off x="-230546" y="2610823"/>
            <a:ext cx="4528644" cy="830997"/>
          </a:xfrm>
          <a:prstGeom prst="rect">
            <a:avLst/>
          </a:prstGeom>
          <a:noFill/>
        </p:spPr>
        <p:txBody>
          <a:bodyPr wrap="square" rtlCol="0">
            <a:spAutoFit/>
          </a:bodyPr>
          <a:lstStyle/>
          <a:p>
            <a:pPr algn="ctr"/>
            <a:r>
              <a:rPr lang="en-US" sz="4800" b="1" dirty="0" smtClean="0">
                <a:solidFill>
                  <a:srgbClr val="FF0000"/>
                </a:solidFill>
                <a:latin typeface="Stencil Std" pitchFamily="50" charset="0"/>
              </a:rPr>
              <a:t>IMPOSSIBLE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971550"/>
            <a:ext cx="5410200" cy="3970318"/>
          </a:xfrm>
          <a:prstGeom prst="rect">
            <a:avLst/>
          </a:prstGeom>
          <a:noFill/>
        </p:spPr>
        <p:txBody>
          <a:bodyPr wrap="square" rtlCol="0">
            <a:spAutoFit/>
          </a:bodyPr>
          <a:lstStyle/>
          <a:p>
            <a:r>
              <a:rPr lang="en-US" sz="2800" b="1" u="sng" dirty="0" smtClean="0"/>
              <a:t>Impossible trinity examples</a:t>
            </a:r>
          </a:p>
          <a:p>
            <a:pPr>
              <a:buFont typeface="Arial" pitchFamily="34" charset="0"/>
              <a:buChar char="•"/>
            </a:pPr>
            <a:r>
              <a:rPr lang="en-US" sz="2800" b="1" dirty="0" smtClean="0"/>
              <a:t> United states</a:t>
            </a:r>
          </a:p>
          <a:p>
            <a:pPr lvl="1">
              <a:buFont typeface="Courier New" pitchFamily="49" charset="0"/>
              <a:buChar char="o"/>
            </a:pPr>
            <a:r>
              <a:rPr lang="en-US" sz="2800" b="1" dirty="0" smtClean="0"/>
              <a:t> </a:t>
            </a:r>
            <a:r>
              <a:rPr lang="en-US" sz="2800" b="1" strike="sngStrike" dirty="0" smtClean="0">
                <a:solidFill>
                  <a:srgbClr val="FF0000"/>
                </a:solidFill>
              </a:rPr>
              <a:t>fixed exchange rate</a:t>
            </a:r>
          </a:p>
          <a:p>
            <a:pPr lvl="1">
              <a:buFont typeface="Courier New" pitchFamily="49" charset="0"/>
              <a:buChar char="o"/>
            </a:pPr>
            <a:r>
              <a:rPr lang="en-US" sz="2800" b="1" dirty="0" smtClean="0"/>
              <a:t> independent monetary policy</a:t>
            </a:r>
          </a:p>
          <a:p>
            <a:pPr lvl="1">
              <a:buFont typeface="Courier New" pitchFamily="49" charset="0"/>
              <a:buChar char="o"/>
            </a:pPr>
            <a:r>
              <a:rPr lang="en-US" sz="2800" b="1" dirty="0" smtClean="0"/>
              <a:t> capital mobility</a:t>
            </a:r>
            <a:endParaRPr lang="en-US" sz="2800" b="1" strike="sngStrike" dirty="0" smtClean="0">
              <a:solidFill>
                <a:srgbClr val="FF0000"/>
              </a:solidFill>
            </a:endParaRPr>
          </a:p>
          <a:p>
            <a:pPr>
              <a:buFont typeface="Arial" pitchFamily="34" charset="0"/>
              <a:buChar char="•"/>
            </a:pPr>
            <a:r>
              <a:rPr lang="en-US" sz="2800" b="1" dirty="0" smtClean="0"/>
              <a:t> Euro (currency union)</a:t>
            </a:r>
          </a:p>
          <a:p>
            <a:pPr lvl="1">
              <a:buFont typeface="Courier New" pitchFamily="49" charset="0"/>
              <a:buChar char="o"/>
            </a:pPr>
            <a:r>
              <a:rPr lang="en-US" sz="2800" b="1" dirty="0" smtClean="0"/>
              <a:t> fixed exchange rate</a:t>
            </a:r>
          </a:p>
          <a:p>
            <a:pPr lvl="1">
              <a:buFont typeface="Courier New" pitchFamily="49" charset="0"/>
              <a:buChar char="o"/>
            </a:pPr>
            <a:r>
              <a:rPr lang="en-US" sz="2800" b="1" dirty="0" smtClean="0"/>
              <a:t> </a:t>
            </a:r>
            <a:r>
              <a:rPr lang="en-US" sz="2800" b="1" strike="sngStrike" dirty="0" smtClean="0">
                <a:solidFill>
                  <a:srgbClr val="FF0000"/>
                </a:solidFill>
              </a:rPr>
              <a:t>independent monetary policy</a:t>
            </a:r>
          </a:p>
          <a:p>
            <a:pPr lvl="1">
              <a:buFont typeface="Courier New" pitchFamily="49" charset="0"/>
              <a:buChar char="o"/>
            </a:pPr>
            <a:r>
              <a:rPr lang="en-US" sz="2800" b="1" dirty="0" smtClean="0"/>
              <a:t> capital mobility</a:t>
            </a:r>
          </a:p>
        </p:txBody>
      </p:sp>
      <p:sp>
        <p:nvSpPr>
          <p:cNvPr id="3" name="TextBox 2"/>
          <p:cNvSpPr txBox="1"/>
          <p:nvPr/>
        </p:nvSpPr>
        <p:spPr>
          <a:xfrm>
            <a:off x="2057400" y="133350"/>
            <a:ext cx="47088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Impossible Trinity</a:t>
            </a:r>
          </a:p>
        </p:txBody>
      </p:sp>
      <p:pic>
        <p:nvPicPr>
          <p:cNvPr id="4" name="Picture 3" descr="trinity.png"/>
          <p:cNvPicPr>
            <a:picLocks noChangeAspect="1"/>
          </p:cNvPicPr>
          <p:nvPr/>
        </p:nvPicPr>
        <p:blipFill>
          <a:blip r:embed="rId2"/>
          <a:stretch>
            <a:fillRect/>
          </a:stretch>
        </p:blipFill>
        <p:spPr>
          <a:xfrm>
            <a:off x="781050" y="1047750"/>
            <a:ext cx="2571750" cy="3743325"/>
          </a:xfrm>
          <a:prstGeom prst="rect">
            <a:avLst/>
          </a:prstGeom>
        </p:spPr>
      </p:pic>
      <p:sp>
        <p:nvSpPr>
          <p:cNvPr id="5" name="TextBox 4"/>
          <p:cNvSpPr txBox="1"/>
          <p:nvPr/>
        </p:nvSpPr>
        <p:spPr>
          <a:xfrm rot="18432131">
            <a:off x="-230546" y="2610823"/>
            <a:ext cx="4528644" cy="830997"/>
          </a:xfrm>
          <a:prstGeom prst="rect">
            <a:avLst/>
          </a:prstGeom>
          <a:noFill/>
        </p:spPr>
        <p:txBody>
          <a:bodyPr wrap="square" rtlCol="0">
            <a:spAutoFit/>
          </a:bodyPr>
          <a:lstStyle/>
          <a:p>
            <a:pPr algn="ctr"/>
            <a:r>
              <a:rPr lang="en-US" sz="4800" b="1" dirty="0" smtClean="0">
                <a:solidFill>
                  <a:srgbClr val="FF0000"/>
                </a:solidFill>
                <a:latin typeface="Stencil Std" pitchFamily="50" charset="0"/>
              </a:rPr>
              <a:t>IMPOSSIBLE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ilize.png"/>
          <p:cNvPicPr>
            <a:picLocks noChangeAspect="1"/>
          </p:cNvPicPr>
          <p:nvPr/>
        </p:nvPicPr>
        <p:blipFill>
          <a:blip r:embed="rId2"/>
          <a:stretch>
            <a:fillRect/>
          </a:stretch>
        </p:blipFill>
        <p:spPr>
          <a:xfrm>
            <a:off x="228600" y="1885950"/>
            <a:ext cx="3333750" cy="2247900"/>
          </a:xfrm>
          <a:prstGeom prst="rect">
            <a:avLst/>
          </a:prstGeom>
          <a:ln>
            <a:solidFill>
              <a:schemeClr val="tx1"/>
            </a:solidFill>
          </a:ln>
        </p:spPr>
      </p:pic>
      <p:sp>
        <p:nvSpPr>
          <p:cNvPr id="3" name="TextBox 2"/>
          <p:cNvSpPr txBox="1"/>
          <p:nvPr/>
        </p:nvSpPr>
        <p:spPr>
          <a:xfrm>
            <a:off x="2971800" y="133350"/>
            <a:ext cx="32237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Sterilization</a:t>
            </a:r>
          </a:p>
        </p:txBody>
      </p:sp>
      <p:sp>
        <p:nvSpPr>
          <p:cNvPr id="4" name="TextBox 3"/>
          <p:cNvSpPr txBox="1"/>
          <p:nvPr/>
        </p:nvSpPr>
        <p:spPr>
          <a:xfrm>
            <a:off x="3733800" y="895350"/>
            <a:ext cx="5181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international reserves </a:t>
            </a:r>
          </a:p>
          <a:p>
            <a:pPr algn="ctr"/>
            <a:r>
              <a:rPr lang="en-US" sz="2800" b="1" dirty="0" smtClean="0">
                <a:effectLst>
                  <a:outerShdw blurRad="38100" dist="38100" dir="2700000" algn="tl">
                    <a:srgbClr val="000000">
                      <a:alpha val="43137"/>
                    </a:srgbClr>
                  </a:outerShdw>
                </a:effectLst>
              </a:rPr>
              <a:t>(foreign exchange reserves) </a:t>
            </a:r>
            <a:r>
              <a:rPr lang="en-US" sz="2800" b="1" dirty="0" smtClean="0"/>
              <a:t>–</a:t>
            </a:r>
          </a:p>
          <a:p>
            <a:pPr algn="ctr"/>
            <a:r>
              <a:rPr lang="en-US" sz="2800" b="1" dirty="0" smtClean="0"/>
              <a:t>central bank holdings</a:t>
            </a:r>
          </a:p>
          <a:p>
            <a:pPr algn="ctr"/>
            <a:r>
              <a:rPr lang="en-US" sz="2800" b="1" dirty="0" smtClean="0"/>
              <a:t>of assets denominated</a:t>
            </a:r>
          </a:p>
          <a:p>
            <a:pPr algn="ctr"/>
            <a:r>
              <a:rPr lang="en-US" sz="2800" b="1" dirty="0" smtClean="0"/>
              <a:t>in a foreign currency</a:t>
            </a:r>
          </a:p>
          <a:p>
            <a:pPr algn="ctr"/>
            <a:endParaRPr lang="en-US" sz="1400" b="1" dirty="0" smtClean="0"/>
          </a:p>
          <a:p>
            <a:pPr algn="ctr"/>
            <a:r>
              <a:rPr lang="en-US" sz="2800" b="1" dirty="0" smtClean="0">
                <a:effectLst>
                  <a:outerShdw blurRad="38100" dist="38100" dir="2700000" algn="tl">
                    <a:srgbClr val="000000">
                      <a:alpha val="43137"/>
                    </a:srgbClr>
                  </a:outerShdw>
                </a:effectLst>
              </a:rPr>
              <a:t>foreign exchange interventions </a:t>
            </a:r>
            <a:r>
              <a:rPr lang="en-US" sz="2800" b="1" dirty="0" smtClean="0"/>
              <a:t>–</a:t>
            </a:r>
          </a:p>
          <a:p>
            <a:pPr algn="ctr"/>
            <a:r>
              <a:rPr lang="en-US" sz="2800" b="1" dirty="0" smtClean="0"/>
              <a:t>central bank international financial transactions made to influence foreign exchange rates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ilize.png"/>
          <p:cNvPicPr>
            <a:picLocks noChangeAspect="1"/>
          </p:cNvPicPr>
          <p:nvPr/>
        </p:nvPicPr>
        <p:blipFill>
          <a:blip r:embed="rId2"/>
          <a:stretch>
            <a:fillRect/>
          </a:stretch>
        </p:blipFill>
        <p:spPr>
          <a:xfrm>
            <a:off x="228600" y="1885950"/>
            <a:ext cx="3333750" cy="2247900"/>
          </a:xfrm>
          <a:prstGeom prst="rect">
            <a:avLst/>
          </a:prstGeom>
          <a:ln>
            <a:solidFill>
              <a:schemeClr val="tx1"/>
            </a:solidFill>
          </a:ln>
        </p:spPr>
      </p:pic>
      <p:sp>
        <p:nvSpPr>
          <p:cNvPr id="3" name="TextBox 2"/>
          <p:cNvSpPr txBox="1"/>
          <p:nvPr/>
        </p:nvSpPr>
        <p:spPr>
          <a:xfrm>
            <a:off x="2971800" y="133350"/>
            <a:ext cx="32237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Sterilization</a:t>
            </a:r>
          </a:p>
        </p:txBody>
      </p:sp>
      <p:sp>
        <p:nvSpPr>
          <p:cNvPr id="4" name="TextBox 3"/>
          <p:cNvSpPr txBox="1"/>
          <p:nvPr/>
        </p:nvSpPr>
        <p:spPr>
          <a:xfrm>
            <a:off x="3733800" y="900589"/>
            <a:ext cx="5181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unsterilized foreign</a:t>
            </a:r>
          </a:p>
          <a:p>
            <a:pPr algn="ctr"/>
            <a:r>
              <a:rPr lang="en-US" sz="2800" b="1" dirty="0" smtClean="0">
                <a:effectLst>
                  <a:outerShdw blurRad="38100" dist="38100" dir="2700000" algn="tl">
                    <a:srgbClr val="000000">
                      <a:alpha val="43137"/>
                    </a:srgbClr>
                  </a:outerShdw>
                </a:effectLst>
              </a:rPr>
              <a:t>exchange intervention </a:t>
            </a:r>
            <a:r>
              <a:rPr lang="en-US" sz="2800" b="1" dirty="0" smtClean="0"/>
              <a:t>–</a:t>
            </a:r>
          </a:p>
          <a:p>
            <a:pPr algn="ctr"/>
            <a:r>
              <a:rPr lang="en-US" sz="2800" b="1" dirty="0" smtClean="0"/>
              <a:t>foreign exchange intervention that effects the monetary base</a:t>
            </a:r>
          </a:p>
          <a:p>
            <a:pPr algn="ctr"/>
            <a:endParaRPr lang="en-US" sz="1400" b="1" dirty="0" smtClean="0"/>
          </a:p>
          <a:p>
            <a:pPr algn="ctr"/>
            <a:r>
              <a:rPr lang="en-US" sz="2800" b="1" dirty="0" smtClean="0">
                <a:effectLst>
                  <a:outerShdw blurRad="38100" dist="38100" dir="2700000" algn="tl">
                    <a:srgbClr val="000000">
                      <a:alpha val="43137"/>
                    </a:srgbClr>
                  </a:outerShdw>
                </a:effectLst>
              </a:rPr>
              <a:t>sterilized foreign</a:t>
            </a:r>
          </a:p>
          <a:p>
            <a:pPr algn="ctr"/>
            <a:r>
              <a:rPr lang="en-US" sz="2800" b="1" dirty="0" smtClean="0">
                <a:effectLst>
                  <a:outerShdw blurRad="38100" dist="38100" dir="2700000" algn="tl">
                    <a:srgbClr val="000000">
                      <a:alpha val="43137"/>
                    </a:srgbClr>
                  </a:outerShdw>
                </a:effectLst>
              </a:rPr>
              <a:t>exchange intervention </a:t>
            </a:r>
            <a:r>
              <a:rPr lang="en-US" sz="2800" b="1" dirty="0" smtClean="0"/>
              <a:t>–</a:t>
            </a:r>
          </a:p>
          <a:p>
            <a:pPr algn="ctr"/>
            <a:r>
              <a:rPr lang="en-US" sz="2800" b="1" dirty="0" smtClean="0"/>
              <a:t>FEI with an offsetting open market operation that leaves the monetary base unchanged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41857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FEX reserves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currency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3" name="TextBox 2"/>
          <p:cNvSpPr txBox="1"/>
          <p:nvPr/>
        </p:nvSpPr>
        <p:spPr>
          <a:xfrm>
            <a:off x="2971800" y="133350"/>
            <a:ext cx="32237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Sterilization</a:t>
            </a:r>
          </a:p>
        </p:txBody>
      </p:sp>
      <p:sp>
        <p:nvSpPr>
          <p:cNvPr id="4" name="TextBox 3"/>
          <p:cNvSpPr txBox="1"/>
          <p:nvPr/>
        </p:nvSpPr>
        <p:spPr>
          <a:xfrm>
            <a:off x="609600" y="895350"/>
            <a:ext cx="7848600" cy="523220"/>
          </a:xfrm>
          <a:prstGeom prst="rect">
            <a:avLst/>
          </a:prstGeom>
          <a:noFill/>
        </p:spPr>
        <p:txBody>
          <a:bodyPr wrap="square" rtlCol="0">
            <a:spAutoFit/>
          </a:bodyPr>
          <a:lstStyle/>
          <a:p>
            <a:pPr algn="ctr"/>
            <a:r>
              <a:rPr lang="en-US" sz="2800" b="1" u="sng" dirty="0" smtClean="0"/>
              <a:t>unsterilized foreign exchange intervention</a:t>
            </a:r>
          </a:p>
        </p:txBody>
      </p:sp>
      <p:graphicFrame>
        <p:nvGraphicFramePr>
          <p:cNvPr id="7" name="Table 6"/>
          <p:cNvGraphicFramePr>
            <a:graphicFrameLocks noGrp="1"/>
          </p:cNvGraphicFramePr>
          <p:nvPr/>
        </p:nvGraphicFramePr>
        <p:xfrm>
          <a:off x="609600" y="3303270"/>
          <a:ext cx="7772400" cy="147828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FEX reserves		-$100</a:t>
                      </a:r>
                    </a:p>
                    <a:p>
                      <a:r>
                        <a:rPr lang="en-US" sz="2800" dirty="0" smtClean="0"/>
                        <a:t>bonds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currency		+$0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8" name="TextBox 7"/>
          <p:cNvSpPr txBox="1"/>
          <p:nvPr/>
        </p:nvSpPr>
        <p:spPr>
          <a:xfrm>
            <a:off x="609600" y="2780050"/>
            <a:ext cx="7848600" cy="523220"/>
          </a:xfrm>
          <a:prstGeom prst="rect">
            <a:avLst/>
          </a:prstGeom>
          <a:noFill/>
        </p:spPr>
        <p:txBody>
          <a:bodyPr wrap="square" rtlCol="0">
            <a:spAutoFit/>
          </a:bodyPr>
          <a:lstStyle/>
          <a:p>
            <a:pPr algn="ctr"/>
            <a:r>
              <a:rPr lang="en-US" sz="2800" b="1" u="sng" dirty="0" smtClean="0"/>
              <a:t>sterilized foreign exchange intervention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4" name="TextBox 3"/>
          <p:cNvSpPr txBox="1"/>
          <p:nvPr/>
        </p:nvSpPr>
        <p:spPr>
          <a:xfrm>
            <a:off x="3886200" y="1039832"/>
            <a:ext cx="4876800" cy="3970318"/>
          </a:xfrm>
          <a:prstGeom prst="rect">
            <a:avLst/>
          </a:prstGeom>
          <a:noFill/>
        </p:spPr>
        <p:txBody>
          <a:bodyPr wrap="square" rtlCol="0">
            <a:spAutoFit/>
          </a:bodyPr>
          <a:lstStyle/>
          <a:p>
            <a:pPr algn="ctr"/>
            <a:r>
              <a:rPr lang="en-US" sz="2800" b="1" dirty="0" smtClean="0"/>
              <a:t>In order to defend a fixed exchange rate, the central bank must intervene when the exchange rate fluctuates.</a:t>
            </a:r>
          </a:p>
          <a:p>
            <a:pPr algn="ctr"/>
            <a:endParaRPr lang="en-US" sz="1400" b="1" dirty="0" smtClean="0"/>
          </a:p>
          <a:p>
            <a:pPr algn="ctr"/>
            <a:r>
              <a:rPr lang="en-US" sz="2800" b="1" i="1" dirty="0" smtClean="0"/>
              <a:t>Note: These slides use the popular definition of exchange rate rather than </a:t>
            </a:r>
            <a:r>
              <a:rPr lang="en-US" sz="2800" b="1" i="1" dirty="0" err="1" smtClean="0"/>
              <a:t>Mishkin’s</a:t>
            </a:r>
            <a:r>
              <a:rPr lang="en-US" sz="2800" b="1" i="1" dirty="0" smtClean="0"/>
              <a:t>.</a:t>
            </a:r>
          </a:p>
          <a:p>
            <a:pPr algn="ctr"/>
            <a:endParaRPr lang="en-US" sz="1400" b="1" dirty="0" smtClean="0"/>
          </a:p>
          <a:p>
            <a:pPr algn="ctr"/>
            <a:r>
              <a:rPr lang="en-US" sz="2800" b="1" dirty="0" smtClean="0"/>
              <a:t>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cs typeface="Times New Roman"/>
              </a:rPr>
              <a:t>)</a:t>
            </a:r>
            <a:endParaRPr lang="en-US" sz="28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
        <p:nvSpPr>
          <p:cNvPr id="3" name="TextBox 2"/>
          <p:cNvSpPr txBox="1"/>
          <p:nvPr/>
        </p:nvSpPr>
        <p:spPr>
          <a:xfrm>
            <a:off x="4038600" y="931366"/>
            <a:ext cx="4495800" cy="415498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fixed exchange rate </a:t>
            </a:r>
            <a:r>
              <a:rPr lang="en-US" sz="2800" b="1" dirty="0" smtClean="0"/>
              <a:t>–</a:t>
            </a:r>
          </a:p>
          <a:p>
            <a:pPr algn="ctr"/>
            <a:r>
              <a:rPr lang="en-US" sz="2800" b="1" dirty="0" smtClean="0"/>
              <a:t>a currency's value is matched to the value of another single currency or to a commodity (e.g., gold)</a:t>
            </a:r>
          </a:p>
          <a:p>
            <a:pPr algn="ctr"/>
            <a:endParaRPr lang="en-US" sz="1200" b="1" dirty="0" smtClean="0"/>
          </a:p>
          <a:p>
            <a:pPr algn="ctr"/>
            <a:r>
              <a:rPr lang="en-US" sz="2800" b="1" dirty="0" smtClean="0">
                <a:effectLst>
                  <a:outerShdw blurRad="38100" dist="38100" dir="2700000" algn="tl">
                    <a:srgbClr val="000000">
                      <a:alpha val="43137"/>
                    </a:srgbClr>
                  </a:outerShdw>
                </a:effectLst>
              </a:rPr>
              <a:t>floating exchange rate </a:t>
            </a:r>
            <a:r>
              <a:rPr lang="en-US" sz="2800" b="1" dirty="0" smtClean="0"/>
              <a:t>–</a:t>
            </a:r>
          </a:p>
          <a:p>
            <a:pPr algn="ctr"/>
            <a:r>
              <a:rPr lang="en-US" sz="2800" b="1" dirty="0" smtClean="0"/>
              <a:t>a currency's value is allowed to fluctuate to the foreign exchange market</a:t>
            </a:r>
          </a:p>
        </p:txBody>
      </p:sp>
      <p:pic>
        <p:nvPicPr>
          <p:cNvPr id="5" name="Picture 4"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6" name="Picture 5" descr="dog_leash.png"/>
          <p:cNvPicPr>
            <a:picLocks noChangeAspect="1"/>
          </p:cNvPicPr>
          <p:nvPr/>
        </p:nvPicPr>
        <p:blipFill>
          <a:blip r:embed="rId3"/>
          <a:stretch>
            <a:fillRect/>
          </a:stretch>
        </p:blipFill>
        <p:spPr>
          <a:xfrm>
            <a:off x="942616" y="1123950"/>
            <a:ext cx="1952984" cy="16925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5" name="TextBox 4"/>
          <p:cNvSpPr txBox="1"/>
          <p:nvPr/>
        </p:nvSpPr>
        <p:spPr>
          <a:xfrm>
            <a:off x="4038600" y="1335941"/>
            <a:ext cx="4876800" cy="329320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devaluation </a:t>
            </a:r>
            <a:r>
              <a:rPr lang="en-US" sz="2800" b="1" dirty="0" smtClean="0"/>
              <a:t>–</a:t>
            </a:r>
          </a:p>
          <a:p>
            <a:pPr algn="ctr"/>
            <a:r>
              <a:rPr lang="en-US" sz="2800" b="1" dirty="0" smtClean="0"/>
              <a:t>setting the exchange rate</a:t>
            </a:r>
          </a:p>
          <a:p>
            <a:pPr algn="ctr"/>
            <a:r>
              <a:rPr lang="en-US" sz="2800" b="1" dirty="0" smtClean="0"/>
              <a:t>peg (e) to a higher level</a:t>
            </a:r>
          </a:p>
          <a:p>
            <a:pPr algn="ctr"/>
            <a:r>
              <a:rPr lang="en-US" sz="2800" b="1" dirty="0" smtClean="0"/>
              <a:t>(e.g., more $/</a:t>
            </a:r>
            <a:r>
              <a:rPr lang="en-US" sz="2800" b="1" dirty="0" smtClean="0">
                <a:latin typeface="Times New Roman"/>
                <a:cs typeface="Times New Roman"/>
              </a:rPr>
              <a:t>€</a:t>
            </a:r>
            <a:r>
              <a:rPr lang="en-US" sz="2800" b="1" dirty="0" smtClean="0">
                <a:cs typeface="Times New Roman"/>
              </a:rPr>
              <a:t>)</a:t>
            </a:r>
            <a:endParaRPr lang="en-US" sz="2800" b="1" dirty="0" smtClean="0"/>
          </a:p>
          <a:p>
            <a:pPr algn="ctr"/>
            <a:endParaRPr lang="en-US" sz="1200" b="1" dirty="0" smtClean="0"/>
          </a:p>
          <a:p>
            <a:pPr algn="ctr"/>
            <a:r>
              <a:rPr lang="en-US" sz="2800" b="1" dirty="0" smtClean="0">
                <a:effectLst>
                  <a:outerShdw blurRad="38100" dist="38100" dir="2700000" algn="tl">
                    <a:srgbClr val="000000">
                      <a:alpha val="43137"/>
                    </a:srgbClr>
                  </a:outerShdw>
                </a:effectLst>
              </a:rPr>
              <a:t>revaluation </a:t>
            </a:r>
            <a:r>
              <a:rPr lang="en-US" sz="2800" b="1" dirty="0" smtClean="0"/>
              <a:t>–</a:t>
            </a:r>
          </a:p>
          <a:p>
            <a:pPr algn="ctr"/>
            <a:r>
              <a:rPr lang="en-US" sz="2800" b="1" dirty="0" smtClean="0"/>
              <a:t>setting the exchange rate</a:t>
            </a:r>
          </a:p>
          <a:p>
            <a:pPr algn="ctr"/>
            <a:r>
              <a:rPr lang="en-US" sz="2800" b="1" dirty="0" smtClean="0"/>
              <a:t>peg (e) to a lower level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4" name="TextBox 3"/>
          <p:cNvSpPr txBox="1"/>
          <p:nvPr/>
        </p:nvSpPr>
        <p:spPr>
          <a:xfrm>
            <a:off x="3886200" y="1123950"/>
            <a:ext cx="4876800" cy="3754874"/>
          </a:xfrm>
          <a:prstGeom prst="rect">
            <a:avLst/>
          </a:prstGeom>
          <a:noFill/>
        </p:spPr>
        <p:txBody>
          <a:bodyPr wrap="square" rtlCol="0">
            <a:spAutoFit/>
          </a:bodyPr>
          <a:lstStyle/>
          <a:p>
            <a:pPr algn="ctr"/>
            <a:r>
              <a:rPr lang="en-US" sz="2800" b="1" dirty="0" smtClean="0"/>
              <a:t>When the domestic currency depreciates (e↑), the central bank must sell foreign assets (international reserves) to restore the old exchange rate.</a:t>
            </a:r>
          </a:p>
          <a:p>
            <a:pPr algn="ctr"/>
            <a:endParaRPr lang="en-US" sz="1400" b="1" dirty="0" smtClean="0"/>
          </a:p>
          <a:p>
            <a:pPr algn="ctr"/>
            <a:r>
              <a:rPr lang="en-US" sz="2800" b="1" dirty="0" smtClean="0"/>
              <a:t>If it runs out of reserves, it must either devalue or switch to a floating regime.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4" name="TextBox 3"/>
          <p:cNvSpPr txBox="1"/>
          <p:nvPr/>
        </p:nvSpPr>
        <p:spPr>
          <a:xfrm>
            <a:off x="3886200" y="1123950"/>
            <a:ext cx="4876800" cy="3754874"/>
          </a:xfrm>
          <a:prstGeom prst="rect">
            <a:avLst/>
          </a:prstGeom>
          <a:noFill/>
        </p:spPr>
        <p:txBody>
          <a:bodyPr wrap="square" rtlCol="0">
            <a:spAutoFit/>
          </a:bodyPr>
          <a:lstStyle/>
          <a:p>
            <a:pPr algn="ctr"/>
            <a:r>
              <a:rPr lang="en-US" sz="2800" b="1" dirty="0" smtClean="0"/>
              <a:t>When the domestic currency appreciates (e↓), the central bank must buy foreign assets (international reserves) to restore the old exchange rate.</a:t>
            </a:r>
          </a:p>
          <a:p>
            <a:pPr algn="ctr"/>
            <a:endParaRPr lang="en-US" sz="1400" b="1" dirty="0" smtClean="0"/>
          </a:p>
          <a:p>
            <a:pPr algn="ctr"/>
            <a:r>
              <a:rPr lang="en-US" sz="2800" b="1" dirty="0" smtClean="0"/>
              <a:t>Central banks may accumulate a lot of international reserves</a:t>
            </a:r>
          </a:p>
          <a:p>
            <a:pPr algn="ctr"/>
            <a:r>
              <a:rPr lang="en-US" sz="2800" b="1" dirty="0" smtClean="0"/>
              <a:t>(e.g., China has &gt; $2 trillion).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48779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Speculative Attack</a:t>
            </a:r>
          </a:p>
        </p:txBody>
      </p:sp>
      <p:sp>
        <p:nvSpPr>
          <p:cNvPr id="5" name="TextBox 4"/>
          <p:cNvSpPr txBox="1"/>
          <p:nvPr/>
        </p:nvSpPr>
        <p:spPr>
          <a:xfrm>
            <a:off x="3886200" y="1809750"/>
            <a:ext cx="48768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speculative attack </a:t>
            </a:r>
            <a:r>
              <a:rPr lang="en-US" sz="2800" b="1" dirty="0" smtClean="0"/>
              <a:t>–</a:t>
            </a:r>
          </a:p>
          <a:p>
            <a:pPr algn="ctr"/>
            <a:r>
              <a:rPr lang="en-US" sz="2800" b="1" dirty="0" smtClean="0"/>
              <a:t>the massive selling (shorting) of a country’s currency assets,</a:t>
            </a:r>
          </a:p>
          <a:p>
            <a:pPr algn="ctr"/>
            <a:r>
              <a:rPr lang="en-US" sz="2800" b="1" dirty="0" smtClean="0"/>
              <a:t>with the hope of a devaluation,</a:t>
            </a:r>
          </a:p>
          <a:p>
            <a:pPr algn="ctr"/>
            <a:r>
              <a:rPr lang="en-US" sz="2800" b="1" dirty="0" smtClean="0"/>
              <a:t>which would net a huge profit</a:t>
            </a:r>
          </a:p>
        </p:txBody>
      </p:sp>
      <p:pic>
        <p:nvPicPr>
          <p:cNvPr id="6" name="Picture 5" descr="attack.jpg"/>
          <p:cNvPicPr>
            <a:picLocks noChangeAspect="1"/>
          </p:cNvPicPr>
          <p:nvPr/>
        </p:nvPicPr>
        <p:blipFill>
          <a:blip r:embed="rId2"/>
          <a:stretch>
            <a:fillRect/>
          </a:stretch>
        </p:blipFill>
        <p:spPr>
          <a:xfrm>
            <a:off x="609600" y="1047750"/>
            <a:ext cx="2857500" cy="3810000"/>
          </a:xfrm>
          <a:prstGeom prst="rect">
            <a:avLst/>
          </a:prstGeom>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48779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Speculative Attack</a:t>
            </a:r>
          </a:p>
        </p:txBody>
      </p:sp>
      <p:sp>
        <p:nvSpPr>
          <p:cNvPr id="4" name="TextBox 3"/>
          <p:cNvSpPr txBox="1"/>
          <p:nvPr/>
        </p:nvSpPr>
        <p:spPr>
          <a:xfrm>
            <a:off x="3886200" y="971550"/>
            <a:ext cx="4876800" cy="3970318"/>
          </a:xfrm>
          <a:prstGeom prst="rect">
            <a:avLst/>
          </a:prstGeom>
          <a:noFill/>
        </p:spPr>
        <p:txBody>
          <a:bodyPr wrap="square" rtlCol="0">
            <a:spAutoFit/>
          </a:bodyPr>
          <a:lstStyle/>
          <a:p>
            <a:pPr algn="ctr"/>
            <a:r>
              <a:rPr lang="en-US" sz="2800" b="1" dirty="0" smtClean="0"/>
              <a:t>Investors can engage in a speculative attack selling off the currency, then buy back the currency after the devaluation.  As more and more speculators sell the currency, the central bank drains its international reserves defending the peg. Eventually it must devalue.</a:t>
            </a:r>
          </a:p>
        </p:txBody>
      </p:sp>
      <p:pic>
        <p:nvPicPr>
          <p:cNvPr id="6" name="Picture 5" descr="attack.jpg"/>
          <p:cNvPicPr>
            <a:picLocks noChangeAspect="1"/>
          </p:cNvPicPr>
          <p:nvPr/>
        </p:nvPicPr>
        <p:blipFill>
          <a:blip r:embed="rId2"/>
          <a:stretch>
            <a:fillRect/>
          </a:stretch>
        </p:blipFill>
        <p:spPr>
          <a:xfrm>
            <a:off x="609600" y="1047750"/>
            <a:ext cx="2857500" cy="3810000"/>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48779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Speculative Attack</a:t>
            </a:r>
          </a:p>
        </p:txBody>
      </p:sp>
      <p:sp>
        <p:nvSpPr>
          <p:cNvPr id="3" name="TextBox 2"/>
          <p:cNvSpPr txBox="1"/>
          <p:nvPr/>
        </p:nvSpPr>
        <p:spPr>
          <a:xfrm>
            <a:off x="3886200" y="976789"/>
            <a:ext cx="4191000" cy="4185761"/>
          </a:xfrm>
          <a:prstGeom prst="rect">
            <a:avLst/>
          </a:prstGeom>
          <a:noFill/>
        </p:spPr>
        <p:txBody>
          <a:bodyPr wrap="square" rtlCol="0">
            <a:spAutoFit/>
          </a:bodyPr>
          <a:lstStyle/>
          <a:p>
            <a:pPr algn="ctr"/>
            <a:r>
              <a:rPr lang="en-US" sz="2800" b="1" dirty="0" smtClean="0"/>
              <a:t>Billionaire George Soros made most of his money through speculative attacks on currencies.</a:t>
            </a:r>
          </a:p>
          <a:p>
            <a:pPr algn="ctr"/>
            <a:endParaRPr lang="en-US" sz="1400" b="1" dirty="0" smtClean="0"/>
          </a:p>
          <a:p>
            <a:pPr algn="ctr"/>
            <a:r>
              <a:rPr lang="en-US" sz="2800" b="1" dirty="0" smtClean="0"/>
              <a:t>For example:</a:t>
            </a:r>
          </a:p>
          <a:p>
            <a:pPr algn="ctr"/>
            <a:r>
              <a:rPr lang="en-US" sz="2800" b="1" dirty="0" smtClean="0"/>
              <a:t>September 16, 1992</a:t>
            </a:r>
          </a:p>
          <a:p>
            <a:pPr algn="ctr"/>
            <a:r>
              <a:rPr lang="en-US" sz="2800" b="1" dirty="0" smtClean="0"/>
              <a:t>sold $10 billion of pounds</a:t>
            </a:r>
          </a:p>
          <a:p>
            <a:pPr algn="ctr"/>
            <a:r>
              <a:rPr lang="en-US" sz="2800" b="1" dirty="0" smtClean="0"/>
              <a:t>Bank of England devalued</a:t>
            </a:r>
          </a:p>
          <a:p>
            <a:pPr algn="ctr"/>
            <a:r>
              <a:rPr lang="en-US" sz="2800" b="1" dirty="0" smtClean="0"/>
              <a:t>$1.1 billion profit for Soros</a:t>
            </a:r>
          </a:p>
        </p:txBody>
      </p:sp>
      <p:pic>
        <p:nvPicPr>
          <p:cNvPr id="4" name="Picture 3" descr="george_soros.png"/>
          <p:cNvPicPr>
            <a:picLocks noChangeAspect="1"/>
          </p:cNvPicPr>
          <p:nvPr/>
        </p:nvPicPr>
        <p:blipFill>
          <a:blip r:embed="rId2"/>
          <a:stretch>
            <a:fillRect/>
          </a:stretch>
        </p:blipFill>
        <p:spPr>
          <a:xfrm>
            <a:off x="609600" y="1047750"/>
            <a:ext cx="2631758" cy="3630454"/>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805" y="133350"/>
            <a:ext cx="548419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Balance of Payments</a:t>
            </a:r>
          </a:p>
        </p:txBody>
      </p:sp>
      <p:sp>
        <p:nvSpPr>
          <p:cNvPr id="3" name="TextBox 2"/>
          <p:cNvSpPr txBox="1"/>
          <p:nvPr/>
        </p:nvSpPr>
        <p:spPr>
          <a:xfrm>
            <a:off x="4038600" y="1259741"/>
            <a:ext cx="4495800" cy="329320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balance of payments (</a:t>
            </a:r>
            <a:r>
              <a:rPr lang="en-US" sz="2800" b="1" dirty="0" err="1" smtClean="0">
                <a:effectLst>
                  <a:outerShdw blurRad="38100" dist="38100" dir="2700000" algn="tl">
                    <a:srgbClr val="000000">
                      <a:alpha val="43137"/>
                    </a:srgbClr>
                  </a:outerShdw>
                </a:effectLst>
              </a:rPr>
              <a:t>BoP</a:t>
            </a:r>
            <a:r>
              <a:rPr lang="en-US" sz="2800" b="1" dirty="0" smtClean="0">
                <a:effectLst>
                  <a:outerShdw blurRad="38100" dist="38100" dir="2700000" algn="tl">
                    <a:srgbClr val="000000">
                      <a:alpha val="43137"/>
                    </a:srgbClr>
                  </a:outerShdw>
                </a:effectLst>
              </a:rPr>
              <a:t>) </a:t>
            </a:r>
            <a:r>
              <a:rPr lang="en-US" sz="2800" b="1" dirty="0" smtClean="0"/>
              <a:t>–</a:t>
            </a:r>
          </a:p>
          <a:p>
            <a:pPr algn="ctr"/>
            <a:r>
              <a:rPr lang="en-US" sz="2800" b="1" dirty="0" smtClean="0"/>
              <a:t>net movement of funds between a nation and a foreign country;</a:t>
            </a:r>
          </a:p>
          <a:p>
            <a:pPr algn="ctr"/>
            <a:r>
              <a:rPr lang="en-US" sz="2800" b="1" dirty="0" smtClean="0"/>
              <a:t>sum of the current account and the financial account</a:t>
            </a:r>
          </a:p>
          <a:p>
            <a:pPr algn="ctr"/>
            <a:endParaRPr lang="en-US" sz="1200" b="1" dirty="0" smtClean="0"/>
          </a:p>
          <a:p>
            <a:pPr algn="ctr"/>
            <a:r>
              <a:rPr lang="en-US" sz="2800" b="1" dirty="0" err="1" smtClean="0"/>
              <a:t>BoP</a:t>
            </a:r>
            <a:r>
              <a:rPr lang="en-US" sz="2800" b="1" dirty="0" smtClean="0"/>
              <a:t> = CA + FA</a:t>
            </a:r>
          </a:p>
        </p:txBody>
      </p:sp>
      <p:grpSp>
        <p:nvGrpSpPr>
          <p:cNvPr id="21" name="Group 20"/>
          <p:cNvGrpSpPr/>
          <p:nvPr/>
        </p:nvGrpSpPr>
        <p:grpSpPr>
          <a:xfrm>
            <a:off x="323850" y="981075"/>
            <a:ext cx="3333750" cy="3952875"/>
            <a:chOff x="323850" y="981075"/>
            <a:chExt cx="3333750" cy="3952875"/>
          </a:xfrm>
        </p:grpSpPr>
        <p:pic>
          <p:nvPicPr>
            <p:cNvPr id="4" name="Picture 3" descr="balance.png"/>
            <p:cNvPicPr>
              <a:picLocks noChangeAspect="1"/>
            </p:cNvPicPr>
            <p:nvPr/>
          </p:nvPicPr>
          <p:blipFill>
            <a:blip r:embed="rId2"/>
            <a:stretch>
              <a:fillRect/>
            </a:stretch>
          </p:blipFill>
          <p:spPr>
            <a:xfrm>
              <a:off x="323850" y="981075"/>
              <a:ext cx="3333750" cy="3952875"/>
            </a:xfrm>
            <a:prstGeom prst="rect">
              <a:avLst/>
            </a:prstGeom>
          </p:spPr>
        </p:pic>
        <p:cxnSp>
          <p:nvCxnSpPr>
            <p:cNvPr id="6" name="Straight Connector 5"/>
            <p:cNvCxnSpPr/>
            <p:nvPr/>
          </p:nvCxnSpPr>
          <p:spPr>
            <a:xfrm rot="5400000">
              <a:off x="-2667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8669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100" y="268605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72494" y="2685256"/>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228600" y="2495550"/>
              <a:ext cx="1828800" cy="457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00300" y="2457450"/>
              <a:ext cx="1828802" cy="53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805" y="133350"/>
            <a:ext cx="548419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Balance of Payments</a:t>
            </a:r>
          </a:p>
        </p:txBody>
      </p:sp>
      <p:sp>
        <p:nvSpPr>
          <p:cNvPr id="3" name="TextBox 2"/>
          <p:cNvSpPr txBox="1"/>
          <p:nvPr/>
        </p:nvSpPr>
        <p:spPr>
          <a:xfrm>
            <a:off x="4038600" y="895350"/>
            <a:ext cx="4495800" cy="415498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current account (CA) </a:t>
            </a:r>
            <a:r>
              <a:rPr lang="en-US" sz="2800" b="1" dirty="0" smtClean="0"/>
              <a:t>–</a:t>
            </a:r>
          </a:p>
          <a:p>
            <a:pPr algn="ctr"/>
            <a:r>
              <a:rPr lang="en-US" sz="2800" b="1" dirty="0" smtClean="0"/>
              <a:t>net movement of goods and services between a nation and a foreign country;</a:t>
            </a:r>
          </a:p>
          <a:p>
            <a:pPr algn="ctr"/>
            <a:r>
              <a:rPr lang="en-US" sz="2800" b="1" dirty="0" smtClean="0"/>
              <a:t>sum of the trade balance, net factor income from abroad, and net unilateral transfers</a:t>
            </a:r>
          </a:p>
          <a:p>
            <a:pPr algn="ctr"/>
            <a:endParaRPr lang="en-US" sz="1200" b="1" dirty="0" smtClean="0"/>
          </a:p>
          <a:p>
            <a:pPr algn="ctr"/>
            <a:r>
              <a:rPr lang="en-US" sz="2800" b="1" dirty="0" smtClean="0"/>
              <a:t>CA = TB + NFIA + NUT</a:t>
            </a:r>
          </a:p>
        </p:txBody>
      </p:sp>
      <p:grpSp>
        <p:nvGrpSpPr>
          <p:cNvPr id="4" name="Group 3"/>
          <p:cNvGrpSpPr/>
          <p:nvPr/>
        </p:nvGrpSpPr>
        <p:grpSpPr>
          <a:xfrm>
            <a:off x="323850" y="981075"/>
            <a:ext cx="3333750" cy="3952875"/>
            <a:chOff x="323850" y="981075"/>
            <a:chExt cx="3333750" cy="3952875"/>
          </a:xfrm>
        </p:grpSpPr>
        <p:pic>
          <p:nvPicPr>
            <p:cNvPr id="5" name="Picture 4" descr="balance.png"/>
            <p:cNvPicPr>
              <a:picLocks noChangeAspect="1"/>
            </p:cNvPicPr>
            <p:nvPr/>
          </p:nvPicPr>
          <p:blipFill>
            <a:blip r:embed="rId2"/>
            <a:stretch>
              <a:fillRect/>
            </a:stretch>
          </p:blipFill>
          <p:spPr>
            <a:xfrm>
              <a:off x="323850" y="981075"/>
              <a:ext cx="3333750" cy="3952875"/>
            </a:xfrm>
            <a:prstGeom prst="rect">
              <a:avLst/>
            </a:prstGeom>
          </p:spPr>
        </p:pic>
        <p:cxnSp>
          <p:nvCxnSpPr>
            <p:cNvPr id="6" name="Straight Connector 5"/>
            <p:cNvCxnSpPr/>
            <p:nvPr/>
          </p:nvCxnSpPr>
          <p:spPr>
            <a:xfrm rot="5400000">
              <a:off x="-2667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8669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0" y="268605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172494" y="2685256"/>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28600" y="2495550"/>
              <a:ext cx="1828800" cy="457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400300" y="2457450"/>
              <a:ext cx="1828802" cy="53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805" y="133350"/>
            <a:ext cx="548419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Balance of Payments</a:t>
            </a:r>
          </a:p>
        </p:txBody>
      </p:sp>
      <p:sp>
        <p:nvSpPr>
          <p:cNvPr id="3" name="TextBox 2"/>
          <p:cNvSpPr txBox="1"/>
          <p:nvPr/>
        </p:nvSpPr>
        <p:spPr>
          <a:xfrm>
            <a:off x="4038600" y="1047750"/>
            <a:ext cx="44958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trade balance (TB) </a:t>
            </a:r>
            <a:r>
              <a:rPr lang="en-US" sz="2800" b="1" dirty="0" smtClean="0"/>
              <a:t>–</a:t>
            </a:r>
          </a:p>
          <a:p>
            <a:pPr algn="ctr"/>
            <a:r>
              <a:rPr lang="en-US" sz="2800" b="1" dirty="0" smtClean="0"/>
              <a:t>exports minus imports</a:t>
            </a:r>
          </a:p>
          <a:p>
            <a:pPr algn="ctr"/>
            <a:endParaRPr lang="en-US" sz="1400" b="1" dirty="0" smtClean="0"/>
          </a:p>
          <a:p>
            <a:pPr algn="ctr"/>
            <a:r>
              <a:rPr lang="en-US" sz="2800" b="1" dirty="0" smtClean="0"/>
              <a:t>TB = EX – IM</a:t>
            </a:r>
          </a:p>
          <a:p>
            <a:pPr algn="ctr"/>
            <a:endParaRPr lang="en-US" sz="14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capital account</a:t>
            </a:r>
          </a:p>
          <a:p>
            <a:pPr algn="ctr"/>
            <a:r>
              <a:rPr lang="en-US" sz="2800" b="1" dirty="0" smtClean="0">
                <a:effectLst>
                  <a:outerShdw blurRad="38100" dist="38100" dir="2700000" algn="tl">
                    <a:srgbClr val="000000">
                      <a:alpha val="43137"/>
                    </a:srgbClr>
                  </a:outerShdw>
                </a:effectLst>
              </a:rPr>
              <a:t>(financial account, FA) </a:t>
            </a:r>
            <a:r>
              <a:rPr lang="en-US" sz="2800" b="1" dirty="0" smtClean="0"/>
              <a:t>–</a:t>
            </a:r>
          </a:p>
          <a:p>
            <a:pPr algn="ctr"/>
            <a:r>
              <a:rPr lang="en-US" sz="2800" b="1" dirty="0" smtClean="0"/>
              <a:t>net movement of capital (assets) between a nation and a foreign country</a:t>
            </a:r>
          </a:p>
        </p:txBody>
      </p:sp>
      <p:grpSp>
        <p:nvGrpSpPr>
          <p:cNvPr id="4" name="Group 3"/>
          <p:cNvGrpSpPr/>
          <p:nvPr/>
        </p:nvGrpSpPr>
        <p:grpSpPr>
          <a:xfrm>
            <a:off x="323850" y="981075"/>
            <a:ext cx="3333750" cy="3952875"/>
            <a:chOff x="323850" y="981075"/>
            <a:chExt cx="3333750" cy="3952875"/>
          </a:xfrm>
        </p:grpSpPr>
        <p:pic>
          <p:nvPicPr>
            <p:cNvPr id="5" name="Picture 4" descr="balance.png"/>
            <p:cNvPicPr>
              <a:picLocks noChangeAspect="1"/>
            </p:cNvPicPr>
            <p:nvPr/>
          </p:nvPicPr>
          <p:blipFill>
            <a:blip r:embed="rId2"/>
            <a:stretch>
              <a:fillRect/>
            </a:stretch>
          </p:blipFill>
          <p:spPr>
            <a:xfrm>
              <a:off x="323850" y="981075"/>
              <a:ext cx="3333750" cy="3952875"/>
            </a:xfrm>
            <a:prstGeom prst="rect">
              <a:avLst/>
            </a:prstGeom>
          </p:spPr>
        </p:pic>
        <p:cxnSp>
          <p:nvCxnSpPr>
            <p:cNvPr id="6" name="Straight Connector 5"/>
            <p:cNvCxnSpPr/>
            <p:nvPr/>
          </p:nvCxnSpPr>
          <p:spPr>
            <a:xfrm rot="5400000">
              <a:off x="-2667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8669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0" y="268605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172494" y="2685256"/>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28600" y="2495550"/>
              <a:ext cx="1828800" cy="457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400300" y="2457450"/>
              <a:ext cx="1828802" cy="53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805" y="133350"/>
            <a:ext cx="548419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Balance of Payments</a:t>
            </a:r>
          </a:p>
        </p:txBody>
      </p:sp>
      <p:grpSp>
        <p:nvGrpSpPr>
          <p:cNvPr id="3" name="Group 2"/>
          <p:cNvGrpSpPr/>
          <p:nvPr/>
        </p:nvGrpSpPr>
        <p:grpSpPr>
          <a:xfrm>
            <a:off x="323850" y="981075"/>
            <a:ext cx="3333750" cy="3952875"/>
            <a:chOff x="323850" y="981075"/>
            <a:chExt cx="3333750" cy="3952875"/>
          </a:xfrm>
        </p:grpSpPr>
        <p:pic>
          <p:nvPicPr>
            <p:cNvPr id="4" name="Picture 3" descr="balance.png"/>
            <p:cNvPicPr>
              <a:picLocks noChangeAspect="1"/>
            </p:cNvPicPr>
            <p:nvPr/>
          </p:nvPicPr>
          <p:blipFill>
            <a:blip r:embed="rId2"/>
            <a:stretch>
              <a:fillRect/>
            </a:stretch>
          </p:blipFill>
          <p:spPr>
            <a:xfrm>
              <a:off x="323850" y="981075"/>
              <a:ext cx="3333750" cy="3952875"/>
            </a:xfrm>
            <a:prstGeom prst="rect">
              <a:avLst/>
            </a:prstGeom>
          </p:spPr>
        </p:pic>
        <p:cxnSp>
          <p:nvCxnSpPr>
            <p:cNvPr id="5" name="Straight Connector 4"/>
            <p:cNvCxnSpPr/>
            <p:nvPr/>
          </p:nvCxnSpPr>
          <p:spPr>
            <a:xfrm rot="5400000">
              <a:off x="-2667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866900" y="2457450"/>
              <a:ext cx="1828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100" y="268605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72494" y="2685256"/>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28600" y="2495550"/>
              <a:ext cx="1828800" cy="457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400300" y="2457450"/>
              <a:ext cx="1828802" cy="53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038600" y="1259741"/>
            <a:ext cx="4495800" cy="3539430"/>
          </a:xfrm>
          <a:prstGeom prst="rect">
            <a:avLst/>
          </a:prstGeom>
          <a:noFill/>
        </p:spPr>
        <p:txBody>
          <a:bodyPr wrap="square" rtlCol="0">
            <a:spAutoFit/>
          </a:bodyPr>
          <a:lstStyle/>
          <a:p>
            <a:r>
              <a:rPr lang="en-US" sz="2800" b="1" u="sng" dirty="0" smtClean="0"/>
              <a:t>Equations</a:t>
            </a:r>
          </a:p>
          <a:p>
            <a:pPr>
              <a:buFont typeface="Arial" pitchFamily="34" charset="0"/>
              <a:buChar char="•"/>
            </a:pPr>
            <a:r>
              <a:rPr lang="en-US" sz="2800" b="1" dirty="0" smtClean="0"/>
              <a:t> </a:t>
            </a:r>
            <a:r>
              <a:rPr lang="en-US" sz="2800" b="1" dirty="0" err="1" smtClean="0"/>
              <a:t>BoP</a:t>
            </a:r>
            <a:r>
              <a:rPr lang="en-US" sz="2800" b="1" dirty="0" smtClean="0"/>
              <a:t> = CA + FA</a:t>
            </a:r>
          </a:p>
          <a:p>
            <a:pPr>
              <a:buFont typeface="Arial" pitchFamily="34" charset="0"/>
              <a:buChar char="•"/>
            </a:pPr>
            <a:r>
              <a:rPr lang="en-US" sz="2800" b="1" dirty="0" smtClean="0"/>
              <a:t> CA = TB + NFIA + NUT</a:t>
            </a:r>
          </a:p>
          <a:p>
            <a:pPr>
              <a:buFont typeface="Arial" pitchFamily="34" charset="0"/>
              <a:buChar char="•"/>
            </a:pPr>
            <a:r>
              <a:rPr lang="en-US" sz="2800" b="1" dirty="0" smtClean="0"/>
              <a:t> TB = EX – IM</a:t>
            </a:r>
          </a:p>
          <a:p>
            <a:pPr>
              <a:buFont typeface="Arial" pitchFamily="34" charset="0"/>
              <a:buChar char="•"/>
            </a:pPr>
            <a:r>
              <a:rPr lang="en-US" sz="2800" b="1" dirty="0" smtClean="0"/>
              <a:t> NFIA = EX</a:t>
            </a:r>
            <a:r>
              <a:rPr lang="en-US" sz="2800" b="1" baseline="-25000" dirty="0" smtClean="0"/>
              <a:t>FS</a:t>
            </a:r>
            <a:r>
              <a:rPr lang="en-US" sz="2800" b="1" dirty="0" smtClean="0"/>
              <a:t> – IM</a:t>
            </a:r>
            <a:r>
              <a:rPr lang="en-US" sz="2800" b="1" baseline="-25000" dirty="0" smtClean="0"/>
              <a:t>FS</a:t>
            </a:r>
          </a:p>
          <a:p>
            <a:pPr>
              <a:buFont typeface="Arial" pitchFamily="34" charset="0"/>
              <a:buChar char="•"/>
            </a:pPr>
            <a:r>
              <a:rPr lang="en-US" sz="2800" b="1" dirty="0" smtClean="0"/>
              <a:t> NUT = UT</a:t>
            </a:r>
            <a:r>
              <a:rPr lang="en-US" sz="2800" b="1" baseline="-25000" dirty="0" smtClean="0"/>
              <a:t>IN</a:t>
            </a:r>
            <a:r>
              <a:rPr lang="en-US" sz="2800" b="1" dirty="0" smtClean="0"/>
              <a:t> – UT</a:t>
            </a:r>
            <a:r>
              <a:rPr lang="en-US" sz="2800" b="1" baseline="-25000" dirty="0" smtClean="0"/>
              <a:t>OUT</a:t>
            </a:r>
          </a:p>
          <a:p>
            <a:pPr>
              <a:buFont typeface="Arial" pitchFamily="34" charset="0"/>
              <a:buChar char="•"/>
            </a:pPr>
            <a:r>
              <a:rPr lang="en-US" sz="2800" b="1" dirty="0" smtClean="0"/>
              <a:t> FA = EX</a:t>
            </a:r>
            <a:r>
              <a:rPr lang="en-US" sz="2800" b="1" baseline="-25000" dirty="0" smtClean="0"/>
              <a:t>A</a:t>
            </a:r>
            <a:r>
              <a:rPr lang="en-US" sz="2800" b="1" dirty="0" smtClean="0"/>
              <a:t> – IM</a:t>
            </a:r>
            <a:r>
              <a:rPr lang="en-US" sz="2800" b="1" baseline="-25000" dirty="0" smtClean="0"/>
              <a:t>A</a:t>
            </a:r>
          </a:p>
          <a:p>
            <a:pPr>
              <a:buFont typeface="Arial" pitchFamily="34" charset="0"/>
              <a:buChar char="•"/>
            </a:pPr>
            <a:r>
              <a:rPr lang="en-US" sz="2800" b="1" dirty="0" smtClean="0"/>
              <a:t> KA = KA</a:t>
            </a:r>
            <a:r>
              <a:rPr lang="en-US" sz="2800" b="1" baseline="-25000" dirty="0" smtClean="0"/>
              <a:t>IN</a:t>
            </a:r>
            <a:r>
              <a:rPr lang="en-US" sz="2800" b="1" dirty="0" smtClean="0"/>
              <a:t> – KA</a:t>
            </a:r>
            <a:r>
              <a:rPr lang="en-US" sz="2800" b="1" baseline="-25000" dirty="0" smtClean="0"/>
              <a:t>OUT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931366"/>
            <a:ext cx="5334000" cy="3970318"/>
          </a:xfrm>
          <a:prstGeom prst="rect">
            <a:avLst/>
          </a:prstGeom>
          <a:noFill/>
        </p:spPr>
        <p:txBody>
          <a:bodyPr wrap="square" rtlCol="0">
            <a:spAutoFit/>
          </a:bodyPr>
          <a:lstStyle/>
          <a:p>
            <a:pPr algn="ctr"/>
            <a:r>
              <a:rPr lang="en-US" sz="2800" b="1" dirty="0" smtClean="0"/>
              <a:t>Fixed exchange rates make trade and investment between two countries on the same peg easy (minimize exchange rate risk).</a:t>
            </a:r>
          </a:p>
          <a:p>
            <a:pPr algn="ctr"/>
            <a:endParaRPr lang="en-US" sz="2800" b="1" dirty="0" smtClean="0"/>
          </a:p>
          <a:p>
            <a:pPr algn="ctr"/>
            <a:r>
              <a:rPr lang="en-US" sz="2800" b="1" dirty="0" smtClean="0"/>
              <a:t>Floating exchange rates have a more flexible monetary policy and don’t have to waste resources defending the peg.</a:t>
            </a:r>
          </a:p>
        </p:txBody>
      </p:sp>
      <p:pic>
        <p:nvPicPr>
          <p:cNvPr id="4" name="Picture 3"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5" name="Picture 4" descr="dog_leash.png"/>
          <p:cNvPicPr>
            <a:picLocks noChangeAspect="1"/>
          </p:cNvPicPr>
          <p:nvPr/>
        </p:nvPicPr>
        <p:blipFill>
          <a:blip r:embed="rId3"/>
          <a:stretch>
            <a:fillRect/>
          </a:stretch>
        </p:blipFill>
        <p:spPr>
          <a:xfrm>
            <a:off x="942616" y="1123950"/>
            <a:ext cx="1952984" cy="1692586"/>
          </a:xfrm>
          <a:prstGeom prst="rect">
            <a:avLst/>
          </a:prstGeom>
        </p:spPr>
      </p:pic>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mundell_fleming.gif"/>
          <p:cNvPicPr>
            <a:picLocks noChangeAspect="1"/>
          </p:cNvPicPr>
          <p:nvPr/>
        </p:nvPicPr>
        <p:blipFill>
          <a:blip r:embed="rId2"/>
          <a:stretch>
            <a:fillRect/>
          </a:stretch>
        </p:blipFill>
        <p:spPr>
          <a:xfrm>
            <a:off x="381000" y="1047750"/>
            <a:ext cx="3714750" cy="3810000"/>
          </a:xfrm>
          <a:prstGeom prst="rect">
            <a:avLst/>
          </a:prstGeom>
          <a:ln>
            <a:solidFill>
              <a:schemeClr val="tx1"/>
            </a:solidFill>
          </a:ln>
        </p:spPr>
      </p:pic>
      <p:sp>
        <p:nvSpPr>
          <p:cNvPr id="4" name="TextBox 3"/>
          <p:cNvSpPr txBox="1"/>
          <p:nvPr/>
        </p:nvSpPr>
        <p:spPr>
          <a:xfrm>
            <a:off x="4114800" y="1242120"/>
            <a:ext cx="4495800" cy="3539430"/>
          </a:xfrm>
          <a:prstGeom prst="rect">
            <a:avLst/>
          </a:prstGeom>
          <a:noFill/>
        </p:spPr>
        <p:txBody>
          <a:bodyPr wrap="square" rtlCol="0">
            <a:spAutoFit/>
          </a:bodyPr>
          <a:lstStyle/>
          <a:p>
            <a:pPr algn="ctr"/>
            <a:r>
              <a:rPr lang="en-US" sz="2800" b="1" dirty="0" smtClean="0"/>
              <a:t>We will study how </a:t>
            </a:r>
            <a:r>
              <a:rPr lang="en-US" sz="2800" b="1" dirty="0" err="1" smtClean="0"/>
              <a:t>BoP</a:t>
            </a:r>
            <a:r>
              <a:rPr lang="en-US" sz="2800" b="1" dirty="0" smtClean="0"/>
              <a:t> interacts with monetary policy and the exchange rate next week when we study the IS/LM model and the </a:t>
            </a:r>
            <a:r>
              <a:rPr lang="en-US" sz="2800" b="1" dirty="0" err="1" smtClean="0"/>
              <a:t>Mundell</a:t>
            </a:r>
            <a:r>
              <a:rPr lang="en-US" sz="2800" b="1" dirty="0" smtClean="0"/>
              <a:t>-Fleming model</a:t>
            </a:r>
          </a:p>
          <a:p>
            <a:pPr algn="ctr"/>
            <a:r>
              <a:rPr lang="en-US" sz="2800" b="1" dirty="0" smtClean="0"/>
              <a:t>(the international version of the IS/LM model).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aphicFrame>
        <p:nvGraphicFramePr>
          <p:cNvPr id="5" name="Table 4"/>
          <p:cNvGraphicFramePr>
            <a:graphicFrameLocks noGrp="1"/>
          </p:cNvGraphicFramePr>
          <p:nvPr/>
        </p:nvGraphicFramePr>
        <p:xfrm>
          <a:off x="5334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graphicFrame>
        <p:nvGraphicFramePr>
          <p:cNvPr id="6" name="Table 5"/>
          <p:cNvGraphicFramePr>
            <a:graphicFrameLocks noGrp="1"/>
          </p:cNvGraphicFramePr>
          <p:nvPr/>
        </p:nvGraphicFramePr>
        <p:xfrm>
          <a:off x="48768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sp>
        <p:nvSpPr>
          <p:cNvPr id="7" name="TextBox 6"/>
          <p:cNvSpPr txBox="1"/>
          <p:nvPr/>
        </p:nvSpPr>
        <p:spPr>
          <a:xfrm>
            <a:off x="457200" y="1972330"/>
            <a:ext cx="3657600" cy="523220"/>
          </a:xfrm>
          <a:prstGeom prst="rect">
            <a:avLst/>
          </a:prstGeom>
          <a:noFill/>
        </p:spPr>
        <p:txBody>
          <a:bodyPr wrap="square" rtlCol="0">
            <a:spAutoFit/>
          </a:bodyPr>
          <a:lstStyle/>
          <a:p>
            <a:pPr algn="ctr"/>
            <a:r>
              <a:rPr lang="en-US" sz="2800" b="1" dirty="0" smtClean="0"/>
              <a:t>perfect capital mobility</a:t>
            </a:r>
          </a:p>
        </p:txBody>
      </p:sp>
      <p:sp>
        <p:nvSpPr>
          <p:cNvPr id="8" name="TextBox 7"/>
          <p:cNvSpPr txBox="1"/>
          <p:nvPr/>
        </p:nvSpPr>
        <p:spPr>
          <a:xfrm>
            <a:off x="5029200" y="1962150"/>
            <a:ext cx="3200400" cy="523220"/>
          </a:xfrm>
          <a:prstGeom prst="rect">
            <a:avLst/>
          </a:prstGeom>
          <a:noFill/>
        </p:spPr>
        <p:txBody>
          <a:bodyPr wrap="square" rtlCol="0">
            <a:spAutoFit/>
          </a:bodyPr>
          <a:lstStyle/>
          <a:p>
            <a:pPr algn="ctr"/>
            <a:r>
              <a:rPr lang="en-US" sz="2800" b="1" dirty="0" smtClean="0"/>
              <a:t>no capital mobility</a:t>
            </a:r>
          </a:p>
        </p:txBody>
      </p:sp>
      <p:sp>
        <p:nvSpPr>
          <p:cNvPr id="9" name="TextBox 8"/>
          <p:cNvSpPr txBox="1"/>
          <p:nvPr/>
        </p:nvSpPr>
        <p:spPr>
          <a:xfrm>
            <a:off x="1219200" y="895350"/>
            <a:ext cx="3733800" cy="954107"/>
          </a:xfrm>
          <a:prstGeom prst="rect">
            <a:avLst/>
          </a:prstGeom>
          <a:noFill/>
        </p:spPr>
        <p:txBody>
          <a:bodyPr wrap="square" rtlCol="0">
            <a:spAutoFit/>
          </a:bodyPr>
          <a:lstStyle/>
          <a:p>
            <a:r>
              <a:rPr lang="en-US" sz="2800" b="1" dirty="0" smtClean="0"/>
              <a:t>FP </a:t>
            </a:r>
            <a:r>
              <a:rPr lang="en-US" sz="2800" b="1" dirty="0" smtClean="0">
                <a:latin typeface="Times New Roman"/>
                <a:cs typeface="Times New Roman"/>
              </a:rPr>
              <a:t>≡</a:t>
            </a:r>
            <a:r>
              <a:rPr lang="en-US" sz="2800" b="1" dirty="0" smtClean="0"/>
              <a:t> fiscal policy</a:t>
            </a:r>
          </a:p>
          <a:p>
            <a:r>
              <a:rPr lang="en-US" sz="2800" b="1" dirty="0" smtClean="0"/>
              <a:t>MP </a:t>
            </a:r>
            <a:r>
              <a:rPr lang="en-US" sz="2800" b="1" dirty="0" smtClean="0">
                <a:latin typeface="Times New Roman"/>
                <a:cs typeface="Times New Roman"/>
              </a:rPr>
              <a:t>≡</a:t>
            </a:r>
            <a:r>
              <a:rPr lang="en-US" sz="2800" b="1" dirty="0" smtClean="0"/>
              <a:t> monetary policy</a:t>
            </a:r>
          </a:p>
        </p:txBody>
      </p:sp>
      <p:sp>
        <p:nvSpPr>
          <p:cNvPr id="10" name="TextBox 9"/>
          <p:cNvSpPr txBox="1"/>
          <p:nvPr/>
        </p:nvSpPr>
        <p:spPr>
          <a:xfrm>
            <a:off x="4724400" y="895350"/>
            <a:ext cx="3657600" cy="954107"/>
          </a:xfrm>
          <a:prstGeom prst="rect">
            <a:avLst/>
          </a:prstGeom>
          <a:noFill/>
        </p:spPr>
        <p:txBody>
          <a:bodyPr wrap="square" rtlCol="0">
            <a:spAutoFit/>
          </a:bodyPr>
          <a:lstStyle/>
          <a:p>
            <a:r>
              <a:rPr lang="en-US" sz="2800" b="1" dirty="0" smtClean="0"/>
              <a:t>0 </a:t>
            </a:r>
            <a:r>
              <a:rPr lang="en-US" sz="2800" b="1" dirty="0" smtClean="0">
                <a:latin typeface="Times New Roman"/>
                <a:cs typeface="Times New Roman"/>
              </a:rPr>
              <a:t>≡</a:t>
            </a:r>
            <a:r>
              <a:rPr lang="en-US" sz="2800" b="1" dirty="0" smtClean="0"/>
              <a:t> ineffective</a:t>
            </a:r>
          </a:p>
          <a:p>
            <a:r>
              <a:rPr lang="en-US" sz="2800" b="1" dirty="0" smtClean="0"/>
              <a:t>+ </a:t>
            </a:r>
            <a:r>
              <a:rPr lang="en-US" sz="2800" b="1" dirty="0" smtClean="0">
                <a:latin typeface="Times New Roman"/>
                <a:cs typeface="Times New Roman"/>
              </a:rPr>
              <a:t>≡</a:t>
            </a:r>
            <a:r>
              <a:rPr lang="en-US" sz="2800" b="1" dirty="0" smtClean="0"/>
              <a:t> effective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0478" y="133350"/>
            <a:ext cx="759772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Monetary Fund</a:t>
            </a:r>
          </a:p>
        </p:txBody>
      </p:sp>
      <p:pic>
        <p:nvPicPr>
          <p:cNvPr id="4" name="Picture 3" descr="international_monetary_fund.png"/>
          <p:cNvPicPr>
            <a:picLocks noChangeAspect="1"/>
          </p:cNvPicPr>
          <p:nvPr/>
        </p:nvPicPr>
        <p:blipFill>
          <a:blip r:embed="rId2"/>
          <a:stretch>
            <a:fillRect/>
          </a:stretch>
        </p:blipFill>
        <p:spPr>
          <a:xfrm>
            <a:off x="381000" y="1123950"/>
            <a:ext cx="3476625" cy="3543300"/>
          </a:xfrm>
          <a:prstGeom prst="rect">
            <a:avLst/>
          </a:prstGeom>
        </p:spPr>
      </p:pic>
      <p:sp>
        <p:nvSpPr>
          <p:cNvPr id="5" name="TextBox 4"/>
          <p:cNvSpPr txBox="1"/>
          <p:nvPr/>
        </p:nvSpPr>
        <p:spPr>
          <a:xfrm>
            <a:off x="4038600" y="1047750"/>
            <a:ext cx="48768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International Monetary Fund </a:t>
            </a:r>
            <a:r>
              <a:rPr lang="en-US" sz="2800" b="1" dirty="0" smtClean="0"/>
              <a:t>–</a:t>
            </a:r>
          </a:p>
          <a:p>
            <a:pPr algn="ctr"/>
            <a:r>
              <a:rPr lang="en-US" sz="2800" b="1" dirty="0" smtClean="0"/>
              <a:t>the IMF was setup under </a:t>
            </a:r>
            <a:r>
              <a:rPr lang="en-US" sz="2800" b="1" dirty="0" err="1" smtClean="0"/>
              <a:t>Bretton</a:t>
            </a:r>
            <a:r>
              <a:rPr lang="en-US" sz="2800" b="1" dirty="0" smtClean="0"/>
              <a:t> Woods to help countries maintain their fixed exchange rates (loans to countries with </a:t>
            </a:r>
            <a:r>
              <a:rPr lang="en-US" sz="2800" b="1" dirty="0" err="1" smtClean="0"/>
              <a:t>BoP</a:t>
            </a:r>
            <a:r>
              <a:rPr lang="en-US" sz="2800" b="1" dirty="0" smtClean="0"/>
              <a:t> problems);</a:t>
            </a:r>
          </a:p>
          <a:p>
            <a:pPr algn="ctr"/>
            <a:r>
              <a:rPr lang="en-US" sz="2800" b="1" dirty="0" smtClean="0"/>
              <a:t>now it acts as an international lender of last resort (LOLR) during financial crises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039832"/>
            <a:ext cx="4953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World Bank </a:t>
            </a:r>
          </a:p>
          <a:p>
            <a:pPr algn="ctr"/>
            <a:r>
              <a:rPr lang="en-US" sz="2800" b="1" dirty="0" smtClean="0">
                <a:effectLst>
                  <a:outerShdw blurRad="38100" dist="38100" dir="2700000" algn="tl">
                    <a:srgbClr val="000000">
                      <a:alpha val="43137"/>
                    </a:srgbClr>
                  </a:outerShdw>
                </a:effectLst>
              </a:rPr>
              <a:t>(International Bank</a:t>
            </a:r>
          </a:p>
          <a:p>
            <a:pPr algn="ctr"/>
            <a:r>
              <a:rPr lang="en-US" sz="2800" b="1" dirty="0" smtClean="0">
                <a:effectLst>
                  <a:outerShdw blurRad="38100" dist="38100" dir="2700000" algn="tl">
                    <a:srgbClr val="000000">
                      <a:alpha val="43137"/>
                    </a:srgbClr>
                  </a:outerShdw>
                </a:effectLst>
              </a:rPr>
              <a:t>for Reconstruction</a:t>
            </a:r>
          </a:p>
          <a:p>
            <a:pPr algn="ctr"/>
            <a:r>
              <a:rPr lang="en-US" sz="2800" b="1" dirty="0" smtClean="0">
                <a:effectLst>
                  <a:outerShdw blurRad="38100" dist="38100" dir="2700000" algn="tl">
                    <a:srgbClr val="000000">
                      <a:alpha val="43137"/>
                    </a:srgbClr>
                  </a:outerShdw>
                </a:effectLst>
              </a:rPr>
              <a:t>and Development) </a:t>
            </a:r>
            <a:r>
              <a:rPr lang="en-US" sz="2800" b="1" dirty="0" smtClean="0"/>
              <a:t>–</a:t>
            </a:r>
          </a:p>
          <a:p>
            <a:pPr algn="ctr"/>
            <a:r>
              <a:rPr lang="en-US" sz="2800" b="1" dirty="0" smtClean="0"/>
              <a:t>provides long-term loans</a:t>
            </a:r>
          </a:p>
          <a:p>
            <a:pPr algn="ctr"/>
            <a:r>
              <a:rPr lang="en-US" sz="2800" b="1" dirty="0" smtClean="0"/>
              <a:t>to developing countries for economic development projects</a:t>
            </a:r>
          </a:p>
          <a:p>
            <a:pPr algn="ctr"/>
            <a:r>
              <a:rPr lang="en-US" sz="2800" b="1" dirty="0" smtClean="0"/>
              <a:t>(e.g., dams, roads, etc.);</a:t>
            </a:r>
          </a:p>
          <a:p>
            <a:pPr algn="ctr"/>
            <a:r>
              <a:rPr lang="en-US" sz="2800" b="1" dirty="0" smtClean="0"/>
              <a:t>setup by </a:t>
            </a:r>
            <a:r>
              <a:rPr lang="en-US" sz="2800" b="1" dirty="0" err="1" smtClean="0"/>
              <a:t>Bretton</a:t>
            </a:r>
            <a:r>
              <a:rPr lang="en-US" sz="2800" b="1" dirty="0" smtClean="0"/>
              <a:t> Woods</a:t>
            </a:r>
          </a:p>
        </p:txBody>
      </p:sp>
      <p:sp>
        <p:nvSpPr>
          <p:cNvPr id="3" name="TextBox 2"/>
          <p:cNvSpPr txBox="1"/>
          <p:nvPr/>
        </p:nvSpPr>
        <p:spPr>
          <a:xfrm>
            <a:off x="2895600" y="133350"/>
            <a:ext cx="31630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World Bank</a:t>
            </a:r>
          </a:p>
        </p:txBody>
      </p:sp>
      <p:pic>
        <p:nvPicPr>
          <p:cNvPr id="6" name="Picture 5" descr="world_bank.png"/>
          <p:cNvPicPr>
            <a:picLocks noChangeAspect="1"/>
          </p:cNvPicPr>
          <p:nvPr/>
        </p:nvPicPr>
        <p:blipFill>
          <a:blip r:embed="rId2"/>
          <a:stretch>
            <a:fillRect/>
          </a:stretch>
        </p:blipFill>
        <p:spPr>
          <a:xfrm>
            <a:off x="838200" y="1600200"/>
            <a:ext cx="2581275" cy="257175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971550"/>
            <a:ext cx="5334000" cy="3970318"/>
          </a:xfrm>
          <a:prstGeom prst="rect">
            <a:avLst/>
          </a:prstGeom>
          <a:noFill/>
        </p:spPr>
        <p:txBody>
          <a:bodyPr wrap="square" rtlCol="0">
            <a:spAutoFit/>
          </a:bodyPr>
          <a:lstStyle/>
          <a:p>
            <a:pPr algn="ctr"/>
            <a:r>
              <a:rPr lang="en-US" sz="2800" b="1" dirty="0" smtClean="0"/>
              <a:t>The United States and most other countries were on a fixed exchange rate regime until 1971 (first the gold standard, then </a:t>
            </a:r>
            <a:r>
              <a:rPr lang="en-US" sz="2800" b="1" dirty="0" err="1" smtClean="0"/>
              <a:t>Bretton</a:t>
            </a:r>
            <a:r>
              <a:rPr lang="en-US" sz="2800" b="1" dirty="0" smtClean="0"/>
              <a:t> Woods). At Milton Friedman’s urging, the U.S. moved to a floating exchange rate regime, though it is actually a managed float, not a pure float.</a:t>
            </a:r>
          </a:p>
        </p:txBody>
      </p:sp>
      <p:pic>
        <p:nvPicPr>
          <p:cNvPr id="4" name="Picture 3"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5" name="Picture 4" descr="dog_leash.png"/>
          <p:cNvPicPr>
            <a:picLocks noChangeAspect="1"/>
          </p:cNvPicPr>
          <p:nvPr/>
        </p:nvPicPr>
        <p:blipFill>
          <a:blip r:embed="rId3"/>
          <a:stretch>
            <a:fillRect/>
          </a:stretch>
        </p:blipFill>
        <p:spPr>
          <a:xfrm>
            <a:off x="942616" y="1123950"/>
            <a:ext cx="1952984" cy="1692586"/>
          </a:xfrm>
          <a:prstGeom prst="rect">
            <a:avLst/>
          </a:prstGeom>
        </p:spPr>
      </p:pic>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1504950"/>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managed float (dirty float) </a:t>
            </a:r>
            <a:r>
              <a:rPr lang="en-US" sz="2800" b="1" dirty="0" smtClean="0"/>
              <a:t>–</a:t>
            </a:r>
          </a:p>
          <a:p>
            <a:pPr algn="ctr"/>
            <a:r>
              <a:rPr lang="en-US" sz="2800" b="1" dirty="0" smtClean="0"/>
              <a:t>floating exchange rate:</a:t>
            </a:r>
          </a:p>
          <a:p>
            <a:pPr algn="ctr"/>
            <a:r>
              <a:rPr lang="en-US" sz="2800" b="1" dirty="0" smtClean="0"/>
              <a:t>but government sometimes intervenes (buying or selling foreign assets to influence exchange rates)</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7" name="Picture 6" descr="pigpen.png"/>
          <p:cNvPicPr>
            <a:picLocks noChangeAspect="1"/>
          </p:cNvPicPr>
          <p:nvPr/>
        </p:nvPicPr>
        <p:blipFill>
          <a:blip r:embed="rId2"/>
          <a:stretch>
            <a:fillRect/>
          </a:stretch>
        </p:blipFill>
        <p:spPr>
          <a:xfrm>
            <a:off x="1104900" y="819150"/>
            <a:ext cx="1866900" cy="2019300"/>
          </a:xfrm>
          <a:prstGeom prst="rect">
            <a:avLst/>
          </a:prstGeom>
        </p:spPr>
      </p:pic>
      <p:pic>
        <p:nvPicPr>
          <p:cNvPr id="8" name="Picture 7" descr="balloon2.png"/>
          <p:cNvPicPr>
            <a:picLocks noChangeAspect="1"/>
          </p:cNvPicPr>
          <p:nvPr/>
        </p:nvPicPr>
        <p:blipFill>
          <a:blip r:embed="rId3"/>
          <a:stretch>
            <a:fillRect/>
          </a:stretch>
        </p:blipFill>
        <p:spPr>
          <a:xfrm>
            <a:off x="1295400" y="2876550"/>
            <a:ext cx="1524000" cy="2057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809750"/>
            <a:ext cx="44958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crawling peg </a:t>
            </a:r>
            <a:r>
              <a:rPr lang="en-US" sz="2800" b="1" dirty="0" smtClean="0"/>
              <a:t>–</a:t>
            </a:r>
          </a:p>
          <a:p>
            <a:pPr algn="ctr"/>
            <a:r>
              <a:rPr lang="en-US" sz="2800" b="1" dirty="0" smtClean="0"/>
              <a:t>fixed </a:t>
            </a:r>
            <a:r>
              <a:rPr lang="en-US" sz="2800" b="1" dirty="0" smtClean="0"/>
              <a:t>exchange rate:</a:t>
            </a:r>
          </a:p>
          <a:p>
            <a:pPr algn="ctr"/>
            <a:r>
              <a:rPr lang="en-US" sz="2800" b="1" dirty="0" smtClean="0"/>
              <a:t>but </a:t>
            </a:r>
            <a:r>
              <a:rPr lang="en-US" sz="2800" b="1" dirty="0" smtClean="0"/>
              <a:t>allowed to fluctuate between a narrow</a:t>
            </a:r>
          </a:p>
          <a:p>
            <a:pPr algn="ctr"/>
            <a:r>
              <a:rPr lang="en-US" sz="2800" b="1" dirty="0" smtClean="0"/>
              <a:t>band of rates</a:t>
            </a:r>
            <a:endParaRPr lang="en-US" sz="2800" b="1" dirty="0" smtClean="0"/>
          </a:p>
        </p:txBody>
      </p:sp>
      <p:sp>
        <p:nvSpPr>
          <p:cNvPr id="3" name="TextBox 2"/>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6" name="Picture 5" descr="baby-crawling.png"/>
          <p:cNvPicPr>
            <a:picLocks noChangeAspect="1"/>
          </p:cNvPicPr>
          <p:nvPr/>
        </p:nvPicPr>
        <p:blipFill>
          <a:blip r:embed="rId2"/>
          <a:stretch>
            <a:fillRect/>
          </a:stretch>
        </p:blipFill>
        <p:spPr>
          <a:xfrm>
            <a:off x="1447800" y="1213961"/>
            <a:ext cx="1304449" cy="1891189"/>
          </a:xfrm>
          <a:prstGeom prst="rect">
            <a:avLst/>
          </a:prstGeom>
        </p:spPr>
      </p:pic>
      <p:pic>
        <p:nvPicPr>
          <p:cNvPr id="7" name="Picture 6" descr="square_peg_in_round_hole_2.jpg"/>
          <p:cNvPicPr>
            <a:picLocks noChangeAspect="1"/>
          </p:cNvPicPr>
          <p:nvPr/>
        </p:nvPicPr>
        <p:blipFill>
          <a:blip r:embed="rId3"/>
          <a:stretch>
            <a:fillRect/>
          </a:stretch>
        </p:blipFill>
        <p:spPr>
          <a:xfrm>
            <a:off x="1066800" y="3352800"/>
            <a:ext cx="1905000" cy="142875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1102876"/>
            <a:ext cx="4495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gold standard </a:t>
            </a:r>
            <a:r>
              <a:rPr lang="en-US" sz="2800" b="1" dirty="0" smtClean="0"/>
              <a:t>–</a:t>
            </a:r>
          </a:p>
          <a:p>
            <a:pPr algn="ctr"/>
            <a:r>
              <a:rPr lang="en-US" sz="2800" b="1" dirty="0" smtClean="0"/>
              <a:t>fixed exchange rate:</a:t>
            </a:r>
          </a:p>
          <a:p>
            <a:pPr algn="ctr"/>
            <a:r>
              <a:rPr lang="en-US" sz="2800" b="1" dirty="0" smtClean="0"/>
              <a:t>currencies pegged to gold</a:t>
            </a:r>
          </a:p>
          <a:p>
            <a:pPr algn="ctr"/>
            <a:endParaRPr lang="en-US" sz="1400" b="1" dirty="0" smtClean="0"/>
          </a:p>
          <a:p>
            <a:pPr algn="ctr"/>
            <a:r>
              <a:rPr lang="en-US" sz="2800" b="1" dirty="0" err="1" smtClean="0">
                <a:effectLst>
                  <a:outerShdw blurRad="38100" dist="38100" dir="2700000" algn="tl">
                    <a:srgbClr val="000000">
                      <a:alpha val="43137"/>
                    </a:srgbClr>
                  </a:outerShdw>
                </a:effectLst>
              </a:rPr>
              <a:t>Bretton</a:t>
            </a:r>
            <a:r>
              <a:rPr lang="en-US" sz="2800" b="1" dirty="0" smtClean="0">
                <a:effectLst>
                  <a:outerShdw blurRad="38100" dist="38100" dir="2700000" algn="tl">
                    <a:srgbClr val="000000">
                      <a:alpha val="43137"/>
                    </a:srgbClr>
                  </a:outerShdw>
                </a:effectLst>
              </a:rPr>
              <a:t> Woods </a:t>
            </a:r>
            <a:r>
              <a:rPr lang="en-US" sz="2800" b="1" dirty="0" smtClean="0"/>
              <a:t>–</a:t>
            </a:r>
          </a:p>
          <a:p>
            <a:pPr algn="ctr"/>
            <a:r>
              <a:rPr lang="en-US" sz="2800" b="1" dirty="0" smtClean="0"/>
              <a:t>(1944-1971)</a:t>
            </a:r>
          </a:p>
          <a:p>
            <a:pPr algn="ctr"/>
            <a:r>
              <a:rPr lang="en-US" sz="2800" b="1" dirty="0" smtClean="0"/>
              <a:t>fixed exchange rate:</a:t>
            </a:r>
          </a:p>
          <a:p>
            <a:pPr algn="ctr"/>
            <a:r>
              <a:rPr lang="en-US" sz="2800" b="1" dirty="0" smtClean="0"/>
              <a:t>dollar pegged to gold, other currencies pegged to dollar</a:t>
            </a:r>
          </a:p>
        </p:txBody>
      </p:sp>
      <p:sp>
        <p:nvSpPr>
          <p:cNvPr id="7" name="TextBox 6"/>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8" name="Picture 7" descr="gold-bars.jpg"/>
          <p:cNvPicPr>
            <a:picLocks noChangeAspect="1"/>
          </p:cNvPicPr>
          <p:nvPr/>
        </p:nvPicPr>
        <p:blipFill>
          <a:blip r:embed="rId2"/>
          <a:stretch>
            <a:fillRect/>
          </a:stretch>
        </p:blipFill>
        <p:spPr>
          <a:xfrm>
            <a:off x="330200" y="1581150"/>
            <a:ext cx="3556000" cy="26670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1722894"/>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currency board </a:t>
            </a:r>
            <a:r>
              <a:rPr lang="en-US" sz="2800" b="1" dirty="0" smtClean="0"/>
              <a:t>–</a:t>
            </a:r>
          </a:p>
          <a:p>
            <a:pPr algn="ctr"/>
            <a:r>
              <a:rPr lang="en-US" sz="2800" b="1" dirty="0" smtClean="0"/>
              <a:t>fixed exchange rate:</a:t>
            </a:r>
          </a:p>
          <a:p>
            <a:pPr algn="ctr"/>
            <a:r>
              <a:rPr lang="en-US" sz="2800" b="1" dirty="0" smtClean="0"/>
              <a:t>domestic currency backed 100% by a foreign currency with a permanent peg</a:t>
            </a:r>
          </a:p>
          <a:p>
            <a:pPr algn="ctr"/>
            <a:r>
              <a:rPr lang="en-US" sz="2800" b="1" dirty="0" smtClean="0"/>
              <a:t>(or so they claim)</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7" name="Picture 6" descr="board.png"/>
          <p:cNvPicPr>
            <a:picLocks noChangeAspect="1"/>
          </p:cNvPicPr>
          <p:nvPr/>
        </p:nvPicPr>
        <p:blipFill>
          <a:blip r:embed="rId2"/>
          <a:stretch>
            <a:fillRect/>
          </a:stretch>
        </p:blipFill>
        <p:spPr>
          <a:xfrm>
            <a:off x="228600" y="971550"/>
            <a:ext cx="3840480" cy="3870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1848981"/>
            <a:ext cx="44958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dollarization </a:t>
            </a:r>
            <a:r>
              <a:rPr lang="en-US" sz="2800" b="1" dirty="0" smtClean="0"/>
              <a:t>–</a:t>
            </a:r>
          </a:p>
          <a:p>
            <a:pPr algn="ctr"/>
            <a:r>
              <a:rPr lang="en-US" sz="2800" b="1" dirty="0" smtClean="0"/>
              <a:t>fixed exchange rate:</a:t>
            </a:r>
          </a:p>
          <a:p>
            <a:pPr algn="ctr"/>
            <a:r>
              <a:rPr lang="en-US" sz="2800" b="1" dirty="0" smtClean="0"/>
              <a:t>adoption of a foreign currency as the domestic currency (e.g., the dollar)</a:t>
            </a:r>
          </a:p>
        </p:txBody>
      </p:sp>
      <p:sp>
        <p:nvSpPr>
          <p:cNvPr id="5" name="TextBox 4"/>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6" name="Picture 5" descr="dollars.png"/>
          <p:cNvPicPr>
            <a:picLocks noChangeAspect="1"/>
          </p:cNvPicPr>
          <p:nvPr/>
        </p:nvPicPr>
        <p:blipFill>
          <a:blip r:embed="rId2"/>
          <a:stretch>
            <a:fillRect/>
          </a:stretch>
        </p:blipFill>
        <p:spPr>
          <a:xfrm>
            <a:off x="342900" y="1657350"/>
            <a:ext cx="4000500" cy="2667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10804</TotalTime>
  <Words>1208</Words>
  <Application>Microsoft Office PowerPoint</Application>
  <PresentationFormat>On-screen Show (16:9)</PresentationFormat>
  <Paragraphs>223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833</cp:revision>
  <dcterms:created xsi:type="dcterms:W3CDTF">2010-08-30T19:56:42Z</dcterms:created>
  <dcterms:modified xsi:type="dcterms:W3CDTF">2011-04-12T05:18:19Z</dcterms:modified>
</cp:coreProperties>
</file>