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3"/>
  </p:handoutMasterIdLst>
  <p:sldIdLst>
    <p:sldId id="256" r:id="rId2"/>
    <p:sldId id="274" r:id="rId3"/>
    <p:sldId id="272" r:id="rId4"/>
    <p:sldId id="267" r:id="rId5"/>
    <p:sldId id="271" r:id="rId6"/>
    <p:sldId id="269" r:id="rId7"/>
    <p:sldId id="270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307" r:id="rId27"/>
    <p:sldId id="308" r:id="rId28"/>
    <p:sldId id="292" r:id="rId29"/>
    <p:sldId id="293" r:id="rId30"/>
    <p:sldId id="294" r:id="rId31"/>
    <p:sldId id="302" r:id="rId32"/>
    <p:sldId id="295" r:id="rId33"/>
    <p:sldId id="296" r:id="rId34"/>
    <p:sldId id="297" r:id="rId35"/>
    <p:sldId id="298" r:id="rId36"/>
    <p:sldId id="306" r:id="rId37"/>
    <p:sldId id="299" r:id="rId38"/>
    <p:sldId id="300" r:id="rId39"/>
    <p:sldId id="301" r:id="rId40"/>
    <p:sldId id="303" r:id="rId41"/>
    <p:sldId id="304" r:id="rId42"/>
    <p:sldId id="305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1200150"/>
            <a:ext cx="520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Monetary Policy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438221"/>
            <a:ext cx="4784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Targets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4/5/2011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1905000" cy="1271588"/>
          </a:xfrm>
          <a:prstGeom prst="rect">
            <a:avLst/>
          </a:prstGeom>
        </p:spPr>
      </p:pic>
      <p:pic>
        <p:nvPicPr>
          <p:cNvPr id="10" name="Picture 9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5350"/>
            <a:ext cx="1905000" cy="12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57049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central bank announces targets</a:t>
            </a:r>
          </a:p>
          <a:p>
            <a:pPr algn="ctr"/>
            <a:r>
              <a:rPr lang="en-US" sz="2800" b="1" dirty="0" smtClean="0"/>
              <a:t>for the annual growth rate of</a:t>
            </a:r>
          </a:p>
          <a:p>
            <a:pPr algn="ctr"/>
            <a:r>
              <a:rPr lang="en-US" sz="2800" b="1" dirty="0" smtClean="0"/>
              <a:t>a monetary aggregate</a:t>
            </a:r>
          </a:p>
          <a:p>
            <a:pPr algn="ctr"/>
            <a:r>
              <a:rPr lang="en-US" sz="2800" b="1" dirty="0" smtClean="0"/>
              <a:t>(e.g., 5% growth of M1 or</a:t>
            </a:r>
          </a:p>
          <a:p>
            <a:pPr algn="ctr"/>
            <a:r>
              <a:rPr lang="en-US" sz="2800" b="1" dirty="0" smtClean="0"/>
              <a:t>6% growth of M2)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123950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United States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money supply growth targets announced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Arthur Burns in 1975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often missed targets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focus on non-borrowed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Paul Volker in 1979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won’t use monetary aggregates as a guide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Greenspan in 1993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77278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Japan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“forecasts” for M2 + CDs announced in 1978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performance better than the Fed 1978-1987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switched to a tighter monetary policy 1989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partially blamed for the “lost decade”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76350"/>
            <a:ext cx="701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Germany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focus on “central bank money” (early 1970s)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can restrain inflation in the longer run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even when targets are missed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reason for the relative success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clearly stated monetary policy objectives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central bank communication with public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520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Targeting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3105150"/>
            <a:ext cx="1440249" cy="1079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81915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elements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flexible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transparent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accountable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immediate signals (inflation expectations)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immediate accountability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strong and reliable relationship required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goal variable : targeted aggregate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16592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medium-term numerical target for inflation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public announcement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institutional commitment to price stability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primary, long-run goal of monetary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many variables are used in making decisions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increased transparency of the strategy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increased accountability of the central bank</a:t>
            </a:r>
          </a:p>
        </p:txBody>
      </p:sp>
      <p:pic>
        <p:nvPicPr>
          <p:cNvPr id="7" name="Picture 6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876550"/>
            <a:ext cx="1257300" cy="13668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039832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Zealand (since 1990)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decreased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high growth, lower unemployment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Canada (since 1991)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decreased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slightly higher unemployment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United Kingdom (since 1992)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close to target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high growth, lower unemployment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876550"/>
            <a:ext cx="1257300" cy="1366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81915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variables examined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easily understood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reduces time-inconsistency problem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transparency and accountability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delayed signaling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too much rigidity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output fluctuations possible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GDP growth during disinflation</a:t>
            </a:r>
          </a:p>
        </p:txBody>
      </p:sp>
      <p:pic>
        <p:nvPicPr>
          <p:cNvPr id="4" name="Picture 3" descr="percent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876550"/>
            <a:ext cx="1257300" cy="1366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16_01"/>
          <p:cNvPicPr>
            <a:picLocks noChangeAspect="1" noChangeArrowheads="1"/>
          </p:cNvPicPr>
          <p:nvPr/>
        </p:nvPicPr>
        <p:blipFill>
          <a:blip r:embed="rId2"/>
          <a:srcRect b="64998"/>
          <a:stretch>
            <a:fillRect/>
          </a:stretch>
        </p:blipFill>
        <p:spPr bwMode="auto">
          <a:xfrm>
            <a:off x="381000" y="1276350"/>
            <a:ext cx="839340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16_01"/>
          <p:cNvPicPr>
            <a:picLocks noChangeAspect="1" noChangeArrowheads="1"/>
          </p:cNvPicPr>
          <p:nvPr/>
        </p:nvPicPr>
        <p:blipFill>
          <a:blip r:embed="rId2"/>
          <a:srcRect t="34713" b="31122"/>
          <a:stretch>
            <a:fillRect/>
          </a:stretch>
        </p:blipFill>
        <p:spPr bwMode="auto">
          <a:xfrm>
            <a:off x="381000" y="1353759"/>
            <a:ext cx="8393402" cy="3122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898868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tools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instruments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33350"/>
            <a:ext cx="4352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</a:t>
            </a:r>
          </a:p>
        </p:txBody>
      </p:sp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4950"/>
            <a:ext cx="38100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16_01"/>
          <p:cNvPicPr>
            <a:picLocks noChangeAspect="1" noChangeArrowheads="1"/>
          </p:cNvPicPr>
          <p:nvPr/>
        </p:nvPicPr>
        <p:blipFill>
          <a:blip r:embed="rId2"/>
          <a:srcRect t="68229"/>
          <a:stretch>
            <a:fillRect/>
          </a:stretch>
        </p:blipFill>
        <p:spPr bwMode="auto">
          <a:xfrm>
            <a:off x="381000" y="1352550"/>
            <a:ext cx="8393402" cy="2903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456" y="133350"/>
            <a:ext cx="4834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Targeting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75" y="133350"/>
            <a:ext cx="858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 with no Explicit Anchor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52060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 </a:t>
            </a:r>
            <a:r>
              <a:rPr lang="en-US" sz="2800" b="1" i="1" dirty="0" smtClean="0"/>
              <a:t>explicit</a:t>
            </a:r>
            <a:r>
              <a:rPr lang="en-US" sz="2800" b="1" dirty="0" smtClean="0"/>
              <a:t> nominal anchor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overriding concern for the Fed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used by the Fed recently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“just do it” approach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forward looking behavior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periodic “preemptive strikes”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goal: prevent inflation from getting started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3105150"/>
            <a:ext cx="1447800" cy="1447800"/>
            <a:chOff x="76200" y="3105150"/>
            <a:chExt cx="1752600" cy="1752600"/>
          </a:xfrm>
        </p:grpSpPr>
        <p:pic>
          <p:nvPicPr>
            <p:cNvPr id="6" name="Picture 5" descr="ancho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81350"/>
              <a:ext cx="1272540" cy="1524000"/>
            </a:xfrm>
            <a:prstGeom prst="rect">
              <a:avLst/>
            </a:prstGeom>
          </p:spPr>
        </p:pic>
        <p:sp>
          <p:nvSpPr>
            <p:cNvPr id="7" name="&quot;No&quot; Symbol 6"/>
            <p:cNvSpPr/>
            <p:nvPr/>
          </p:nvSpPr>
          <p:spPr>
            <a:xfrm>
              <a:off x="76200" y="3105150"/>
              <a:ext cx="1752600" cy="1752600"/>
            </a:xfrm>
            <a:prstGeom prst="noSmoking">
              <a:avLst>
                <a:gd name="adj" fmla="val 1046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75" y="133350"/>
            <a:ext cx="8583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Targeting with no Explicit Anchor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1152"/>
            <a:ext cx="1680210" cy="158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04775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uses many sources of information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reduces time-inconsistency problem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demonstrated success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disadvantages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lack of transparency and accountability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strong dependence on people in charge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preferences, skills, trustworthiness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inconsistent with democratic principles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3105150"/>
            <a:ext cx="1447800" cy="1447800"/>
            <a:chOff x="76200" y="3105150"/>
            <a:chExt cx="1752600" cy="1752600"/>
          </a:xfrm>
        </p:grpSpPr>
        <p:pic>
          <p:nvPicPr>
            <p:cNvPr id="6" name="Picture 5" descr="ancho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81350"/>
              <a:ext cx="1272540" cy="1524000"/>
            </a:xfrm>
            <a:prstGeom prst="rect">
              <a:avLst/>
            </a:prstGeom>
          </p:spPr>
        </p:pic>
        <p:sp>
          <p:nvSpPr>
            <p:cNvPr id="7" name="&quot;No&quot; Symbol 6"/>
            <p:cNvSpPr/>
            <p:nvPr/>
          </p:nvSpPr>
          <p:spPr>
            <a:xfrm>
              <a:off x="76200" y="3105150"/>
              <a:ext cx="1752600" cy="1752600"/>
            </a:xfrm>
            <a:prstGeom prst="noSmoking">
              <a:avLst>
                <a:gd name="adj" fmla="val 1046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Mtbl1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71550"/>
            <a:ext cx="717391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133350"/>
            <a:ext cx="7014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Strategies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66800" y="860523"/>
            <a:ext cx="7086600" cy="4225827"/>
            <a:chOff x="457200" y="285750"/>
            <a:chExt cx="8382000" cy="4998289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1295400" y="666750"/>
              <a:ext cx="0" cy="411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295400" y="4781550"/>
              <a:ext cx="5410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57200" y="285750"/>
              <a:ext cx="1828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Interest Rate, i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080125" y="4741863"/>
              <a:ext cx="2355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Quantity of Money, M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447800" y="1047750"/>
              <a:ext cx="4953000" cy="28590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191000" y="742950"/>
              <a:ext cx="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77000" y="371475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8600" y="438150"/>
              <a:ext cx="754842" cy="42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s</a:t>
              </a:r>
              <a:r>
                <a:rPr lang="en-US" dirty="0"/>
                <a:t>*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62399" y="4857750"/>
              <a:ext cx="655140" cy="42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*</a:t>
              </a:r>
              <a:endParaRPr lang="en-US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295400" y="264795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38200" y="2495550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30000"/>
                <a:t>*</a:t>
              </a:r>
              <a:endParaRPr lang="en-US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438400" y="779463"/>
              <a:ext cx="4572000" cy="2463800"/>
              <a:chOff x="1536" y="1031"/>
              <a:chExt cx="2880" cy="1552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1536" y="1031"/>
                <a:ext cx="2448" cy="14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032" y="235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30000"/>
                  <a:t>d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447800" y="1885950"/>
              <a:ext cx="4572000" cy="2463800"/>
              <a:chOff x="912" y="1728"/>
              <a:chExt cx="2880" cy="1552"/>
            </a:xfrm>
          </p:grpSpPr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912" y="1728"/>
                <a:ext cx="2448" cy="141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3408" y="3049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30000"/>
                  <a:t>d</a:t>
                </a:r>
                <a:r>
                  <a:rPr lang="en-US" baseline="-25000"/>
                  <a:t>1</a:t>
                </a:r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838200" y="3333750"/>
              <a:ext cx="3352800" cy="366713"/>
              <a:chOff x="528" y="2640"/>
              <a:chExt cx="2112" cy="231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816" y="2736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28" y="2640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i</a:t>
                </a:r>
                <a:r>
                  <a:rPr lang="en-US" baseline="-25000"/>
                  <a:t>1</a:t>
                </a:r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838200" y="1657350"/>
              <a:ext cx="3352800" cy="366713"/>
              <a:chOff x="528" y="1584"/>
              <a:chExt cx="2112" cy="231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i</a:t>
                </a:r>
                <a:r>
                  <a:rPr lang="en-US" baseline="-25000"/>
                  <a:t>2</a:t>
                </a:r>
              </a:p>
            </p:txBody>
          </p:sp>
        </p:grp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638800" y="666750"/>
              <a:ext cx="3200400" cy="165258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marL="342900" indent="-342900">
                <a:buFontTx/>
                <a:buChar char="•"/>
              </a:pP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dirty="0"/>
                <a:t> fluctuates between </a:t>
              </a: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i="1" baseline="-25000" dirty="0"/>
                <a:t>1</a:t>
              </a:r>
              <a:r>
                <a:rPr lang="en-US" b="1" dirty="0"/>
                <a:t> and </a:t>
              </a: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i="1" baseline="-25000" dirty="0"/>
                <a:t>2</a:t>
              </a:r>
              <a:endParaRPr lang="en-US" b="1" baseline="-25000" dirty="0"/>
            </a:p>
            <a:p>
              <a:pPr marL="342900" indent="-342900">
                <a:buFontTx/>
                <a:buChar char="•"/>
              </a:pPr>
              <a:r>
                <a:rPr lang="en-US" b="1" dirty="0"/>
                <a:t>With </a:t>
              </a:r>
              <a:r>
                <a:rPr lang="en-US" b="1" i="1" dirty="0"/>
                <a:t>M</a:t>
              </a:r>
              <a:r>
                <a:rPr lang="en-US" b="1" dirty="0"/>
                <a:t>-target at </a:t>
              </a:r>
              <a:r>
                <a:rPr lang="en-US" b="1" i="1" dirty="0"/>
                <a:t>M</a:t>
              </a:r>
              <a:r>
                <a:rPr lang="en-US" b="1" dirty="0"/>
                <a:t>*, </a:t>
              </a:r>
              <a:r>
                <a:rPr lang="en-US" b="1" i="1" dirty="0" err="1"/>
                <a:t>i</a:t>
              </a:r>
              <a:r>
                <a:rPr lang="en-US" b="1" dirty="0"/>
                <a:t> fluctuates between </a:t>
              </a:r>
              <a:r>
                <a:rPr lang="en-US" b="1" i="1" dirty="0"/>
                <a:t>i</a:t>
              </a:r>
              <a:r>
                <a:rPr lang="en-US" b="1" i="1" baseline="-25000" dirty="0"/>
                <a:t>1</a:t>
              </a:r>
              <a:r>
                <a:rPr lang="en-US" b="1" dirty="0"/>
                <a:t> and </a:t>
              </a:r>
              <a:r>
                <a:rPr lang="en-US" b="1" i="1" dirty="0"/>
                <a:t>i</a:t>
              </a:r>
              <a:r>
                <a:rPr lang="en-US" b="1" i="1" baseline="-25000" dirty="0"/>
                <a:t>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81200" y="133350"/>
            <a:ext cx="5561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3350"/>
            <a:ext cx="5178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Rate Target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66800" y="895350"/>
            <a:ext cx="7543800" cy="4178597"/>
            <a:chOff x="457200" y="1143000"/>
            <a:chExt cx="9054307" cy="5015284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1295400" y="1524000"/>
              <a:ext cx="0" cy="411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1295400" y="5638800"/>
              <a:ext cx="5410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57200" y="1143000"/>
              <a:ext cx="2012068" cy="4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Interest Rate, </a:t>
              </a:r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080125" y="5599113"/>
              <a:ext cx="2355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Quantity of Money, M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447800" y="1905000"/>
              <a:ext cx="4953000" cy="28590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191000" y="1600200"/>
              <a:ext cx="0" cy="403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477000" y="457200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038600" y="1295399"/>
              <a:ext cx="717110" cy="4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s</a:t>
              </a:r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62399" y="5715000"/>
              <a:ext cx="610395" cy="44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</a:t>
              </a:r>
              <a:r>
                <a:rPr lang="en-US" baseline="30000" dirty="0"/>
                <a:t>*</a:t>
              </a:r>
              <a:endParaRPr lang="en-US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295400" y="3505200"/>
              <a:ext cx="480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38200" y="3352800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30000"/>
                <a:t>*</a:t>
              </a:r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438400" y="1636713"/>
              <a:ext cx="3886200" cy="224313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400800" y="3733800"/>
              <a:ext cx="609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447800" y="2743200"/>
              <a:ext cx="3886200" cy="224313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410200" y="4840288"/>
              <a:ext cx="609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  <a:r>
                <a:rPr lang="en-US" baseline="30000"/>
                <a:t>d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1295400" y="43434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838200" y="41910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1</a:t>
              </a: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381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  <a:r>
                <a:rPr lang="en-US" baseline="-25000"/>
                <a:t>2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202716" y="1219200"/>
              <a:ext cx="3308791" cy="193586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/>
            <a:p>
              <a:pPr marL="342900" indent="-342900">
                <a:buFontTx/>
                <a:buChar char="•"/>
              </a:pP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i="1" dirty="0"/>
                <a:t> </a:t>
              </a:r>
              <a:r>
                <a:rPr lang="en-US" b="1" dirty="0"/>
                <a:t>fluctuates between </a:t>
              </a:r>
              <a:r>
                <a:rPr lang="en-US" b="1" i="1" dirty="0"/>
                <a:t>M</a:t>
              </a:r>
              <a:r>
                <a:rPr lang="en-US" b="1" i="1" baseline="30000" dirty="0"/>
                <a:t> d</a:t>
              </a:r>
              <a:r>
                <a:rPr lang="en-US" b="1" baseline="-25000" dirty="0"/>
                <a:t>1</a:t>
              </a:r>
              <a:r>
                <a:rPr lang="en-US" b="1" dirty="0"/>
                <a:t> and M</a:t>
              </a:r>
              <a:r>
                <a:rPr lang="en-US" b="1" i="1" baseline="30000" dirty="0"/>
                <a:t> d</a:t>
              </a:r>
              <a:r>
                <a:rPr lang="en-US" b="1" baseline="-25000" dirty="0"/>
                <a:t>2</a:t>
              </a:r>
            </a:p>
            <a:p>
              <a:pPr marL="342900" indent="-342900">
                <a:buFontTx/>
                <a:buChar char="•"/>
              </a:pPr>
              <a:r>
                <a:rPr lang="en-US" b="1" dirty="0"/>
                <a:t>To set </a:t>
              </a:r>
              <a:r>
                <a:rPr lang="en-US" b="1" i="1" dirty="0" err="1"/>
                <a:t>i</a:t>
              </a:r>
              <a:r>
                <a:rPr lang="en-US" b="1" dirty="0"/>
                <a:t>-target at </a:t>
              </a:r>
              <a:r>
                <a:rPr lang="en-US" b="1" i="1" dirty="0" err="1"/>
                <a:t>i</a:t>
              </a:r>
              <a:r>
                <a:rPr lang="en-US" b="1" dirty="0"/>
                <a:t>* </a:t>
              </a:r>
              <a:r>
                <a:rPr lang="en-US" b="1" i="1" dirty="0"/>
                <a:t>M</a:t>
              </a:r>
              <a:r>
                <a:rPr lang="en-US" b="1" i="1" baseline="30000" dirty="0"/>
                <a:t>s</a:t>
              </a:r>
              <a:r>
                <a:rPr lang="en-US" b="1" dirty="0"/>
                <a:t> fluctuates between </a:t>
              </a:r>
              <a:r>
                <a:rPr lang="en-US" b="1" i="1" dirty="0"/>
                <a:t>M</a:t>
              </a:r>
              <a:r>
                <a:rPr lang="en-US" b="1" i="1" baseline="-25000" dirty="0"/>
                <a:t>1</a:t>
              </a:r>
              <a:r>
                <a:rPr lang="en-US" b="1" i="1" dirty="0"/>
                <a:t> </a:t>
              </a:r>
              <a:r>
                <a:rPr lang="en-US" b="1" dirty="0"/>
                <a:t>and </a:t>
              </a:r>
              <a:r>
                <a:rPr lang="en-US" b="1" i="1" dirty="0"/>
                <a:t>M</a:t>
              </a:r>
              <a:r>
                <a:rPr lang="en-US" b="1" i="1" baseline="-25000" dirty="0"/>
                <a:t>2</a:t>
              </a:r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2514600" y="1295400"/>
              <a:ext cx="869950" cy="4786313"/>
              <a:chOff x="1584" y="816"/>
              <a:chExt cx="548" cy="3015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728" y="1008"/>
                <a:ext cx="0" cy="25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1632" y="816"/>
                <a:ext cx="500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baseline="30000" dirty="0"/>
                  <a:t>*</a:t>
                </a:r>
                <a:endParaRPr lang="en-US" baseline="-25000" dirty="0"/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360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-25000"/>
                  <a:t>1</a:t>
                </a:r>
              </a:p>
            </p:txBody>
          </p:sp>
        </p:grp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5486407" y="1295400"/>
              <a:ext cx="733426" cy="4786313"/>
              <a:chOff x="3456" y="816"/>
              <a:chExt cx="462" cy="3015"/>
            </a:xfrm>
          </p:grpSpPr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3600" y="1008"/>
                <a:ext cx="0" cy="25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3457" y="816"/>
                <a:ext cx="46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M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*</a:t>
                </a:r>
                <a:endParaRPr lang="en-US" baseline="-25000" dirty="0"/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3456" y="3600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M</a:t>
                </a:r>
                <a:r>
                  <a:rPr lang="en-US" baseline="-25000"/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609600" y="133350"/>
            <a:ext cx="788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Nonborrowed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Reserves Target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" y="939800"/>
            <a:ext cx="8780463" cy="4135438"/>
            <a:chOff x="1" y="939800"/>
            <a:chExt cx="8780463" cy="4135438"/>
          </a:xfrm>
        </p:grpSpPr>
        <p:grpSp>
          <p:nvGrpSpPr>
            <p:cNvPr id="89" name="Group 4"/>
            <p:cNvGrpSpPr>
              <a:grpSpLocks/>
            </p:cNvGrpSpPr>
            <p:nvPr/>
          </p:nvGrpSpPr>
          <p:grpSpPr bwMode="auto">
            <a:xfrm>
              <a:off x="1" y="939800"/>
              <a:ext cx="8780463" cy="4135438"/>
              <a:chOff x="-15" y="1008"/>
              <a:chExt cx="5531" cy="2605"/>
            </a:xfrm>
          </p:grpSpPr>
          <p:sp>
            <p:nvSpPr>
              <p:cNvPr id="90" name="Line 5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0" cy="23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960" y="3360"/>
                <a:ext cx="3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-15" y="1008"/>
                <a:ext cx="10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Federal Funds</a:t>
                </a:r>
              </a:p>
              <a:p>
                <a:pPr algn="ctr"/>
                <a:r>
                  <a:rPr lang="en-US" dirty="0"/>
                  <a:t>Rate</a:t>
                </a:r>
              </a:p>
            </p:txBody>
          </p:sp>
          <p:sp>
            <p:nvSpPr>
              <p:cNvPr id="93" name="Text Box 8"/>
              <p:cNvSpPr txBox="1">
                <a:spLocks noChangeArrowheads="1"/>
              </p:cNvSpPr>
              <p:nvPr/>
            </p:nvSpPr>
            <p:spPr bwMode="auto">
              <a:xfrm>
                <a:off x="3825" y="3380"/>
                <a:ext cx="169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Quantity </a:t>
                </a:r>
                <a:r>
                  <a:rPr lang="en-US" dirty="0" smtClean="0"/>
                  <a:t>of Reserves</a:t>
                </a:r>
                <a:r>
                  <a:rPr lang="en-US" dirty="0"/>
                  <a:t>, R</a:t>
                </a:r>
              </a:p>
            </p:txBody>
          </p:sp>
        </p:grp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5545137" y="1668462"/>
              <a:ext cx="425450" cy="367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30000"/>
                <a:t>s</a:t>
              </a:r>
              <a:endParaRPr lang="en-US"/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4291013" y="4705350"/>
              <a:ext cx="43338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/>
                <a:t>R</a:t>
              </a:r>
              <a:r>
                <a:rPr lang="en-US" baseline="-25000" dirty="0" err="1"/>
                <a:t>n</a:t>
              </a:r>
              <a:endParaRPr lang="en-US" baseline="-25000" dirty="0"/>
            </a:p>
          </p:txBody>
        </p:sp>
        <p:grpSp>
          <p:nvGrpSpPr>
            <p:cNvPr id="100" name="Group 22"/>
            <p:cNvGrpSpPr>
              <a:grpSpLocks/>
            </p:cNvGrpSpPr>
            <p:nvPr/>
          </p:nvGrpSpPr>
          <p:grpSpPr bwMode="auto">
            <a:xfrm>
              <a:off x="1066800" y="3040062"/>
              <a:ext cx="3429000" cy="366713"/>
              <a:chOff x="864" y="2585"/>
              <a:chExt cx="2160" cy="231"/>
            </a:xfrm>
          </p:grpSpPr>
          <p:sp>
            <p:nvSpPr>
              <p:cNvPr id="101" name="Line 23"/>
              <p:cNvSpPr>
                <a:spLocks noChangeShapeType="1"/>
              </p:cNvSpPr>
              <p:nvPr/>
            </p:nvSpPr>
            <p:spPr bwMode="auto">
              <a:xfrm flipH="1">
                <a:off x="1152" y="2688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1</a:t>
                </a:r>
              </a:p>
            </p:txBody>
          </p:sp>
        </p:grpSp>
        <p:grpSp>
          <p:nvGrpSpPr>
            <p:cNvPr id="103" name="Group 28"/>
            <p:cNvGrpSpPr>
              <a:grpSpLocks/>
            </p:cNvGrpSpPr>
            <p:nvPr/>
          </p:nvGrpSpPr>
          <p:grpSpPr bwMode="auto">
            <a:xfrm>
              <a:off x="4495800" y="2811462"/>
              <a:ext cx="342900" cy="406400"/>
              <a:chOff x="3903" y="1493"/>
              <a:chExt cx="216" cy="256"/>
            </a:xfrm>
          </p:grpSpPr>
          <p:sp>
            <p:nvSpPr>
              <p:cNvPr id="104" name="Oval 29"/>
              <p:cNvSpPr>
                <a:spLocks noChangeArrowheads="1"/>
              </p:cNvSpPr>
              <p:nvPr/>
            </p:nvSpPr>
            <p:spPr bwMode="auto">
              <a:xfrm>
                <a:off x="3903" y="1693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Text Box 30"/>
              <p:cNvSpPr txBox="1">
                <a:spLocks noChangeArrowheads="1"/>
              </p:cNvSpPr>
              <p:nvPr/>
            </p:nvSpPr>
            <p:spPr bwMode="auto">
              <a:xfrm>
                <a:off x="3950" y="149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</a:t>
                </a:r>
              </a:p>
            </p:txBody>
          </p:sp>
        </p:grp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H="1">
              <a:off x="2971800" y="2532062"/>
              <a:ext cx="22860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2286000" y="1897062"/>
              <a:ext cx="5170488" cy="2584450"/>
              <a:chOff x="2286000" y="2743200"/>
              <a:chExt cx="5171243" cy="2584450"/>
            </a:xfrm>
          </p:grpSpPr>
          <p:grpSp>
            <p:nvGrpSpPr>
              <p:cNvPr id="108" name="Group 9"/>
              <p:cNvGrpSpPr>
                <a:grpSpLocks/>
              </p:cNvGrpSpPr>
              <p:nvPr/>
            </p:nvGrpSpPr>
            <p:grpSpPr bwMode="auto">
              <a:xfrm>
                <a:off x="2286000" y="2743200"/>
                <a:ext cx="4029076" cy="2584450"/>
                <a:chOff x="1617" y="1632"/>
                <a:chExt cx="2538" cy="1628"/>
              </a:xfrm>
            </p:grpSpPr>
            <p:sp>
              <p:nvSpPr>
                <p:cNvPr id="110" name="Line 10"/>
                <p:cNvSpPr>
                  <a:spLocks noChangeShapeType="1"/>
                </p:cNvSpPr>
                <p:nvPr/>
              </p:nvSpPr>
              <p:spPr bwMode="auto">
                <a:xfrm>
                  <a:off x="1617" y="1632"/>
                  <a:ext cx="2245" cy="1296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29" y="3029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  <p:sp>
            <p:nvSpPr>
              <p:cNvPr id="109" name="Line 10"/>
              <p:cNvSpPr>
                <a:spLocks noChangeShapeType="1"/>
              </p:cNvSpPr>
              <p:nvPr/>
            </p:nvSpPr>
            <p:spPr bwMode="auto">
              <a:xfrm>
                <a:off x="5867948" y="4830193"/>
                <a:ext cx="1589295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Text Box 19"/>
            <p:cNvSpPr txBox="1">
              <a:spLocks noChangeArrowheads="1"/>
            </p:cNvSpPr>
            <p:nvPr/>
          </p:nvSpPr>
          <p:spPr bwMode="auto">
            <a:xfrm>
              <a:off x="1066800" y="1516062"/>
              <a:ext cx="465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  <p:grpSp>
          <p:nvGrpSpPr>
            <p:cNvPr id="113" name="Group 43"/>
            <p:cNvGrpSpPr>
              <a:grpSpLocks/>
            </p:cNvGrpSpPr>
            <p:nvPr/>
          </p:nvGrpSpPr>
          <p:grpSpPr bwMode="auto">
            <a:xfrm>
              <a:off x="2286000" y="2466975"/>
              <a:ext cx="3505200" cy="2006600"/>
              <a:chOff x="1606350" y="3312588"/>
              <a:chExt cx="3505200" cy="2006600"/>
            </a:xfrm>
          </p:grpSpPr>
          <p:grpSp>
            <p:nvGrpSpPr>
              <p:cNvPr id="114" name="Group 25"/>
              <p:cNvGrpSpPr>
                <a:grpSpLocks/>
              </p:cNvGrpSpPr>
              <p:nvPr/>
            </p:nvGrpSpPr>
            <p:grpSpPr bwMode="auto">
              <a:xfrm>
                <a:off x="1606350" y="3312590"/>
                <a:ext cx="3108325" cy="2006601"/>
                <a:chOff x="1752" y="1949"/>
                <a:chExt cx="1958" cy="1264"/>
              </a:xfrm>
            </p:grpSpPr>
            <p:sp>
              <p:nvSpPr>
                <p:cNvPr id="116" name="Line 26"/>
                <p:cNvSpPr>
                  <a:spLocks noChangeShapeType="1"/>
                </p:cNvSpPr>
                <p:nvPr/>
              </p:nvSpPr>
              <p:spPr bwMode="auto">
                <a:xfrm>
                  <a:off x="1752" y="1949"/>
                  <a:ext cx="1644" cy="9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84" y="2982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</p:grpSp>
          <p:sp>
            <p:nvSpPr>
              <p:cNvPr id="115" name="Line 10"/>
              <p:cNvSpPr>
                <a:spLocks noChangeShapeType="1"/>
              </p:cNvSpPr>
              <p:nvPr/>
            </p:nvSpPr>
            <p:spPr bwMode="auto">
              <a:xfrm>
                <a:off x="4225771" y="4831673"/>
                <a:ext cx="88577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Text Box 19"/>
            <p:cNvSpPr txBox="1">
              <a:spLocks noChangeArrowheads="1"/>
            </p:cNvSpPr>
            <p:nvPr/>
          </p:nvSpPr>
          <p:spPr bwMode="auto">
            <a:xfrm>
              <a:off x="1066800" y="3878262"/>
              <a:ext cx="466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  <p:grpSp>
          <p:nvGrpSpPr>
            <p:cNvPr id="119" name="Group 25"/>
            <p:cNvGrpSpPr>
              <a:grpSpLocks/>
            </p:cNvGrpSpPr>
            <p:nvPr/>
          </p:nvGrpSpPr>
          <p:grpSpPr bwMode="auto">
            <a:xfrm>
              <a:off x="2743200" y="1592262"/>
              <a:ext cx="4092575" cy="2362200"/>
              <a:chOff x="1752" y="1949"/>
              <a:chExt cx="2578" cy="1488"/>
            </a:xfrm>
          </p:grpSpPr>
          <p:sp>
            <p:nvSpPr>
              <p:cNvPr id="120" name="Line 26"/>
              <p:cNvSpPr>
                <a:spLocks noChangeShapeType="1"/>
              </p:cNvSpPr>
              <p:nvPr/>
            </p:nvSpPr>
            <p:spPr bwMode="auto">
              <a:xfrm>
                <a:off x="1752" y="1949"/>
                <a:ext cx="2578" cy="1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Text Box 27"/>
              <p:cNvSpPr txBox="1">
                <a:spLocks noChangeArrowheads="1"/>
              </p:cNvSpPr>
              <p:nvPr/>
            </p:nvSpPr>
            <p:spPr bwMode="auto">
              <a:xfrm>
                <a:off x="3829" y="3029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</p:grpSp>
        <p:grpSp>
          <p:nvGrpSpPr>
            <p:cNvPr id="122" name="Group 22"/>
            <p:cNvGrpSpPr>
              <a:grpSpLocks/>
            </p:cNvGrpSpPr>
            <p:nvPr/>
          </p:nvGrpSpPr>
          <p:grpSpPr bwMode="auto">
            <a:xfrm>
              <a:off x="1066800" y="3573462"/>
              <a:ext cx="3429000" cy="366713"/>
              <a:chOff x="864" y="2585"/>
              <a:chExt cx="2160" cy="231"/>
            </a:xfrm>
          </p:grpSpPr>
          <p:sp>
            <p:nvSpPr>
              <p:cNvPr id="123" name="Line 23"/>
              <p:cNvSpPr>
                <a:spLocks noChangeShapeType="1"/>
              </p:cNvSpPr>
              <p:nvPr/>
            </p:nvSpPr>
            <p:spPr bwMode="auto">
              <a:xfrm flipH="1">
                <a:off x="1152" y="2688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2</a:t>
                </a:r>
              </a:p>
            </p:txBody>
          </p:sp>
        </p:grpSp>
        <p:grpSp>
          <p:nvGrpSpPr>
            <p:cNvPr id="125" name="Group 22"/>
            <p:cNvGrpSpPr>
              <a:grpSpLocks/>
            </p:cNvGrpSpPr>
            <p:nvPr/>
          </p:nvGrpSpPr>
          <p:grpSpPr bwMode="auto">
            <a:xfrm>
              <a:off x="1066800" y="2430462"/>
              <a:ext cx="3429000" cy="366713"/>
              <a:chOff x="864" y="2585"/>
              <a:chExt cx="2160" cy="231"/>
            </a:xfrm>
          </p:grpSpPr>
          <p:sp>
            <p:nvSpPr>
              <p:cNvPr id="126" name="Line 23"/>
              <p:cNvSpPr>
                <a:spLocks noChangeShapeType="1"/>
              </p:cNvSpPr>
              <p:nvPr/>
            </p:nvSpPr>
            <p:spPr bwMode="auto">
              <a:xfrm flipH="1">
                <a:off x="1152" y="2688"/>
                <a:ext cx="187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3</a:t>
                </a:r>
              </a:p>
            </p:txBody>
          </p:sp>
        </p:grpSp>
        <p:sp>
          <p:nvSpPr>
            <p:cNvPr id="128" name="Line 34"/>
            <p:cNvSpPr>
              <a:spLocks noChangeShapeType="1"/>
            </p:cNvSpPr>
            <p:nvPr/>
          </p:nvSpPr>
          <p:spPr bwMode="auto">
            <a:xfrm flipV="1">
              <a:off x="3124200" y="1973262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Line 14"/>
          <p:cNvSpPr>
            <a:spLocks noChangeShapeType="1"/>
          </p:cNvSpPr>
          <p:nvPr/>
        </p:nvSpPr>
        <p:spPr bwMode="auto">
          <a:xfrm flipV="1">
            <a:off x="4529137" y="1668462"/>
            <a:ext cx="0" cy="3005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15"/>
          <p:cNvSpPr>
            <a:spLocks noChangeShapeType="1"/>
          </p:cNvSpPr>
          <p:nvPr/>
        </p:nvSpPr>
        <p:spPr bwMode="auto">
          <a:xfrm>
            <a:off x="4556760" y="1668462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" y="939800"/>
            <a:ext cx="7872413" cy="4135438"/>
            <a:chOff x="1" y="1785938"/>
            <a:chExt cx="7872413" cy="413543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" y="1785938"/>
              <a:ext cx="7872413" cy="3733800"/>
              <a:chOff x="-15" y="1008"/>
              <a:chExt cx="4959" cy="2352"/>
            </a:xfrm>
          </p:grpSpPr>
          <p:sp>
            <p:nvSpPr>
              <p:cNvPr id="3" name="Line 5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0" cy="23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Line 6"/>
              <p:cNvSpPr>
                <a:spLocks noChangeShapeType="1"/>
              </p:cNvSpPr>
              <p:nvPr/>
            </p:nvSpPr>
            <p:spPr bwMode="auto">
              <a:xfrm>
                <a:off x="960" y="3360"/>
                <a:ext cx="39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-15" y="1008"/>
                <a:ext cx="10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Federal Funds</a:t>
                </a:r>
              </a:p>
              <a:p>
                <a:pPr algn="ctr"/>
                <a:r>
                  <a:rPr lang="en-US" dirty="0"/>
                  <a:t>Rate</a:t>
                </a:r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4495799" y="2514600"/>
              <a:ext cx="2286000" cy="3005138"/>
              <a:chOff x="3009" y="664"/>
              <a:chExt cx="1440" cy="2717"/>
            </a:xfrm>
          </p:grpSpPr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3009" y="664"/>
                <a:ext cx="1440" cy="2717"/>
                <a:chOff x="2272" y="643"/>
                <a:chExt cx="1440" cy="2717"/>
              </a:xfrm>
            </p:grpSpPr>
            <p:sp>
              <p:nvSpPr>
                <p:cNvPr id="1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293" y="643"/>
                  <a:ext cx="0" cy="27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15"/>
                <p:cNvSpPr>
                  <a:spLocks noChangeShapeType="1"/>
                </p:cNvSpPr>
                <p:nvPr/>
              </p:nvSpPr>
              <p:spPr bwMode="auto">
                <a:xfrm>
                  <a:off x="2272" y="643"/>
                  <a:ext cx="14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3670" y="664"/>
                <a:ext cx="268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s</a:t>
                </a:r>
                <a:endParaRPr lang="en-US"/>
              </a:p>
            </p:txBody>
          </p:sp>
        </p:grp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4291013" y="5551488"/>
              <a:ext cx="520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n</a:t>
              </a:r>
              <a:r>
                <a:rPr lang="en-US" baseline="30000" dirty="0"/>
                <a:t>1</a:t>
              </a: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1066800" y="3886200"/>
              <a:ext cx="6096000" cy="369888"/>
              <a:chOff x="864" y="2585"/>
              <a:chExt cx="2160" cy="233"/>
            </a:xfrm>
          </p:grpSpPr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 flipH="1">
                <a:off x="1026" y="2688"/>
                <a:ext cx="199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864" y="2585"/>
                <a:ext cx="24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ff</a:t>
                </a:r>
                <a:r>
                  <a:rPr lang="en-US" baseline="30000"/>
                  <a:t>*</a:t>
                </a:r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4495800" y="3657600"/>
              <a:ext cx="342900" cy="406400"/>
              <a:chOff x="3903" y="1493"/>
              <a:chExt cx="216" cy="256"/>
            </a:xfrm>
          </p:grpSpPr>
          <p:sp>
            <p:nvSpPr>
              <p:cNvPr id="17" name="Oval 29"/>
              <p:cNvSpPr>
                <a:spLocks noChangeArrowheads="1"/>
              </p:cNvSpPr>
              <p:nvPr/>
            </p:nvSpPr>
            <p:spPr bwMode="auto">
              <a:xfrm>
                <a:off x="3903" y="1693"/>
                <a:ext cx="5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3950" y="149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</a:t>
                </a:r>
              </a:p>
            </p:txBody>
          </p:sp>
        </p:grp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H="1">
              <a:off x="2971800" y="3378200"/>
              <a:ext cx="228600" cy="300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2286000" y="2743200"/>
              <a:ext cx="5170488" cy="2584450"/>
              <a:chOff x="2286000" y="2743200"/>
              <a:chExt cx="5171243" cy="2584450"/>
            </a:xfrm>
          </p:grpSpPr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2286000" y="2743200"/>
                <a:ext cx="4029076" cy="2584450"/>
                <a:chOff x="1617" y="1632"/>
                <a:chExt cx="2538" cy="1628"/>
              </a:xfrm>
            </p:grpSpPr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1617" y="1632"/>
                  <a:ext cx="2245" cy="1296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829" y="3029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1</a:t>
                  </a:r>
                  <a:endParaRPr lang="en-US"/>
                </a:p>
              </p:txBody>
            </p:sp>
          </p:grp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5867948" y="4830193"/>
                <a:ext cx="1589295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066800" y="2362200"/>
              <a:ext cx="4651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d</a:t>
              </a:r>
            </a:p>
          </p:txBody>
        </p: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2286000" y="3313113"/>
              <a:ext cx="3505200" cy="2006600"/>
              <a:chOff x="1606350" y="3312588"/>
              <a:chExt cx="3505200" cy="2006600"/>
            </a:xfrm>
          </p:grpSpPr>
          <p:grpSp>
            <p:nvGrpSpPr>
              <p:cNvPr id="27" name="Group 25"/>
              <p:cNvGrpSpPr>
                <a:grpSpLocks/>
              </p:cNvGrpSpPr>
              <p:nvPr/>
            </p:nvGrpSpPr>
            <p:grpSpPr bwMode="auto">
              <a:xfrm>
                <a:off x="1606350" y="3312590"/>
                <a:ext cx="3108325" cy="2006601"/>
                <a:chOff x="1752" y="1949"/>
                <a:chExt cx="1958" cy="1264"/>
              </a:xfrm>
            </p:grpSpPr>
            <p:sp>
              <p:nvSpPr>
                <p:cNvPr id="29" name="Line 26"/>
                <p:cNvSpPr>
                  <a:spLocks noChangeShapeType="1"/>
                </p:cNvSpPr>
                <p:nvPr/>
              </p:nvSpPr>
              <p:spPr bwMode="auto">
                <a:xfrm>
                  <a:off x="1752" y="1949"/>
                  <a:ext cx="1644" cy="9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84" y="2982"/>
                  <a:ext cx="3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R</a:t>
                  </a:r>
                  <a:r>
                    <a:rPr lang="en-US" baseline="30000"/>
                    <a:t>d</a:t>
                  </a:r>
                  <a:r>
                    <a:rPr lang="en-US" baseline="-25000"/>
                    <a:t>2</a:t>
                  </a:r>
                  <a:endParaRPr lang="en-US"/>
                </a:p>
              </p:txBody>
            </p:sp>
          </p:grp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4225771" y="4831673"/>
                <a:ext cx="88577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1066800" y="4724400"/>
              <a:ext cx="466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er</a:t>
              </a:r>
            </a:p>
          </p:txBody>
        </p: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2743200" y="2438400"/>
              <a:ext cx="4092575" cy="2362200"/>
              <a:chOff x="1752" y="1949"/>
              <a:chExt cx="2578" cy="1488"/>
            </a:xfrm>
          </p:grpSpPr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1752" y="1949"/>
                <a:ext cx="2578" cy="14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829" y="3029"/>
                <a:ext cx="3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R</a:t>
                </a:r>
                <a:r>
                  <a:rPr lang="en-US" baseline="30000"/>
                  <a:t>d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</p:grp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3124200" y="2819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4076700" y="4000500"/>
              <a:ext cx="29718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58"/>
            <p:cNvGrpSpPr>
              <a:grpSpLocks/>
            </p:cNvGrpSpPr>
            <p:nvPr/>
          </p:nvGrpSpPr>
          <p:grpSpPr bwMode="auto">
            <a:xfrm>
              <a:off x="3505200" y="2514600"/>
              <a:ext cx="1016000" cy="2971800"/>
              <a:chOff x="3505200" y="2514359"/>
              <a:chExt cx="1015999" cy="2972041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2019180" y="4000380"/>
                <a:ext cx="29720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505200" y="2514359"/>
                <a:ext cx="101599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3276600" y="5551488"/>
              <a:ext cx="520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n</a:t>
              </a:r>
              <a:r>
                <a:rPr lang="en-US" baseline="30000" dirty="0"/>
                <a:t>2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334000" y="5551488"/>
              <a:ext cx="5207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n</a:t>
              </a:r>
              <a:r>
                <a:rPr lang="en-US" baseline="30000" dirty="0"/>
                <a:t>3</a:t>
              </a:r>
            </a:p>
          </p:txBody>
        </p:sp>
        <p:sp>
          <p:nvSpPr>
            <p:cNvPr id="42" name="Left Arrow 41"/>
            <p:cNvSpPr/>
            <p:nvPr/>
          </p:nvSpPr>
          <p:spPr>
            <a:xfrm>
              <a:off x="3733800" y="2590800"/>
              <a:ext cx="685800" cy="304800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4572000" y="2743200"/>
              <a:ext cx="838200" cy="3048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81736" y="133350"/>
            <a:ext cx="6743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 Target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096000" y="4705350"/>
            <a:ext cx="268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Quantity </a:t>
            </a:r>
            <a:r>
              <a:rPr lang="en-US" dirty="0" smtClean="0"/>
              <a:t>of Reserves</a:t>
            </a:r>
            <a:r>
              <a:rPr lang="en-US" dirty="0"/>
              <a:t>,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Targets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136868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Criteria for choosing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measurability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controllability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ability to predictably affect goals</a:t>
            </a:r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10515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Interest rates aren’t clearly better than M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on 1 &amp; 2</a:t>
            </a:r>
          </a:p>
          <a:p>
            <a:pPr algn="ctr"/>
            <a:r>
              <a:rPr lang="en-US" sz="2800" b="1" dirty="0" smtClean="0"/>
              <a:t>because hard to measure and control real interest rates.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136868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Criteria for choosing instruments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measurability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controllability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ability to predictably affect targets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360" y="133350"/>
            <a:ext cx="75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Instruments</a:t>
            </a:r>
          </a:p>
        </p:txBody>
      </p:sp>
      <p:pic>
        <p:nvPicPr>
          <p:cNvPr id="6" name="Picture 5" descr="instru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19200"/>
            <a:ext cx="33337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310515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Reserve aggregates and interest rates about equal on 1 &amp; 2.</a:t>
            </a:r>
          </a:p>
          <a:p>
            <a:pPr algn="ctr"/>
            <a:r>
              <a:rPr lang="en-US" sz="2800" b="1" dirty="0" smtClean="0"/>
              <a:t>If intermediate target is M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, then reserve aggregate is better for 3.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10115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required reserve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1607" y="133350"/>
            <a:ext cx="5799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Tools</a:t>
            </a:r>
          </a:p>
        </p:txBody>
      </p:sp>
      <p:pic>
        <p:nvPicPr>
          <p:cNvPr id="5" name="Picture 4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1147"/>
            <a:ext cx="3200400" cy="26870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051268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Early years of the Fed (1913-1921)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loans the primary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real bills doctrine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thoroughly discredited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4898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Discovery of OMO (1921-1929)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needed more revenue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invested in income earning securities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accidentally discovered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04775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Great Depression (1929-1941)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raised discount rate too late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wanted to temper stock boom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but worried about hurting others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failures reduced money supply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Fed didn’t understand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M1 contracted 25%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Fed believed was expanding M</a:t>
            </a:r>
            <a:r>
              <a:rPr lang="en-US" sz="2800" b="1" baseline="30000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 didn’t act as LOLR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1915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Reserve requirements (1933-1941)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 got reserve requirements power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Agricultural Adjustment Act of 1933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 RR power expanded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Banking Act of 1935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excess reserves hurt monetary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raised reserve requirements for control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Aug. 1936, Jan. 1937, May 1937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caused 1937-1938 recession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“double dip” of Great Depression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1915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Pegging of interest rates (1942-1951)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skyrocketed government spending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wanted to finance WWII cheaply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pegged 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Treasury bills: 3/8%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Treasury bonds: 2.5%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if interest rates on bonds rose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Fed made open market purchases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interest rates would then fall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rapid growth in MB &amp; money supply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63632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Targeting money market (1950s, 1960s)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intuitive judgment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based on feel for money market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i.e.,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Martin was Fed chairman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pro-cyclical policy (for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Y↑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>
                <a:latin typeface="Calibri"/>
              </a:rPr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monetarists criticized (e.g., Friedman)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6" name="Picture 5" descr="recycle_clip_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9690"/>
            <a:ext cx="1524000" cy="1546860"/>
          </a:xfrm>
          <a:prstGeom prst="rect">
            <a:avLst/>
          </a:prstGeom>
        </p:spPr>
      </p:pic>
      <p:pic>
        <p:nvPicPr>
          <p:cNvPr id="7" name="Picture 6" descr="upmark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5110"/>
            <a:ext cx="1524000" cy="1844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026676"/>
            <a:ext cx="655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procyclical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economic quantity positively correlated</a:t>
            </a:r>
          </a:p>
          <a:p>
            <a:pPr algn="ctr"/>
            <a:r>
              <a:rPr lang="en-US" sz="2800" b="1" dirty="0" smtClean="0"/>
              <a:t>with state of the economy;</a:t>
            </a:r>
          </a:p>
          <a:p>
            <a:pPr algn="ctr"/>
            <a:r>
              <a:rPr lang="en-US" sz="2800" b="1" dirty="0" smtClean="0"/>
              <a:t>up during booms, down during busts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countercyclical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economic quantity negatively correlated</a:t>
            </a:r>
          </a:p>
          <a:p>
            <a:pPr algn="ctr"/>
            <a:r>
              <a:rPr lang="en-US" sz="2800" b="1" dirty="0" smtClean="0"/>
              <a:t>with state of the economy;</a:t>
            </a:r>
          </a:p>
          <a:p>
            <a:pPr algn="ctr"/>
            <a:r>
              <a:rPr lang="en-US" sz="2800" b="1" dirty="0" smtClean="0"/>
              <a:t>down during booms, up during busts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0015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Targeting monetary aggregates (1970s)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wasn’t really monetary targeting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actually used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Arthur Burns was Fed chairman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still pro-cyclical policy (for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Y↑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baseline="30000" dirty="0" smtClean="0">
                <a:latin typeface="Calibri"/>
              </a:rPr>
              <a:t>e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monetarists criticized (e.g., Friedman)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0015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New operating procedures (1979-1982)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de-emphasis on fed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non-borrowed reserves main instrument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still used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Paul Volcker was Fed chair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 serious about monetary aggregates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avoided blame for high interest rates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anti-inflation strategy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292007"/>
            <a:ext cx="6629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De-emphasis of M aggregates (1982-1993)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de-emphasis of monetary aggregates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borrowed reserves main instrument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pro-cyclical policy (for M)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Y↑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DL↑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MB↑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breakdown in M:GDP relationship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3682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aggregates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non-borrowed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monetary base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short-term interest rates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federal funds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360" y="133350"/>
            <a:ext cx="75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Instruments</a:t>
            </a:r>
          </a:p>
        </p:txBody>
      </p:sp>
      <p:pic>
        <p:nvPicPr>
          <p:cNvPr id="6" name="Picture 5" descr="instru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19200"/>
            <a:ext cx="33337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848981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Federal funds targeting again (1993-present)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aggregates no longer used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Greenspan testified before Congress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funds rate main instrument/target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FFR target announced starting 1994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472" y="133350"/>
            <a:ext cx="573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 Policy Procedures</a:t>
            </a:r>
          </a:p>
        </p:txBody>
      </p:sp>
      <p:pic>
        <p:nvPicPr>
          <p:cNvPr id="3" name="Picture 2" descr="federal-reserve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62050"/>
            <a:ext cx="1714500" cy="1714500"/>
          </a:xfrm>
          <a:prstGeom prst="rect">
            <a:avLst/>
          </a:prstGeom>
        </p:spPr>
      </p:pic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006090"/>
            <a:ext cx="1424940" cy="1699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97155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Other considerations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pre-emptive strikes against inflation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1994, 1999, 2004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pre-emptive strikes against recessions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1996, 1998, 2001, 2007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1998: Long Term Capital Management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international considerations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M↑ in 1985 to lower exchange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M↓ in 1987 to raise exchange rate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3350"/>
            <a:ext cx="624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vs. Passive Policy</a:t>
            </a:r>
          </a:p>
        </p:txBody>
      </p:sp>
      <p:pic>
        <p:nvPicPr>
          <p:cNvPr id="3" name="Picture 2" descr="acti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1628775" cy="2105025"/>
          </a:xfrm>
          <a:prstGeom prst="rect">
            <a:avLst/>
          </a:prstGeom>
        </p:spPr>
      </p:pic>
      <p:pic>
        <p:nvPicPr>
          <p:cNvPr id="4" name="Picture 3" descr="thin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2926080"/>
            <a:ext cx="1245870" cy="1855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37545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Advantages of Active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recessions cause economic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Employment Act of 1946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“It is the continuing policy and</a:t>
            </a:r>
          </a:p>
          <a:p>
            <a:pPr lvl="1"/>
            <a:r>
              <a:rPr lang="en-US" sz="2800" b="1" dirty="0" smtClean="0"/>
              <a:t>     responsibility of the Federal</a:t>
            </a:r>
          </a:p>
          <a:p>
            <a:pPr lvl="1"/>
            <a:r>
              <a:rPr lang="en-US" sz="2800" b="1" dirty="0" smtClean="0"/>
              <a:t>     Government to … promote full</a:t>
            </a:r>
          </a:p>
          <a:p>
            <a:pPr lvl="1"/>
            <a:r>
              <a:rPr lang="en-US" sz="2800" b="1" dirty="0" smtClean="0"/>
              <a:t>     employment and production.”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AD-AS model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monetary policy can stabilize economy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fiscal policy can stabilize economy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3350"/>
            <a:ext cx="624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vs. Passive Policy</a:t>
            </a:r>
          </a:p>
        </p:txBody>
      </p:sp>
      <p:pic>
        <p:nvPicPr>
          <p:cNvPr id="3" name="Picture 2" descr="acti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71550"/>
            <a:ext cx="1628775" cy="2105025"/>
          </a:xfrm>
          <a:prstGeom prst="rect">
            <a:avLst/>
          </a:prstGeom>
        </p:spPr>
      </p:pic>
      <p:pic>
        <p:nvPicPr>
          <p:cNvPr id="4" name="Picture 3" descr="thin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2926080"/>
            <a:ext cx="1245870" cy="1855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811232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Advantages of Passive Policy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long &amp; variable lags to policies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Milton Friedman emphasized this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inside (implementation) lag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time between shock and response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takes time to recognize shock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takes time to implement policy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outside (effectiveness) lag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time it takes policy to affect economy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may de-stabilize when takes effect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.png"/>
          <p:cNvPicPr>
            <a:picLocks noChangeAspect="1"/>
          </p:cNvPicPr>
          <p:nvPr/>
        </p:nvPicPr>
        <p:blipFill>
          <a:blip r:embed="rId2"/>
          <a:srcRect l="17297" t="6919" r="17297" b="6919"/>
          <a:stretch>
            <a:fillRect/>
          </a:stretch>
        </p:blipFill>
        <p:spPr>
          <a:xfrm>
            <a:off x="100034" y="1742166"/>
            <a:ext cx="1728766" cy="2277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33350"/>
            <a:ext cx="624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vs. Passive Policy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976789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stabilizers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policies that stimulate or depress the economy when necessary without any deliberate policy change</a:t>
            </a:r>
          </a:p>
          <a:p>
            <a:pPr algn="ctr"/>
            <a:r>
              <a:rPr lang="en-US" sz="2800" b="1" dirty="0" smtClean="0"/>
              <a:t>(designed to reduce lags)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3270468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Automatic stabilizer examples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income tax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unemployment insurance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welfare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81915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Because policies act with lags, policymakers must predict future conditions.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65735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Generating forecasts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leading economic indicators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data series fluctuating before economy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Index of Leading Economic Indicators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includes 10 data series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macroeconometric</a:t>
            </a:r>
            <a:r>
              <a:rPr lang="en-US" sz="2800" b="1" dirty="0" smtClean="0"/>
              <a:t> models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large models w/ estimated parameters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forecasts response to shocks &amp; policies</a:t>
            </a:r>
          </a:p>
        </p:txBody>
      </p:sp>
      <p:pic>
        <p:nvPicPr>
          <p:cNvPr id="6" name="Picture 5" descr="fortune_te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3081"/>
            <a:ext cx="2333625" cy="182356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776" y="819150"/>
            <a:ext cx="5287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19150"/>
            <a:ext cx="5287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976" y="819150"/>
            <a:ext cx="528702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3163" y="819150"/>
            <a:ext cx="54472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360" y="133350"/>
            <a:ext cx="7579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Instruments</a:t>
            </a:r>
          </a:p>
        </p:txBody>
      </p:sp>
      <p:pic>
        <p:nvPicPr>
          <p:cNvPr id="4" name="Picture 3" descr="instrum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219200"/>
            <a:ext cx="333375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975068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instrument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variable that responds to</a:t>
            </a:r>
          </a:p>
          <a:p>
            <a:pPr algn="ctr"/>
            <a:r>
              <a:rPr lang="en-US" sz="2800" b="1" dirty="0" smtClean="0"/>
              <a:t>tools and indicates the stance</a:t>
            </a:r>
          </a:p>
          <a:p>
            <a:pPr algn="ctr"/>
            <a:r>
              <a:rPr lang="en-US" sz="2800" b="1" dirty="0" smtClean="0"/>
              <a:t>(easy or tight) of monetary policy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995760"/>
            <a:ext cx="6096000" cy="4016390"/>
            <a:chOff x="193101" y="958850"/>
            <a:chExt cx="8382574" cy="5522913"/>
          </a:xfrm>
        </p:grpSpPr>
        <p:pic>
          <p:nvPicPr>
            <p:cNvPr id="2" name="Picture 3" descr="Mankiw6e_FIG"/>
            <p:cNvPicPr>
              <a:picLocks noChangeAspect="1" noChangeArrowheads="1"/>
            </p:cNvPicPr>
            <p:nvPr/>
          </p:nvPicPr>
          <p:blipFill>
            <a:blip r:embed="rId2"/>
            <a:srcRect l="15555" b="3398"/>
            <a:stretch>
              <a:fillRect/>
            </a:stretch>
          </p:blipFill>
          <p:spPr bwMode="auto">
            <a:xfrm>
              <a:off x="1195388" y="958850"/>
              <a:ext cx="7380287" cy="55229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 rot="16200000">
              <a:off x="-918149" y="2774950"/>
              <a:ext cx="2619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/>
                <a:t>Unemployment rate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43200" y="133350"/>
            <a:ext cx="3094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762000" y="971550"/>
            <a:ext cx="7239000" cy="4002037"/>
            <a:chOff x="436563" y="1550988"/>
            <a:chExt cx="8456612" cy="4675187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 rot="16200000">
              <a:off x="-674687" y="2662238"/>
              <a:ext cx="2619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Standard deviation</a:t>
              </a:r>
            </a:p>
          </p:txBody>
        </p:sp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1431925" y="1670050"/>
              <a:ext cx="7359650" cy="40655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431925" y="1670050"/>
              <a:ext cx="1588" cy="4065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363663" y="5735638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363663" y="5248275"/>
              <a:ext cx="682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363663" y="477361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363663" y="428466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363663" y="3797300"/>
              <a:ext cx="682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363663" y="3309938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363663" y="2835275"/>
              <a:ext cx="682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363663" y="234791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363663" y="1858963"/>
              <a:ext cx="6826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431925" y="5735638"/>
              <a:ext cx="73596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1431925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22304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V="1">
              <a:off x="30305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38306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46307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5430838" y="5735638"/>
              <a:ext cx="1587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62293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 flipV="1">
              <a:off x="70294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78295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8629650" y="5735638"/>
              <a:ext cx="1588" cy="682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942975" y="56134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0.0</a:t>
              </a:r>
              <a:endParaRPr 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942975" y="5126038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0.5</a:t>
              </a:r>
              <a:endParaRPr lang="en-US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2975" y="4651375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1.0</a:t>
              </a:r>
              <a:endParaRPr lang="en-US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42975" y="4164013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1.5</a:t>
              </a:r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42975" y="3675063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2.0</a:t>
              </a:r>
              <a:endParaRPr 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942975" y="3187700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2.5</a:t>
              </a:r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942975" y="2713038"/>
              <a:ext cx="317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3.0</a:t>
              </a:r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942975" y="2225675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3.5</a:t>
              </a:r>
              <a:endParaRPr lang="en-US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942975" y="1736725"/>
              <a:ext cx="317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4.0</a:t>
              </a:r>
              <a:endParaRPr 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187450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1960</a:t>
              </a:r>
              <a:endParaRPr lang="en-US"/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987550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1965</a:t>
              </a:r>
              <a:endParaRPr lang="en-US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2787650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1970</a:t>
              </a:r>
              <a:endParaRPr lang="en-US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5861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1975</a:t>
              </a:r>
              <a:endParaRPr lang="en-US"/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43862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1980</a:t>
              </a:r>
              <a:endParaRPr lang="en-US"/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51863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1985</a:t>
              </a:r>
              <a:endParaRPr lang="en-US"/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5986463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1990</a:t>
              </a:r>
              <a:endParaRPr lang="en-US"/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6784975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1995</a:t>
              </a:r>
              <a:endParaRPr lang="en-US"/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7585075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2000</a:t>
              </a:r>
              <a:endParaRPr lang="en-US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8385175" y="5951538"/>
              <a:ext cx="508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2005</a:t>
              </a:r>
              <a:endParaRPr lang="en-US"/>
            </a:p>
          </p:txBody>
        </p:sp>
        <p:grpSp>
          <p:nvGrpSpPr>
            <p:cNvPr id="44" name="Group 46"/>
            <p:cNvGrpSpPr>
              <a:grpSpLocks/>
            </p:cNvGrpSpPr>
            <p:nvPr/>
          </p:nvGrpSpPr>
          <p:grpSpPr bwMode="auto">
            <a:xfrm>
              <a:off x="1431925" y="1981200"/>
              <a:ext cx="7278688" cy="2562225"/>
              <a:chOff x="902" y="1248"/>
              <a:chExt cx="4585" cy="1614"/>
            </a:xfrm>
          </p:grpSpPr>
          <p:sp>
            <p:nvSpPr>
              <p:cNvPr id="45" name="Freeform 47"/>
              <p:cNvSpPr>
                <a:spLocks/>
              </p:cNvSpPr>
              <p:nvPr/>
            </p:nvSpPr>
            <p:spPr bwMode="auto">
              <a:xfrm>
                <a:off x="902" y="1248"/>
                <a:ext cx="4585" cy="1614"/>
              </a:xfrm>
              <a:custGeom>
                <a:avLst/>
                <a:gdLst>
                  <a:gd name="T0" fmla="*/ 6 w 537"/>
                  <a:gd name="T1" fmla="*/ 2 h 189"/>
                  <a:gd name="T2" fmla="*/ 15 w 537"/>
                  <a:gd name="T3" fmla="*/ 39 h 189"/>
                  <a:gd name="T4" fmla="*/ 24 w 537"/>
                  <a:gd name="T5" fmla="*/ 45 h 189"/>
                  <a:gd name="T6" fmla="*/ 32 w 537"/>
                  <a:gd name="T7" fmla="*/ 40 h 189"/>
                  <a:gd name="T8" fmla="*/ 41 w 537"/>
                  <a:gd name="T9" fmla="*/ 46 h 189"/>
                  <a:gd name="T10" fmla="*/ 50 w 537"/>
                  <a:gd name="T11" fmla="*/ 51 h 189"/>
                  <a:gd name="T12" fmla="*/ 59 w 537"/>
                  <a:gd name="T13" fmla="*/ 66 h 189"/>
                  <a:gd name="T14" fmla="*/ 68 w 537"/>
                  <a:gd name="T15" fmla="*/ 69 h 189"/>
                  <a:gd name="T16" fmla="*/ 77 w 537"/>
                  <a:gd name="T17" fmla="*/ 61 h 189"/>
                  <a:gd name="T18" fmla="*/ 86 w 537"/>
                  <a:gd name="T19" fmla="*/ 65 h 189"/>
                  <a:gd name="T20" fmla="*/ 94 w 537"/>
                  <a:gd name="T21" fmla="*/ 70 h 189"/>
                  <a:gd name="T22" fmla="*/ 103 w 537"/>
                  <a:gd name="T23" fmla="*/ 115 h 189"/>
                  <a:gd name="T24" fmla="*/ 112 w 537"/>
                  <a:gd name="T25" fmla="*/ 127 h 189"/>
                  <a:gd name="T26" fmla="*/ 121 w 537"/>
                  <a:gd name="T27" fmla="*/ 113 h 189"/>
                  <a:gd name="T28" fmla="*/ 130 w 537"/>
                  <a:gd name="T29" fmla="*/ 108 h 189"/>
                  <a:gd name="T30" fmla="*/ 139 w 537"/>
                  <a:gd name="T31" fmla="*/ 122 h 189"/>
                  <a:gd name="T32" fmla="*/ 148 w 537"/>
                  <a:gd name="T33" fmla="*/ 130 h 189"/>
                  <a:gd name="T34" fmla="*/ 156 w 537"/>
                  <a:gd name="T35" fmla="*/ 123 h 189"/>
                  <a:gd name="T36" fmla="*/ 165 w 537"/>
                  <a:gd name="T37" fmla="*/ 118 h 189"/>
                  <a:gd name="T38" fmla="*/ 174 w 537"/>
                  <a:gd name="T39" fmla="*/ 95 h 189"/>
                  <a:gd name="T40" fmla="*/ 183 w 537"/>
                  <a:gd name="T41" fmla="*/ 75 h 189"/>
                  <a:gd name="T42" fmla="*/ 192 w 537"/>
                  <a:gd name="T43" fmla="*/ 92 h 189"/>
                  <a:gd name="T44" fmla="*/ 201 w 537"/>
                  <a:gd name="T45" fmla="*/ 101 h 189"/>
                  <a:gd name="T46" fmla="*/ 210 w 537"/>
                  <a:gd name="T47" fmla="*/ 97 h 189"/>
                  <a:gd name="T48" fmla="*/ 218 w 537"/>
                  <a:gd name="T49" fmla="*/ 95 h 189"/>
                  <a:gd name="T50" fmla="*/ 227 w 537"/>
                  <a:gd name="T51" fmla="*/ 91 h 189"/>
                  <a:gd name="T52" fmla="*/ 236 w 537"/>
                  <a:gd name="T53" fmla="*/ 89 h 189"/>
                  <a:gd name="T54" fmla="*/ 245 w 537"/>
                  <a:gd name="T55" fmla="*/ 81 h 189"/>
                  <a:gd name="T56" fmla="*/ 254 w 537"/>
                  <a:gd name="T57" fmla="*/ 83 h 189"/>
                  <a:gd name="T58" fmla="*/ 263 w 537"/>
                  <a:gd name="T59" fmla="*/ 68 h 189"/>
                  <a:gd name="T60" fmla="*/ 272 w 537"/>
                  <a:gd name="T61" fmla="*/ 64 h 189"/>
                  <a:gd name="T62" fmla="*/ 280 w 537"/>
                  <a:gd name="T63" fmla="*/ 67 h 189"/>
                  <a:gd name="T64" fmla="*/ 289 w 537"/>
                  <a:gd name="T65" fmla="*/ 49 h 189"/>
                  <a:gd name="T66" fmla="*/ 298 w 537"/>
                  <a:gd name="T67" fmla="*/ 65 h 189"/>
                  <a:gd name="T68" fmla="*/ 307 w 537"/>
                  <a:gd name="T69" fmla="*/ 74 h 189"/>
                  <a:gd name="T70" fmla="*/ 316 w 537"/>
                  <a:gd name="T71" fmla="*/ 79 h 189"/>
                  <a:gd name="T72" fmla="*/ 325 w 537"/>
                  <a:gd name="T73" fmla="*/ 79 h 189"/>
                  <a:gd name="T74" fmla="*/ 333 w 537"/>
                  <a:gd name="T75" fmla="*/ 81 h 189"/>
                  <a:gd name="T76" fmla="*/ 342 w 537"/>
                  <a:gd name="T77" fmla="*/ 89 h 189"/>
                  <a:gd name="T78" fmla="*/ 351 w 537"/>
                  <a:gd name="T79" fmla="*/ 92 h 189"/>
                  <a:gd name="T80" fmla="*/ 360 w 537"/>
                  <a:gd name="T81" fmla="*/ 98 h 189"/>
                  <a:gd name="T82" fmla="*/ 369 w 537"/>
                  <a:gd name="T83" fmla="*/ 97 h 189"/>
                  <a:gd name="T84" fmla="*/ 378 w 537"/>
                  <a:gd name="T85" fmla="*/ 94 h 189"/>
                  <a:gd name="T86" fmla="*/ 387 w 537"/>
                  <a:gd name="T87" fmla="*/ 127 h 189"/>
                  <a:gd name="T88" fmla="*/ 395 w 537"/>
                  <a:gd name="T89" fmla="*/ 138 h 189"/>
                  <a:gd name="T90" fmla="*/ 404 w 537"/>
                  <a:gd name="T91" fmla="*/ 159 h 189"/>
                  <a:gd name="T92" fmla="*/ 413 w 537"/>
                  <a:gd name="T93" fmla="*/ 181 h 189"/>
                  <a:gd name="T94" fmla="*/ 422 w 537"/>
                  <a:gd name="T95" fmla="*/ 182 h 189"/>
                  <a:gd name="T96" fmla="*/ 431 w 537"/>
                  <a:gd name="T97" fmla="*/ 183 h 189"/>
                  <a:gd name="T98" fmla="*/ 440 w 537"/>
                  <a:gd name="T99" fmla="*/ 179 h 189"/>
                  <a:gd name="T100" fmla="*/ 449 w 537"/>
                  <a:gd name="T101" fmla="*/ 176 h 189"/>
                  <a:gd name="T102" fmla="*/ 457 w 537"/>
                  <a:gd name="T103" fmla="*/ 177 h 189"/>
                  <a:gd name="T104" fmla="*/ 466 w 537"/>
                  <a:gd name="T105" fmla="*/ 175 h 189"/>
                  <a:gd name="T106" fmla="*/ 475 w 537"/>
                  <a:gd name="T107" fmla="*/ 172 h 189"/>
                  <a:gd name="T108" fmla="*/ 484 w 537"/>
                  <a:gd name="T109" fmla="*/ 176 h 189"/>
                  <a:gd name="T110" fmla="*/ 493 w 537"/>
                  <a:gd name="T111" fmla="*/ 189 h 189"/>
                  <a:gd name="T112" fmla="*/ 502 w 537"/>
                  <a:gd name="T113" fmla="*/ 186 h 189"/>
                  <a:gd name="T114" fmla="*/ 511 w 537"/>
                  <a:gd name="T115" fmla="*/ 183 h 189"/>
                  <a:gd name="T116" fmla="*/ 519 w 537"/>
                  <a:gd name="T117" fmla="*/ 182 h 189"/>
                  <a:gd name="T118" fmla="*/ 528 w 537"/>
                  <a:gd name="T119" fmla="*/ 182 h 189"/>
                  <a:gd name="T120" fmla="*/ 537 w 537"/>
                  <a:gd name="T121" fmla="*/ 182 h 1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189"/>
                  <a:gd name="T185" fmla="*/ 537 w 537"/>
                  <a:gd name="T186" fmla="*/ 189 h 1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189">
                    <a:moveTo>
                      <a:pt x="0" y="1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9" y="8"/>
                    </a:lnTo>
                    <a:lnTo>
                      <a:pt x="12" y="27"/>
                    </a:lnTo>
                    <a:lnTo>
                      <a:pt x="15" y="39"/>
                    </a:lnTo>
                    <a:lnTo>
                      <a:pt x="18" y="48"/>
                    </a:lnTo>
                    <a:lnTo>
                      <a:pt x="21" y="49"/>
                    </a:lnTo>
                    <a:lnTo>
                      <a:pt x="24" y="45"/>
                    </a:lnTo>
                    <a:lnTo>
                      <a:pt x="27" y="42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35" y="41"/>
                    </a:lnTo>
                    <a:lnTo>
                      <a:pt x="38" y="43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7" y="45"/>
                    </a:lnTo>
                    <a:lnTo>
                      <a:pt x="50" y="51"/>
                    </a:lnTo>
                    <a:lnTo>
                      <a:pt x="53" y="60"/>
                    </a:lnTo>
                    <a:lnTo>
                      <a:pt x="56" y="66"/>
                    </a:lnTo>
                    <a:lnTo>
                      <a:pt x="59" y="66"/>
                    </a:lnTo>
                    <a:lnTo>
                      <a:pt x="62" y="67"/>
                    </a:lnTo>
                    <a:lnTo>
                      <a:pt x="65" y="70"/>
                    </a:lnTo>
                    <a:lnTo>
                      <a:pt x="68" y="69"/>
                    </a:lnTo>
                    <a:lnTo>
                      <a:pt x="71" y="64"/>
                    </a:lnTo>
                    <a:lnTo>
                      <a:pt x="74" y="61"/>
                    </a:lnTo>
                    <a:lnTo>
                      <a:pt x="77" y="61"/>
                    </a:lnTo>
                    <a:lnTo>
                      <a:pt x="80" y="64"/>
                    </a:lnTo>
                    <a:lnTo>
                      <a:pt x="83" y="65"/>
                    </a:lnTo>
                    <a:lnTo>
                      <a:pt x="86" y="65"/>
                    </a:lnTo>
                    <a:lnTo>
                      <a:pt x="89" y="65"/>
                    </a:lnTo>
                    <a:lnTo>
                      <a:pt x="91" y="65"/>
                    </a:lnTo>
                    <a:lnTo>
                      <a:pt x="94" y="70"/>
                    </a:lnTo>
                    <a:lnTo>
                      <a:pt x="97" y="87"/>
                    </a:lnTo>
                    <a:lnTo>
                      <a:pt x="100" y="103"/>
                    </a:lnTo>
                    <a:lnTo>
                      <a:pt x="103" y="115"/>
                    </a:lnTo>
                    <a:lnTo>
                      <a:pt x="106" y="117"/>
                    </a:lnTo>
                    <a:lnTo>
                      <a:pt x="109" y="118"/>
                    </a:lnTo>
                    <a:lnTo>
                      <a:pt x="112" y="127"/>
                    </a:lnTo>
                    <a:lnTo>
                      <a:pt x="115" y="127"/>
                    </a:lnTo>
                    <a:lnTo>
                      <a:pt x="118" y="120"/>
                    </a:lnTo>
                    <a:lnTo>
                      <a:pt x="121" y="113"/>
                    </a:lnTo>
                    <a:lnTo>
                      <a:pt x="124" y="110"/>
                    </a:lnTo>
                    <a:lnTo>
                      <a:pt x="127" y="104"/>
                    </a:lnTo>
                    <a:lnTo>
                      <a:pt x="130" y="108"/>
                    </a:lnTo>
                    <a:lnTo>
                      <a:pt x="133" y="118"/>
                    </a:lnTo>
                    <a:lnTo>
                      <a:pt x="136" y="121"/>
                    </a:lnTo>
                    <a:lnTo>
                      <a:pt x="139" y="122"/>
                    </a:lnTo>
                    <a:lnTo>
                      <a:pt x="142" y="123"/>
                    </a:lnTo>
                    <a:lnTo>
                      <a:pt x="145" y="128"/>
                    </a:lnTo>
                    <a:lnTo>
                      <a:pt x="148" y="130"/>
                    </a:lnTo>
                    <a:lnTo>
                      <a:pt x="151" y="128"/>
                    </a:lnTo>
                    <a:lnTo>
                      <a:pt x="153" y="124"/>
                    </a:lnTo>
                    <a:lnTo>
                      <a:pt x="156" y="123"/>
                    </a:lnTo>
                    <a:lnTo>
                      <a:pt x="159" y="123"/>
                    </a:lnTo>
                    <a:lnTo>
                      <a:pt x="162" y="123"/>
                    </a:lnTo>
                    <a:lnTo>
                      <a:pt x="165" y="118"/>
                    </a:lnTo>
                    <a:lnTo>
                      <a:pt x="168" y="112"/>
                    </a:lnTo>
                    <a:lnTo>
                      <a:pt x="171" y="106"/>
                    </a:lnTo>
                    <a:lnTo>
                      <a:pt x="174" y="95"/>
                    </a:lnTo>
                    <a:lnTo>
                      <a:pt x="177" y="84"/>
                    </a:lnTo>
                    <a:lnTo>
                      <a:pt x="180" y="76"/>
                    </a:lnTo>
                    <a:lnTo>
                      <a:pt x="183" y="75"/>
                    </a:lnTo>
                    <a:lnTo>
                      <a:pt x="186" y="78"/>
                    </a:lnTo>
                    <a:lnTo>
                      <a:pt x="189" y="85"/>
                    </a:lnTo>
                    <a:lnTo>
                      <a:pt x="192" y="92"/>
                    </a:lnTo>
                    <a:lnTo>
                      <a:pt x="195" y="98"/>
                    </a:lnTo>
                    <a:lnTo>
                      <a:pt x="198" y="101"/>
                    </a:lnTo>
                    <a:lnTo>
                      <a:pt x="201" y="101"/>
                    </a:lnTo>
                    <a:lnTo>
                      <a:pt x="204" y="101"/>
                    </a:lnTo>
                    <a:lnTo>
                      <a:pt x="207" y="98"/>
                    </a:lnTo>
                    <a:lnTo>
                      <a:pt x="210" y="97"/>
                    </a:lnTo>
                    <a:lnTo>
                      <a:pt x="212" y="97"/>
                    </a:lnTo>
                    <a:lnTo>
                      <a:pt x="215" y="94"/>
                    </a:lnTo>
                    <a:lnTo>
                      <a:pt x="218" y="95"/>
                    </a:lnTo>
                    <a:lnTo>
                      <a:pt x="221" y="93"/>
                    </a:lnTo>
                    <a:lnTo>
                      <a:pt x="224" y="90"/>
                    </a:lnTo>
                    <a:lnTo>
                      <a:pt x="227" y="91"/>
                    </a:lnTo>
                    <a:lnTo>
                      <a:pt x="230" y="90"/>
                    </a:lnTo>
                    <a:lnTo>
                      <a:pt x="233" y="89"/>
                    </a:lnTo>
                    <a:lnTo>
                      <a:pt x="236" y="89"/>
                    </a:lnTo>
                    <a:lnTo>
                      <a:pt x="239" y="86"/>
                    </a:lnTo>
                    <a:lnTo>
                      <a:pt x="242" y="82"/>
                    </a:lnTo>
                    <a:lnTo>
                      <a:pt x="245" y="81"/>
                    </a:lnTo>
                    <a:lnTo>
                      <a:pt x="248" y="84"/>
                    </a:lnTo>
                    <a:lnTo>
                      <a:pt x="251" y="84"/>
                    </a:lnTo>
                    <a:lnTo>
                      <a:pt x="254" y="83"/>
                    </a:lnTo>
                    <a:lnTo>
                      <a:pt x="257" y="82"/>
                    </a:lnTo>
                    <a:lnTo>
                      <a:pt x="260" y="73"/>
                    </a:lnTo>
                    <a:lnTo>
                      <a:pt x="263" y="68"/>
                    </a:lnTo>
                    <a:lnTo>
                      <a:pt x="266" y="61"/>
                    </a:lnTo>
                    <a:lnTo>
                      <a:pt x="269" y="59"/>
                    </a:lnTo>
                    <a:lnTo>
                      <a:pt x="272" y="64"/>
                    </a:lnTo>
                    <a:lnTo>
                      <a:pt x="274" y="72"/>
                    </a:lnTo>
                    <a:lnTo>
                      <a:pt x="277" y="73"/>
                    </a:lnTo>
                    <a:lnTo>
                      <a:pt x="280" y="67"/>
                    </a:lnTo>
                    <a:lnTo>
                      <a:pt x="283" y="58"/>
                    </a:lnTo>
                    <a:lnTo>
                      <a:pt x="286" y="51"/>
                    </a:lnTo>
                    <a:lnTo>
                      <a:pt x="289" y="49"/>
                    </a:lnTo>
                    <a:lnTo>
                      <a:pt x="292" y="50"/>
                    </a:lnTo>
                    <a:lnTo>
                      <a:pt x="295" y="56"/>
                    </a:lnTo>
                    <a:lnTo>
                      <a:pt x="298" y="65"/>
                    </a:lnTo>
                    <a:lnTo>
                      <a:pt x="301" y="72"/>
                    </a:lnTo>
                    <a:lnTo>
                      <a:pt x="304" y="74"/>
                    </a:lnTo>
                    <a:lnTo>
                      <a:pt x="307" y="74"/>
                    </a:lnTo>
                    <a:lnTo>
                      <a:pt x="310" y="76"/>
                    </a:lnTo>
                    <a:lnTo>
                      <a:pt x="313" y="78"/>
                    </a:lnTo>
                    <a:lnTo>
                      <a:pt x="316" y="79"/>
                    </a:lnTo>
                    <a:lnTo>
                      <a:pt x="319" y="79"/>
                    </a:lnTo>
                    <a:lnTo>
                      <a:pt x="322" y="79"/>
                    </a:lnTo>
                    <a:lnTo>
                      <a:pt x="325" y="79"/>
                    </a:lnTo>
                    <a:lnTo>
                      <a:pt x="328" y="81"/>
                    </a:lnTo>
                    <a:lnTo>
                      <a:pt x="331" y="82"/>
                    </a:lnTo>
                    <a:lnTo>
                      <a:pt x="333" y="81"/>
                    </a:lnTo>
                    <a:lnTo>
                      <a:pt x="336" y="84"/>
                    </a:lnTo>
                    <a:lnTo>
                      <a:pt x="339" y="85"/>
                    </a:lnTo>
                    <a:lnTo>
                      <a:pt x="342" y="89"/>
                    </a:lnTo>
                    <a:lnTo>
                      <a:pt x="345" y="92"/>
                    </a:lnTo>
                    <a:lnTo>
                      <a:pt x="348" y="92"/>
                    </a:lnTo>
                    <a:lnTo>
                      <a:pt x="351" y="92"/>
                    </a:lnTo>
                    <a:lnTo>
                      <a:pt x="354" y="93"/>
                    </a:lnTo>
                    <a:lnTo>
                      <a:pt x="357" y="94"/>
                    </a:lnTo>
                    <a:lnTo>
                      <a:pt x="360" y="98"/>
                    </a:lnTo>
                    <a:lnTo>
                      <a:pt x="363" y="104"/>
                    </a:lnTo>
                    <a:lnTo>
                      <a:pt x="366" y="102"/>
                    </a:lnTo>
                    <a:lnTo>
                      <a:pt x="369" y="97"/>
                    </a:lnTo>
                    <a:lnTo>
                      <a:pt x="372" y="94"/>
                    </a:lnTo>
                    <a:lnTo>
                      <a:pt x="375" y="93"/>
                    </a:lnTo>
                    <a:lnTo>
                      <a:pt x="378" y="94"/>
                    </a:lnTo>
                    <a:lnTo>
                      <a:pt x="381" y="105"/>
                    </a:lnTo>
                    <a:lnTo>
                      <a:pt x="384" y="112"/>
                    </a:lnTo>
                    <a:lnTo>
                      <a:pt x="387" y="127"/>
                    </a:lnTo>
                    <a:lnTo>
                      <a:pt x="390" y="137"/>
                    </a:lnTo>
                    <a:lnTo>
                      <a:pt x="392" y="138"/>
                    </a:lnTo>
                    <a:lnTo>
                      <a:pt x="395" y="138"/>
                    </a:lnTo>
                    <a:lnTo>
                      <a:pt x="398" y="139"/>
                    </a:lnTo>
                    <a:lnTo>
                      <a:pt x="401" y="147"/>
                    </a:lnTo>
                    <a:lnTo>
                      <a:pt x="404" y="159"/>
                    </a:lnTo>
                    <a:lnTo>
                      <a:pt x="407" y="170"/>
                    </a:lnTo>
                    <a:lnTo>
                      <a:pt x="410" y="177"/>
                    </a:lnTo>
                    <a:lnTo>
                      <a:pt x="413" y="181"/>
                    </a:lnTo>
                    <a:lnTo>
                      <a:pt x="416" y="182"/>
                    </a:lnTo>
                    <a:lnTo>
                      <a:pt x="419" y="182"/>
                    </a:lnTo>
                    <a:lnTo>
                      <a:pt x="422" y="182"/>
                    </a:lnTo>
                    <a:lnTo>
                      <a:pt x="425" y="183"/>
                    </a:lnTo>
                    <a:lnTo>
                      <a:pt x="428" y="184"/>
                    </a:lnTo>
                    <a:lnTo>
                      <a:pt x="431" y="183"/>
                    </a:lnTo>
                    <a:lnTo>
                      <a:pt x="434" y="182"/>
                    </a:lnTo>
                    <a:lnTo>
                      <a:pt x="437" y="180"/>
                    </a:lnTo>
                    <a:lnTo>
                      <a:pt x="440" y="179"/>
                    </a:lnTo>
                    <a:lnTo>
                      <a:pt x="443" y="177"/>
                    </a:lnTo>
                    <a:lnTo>
                      <a:pt x="446" y="176"/>
                    </a:lnTo>
                    <a:lnTo>
                      <a:pt x="449" y="176"/>
                    </a:lnTo>
                    <a:lnTo>
                      <a:pt x="452" y="177"/>
                    </a:lnTo>
                    <a:lnTo>
                      <a:pt x="454" y="178"/>
                    </a:lnTo>
                    <a:lnTo>
                      <a:pt x="457" y="177"/>
                    </a:lnTo>
                    <a:lnTo>
                      <a:pt x="460" y="176"/>
                    </a:lnTo>
                    <a:lnTo>
                      <a:pt x="463" y="176"/>
                    </a:lnTo>
                    <a:lnTo>
                      <a:pt x="466" y="175"/>
                    </a:lnTo>
                    <a:lnTo>
                      <a:pt x="469" y="174"/>
                    </a:lnTo>
                    <a:lnTo>
                      <a:pt x="472" y="173"/>
                    </a:lnTo>
                    <a:lnTo>
                      <a:pt x="475" y="172"/>
                    </a:lnTo>
                    <a:lnTo>
                      <a:pt x="478" y="172"/>
                    </a:lnTo>
                    <a:lnTo>
                      <a:pt x="481" y="173"/>
                    </a:lnTo>
                    <a:lnTo>
                      <a:pt x="484" y="176"/>
                    </a:lnTo>
                    <a:lnTo>
                      <a:pt x="487" y="183"/>
                    </a:lnTo>
                    <a:lnTo>
                      <a:pt x="490" y="187"/>
                    </a:lnTo>
                    <a:lnTo>
                      <a:pt x="493" y="189"/>
                    </a:lnTo>
                    <a:lnTo>
                      <a:pt x="496" y="189"/>
                    </a:lnTo>
                    <a:lnTo>
                      <a:pt x="499" y="186"/>
                    </a:lnTo>
                    <a:lnTo>
                      <a:pt x="502" y="186"/>
                    </a:lnTo>
                    <a:lnTo>
                      <a:pt x="505" y="185"/>
                    </a:lnTo>
                    <a:lnTo>
                      <a:pt x="508" y="184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6" y="183"/>
                    </a:lnTo>
                    <a:lnTo>
                      <a:pt x="519" y="182"/>
                    </a:lnTo>
                    <a:lnTo>
                      <a:pt x="522" y="181"/>
                    </a:lnTo>
                    <a:lnTo>
                      <a:pt x="525" y="181"/>
                    </a:lnTo>
                    <a:lnTo>
                      <a:pt x="528" y="182"/>
                    </a:lnTo>
                    <a:lnTo>
                      <a:pt x="531" y="182"/>
                    </a:lnTo>
                    <a:lnTo>
                      <a:pt x="534" y="182"/>
                    </a:lnTo>
                    <a:lnTo>
                      <a:pt x="537" y="182"/>
                    </a:lnTo>
                  </a:path>
                </a:pathLst>
              </a:custGeom>
              <a:noFill/>
              <a:ln w="41275">
                <a:solidFill>
                  <a:srgbClr val="3399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48"/>
              <p:cNvSpPr txBox="1">
                <a:spLocks noChangeArrowheads="1"/>
              </p:cNvSpPr>
              <p:nvPr/>
            </p:nvSpPr>
            <p:spPr bwMode="auto">
              <a:xfrm>
                <a:off x="1507" y="1252"/>
                <a:ext cx="832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300" i="1" dirty="0"/>
                  <a:t>Volatility </a:t>
                </a:r>
                <a:br>
                  <a:rPr lang="en-US" sz="2300" i="1" dirty="0"/>
                </a:br>
                <a:r>
                  <a:rPr lang="en-US" sz="2300" i="1" dirty="0"/>
                  <a:t>of GDP</a:t>
                </a:r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1431925" y="3119438"/>
              <a:ext cx="7278688" cy="2249487"/>
              <a:chOff x="902" y="1965"/>
              <a:chExt cx="4585" cy="1417"/>
            </a:xfrm>
          </p:grpSpPr>
          <p:sp>
            <p:nvSpPr>
              <p:cNvPr id="48" name="Freeform 50"/>
              <p:cNvSpPr>
                <a:spLocks/>
              </p:cNvSpPr>
              <p:nvPr/>
            </p:nvSpPr>
            <p:spPr bwMode="auto">
              <a:xfrm>
                <a:off x="902" y="1965"/>
                <a:ext cx="4585" cy="1417"/>
              </a:xfrm>
              <a:custGeom>
                <a:avLst/>
                <a:gdLst>
                  <a:gd name="T0" fmla="*/ 6 w 537"/>
                  <a:gd name="T1" fmla="*/ 58 h 166"/>
                  <a:gd name="T2" fmla="*/ 15 w 537"/>
                  <a:gd name="T3" fmla="*/ 76 h 166"/>
                  <a:gd name="T4" fmla="*/ 24 w 537"/>
                  <a:gd name="T5" fmla="*/ 127 h 166"/>
                  <a:gd name="T6" fmla="*/ 32 w 537"/>
                  <a:gd name="T7" fmla="*/ 127 h 166"/>
                  <a:gd name="T8" fmla="*/ 41 w 537"/>
                  <a:gd name="T9" fmla="*/ 125 h 166"/>
                  <a:gd name="T10" fmla="*/ 50 w 537"/>
                  <a:gd name="T11" fmla="*/ 127 h 166"/>
                  <a:gd name="T12" fmla="*/ 59 w 537"/>
                  <a:gd name="T13" fmla="*/ 129 h 166"/>
                  <a:gd name="T14" fmla="*/ 68 w 537"/>
                  <a:gd name="T15" fmla="*/ 130 h 166"/>
                  <a:gd name="T16" fmla="*/ 77 w 537"/>
                  <a:gd name="T17" fmla="*/ 133 h 166"/>
                  <a:gd name="T18" fmla="*/ 86 w 537"/>
                  <a:gd name="T19" fmla="*/ 137 h 166"/>
                  <a:gd name="T20" fmla="*/ 94 w 537"/>
                  <a:gd name="T21" fmla="*/ 136 h 166"/>
                  <a:gd name="T22" fmla="*/ 103 w 537"/>
                  <a:gd name="T23" fmla="*/ 118 h 166"/>
                  <a:gd name="T24" fmla="*/ 112 w 537"/>
                  <a:gd name="T25" fmla="*/ 101 h 166"/>
                  <a:gd name="T26" fmla="*/ 121 w 537"/>
                  <a:gd name="T27" fmla="*/ 86 h 166"/>
                  <a:gd name="T28" fmla="*/ 130 w 537"/>
                  <a:gd name="T29" fmla="*/ 79 h 166"/>
                  <a:gd name="T30" fmla="*/ 139 w 537"/>
                  <a:gd name="T31" fmla="*/ 77 h 166"/>
                  <a:gd name="T32" fmla="*/ 148 w 537"/>
                  <a:gd name="T33" fmla="*/ 81 h 166"/>
                  <a:gd name="T34" fmla="*/ 156 w 537"/>
                  <a:gd name="T35" fmla="*/ 87 h 166"/>
                  <a:gd name="T36" fmla="*/ 165 w 537"/>
                  <a:gd name="T37" fmla="*/ 82 h 166"/>
                  <a:gd name="T38" fmla="*/ 174 w 537"/>
                  <a:gd name="T39" fmla="*/ 50 h 166"/>
                  <a:gd name="T40" fmla="*/ 183 w 537"/>
                  <a:gd name="T41" fmla="*/ 28 h 166"/>
                  <a:gd name="T42" fmla="*/ 192 w 537"/>
                  <a:gd name="T43" fmla="*/ 39 h 166"/>
                  <a:gd name="T44" fmla="*/ 201 w 537"/>
                  <a:gd name="T45" fmla="*/ 48 h 166"/>
                  <a:gd name="T46" fmla="*/ 210 w 537"/>
                  <a:gd name="T47" fmla="*/ 57 h 166"/>
                  <a:gd name="T48" fmla="*/ 218 w 537"/>
                  <a:gd name="T49" fmla="*/ 64 h 166"/>
                  <a:gd name="T50" fmla="*/ 227 w 537"/>
                  <a:gd name="T51" fmla="*/ 65 h 166"/>
                  <a:gd name="T52" fmla="*/ 236 w 537"/>
                  <a:gd name="T53" fmla="*/ 61 h 166"/>
                  <a:gd name="T54" fmla="*/ 245 w 537"/>
                  <a:gd name="T55" fmla="*/ 56 h 166"/>
                  <a:gd name="T56" fmla="*/ 254 w 537"/>
                  <a:gd name="T57" fmla="*/ 52 h 166"/>
                  <a:gd name="T58" fmla="*/ 263 w 537"/>
                  <a:gd name="T59" fmla="*/ 60 h 166"/>
                  <a:gd name="T60" fmla="*/ 272 w 537"/>
                  <a:gd name="T61" fmla="*/ 68 h 166"/>
                  <a:gd name="T62" fmla="*/ 280 w 537"/>
                  <a:gd name="T63" fmla="*/ 56 h 166"/>
                  <a:gd name="T64" fmla="*/ 289 w 537"/>
                  <a:gd name="T65" fmla="*/ 41 h 166"/>
                  <a:gd name="T66" fmla="*/ 298 w 537"/>
                  <a:gd name="T67" fmla="*/ 41 h 166"/>
                  <a:gd name="T68" fmla="*/ 307 w 537"/>
                  <a:gd name="T69" fmla="*/ 32 h 166"/>
                  <a:gd name="T70" fmla="*/ 316 w 537"/>
                  <a:gd name="T71" fmla="*/ 15 h 166"/>
                  <a:gd name="T72" fmla="*/ 325 w 537"/>
                  <a:gd name="T73" fmla="*/ 6 h 166"/>
                  <a:gd name="T74" fmla="*/ 333 w 537"/>
                  <a:gd name="T75" fmla="*/ 0 h 166"/>
                  <a:gd name="T76" fmla="*/ 342 w 537"/>
                  <a:gd name="T77" fmla="*/ 1 h 166"/>
                  <a:gd name="T78" fmla="*/ 351 w 537"/>
                  <a:gd name="T79" fmla="*/ 10 h 166"/>
                  <a:gd name="T80" fmla="*/ 360 w 537"/>
                  <a:gd name="T81" fmla="*/ 28 h 166"/>
                  <a:gd name="T82" fmla="*/ 369 w 537"/>
                  <a:gd name="T83" fmla="*/ 65 h 166"/>
                  <a:gd name="T84" fmla="*/ 378 w 537"/>
                  <a:gd name="T85" fmla="*/ 118 h 166"/>
                  <a:gd name="T86" fmla="*/ 387 w 537"/>
                  <a:gd name="T87" fmla="*/ 141 h 166"/>
                  <a:gd name="T88" fmla="*/ 395 w 537"/>
                  <a:gd name="T89" fmla="*/ 146 h 166"/>
                  <a:gd name="T90" fmla="*/ 404 w 537"/>
                  <a:gd name="T91" fmla="*/ 144 h 166"/>
                  <a:gd name="T92" fmla="*/ 413 w 537"/>
                  <a:gd name="T93" fmla="*/ 144 h 166"/>
                  <a:gd name="T94" fmla="*/ 422 w 537"/>
                  <a:gd name="T95" fmla="*/ 141 h 166"/>
                  <a:gd name="T96" fmla="*/ 431 w 537"/>
                  <a:gd name="T97" fmla="*/ 140 h 166"/>
                  <a:gd name="T98" fmla="*/ 440 w 537"/>
                  <a:gd name="T99" fmla="*/ 137 h 166"/>
                  <a:gd name="T100" fmla="*/ 449 w 537"/>
                  <a:gd name="T101" fmla="*/ 131 h 166"/>
                  <a:gd name="T102" fmla="*/ 457 w 537"/>
                  <a:gd name="T103" fmla="*/ 127 h 166"/>
                  <a:gd name="T104" fmla="*/ 466 w 537"/>
                  <a:gd name="T105" fmla="*/ 131 h 166"/>
                  <a:gd name="T106" fmla="*/ 475 w 537"/>
                  <a:gd name="T107" fmla="*/ 136 h 166"/>
                  <a:gd name="T108" fmla="*/ 484 w 537"/>
                  <a:gd name="T109" fmla="*/ 149 h 166"/>
                  <a:gd name="T110" fmla="*/ 493 w 537"/>
                  <a:gd name="T111" fmla="*/ 161 h 166"/>
                  <a:gd name="T112" fmla="*/ 502 w 537"/>
                  <a:gd name="T113" fmla="*/ 164 h 166"/>
                  <a:gd name="T114" fmla="*/ 511 w 537"/>
                  <a:gd name="T115" fmla="*/ 165 h 166"/>
                  <a:gd name="T116" fmla="*/ 519 w 537"/>
                  <a:gd name="T117" fmla="*/ 166 h 166"/>
                  <a:gd name="T118" fmla="*/ 528 w 537"/>
                  <a:gd name="T119" fmla="*/ 161 h 166"/>
                  <a:gd name="T120" fmla="*/ 537 w 537"/>
                  <a:gd name="T121" fmla="*/ 158 h 1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166"/>
                  <a:gd name="T185" fmla="*/ 537 w 537"/>
                  <a:gd name="T186" fmla="*/ 166 h 1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166">
                    <a:moveTo>
                      <a:pt x="0" y="47"/>
                    </a:moveTo>
                    <a:lnTo>
                      <a:pt x="3" y="55"/>
                    </a:lnTo>
                    <a:lnTo>
                      <a:pt x="6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5" y="76"/>
                    </a:lnTo>
                    <a:lnTo>
                      <a:pt x="18" y="101"/>
                    </a:lnTo>
                    <a:lnTo>
                      <a:pt x="21" y="115"/>
                    </a:lnTo>
                    <a:lnTo>
                      <a:pt x="24" y="127"/>
                    </a:lnTo>
                    <a:lnTo>
                      <a:pt x="27" y="127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5" y="126"/>
                    </a:lnTo>
                    <a:lnTo>
                      <a:pt x="38" y="126"/>
                    </a:lnTo>
                    <a:lnTo>
                      <a:pt x="41" y="125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50" y="127"/>
                    </a:lnTo>
                    <a:lnTo>
                      <a:pt x="53" y="127"/>
                    </a:lnTo>
                    <a:lnTo>
                      <a:pt x="56" y="128"/>
                    </a:lnTo>
                    <a:lnTo>
                      <a:pt x="59" y="129"/>
                    </a:lnTo>
                    <a:lnTo>
                      <a:pt x="62" y="130"/>
                    </a:lnTo>
                    <a:lnTo>
                      <a:pt x="65" y="130"/>
                    </a:lnTo>
                    <a:lnTo>
                      <a:pt x="68" y="130"/>
                    </a:lnTo>
                    <a:lnTo>
                      <a:pt x="71" y="131"/>
                    </a:lnTo>
                    <a:lnTo>
                      <a:pt x="74" y="132"/>
                    </a:lnTo>
                    <a:lnTo>
                      <a:pt x="77" y="133"/>
                    </a:lnTo>
                    <a:lnTo>
                      <a:pt x="80" y="134"/>
                    </a:lnTo>
                    <a:lnTo>
                      <a:pt x="83" y="134"/>
                    </a:lnTo>
                    <a:lnTo>
                      <a:pt x="86" y="137"/>
                    </a:lnTo>
                    <a:lnTo>
                      <a:pt x="89" y="140"/>
                    </a:lnTo>
                    <a:lnTo>
                      <a:pt x="91" y="140"/>
                    </a:lnTo>
                    <a:lnTo>
                      <a:pt x="94" y="136"/>
                    </a:lnTo>
                    <a:lnTo>
                      <a:pt x="97" y="130"/>
                    </a:lnTo>
                    <a:lnTo>
                      <a:pt x="100" y="125"/>
                    </a:lnTo>
                    <a:lnTo>
                      <a:pt x="103" y="118"/>
                    </a:lnTo>
                    <a:lnTo>
                      <a:pt x="106" y="113"/>
                    </a:lnTo>
                    <a:lnTo>
                      <a:pt x="109" y="107"/>
                    </a:lnTo>
                    <a:lnTo>
                      <a:pt x="112" y="101"/>
                    </a:lnTo>
                    <a:lnTo>
                      <a:pt x="115" y="96"/>
                    </a:lnTo>
                    <a:lnTo>
                      <a:pt x="118" y="91"/>
                    </a:lnTo>
                    <a:lnTo>
                      <a:pt x="121" y="86"/>
                    </a:lnTo>
                    <a:lnTo>
                      <a:pt x="124" y="83"/>
                    </a:lnTo>
                    <a:lnTo>
                      <a:pt x="127" y="81"/>
                    </a:lnTo>
                    <a:lnTo>
                      <a:pt x="130" y="79"/>
                    </a:lnTo>
                    <a:lnTo>
                      <a:pt x="133" y="78"/>
                    </a:lnTo>
                    <a:lnTo>
                      <a:pt x="136" y="77"/>
                    </a:lnTo>
                    <a:lnTo>
                      <a:pt x="139" y="77"/>
                    </a:lnTo>
                    <a:lnTo>
                      <a:pt x="142" y="78"/>
                    </a:lnTo>
                    <a:lnTo>
                      <a:pt x="145" y="79"/>
                    </a:lnTo>
                    <a:lnTo>
                      <a:pt x="148" y="81"/>
                    </a:lnTo>
                    <a:lnTo>
                      <a:pt x="151" y="82"/>
                    </a:lnTo>
                    <a:lnTo>
                      <a:pt x="153" y="85"/>
                    </a:lnTo>
                    <a:lnTo>
                      <a:pt x="156" y="87"/>
                    </a:lnTo>
                    <a:lnTo>
                      <a:pt x="159" y="87"/>
                    </a:lnTo>
                    <a:lnTo>
                      <a:pt x="162" y="86"/>
                    </a:lnTo>
                    <a:lnTo>
                      <a:pt x="165" y="82"/>
                    </a:lnTo>
                    <a:lnTo>
                      <a:pt x="168" y="75"/>
                    </a:lnTo>
                    <a:lnTo>
                      <a:pt x="171" y="64"/>
                    </a:lnTo>
                    <a:lnTo>
                      <a:pt x="174" y="50"/>
                    </a:lnTo>
                    <a:lnTo>
                      <a:pt x="177" y="37"/>
                    </a:lnTo>
                    <a:lnTo>
                      <a:pt x="180" y="30"/>
                    </a:lnTo>
                    <a:lnTo>
                      <a:pt x="183" y="28"/>
                    </a:lnTo>
                    <a:lnTo>
                      <a:pt x="186" y="31"/>
                    </a:lnTo>
                    <a:lnTo>
                      <a:pt x="189" y="35"/>
                    </a:lnTo>
                    <a:lnTo>
                      <a:pt x="192" y="39"/>
                    </a:lnTo>
                    <a:lnTo>
                      <a:pt x="195" y="43"/>
                    </a:lnTo>
                    <a:lnTo>
                      <a:pt x="198" y="46"/>
                    </a:lnTo>
                    <a:lnTo>
                      <a:pt x="201" y="48"/>
                    </a:lnTo>
                    <a:lnTo>
                      <a:pt x="204" y="50"/>
                    </a:lnTo>
                    <a:lnTo>
                      <a:pt x="207" y="53"/>
                    </a:lnTo>
                    <a:lnTo>
                      <a:pt x="210" y="57"/>
                    </a:lnTo>
                    <a:lnTo>
                      <a:pt x="212" y="61"/>
                    </a:lnTo>
                    <a:lnTo>
                      <a:pt x="215" y="63"/>
                    </a:lnTo>
                    <a:lnTo>
                      <a:pt x="218" y="64"/>
                    </a:lnTo>
                    <a:lnTo>
                      <a:pt x="221" y="65"/>
                    </a:lnTo>
                    <a:lnTo>
                      <a:pt x="224" y="66"/>
                    </a:lnTo>
                    <a:lnTo>
                      <a:pt x="227" y="65"/>
                    </a:lnTo>
                    <a:lnTo>
                      <a:pt x="230" y="64"/>
                    </a:lnTo>
                    <a:lnTo>
                      <a:pt x="233" y="63"/>
                    </a:lnTo>
                    <a:lnTo>
                      <a:pt x="236" y="61"/>
                    </a:lnTo>
                    <a:lnTo>
                      <a:pt x="239" y="59"/>
                    </a:lnTo>
                    <a:lnTo>
                      <a:pt x="242" y="58"/>
                    </a:lnTo>
                    <a:lnTo>
                      <a:pt x="245" y="56"/>
                    </a:lnTo>
                    <a:lnTo>
                      <a:pt x="248" y="53"/>
                    </a:lnTo>
                    <a:lnTo>
                      <a:pt x="251" y="52"/>
                    </a:lnTo>
                    <a:lnTo>
                      <a:pt x="254" y="52"/>
                    </a:lnTo>
                    <a:lnTo>
                      <a:pt x="257" y="54"/>
                    </a:lnTo>
                    <a:lnTo>
                      <a:pt x="260" y="57"/>
                    </a:lnTo>
                    <a:lnTo>
                      <a:pt x="263" y="60"/>
                    </a:lnTo>
                    <a:lnTo>
                      <a:pt x="266" y="64"/>
                    </a:lnTo>
                    <a:lnTo>
                      <a:pt x="269" y="68"/>
                    </a:lnTo>
                    <a:lnTo>
                      <a:pt x="272" y="68"/>
                    </a:lnTo>
                    <a:lnTo>
                      <a:pt x="274" y="68"/>
                    </a:lnTo>
                    <a:lnTo>
                      <a:pt x="277" y="63"/>
                    </a:lnTo>
                    <a:lnTo>
                      <a:pt x="280" y="56"/>
                    </a:lnTo>
                    <a:lnTo>
                      <a:pt x="283" y="50"/>
                    </a:lnTo>
                    <a:lnTo>
                      <a:pt x="286" y="45"/>
                    </a:lnTo>
                    <a:lnTo>
                      <a:pt x="289" y="41"/>
                    </a:lnTo>
                    <a:lnTo>
                      <a:pt x="292" y="38"/>
                    </a:lnTo>
                    <a:lnTo>
                      <a:pt x="295" y="39"/>
                    </a:lnTo>
                    <a:lnTo>
                      <a:pt x="298" y="41"/>
                    </a:lnTo>
                    <a:lnTo>
                      <a:pt x="301" y="40"/>
                    </a:lnTo>
                    <a:lnTo>
                      <a:pt x="304" y="38"/>
                    </a:lnTo>
                    <a:lnTo>
                      <a:pt x="307" y="32"/>
                    </a:lnTo>
                    <a:lnTo>
                      <a:pt x="310" y="26"/>
                    </a:lnTo>
                    <a:lnTo>
                      <a:pt x="313" y="20"/>
                    </a:lnTo>
                    <a:lnTo>
                      <a:pt x="316" y="15"/>
                    </a:lnTo>
                    <a:lnTo>
                      <a:pt x="319" y="12"/>
                    </a:lnTo>
                    <a:lnTo>
                      <a:pt x="322" y="8"/>
                    </a:lnTo>
                    <a:lnTo>
                      <a:pt x="325" y="6"/>
                    </a:lnTo>
                    <a:lnTo>
                      <a:pt x="328" y="3"/>
                    </a:lnTo>
                    <a:lnTo>
                      <a:pt x="331" y="1"/>
                    </a:lnTo>
                    <a:lnTo>
                      <a:pt x="333" y="0"/>
                    </a:lnTo>
                    <a:lnTo>
                      <a:pt x="336" y="0"/>
                    </a:lnTo>
                    <a:lnTo>
                      <a:pt x="339" y="0"/>
                    </a:lnTo>
                    <a:lnTo>
                      <a:pt x="342" y="1"/>
                    </a:lnTo>
                    <a:lnTo>
                      <a:pt x="345" y="3"/>
                    </a:lnTo>
                    <a:lnTo>
                      <a:pt x="348" y="6"/>
                    </a:lnTo>
                    <a:lnTo>
                      <a:pt x="351" y="10"/>
                    </a:lnTo>
                    <a:lnTo>
                      <a:pt x="354" y="15"/>
                    </a:lnTo>
                    <a:lnTo>
                      <a:pt x="357" y="22"/>
                    </a:lnTo>
                    <a:lnTo>
                      <a:pt x="360" y="28"/>
                    </a:lnTo>
                    <a:lnTo>
                      <a:pt x="363" y="36"/>
                    </a:lnTo>
                    <a:lnTo>
                      <a:pt x="366" y="48"/>
                    </a:lnTo>
                    <a:lnTo>
                      <a:pt x="369" y="65"/>
                    </a:lnTo>
                    <a:lnTo>
                      <a:pt x="372" y="84"/>
                    </a:lnTo>
                    <a:lnTo>
                      <a:pt x="375" y="103"/>
                    </a:lnTo>
                    <a:lnTo>
                      <a:pt x="378" y="118"/>
                    </a:lnTo>
                    <a:lnTo>
                      <a:pt x="381" y="128"/>
                    </a:lnTo>
                    <a:lnTo>
                      <a:pt x="384" y="135"/>
                    </a:lnTo>
                    <a:lnTo>
                      <a:pt x="387" y="141"/>
                    </a:lnTo>
                    <a:lnTo>
                      <a:pt x="390" y="144"/>
                    </a:lnTo>
                    <a:lnTo>
                      <a:pt x="392" y="146"/>
                    </a:lnTo>
                    <a:lnTo>
                      <a:pt x="395" y="146"/>
                    </a:lnTo>
                    <a:lnTo>
                      <a:pt x="398" y="145"/>
                    </a:lnTo>
                    <a:lnTo>
                      <a:pt x="401" y="144"/>
                    </a:lnTo>
                    <a:lnTo>
                      <a:pt x="404" y="144"/>
                    </a:lnTo>
                    <a:lnTo>
                      <a:pt x="407" y="144"/>
                    </a:lnTo>
                    <a:lnTo>
                      <a:pt x="410" y="144"/>
                    </a:lnTo>
                    <a:lnTo>
                      <a:pt x="413" y="144"/>
                    </a:lnTo>
                    <a:lnTo>
                      <a:pt x="416" y="143"/>
                    </a:lnTo>
                    <a:lnTo>
                      <a:pt x="419" y="142"/>
                    </a:lnTo>
                    <a:lnTo>
                      <a:pt x="422" y="141"/>
                    </a:lnTo>
                    <a:lnTo>
                      <a:pt x="425" y="141"/>
                    </a:lnTo>
                    <a:lnTo>
                      <a:pt x="428" y="140"/>
                    </a:lnTo>
                    <a:lnTo>
                      <a:pt x="431" y="140"/>
                    </a:lnTo>
                    <a:lnTo>
                      <a:pt x="434" y="139"/>
                    </a:lnTo>
                    <a:lnTo>
                      <a:pt x="437" y="138"/>
                    </a:lnTo>
                    <a:lnTo>
                      <a:pt x="440" y="137"/>
                    </a:lnTo>
                    <a:lnTo>
                      <a:pt x="443" y="135"/>
                    </a:lnTo>
                    <a:lnTo>
                      <a:pt x="446" y="134"/>
                    </a:lnTo>
                    <a:lnTo>
                      <a:pt x="449" y="131"/>
                    </a:lnTo>
                    <a:lnTo>
                      <a:pt x="452" y="129"/>
                    </a:lnTo>
                    <a:lnTo>
                      <a:pt x="454" y="127"/>
                    </a:lnTo>
                    <a:lnTo>
                      <a:pt x="457" y="127"/>
                    </a:lnTo>
                    <a:lnTo>
                      <a:pt x="460" y="127"/>
                    </a:lnTo>
                    <a:lnTo>
                      <a:pt x="463" y="129"/>
                    </a:lnTo>
                    <a:lnTo>
                      <a:pt x="466" y="131"/>
                    </a:lnTo>
                    <a:lnTo>
                      <a:pt x="469" y="132"/>
                    </a:lnTo>
                    <a:lnTo>
                      <a:pt x="472" y="134"/>
                    </a:lnTo>
                    <a:lnTo>
                      <a:pt x="475" y="136"/>
                    </a:lnTo>
                    <a:lnTo>
                      <a:pt x="478" y="139"/>
                    </a:lnTo>
                    <a:lnTo>
                      <a:pt x="481" y="143"/>
                    </a:lnTo>
                    <a:lnTo>
                      <a:pt x="484" y="149"/>
                    </a:lnTo>
                    <a:lnTo>
                      <a:pt x="487" y="154"/>
                    </a:lnTo>
                    <a:lnTo>
                      <a:pt x="490" y="158"/>
                    </a:lnTo>
                    <a:lnTo>
                      <a:pt x="493" y="161"/>
                    </a:lnTo>
                    <a:lnTo>
                      <a:pt x="496" y="164"/>
                    </a:lnTo>
                    <a:lnTo>
                      <a:pt x="499" y="164"/>
                    </a:lnTo>
                    <a:lnTo>
                      <a:pt x="502" y="164"/>
                    </a:lnTo>
                    <a:lnTo>
                      <a:pt x="505" y="164"/>
                    </a:lnTo>
                    <a:lnTo>
                      <a:pt x="508" y="164"/>
                    </a:lnTo>
                    <a:lnTo>
                      <a:pt x="511" y="165"/>
                    </a:lnTo>
                    <a:lnTo>
                      <a:pt x="513" y="165"/>
                    </a:lnTo>
                    <a:lnTo>
                      <a:pt x="516" y="166"/>
                    </a:lnTo>
                    <a:lnTo>
                      <a:pt x="519" y="166"/>
                    </a:lnTo>
                    <a:lnTo>
                      <a:pt x="522" y="164"/>
                    </a:lnTo>
                    <a:lnTo>
                      <a:pt x="525" y="163"/>
                    </a:lnTo>
                    <a:lnTo>
                      <a:pt x="528" y="161"/>
                    </a:lnTo>
                    <a:lnTo>
                      <a:pt x="531" y="160"/>
                    </a:lnTo>
                    <a:lnTo>
                      <a:pt x="534" y="159"/>
                    </a:lnTo>
                    <a:lnTo>
                      <a:pt x="537" y="158"/>
                    </a:lnTo>
                  </a:path>
                </a:pathLst>
              </a:custGeom>
              <a:noFill/>
              <a:ln w="41275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51"/>
              <p:cNvSpPr txBox="1">
                <a:spLocks noChangeArrowheads="1"/>
              </p:cNvSpPr>
              <p:nvPr/>
            </p:nvSpPr>
            <p:spPr bwMode="auto">
              <a:xfrm>
                <a:off x="1815" y="2875"/>
                <a:ext cx="103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300" i="1"/>
                  <a:t>Volatility of Inflation</a:t>
                </a:r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3124200" y="133350"/>
            <a:ext cx="2275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998" y="133350"/>
            <a:ext cx="5129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vs. Discretion</a:t>
            </a:r>
          </a:p>
        </p:txBody>
      </p:sp>
      <p:pic>
        <p:nvPicPr>
          <p:cNvPr id="7" name="Picture 6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240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discre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75735"/>
            <a:ext cx="1703070" cy="34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05000" y="1026676"/>
            <a:ext cx="7239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policymakers announce in advance how </a:t>
            </a:r>
            <a:br>
              <a:rPr lang="en-US" sz="2800" b="1" dirty="0" smtClean="0"/>
            </a:br>
            <a:r>
              <a:rPr lang="en-US" sz="2800" b="1" dirty="0" smtClean="0"/>
              <a:t>policy will respond in various situations, </a:t>
            </a:r>
            <a:br>
              <a:rPr lang="en-US" sz="2800" b="1" dirty="0" smtClean="0"/>
            </a:br>
            <a:r>
              <a:rPr lang="en-US" sz="2800" b="1" dirty="0" smtClean="0"/>
              <a:t>and commit themselves to following through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as events occur and circumstances change, policymakers use their judgment and apply whatever policies seem appropriate at the time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998" y="133350"/>
            <a:ext cx="5129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vs. Discretion</a:t>
            </a:r>
          </a:p>
        </p:txBody>
      </p:sp>
      <p:pic>
        <p:nvPicPr>
          <p:cNvPr id="3" name="Picture 2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240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discre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75735"/>
            <a:ext cx="1703070" cy="348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0" y="89535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Arguments for rules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distrust of policymakers &amp; political process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misinformed politicians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politicians &amp; society interests different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time inconsistency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destroys policymaker credibility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701355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inconsistency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policymakers have an incentive to renege on a </a:t>
            </a:r>
            <a:br>
              <a:rPr lang="en-US" sz="2800" b="1" dirty="0" smtClean="0"/>
            </a:br>
            <a:r>
              <a:rPr lang="en-US" sz="2800" b="1" dirty="0" smtClean="0"/>
              <a:t>previously announced policy once others act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03835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constant money supply growth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 growth rate of nominal GDP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 the inflation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Taylor Rule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444407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Constant money supply growth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advocated by monetarists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stabilizes AD only if velocity is stable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Friedman k-percent rule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4% per year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gM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gV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gP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gy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gP</a:t>
            </a:r>
            <a:r>
              <a:rPr lang="en-US" sz="2800" b="1" dirty="0" smtClean="0"/>
              <a:t> = 0, </a:t>
            </a:r>
            <a:r>
              <a:rPr lang="en-US" sz="2800" b="1" dirty="0" err="1" smtClean="0"/>
              <a:t>gV</a:t>
            </a:r>
            <a:r>
              <a:rPr lang="en-US" sz="2800" b="1" dirty="0" smtClean="0"/>
              <a:t> = -1%, </a:t>
            </a:r>
            <a:r>
              <a:rPr lang="en-US" sz="2800" b="1" dirty="0" err="1" smtClean="0"/>
              <a:t>gy</a:t>
            </a:r>
            <a:r>
              <a:rPr lang="en-US" sz="2800" b="1" dirty="0" smtClean="0"/>
              <a:t> = 3%, k% = </a:t>
            </a:r>
            <a:r>
              <a:rPr lang="en-US" sz="2800" b="1" dirty="0" err="1" smtClean="0"/>
              <a:t>gM</a:t>
            </a:r>
            <a:r>
              <a:rPr lang="en-US" sz="2800" b="1" dirty="0" smtClean="0"/>
              <a:t>= 4%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722894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 growth of nominal GDP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automatic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 money 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when nominal GDP grows under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decrease money 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when nominal GDP growth over target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24212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Target the inflation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automatic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decrease money 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when inflation rate over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 money growth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when inflation rate below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many countries practice inflation targeting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but allow a little discretion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549" y="133350"/>
            <a:ext cx="587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Rules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24212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The Taylor Rule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automatic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 the federal funds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based 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GDP gap (actual &amp; full-employment)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gap (actual &amp; target)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proposed by John Taylor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onetary policy 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28750"/>
            <a:ext cx="1905000" cy="127158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895350"/>
            <a:ext cx="6705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= inflation rate</a:t>
            </a:r>
          </a:p>
          <a:p>
            <a:r>
              <a:rPr lang="en-US" sz="2800" b="1" dirty="0" smtClean="0"/>
              <a:t>       + equilibrium real fed funds rate target</a:t>
            </a:r>
          </a:p>
          <a:p>
            <a:r>
              <a:rPr lang="en-US" sz="2800" b="1" dirty="0" smtClean="0"/>
              <a:t>       + 0.5(inflation gap) + 0.5(GDP gap)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nominal federal funds rate target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inflation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equilibrium real federal funds rate = 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inflation gap = </a:t>
            </a:r>
            <a:r>
              <a:rPr lang="el-GR" sz="2800" b="1" dirty="0" smtClean="0"/>
              <a:t>π</a:t>
            </a:r>
            <a:r>
              <a:rPr lang="en-US" sz="2800" b="1" dirty="0" smtClean="0"/>
              <a:t> – 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GDP gap = 100(y –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)/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percent real GDP is below natural rate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m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03960"/>
            <a:ext cx="1524000" cy="13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Targets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1292007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aggregates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M1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M2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 rates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inflation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long-term interest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short-term interest rate</a:t>
            </a:r>
          </a:p>
        </p:txBody>
      </p:sp>
      <p:pic>
        <p:nvPicPr>
          <p:cNvPr id="5" name="Picture 4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941314"/>
            <a:ext cx="7162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</a:t>
            </a:r>
            <a:r>
              <a:rPr lang="en-US" sz="3600" b="1" baseline="-25000" dirty="0" err="1" smtClean="0"/>
              <a:t>ff</a:t>
            </a:r>
            <a:r>
              <a:rPr lang="en-US" sz="3600" b="1" dirty="0" smtClean="0"/>
              <a:t> = </a:t>
            </a:r>
            <a:r>
              <a:rPr lang="el-GR" sz="3600" b="1" dirty="0" smtClean="0"/>
              <a:t>π</a:t>
            </a:r>
            <a:r>
              <a:rPr lang="en-US" sz="3600" b="1" dirty="0" smtClean="0"/>
              <a:t> + 2 + 0.5(</a:t>
            </a:r>
            <a:r>
              <a:rPr lang="el-GR" sz="3600" b="1" dirty="0" smtClean="0"/>
              <a:t>π</a:t>
            </a:r>
            <a:r>
              <a:rPr lang="en-US" sz="3600" b="1" dirty="0" smtClean="0"/>
              <a:t> – 2) + 0.5(GDP gap)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if </a:t>
            </a:r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smtClean="0"/>
              <a:t>= 2% &amp; y =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 = 4%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l-GR" sz="2800" b="1" dirty="0" smtClean="0"/>
              <a:t>π</a:t>
            </a:r>
            <a:r>
              <a:rPr lang="en-US" sz="2800" b="1" dirty="0" smtClean="0"/>
              <a:t>↑ by 1%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↑ by 1.5%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(y – </a:t>
            </a:r>
            <a:r>
              <a:rPr lang="en-US" sz="2800" b="1" dirty="0" err="1" smtClean="0"/>
              <a:t>y</a:t>
            </a:r>
            <a:r>
              <a:rPr lang="en-US" sz="2800" b="1" baseline="-25000" dirty="0" err="1" smtClean="0"/>
              <a:t>n</a:t>
            </a:r>
            <a:r>
              <a:rPr lang="en-US" sz="2800" b="1" dirty="0" smtClean="0"/>
              <a:t>)↑ by 1%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ff</a:t>
            </a:r>
            <a:r>
              <a:rPr lang="en-US" sz="2800" b="1" dirty="0" smtClean="0"/>
              <a:t>↑ by  0.5%</a:t>
            </a:r>
          </a:p>
        </p:txBody>
      </p:sp>
      <p:pic>
        <p:nvPicPr>
          <p:cNvPr id="4" name="Picture 3" descr="ru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38450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m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03960"/>
            <a:ext cx="1524000" cy="1367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335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Rule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62000" y="819150"/>
            <a:ext cx="7772400" cy="4224284"/>
            <a:chOff x="442913" y="1562100"/>
            <a:chExt cx="8777287" cy="4770438"/>
          </a:xfrm>
        </p:grpSpPr>
        <p:sp>
          <p:nvSpPr>
            <p:cNvPr id="6" name="AutoShape 2"/>
            <p:cNvSpPr>
              <a:spLocks noChangeAspect="1" noChangeArrowheads="1" noTextEdit="1"/>
            </p:cNvSpPr>
            <p:nvPr/>
          </p:nvSpPr>
          <p:spPr bwMode="auto">
            <a:xfrm>
              <a:off x="865188" y="1562100"/>
              <a:ext cx="8355012" cy="477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16200000">
              <a:off x="-110331" y="2191544"/>
              <a:ext cx="15335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Percent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439863" y="1957388"/>
              <a:ext cx="1587" cy="3749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362075" y="5707063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362075" y="5081588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362075" y="4457700"/>
              <a:ext cx="777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362075" y="3832225"/>
              <a:ext cx="777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2075" y="3206750"/>
              <a:ext cx="777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2075" y="2582863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2075" y="1957388"/>
              <a:ext cx="77788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439863" y="5707063"/>
              <a:ext cx="7397750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1439863" y="5707063"/>
              <a:ext cx="1587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613025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773488" y="5707063"/>
              <a:ext cx="1587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4946650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08700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7281863" y="5707063"/>
              <a:ext cx="1587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8442325" y="5707063"/>
              <a:ext cx="1588" cy="76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108075" y="5567363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108075" y="4941888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108075" y="4316413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108075" y="3692525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108075" y="3067050"/>
              <a:ext cx="134938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966788" y="2441575"/>
              <a:ext cx="2698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966788" y="1817688"/>
              <a:ext cx="2698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158875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1987</a:t>
              </a:r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332038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1990</a:t>
              </a:r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492500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1993</a:t>
              </a:r>
              <a:endParaRPr 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667250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1996</a:t>
              </a:r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827713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1999</a:t>
              </a:r>
              <a:endParaRPr lang="en-US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7000875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2002</a:t>
              </a:r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8161338" y="5924550"/>
              <a:ext cx="5397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2005</a:t>
              </a:r>
              <a:endParaRPr lang="en-US"/>
            </a:p>
          </p:txBody>
        </p:sp>
        <p:grpSp>
          <p:nvGrpSpPr>
            <p:cNvPr id="38" name="Group 35"/>
            <p:cNvGrpSpPr>
              <a:grpSpLocks/>
            </p:cNvGrpSpPr>
            <p:nvPr/>
          </p:nvGrpSpPr>
          <p:grpSpPr bwMode="auto">
            <a:xfrm>
              <a:off x="1439863" y="3079750"/>
              <a:ext cx="7207250" cy="2219325"/>
              <a:chOff x="907" y="1940"/>
              <a:chExt cx="4540" cy="1398"/>
            </a:xfrm>
          </p:grpSpPr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907" y="1940"/>
                <a:ext cx="4540" cy="1117"/>
              </a:xfrm>
              <a:custGeom>
                <a:avLst/>
                <a:gdLst>
                  <a:gd name="T0" fmla="*/ 8 w 565"/>
                  <a:gd name="T1" fmla="*/ 74 h 139"/>
                  <a:gd name="T2" fmla="*/ 23 w 565"/>
                  <a:gd name="T3" fmla="*/ 57 h 139"/>
                  <a:gd name="T4" fmla="*/ 38 w 565"/>
                  <a:gd name="T5" fmla="*/ 32 h 139"/>
                  <a:gd name="T6" fmla="*/ 53 w 565"/>
                  <a:gd name="T7" fmla="*/ 13 h 139"/>
                  <a:gd name="T8" fmla="*/ 69 w 565"/>
                  <a:gd name="T9" fmla="*/ 1 h 139"/>
                  <a:gd name="T10" fmla="*/ 84 w 565"/>
                  <a:gd name="T11" fmla="*/ 24 h 139"/>
                  <a:gd name="T12" fmla="*/ 99 w 565"/>
                  <a:gd name="T13" fmla="*/ 13 h 139"/>
                  <a:gd name="T14" fmla="*/ 114 w 565"/>
                  <a:gd name="T15" fmla="*/ 26 h 139"/>
                  <a:gd name="T16" fmla="*/ 130 w 565"/>
                  <a:gd name="T17" fmla="*/ 65 h 139"/>
                  <a:gd name="T18" fmla="*/ 145 w 565"/>
                  <a:gd name="T19" fmla="*/ 89 h 139"/>
                  <a:gd name="T20" fmla="*/ 160 w 565"/>
                  <a:gd name="T21" fmla="*/ 128 h 139"/>
                  <a:gd name="T22" fmla="*/ 176 w 565"/>
                  <a:gd name="T23" fmla="*/ 135 h 139"/>
                  <a:gd name="T24" fmla="*/ 191 w 565"/>
                  <a:gd name="T25" fmla="*/ 124 h 139"/>
                  <a:gd name="T26" fmla="*/ 206 w 565"/>
                  <a:gd name="T27" fmla="*/ 115 h 139"/>
                  <a:gd name="T28" fmla="*/ 221 w 565"/>
                  <a:gd name="T29" fmla="*/ 118 h 139"/>
                  <a:gd name="T30" fmla="*/ 237 w 565"/>
                  <a:gd name="T31" fmla="*/ 99 h 139"/>
                  <a:gd name="T32" fmla="*/ 252 w 565"/>
                  <a:gd name="T33" fmla="*/ 104 h 139"/>
                  <a:gd name="T34" fmla="*/ 267 w 565"/>
                  <a:gd name="T35" fmla="*/ 108 h 139"/>
                  <a:gd name="T36" fmla="*/ 282 w 565"/>
                  <a:gd name="T37" fmla="*/ 107 h 139"/>
                  <a:gd name="T38" fmla="*/ 298 w 565"/>
                  <a:gd name="T39" fmla="*/ 107 h 139"/>
                  <a:gd name="T40" fmla="*/ 313 w 565"/>
                  <a:gd name="T41" fmla="*/ 107 h 139"/>
                  <a:gd name="T42" fmla="*/ 328 w 565"/>
                  <a:gd name="T43" fmla="*/ 107 h 139"/>
                  <a:gd name="T44" fmla="*/ 343 w 565"/>
                  <a:gd name="T45" fmla="*/ 114 h 139"/>
                  <a:gd name="T46" fmla="*/ 359 w 565"/>
                  <a:gd name="T47" fmla="*/ 112 h 139"/>
                  <a:gd name="T48" fmla="*/ 374 w 565"/>
                  <a:gd name="T49" fmla="*/ 97 h 139"/>
                  <a:gd name="T50" fmla="*/ 389 w 565"/>
                  <a:gd name="T51" fmla="*/ 89 h 139"/>
                  <a:gd name="T52" fmla="*/ 404 w 565"/>
                  <a:gd name="T53" fmla="*/ 63 h 139"/>
                  <a:gd name="T54" fmla="*/ 420 w 565"/>
                  <a:gd name="T55" fmla="*/ 58 h 139"/>
                  <a:gd name="T56" fmla="*/ 435 w 565"/>
                  <a:gd name="T57" fmla="*/ 62 h 139"/>
                  <a:gd name="T58" fmla="*/ 450 w 565"/>
                  <a:gd name="T59" fmla="*/ 90 h 139"/>
                  <a:gd name="T60" fmla="*/ 466 w 565"/>
                  <a:gd name="T61" fmla="*/ 130 h 139"/>
                  <a:gd name="T62" fmla="*/ 481 w 565"/>
                  <a:gd name="T63" fmla="*/ 133 h 139"/>
                  <a:gd name="T64" fmla="*/ 496 w 565"/>
                  <a:gd name="T65" fmla="*/ 127 h 139"/>
                  <a:gd name="T66" fmla="*/ 511 w 565"/>
                  <a:gd name="T67" fmla="*/ 123 h 139"/>
                  <a:gd name="T68" fmla="*/ 527 w 565"/>
                  <a:gd name="T69" fmla="*/ 86 h 139"/>
                  <a:gd name="T70" fmla="*/ 542 w 565"/>
                  <a:gd name="T71" fmla="*/ 78 h 139"/>
                  <a:gd name="T72" fmla="*/ 557 w 565"/>
                  <a:gd name="T73" fmla="*/ 88 h 1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5"/>
                  <a:gd name="T112" fmla="*/ 0 h 139"/>
                  <a:gd name="T113" fmla="*/ 565 w 565"/>
                  <a:gd name="T114" fmla="*/ 139 h 1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5" h="139">
                    <a:moveTo>
                      <a:pt x="0" y="82"/>
                    </a:moveTo>
                    <a:lnTo>
                      <a:pt x="8" y="74"/>
                    </a:lnTo>
                    <a:lnTo>
                      <a:pt x="15" y="61"/>
                    </a:lnTo>
                    <a:lnTo>
                      <a:pt x="23" y="57"/>
                    </a:lnTo>
                    <a:lnTo>
                      <a:pt x="31" y="52"/>
                    </a:lnTo>
                    <a:lnTo>
                      <a:pt x="38" y="32"/>
                    </a:lnTo>
                    <a:lnTo>
                      <a:pt x="46" y="18"/>
                    </a:lnTo>
                    <a:lnTo>
                      <a:pt x="53" y="13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6" y="19"/>
                    </a:lnTo>
                    <a:lnTo>
                      <a:pt x="84" y="24"/>
                    </a:lnTo>
                    <a:lnTo>
                      <a:pt x="92" y="20"/>
                    </a:lnTo>
                    <a:lnTo>
                      <a:pt x="99" y="13"/>
                    </a:lnTo>
                    <a:lnTo>
                      <a:pt x="107" y="17"/>
                    </a:lnTo>
                    <a:lnTo>
                      <a:pt x="114" y="26"/>
                    </a:lnTo>
                    <a:lnTo>
                      <a:pt x="122" y="39"/>
                    </a:lnTo>
                    <a:lnTo>
                      <a:pt x="130" y="65"/>
                    </a:lnTo>
                    <a:lnTo>
                      <a:pt x="137" y="75"/>
                    </a:lnTo>
                    <a:lnTo>
                      <a:pt x="145" y="89"/>
                    </a:lnTo>
                    <a:lnTo>
                      <a:pt x="153" y="119"/>
                    </a:lnTo>
                    <a:lnTo>
                      <a:pt x="160" y="128"/>
                    </a:lnTo>
                    <a:lnTo>
                      <a:pt x="168" y="139"/>
                    </a:lnTo>
                    <a:lnTo>
                      <a:pt x="176" y="135"/>
                    </a:lnTo>
                    <a:lnTo>
                      <a:pt x="183" y="125"/>
                    </a:lnTo>
                    <a:lnTo>
                      <a:pt x="191" y="124"/>
                    </a:lnTo>
                    <a:lnTo>
                      <a:pt x="198" y="119"/>
                    </a:lnTo>
                    <a:lnTo>
                      <a:pt x="206" y="115"/>
                    </a:lnTo>
                    <a:lnTo>
                      <a:pt x="214" y="122"/>
                    </a:lnTo>
                    <a:lnTo>
                      <a:pt x="221" y="118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44" y="96"/>
                    </a:lnTo>
                    <a:lnTo>
                      <a:pt x="252" y="104"/>
                    </a:lnTo>
                    <a:lnTo>
                      <a:pt x="259" y="111"/>
                    </a:lnTo>
                    <a:lnTo>
                      <a:pt x="267" y="108"/>
                    </a:lnTo>
                    <a:lnTo>
                      <a:pt x="275" y="106"/>
                    </a:lnTo>
                    <a:lnTo>
                      <a:pt x="282" y="107"/>
                    </a:lnTo>
                    <a:lnTo>
                      <a:pt x="290" y="108"/>
                    </a:lnTo>
                    <a:lnTo>
                      <a:pt x="298" y="107"/>
                    </a:lnTo>
                    <a:lnTo>
                      <a:pt x="305" y="105"/>
                    </a:lnTo>
                    <a:lnTo>
                      <a:pt x="313" y="107"/>
                    </a:lnTo>
                    <a:lnTo>
                      <a:pt x="321" y="104"/>
                    </a:lnTo>
                    <a:lnTo>
                      <a:pt x="328" y="107"/>
                    </a:lnTo>
                    <a:lnTo>
                      <a:pt x="336" y="119"/>
                    </a:lnTo>
                    <a:lnTo>
                      <a:pt x="343" y="114"/>
                    </a:lnTo>
                    <a:lnTo>
                      <a:pt x="351" y="115"/>
                    </a:lnTo>
                    <a:lnTo>
                      <a:pt x="359" y="112"/>
                    </a:lnTo>
                    <a:lnTo>
                      <a:pt x="366" y="104"/>
                    </a:lnTo>
                    <a:lnTo>
                      <a:pt x="374" y="97"/>
                    </a:lnTo>
                    <a:lnTo>
                      <a:pt x="382" y="95"/>
                    </a:lnTo>
                    <a:lnTo>
                      <a:pt x="389" y="89"/>
                    </a:lnTo>
                    <a:lnTo>
                      <a:pt x="397" y="69"/>
                    </a:lnTo>
                    <a:lnTo>
                      <a:pt x="404" y="63"/>
                    </a:lnTo>
                    <a:lnTo>
                      <a:pt x="412" y="59"/>
                    </a:lnTo>
                    <a:lnTo>
                      <a:pt x="420" y="58"/>
                    </a:lnTo>
                    <a:lnTo>
                      <a:pt x="427" y="69"/>
                    </a:lnTo>
                    <a:lnTo>
                      <a:pt x="435" y="62"/>
                    </a:lnTo>
                    <a:lnTo>
                      <a:pt x="443" y="76"/>
                    </a:lnTo>
                    <a:lnTo>
                      <a:pt x="450" y="90"/>
                    </a:lnTo>
                    <a:lnTo>
                      <a:pt x="458" y="111"/>
                    </a:lnTo>
                    <a:lnTo>
                      <a:pt x="466" y="130"/>
                    </a:lnTo>
                    <a:lnTo>
                      <a:pt x="473" y="129"/>
                    </a:lnTo>
                    <a:lnTo>
                      <a:pt x="481" y="133"/>
                    </a:lnTo>
                    <a:lnTo>
                      <a:pt x="488" y="116"/>
                    </a:lnTo>
                    <a:lnTo>
                      <a:pt x="496" y="127"/>
                    </a:lnTo>
                    <a:lnTo>
                      <a:pt x="504" y="124"/>
                    </a:lnTo>
                    <a:lnTo>
                      <a:pt x="511" y="123"/>
                    </a:lnTo>
                    <a:lnTo>
                      <a:pt x="519" y="111"/>
                    </a:lnTo>
                    <a:lnTo>
                      <a:pt x="527" y="86"/>
                    </a:lnTo>
                    <a:lnTo>
                      <a:pt x="534" y="89"/>
                    </a:lnTo>
                    <a:lnTo>
                      <a:pt x="542" y="78"/>
                    </a:lnTo>
                    <a:lnTo>
                      <a:pt x="549" y="82"/>
                    </a:lnTo>
                    <a:lnTo>
                      <a:pt x="557" y="88"/>
                    </a:lnTo>
                    <a:lnTo>
                      <a:pt x="565" y="68"/>
                    </a:lnTo>
                  </a:path>
                </a:pathLst>
              </a:custGeom>
              <a:noFill/>
              <a:ln w="38100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" name="Group 37"/>
              <p:cNvGrpSpPr>
                <a:grpSpLocks/>
              </p:cNvGrpSpPr>
              <p:nvPr/>
            </p:nvGrpSpPr>
            <p:grpSpPr bwMode="auto">
              <a:xfrm>
                <a:off x="2879" y="2837"/>
                <a:ext cx="1302" cy="501"/>
                <a:chOff x="2879" y="2837"/>
                <a:chExt cx="1302" cy="501"/>
              </a:xfrm>
            </p:grpSpPr>
            <p:sp>
              <p:nvSpPr>
                <p:cNvPr id="41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342" y="2837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79" y="3044"/>
                  <a:ext cx="1302" cy="2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9933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i="1"/>
                    <a:t>Taylor’s Rule</a:t>
                  </a:r>
                </a:p>
              </p:txBody>
            </p:sp>
          </p:grpSp>
        </p:grpSp>
        <p:grpSp>
          <p:nvGrpSpPr>
            <p:cNvPr id="43" name="Group 40"/>
            <p:cNvGrpSpPr>
              <a:grpSpLocks/>
            </p:cNvGrpSpPr>
            <p:nvPr/>
          </p:nvGrpSpPr>
          <p:grpSpPr bwMode="auto">
            <a:xfrm>
              <a:off x="1439863" y="2246313"/>
              <a:ext cx="7207250" cy="3154362"/>
              <a:chOff x="907" y="1415"/>
              <a:chExt cx="4540" cy="1987"/>
            </a:xfrm>
          </p:grpSpPr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907" y="1683"/>
                <a:ext cx="4540" cy="1719"/>
              </a:xfrm>
              <a:custGeom>
                <a:avLst/>
                <a:gdLst>
                  <a:gd name="T0" fmla="*/ 8 w 565"/>
                  <a:gd name="T1" fmla="*/ 75 h 214"/>
                  <a:gd name="T2" fmla="*/ 23 w 565"/>
                  <a:gd name="T3" fmla="*/ 69 h 214"/>
                  <a:gd name="T4" fmla="*/ 38 w 565"/>
                  <a:gd name="T5" fmla="*/ 63 h 214"/>
                  <a:gd name="T6" fmla="*/ 53 w 565"/>
                  <a:gd name="T7" fmla="*/ 30 h 214"/>
                  <a:gd name="T8" fmla="*/ 69 w 565"/>
                  <a:gd name="T9" fmla="*/ 0 h 214"/>
                  <a:gd name="T10" fmla="*/ 84 w 565"/>
                  <a:gd name="T11" fmla="*/ 27 h 214"/>
                  <a:gd name="T12" fmla="*/ 99 w 565"/>
                  <a:gd name="T13" fmla="*/ 36 h 214"/>
                  <a:gd name="T14" fmla="*/ 114 w 565"/>
                  <a:gd name="T15" fmla="*/ 48 h 214"/>
                  <a:gd name="T16" fmla="*/ 130 w 565"/>
                  <a:gd name="T17" fmla="*/ 94 h 214"/>
                  <a:gd name="T18" fmla="*/ 145 w 565"/>
                  <a:gd name="T19" fmla="*/ 120 h 214"/>
                  <a:gd name="T20" fmla="*/ 160 w 565"/>
                  <a:gd name="T21" fmla="*/ 146 h 214"/>
                  <a:gd name="T22" fmla="*/ 176 w 565"/>
                  <a:gd name="T23" fmla="*/ 164 h 214"/>
                  <a:gd name="T24" fmla="*/ 191 w 565"/>
                  <a:gd name="T25" fmla="*/ 165 h 214"/>
                  <a:gd name="T26" fmla="*/ 206 w 565"/>
                  <a:gd name="T27" fmla="*/ 165 h 214"/>
                  <a:gd name="T28" fmla="*/ 221 w 565"/>
                  <a:gd name="T29" fmla="*/ 141 h 214"/>
                  <a:gd name="T30" fmla="*/ 237 w 565"/>
                  <a:gd name="T31" fmla="*/ 111 h 214"/>
                  <a:gd name="T32" fmla="*/ 252 w 565"/>
                  <a:gd name="T33" fmla="*/ 91 h 214"/>
                  <a:gd name="T34" fmla="*/ 267 w 565"/>
                  <a:gd name="T35" fmla="*/ 98 h 214"/>
                  <a:gd name="T36" fmla="*/ 282 w 565"/>
                  <a:gd name="T37" fmla="*/ 110 h 214"/>
                  <a:gd name="T38" fmla="*/ 298 w 565"/>
                  <a:gd name="T39" fmla="*/ 109 h 214"/>
                  <a:gd name="T40" fmla="*/ 313 w 565"/>
                  <a:gd name="T41" fmla="*/ 103 h 214"/>
                  <a:gd name="T42" fmla="*/ 328 w 565"/>
                  <a:gd name="T43" fmla="*/ 103 h 214"/>
                  <a:gd name="T44" fmla="*/ 343 w 565"/>
                  <a:gd name="T45" fmla="*/ 103 h 214"/>
                  <a:gd name="T46" fmla="*/ 359 w 565"/>
                  <a:gd name="T47" fmla="*/ 119 h 214"/>
                  <a:gd name="T48" fmla="*/ 374 w 565"/>
                  <a:gd name="T49" fmla="*/ 122 h 214"/>
                  <a:gd name="T50" fmla="*/ 389 w 565"/>
                  <a:gd name="T51" fmla="*/ 108 h 214"/>
                  <a:gd name="T52" fmla="*/ 404 w 565"/>
                  <a:gd name="T53" fmla="*/ 84 h 214"/>
                  <a:gd name="T54" fmla="*/ 420 w 565"/>
                  <a:gd name="T55" fmla="*/ 79 h 214"/>
                  <a:gd name="T56" fmla="*/ 435 w 565"/>
                  <a:gd name="T57" fmla="*/ 132 h 214"/>
                  <a:gd name="T58" fmla="*/ 450 w 565"/>
                  <a:gd name="T59" fmla="*/ 186 h 214"/>
                  <a:gd name="T60" fmla="*/ 466 w 565"/>
                  <a:gd name="T61" fmla="*/ 195 h 214"/>
                  <a:gd name="T62" fmla="*/ 481 w 565"/>
                  <a:gd name="T63" fmla="*/ 203 h 214"/>
                  <a:gd name="T64" fmla="*/ 496 w 565"/>
                  <a:gd name="T65" fmla="*/ 207 h 214"/>
                  <a:gd name="T66" fmla="*/ 511 w 565"/>
                  <a:gd name="T67" fmla="*/ 214 h 214"/>
                  <a:gd name="T68" fmla="*/ 527 w 565"/>
                  <a:gd name="T69" fmla="*/ 213 h 214"/>
                  <a:gd name="T70" fmla="*/ 542 w 565"/>
                  <a:gd name="T71" fmla="*/ 190 h 214"/>
                  <a:gd name="T72" fmla="*/ 557 w 565"/>
                  <a:gd name="T73" fmla="*/ 166 h 2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5"/>
                  <a:gd name="T112" fmla="*/ 0 h 214"/>
                  <a:gd name="T113" fmla="*/ 565 w 565"/>
                  <a:gd name="T114" fmla="*/ 214 h 2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5" h="214">
                    <a:moveTo>
                      <a:pt x="0" y="86"/>
                    </a:moveTo>
                    <a:lnTo>
                      <a:pt x="8" y="75"/>
                    </a:lnTo>
                    <a:lnTo>
                      <a:pt x="15" y="70"/>
                    </a:lnTo>
                    <a:lnTo>
                      <a:pt x="23" y="69"/>
                    </a:lnTo>
                    <a:lnTo>
                      <a:pt x="31" y="75"/>
                    </a:lnTo>
                    <a:lnTo>
                      <a:pt x="38" y="63"/>
                    </a:lnTo>
                    <a:lnTo>
                      <a:pt x="46" y="42"/>
                    </a:lnTo>
                    <a:lnTo>
                      <a:pt x="53" y="30"/>
                    </a:lnTo>
                    <a:lnTo>
                      <a:pt x="61" y="7"/>
                    </a:lnTo>
                    <a:lnTo>
                      <a:pt x="69" y="0"/>
                    </a:lnTo>
                    <a:lnTo>
                      <a:pt x="76" y="15"/>
                    </a:lnTo>
                    <a:lnTo>
                      <a:pt x="84" y="27"/>
                    </a:lnTo>
                    <a:lnTo>
                      <a:pt x="92" y="36"/>
                    </a:lnTo>
                    <a:lnTo>
                      <a:pt x="99" y="36"/>
                    </a:lnTo>
                    <a:lnTo>
                      <a:pt x="107" y="38"/>
                    </a:lnTo>
                    <a:lnTo>
                      <a:pt x="114" y="48"/>
                    </a:lnTo>
                    <a:lnTo>
                      <a:pt x="122" y="81"/>
                    </a:lnTo>
                    <a:lnTo>
                      <a:pt x="130" y="94"/>
                    </a:lnTo>
                    <a:lnTo>
                      <a:pt x="137" y="100"/>
                    </a:lnTo>
                    <a:lnTo>
                      <a:pt x="145" y="120"/>
                    </a:lnTo>
                    <a:lnTo>
                      <a:pt x="153" y="139"/>
                    </a:lnTo>
                    <a:lnTo>
                      <a:pt x="160" y="146"/>
                    </a:lnTo>
                    <a:lnTo>
                      <a:pt x="168" y="158"/>
                    </a:lnTo>
                    <a:lnTo>
                      <a:pt x="176" y="164"/>
                    </a:lnTo>
                    <a:lnTo>
                      <a:pt x="183" y="164"/>
                    </a:lnTo>
                    <a:lnTo>
                      <a:pt x="191" y="165"/>
                    </a:lnTo>
                    <a:lnTo>
                      <a:pt x="198" y="163"/>
                    </a:lnTo>
                    <a:lnTo>
                      <a:pt x="206" y="165"/>
                    </a:lnTo>
                    <a:lnTo>
                      <a:pt x="214" y="159"/>
                    </a:lnTo>
                    <a:lnTo>
                      <a:pt x="221" y="141"/>
                    </a:lnTo>
                    <a:lnTo>
                      <a:pt x="229" y="128"/>
                    </a:lnTo>
                    <a:lnTo>
                      <a:pt x="237" y="111"/>
                    </a:lnTo>
                    <a:lnTo>
                      <a:pt x="244" y="96"/>
                    </a:lnTo>
                    <a:lnTo>
                      <a:pt x="252" y="91"/>
                    </a:lnTo>
                    <a:lnTo>
                      <a:pt x="259" y="96"/>
                    </a:lnTo>
                    <a:lnTo>
                      <a:pt x="267" y="98"/>
                    </a:lnTo>
                    <a:lnTo>
                      <a:pt x="275" y="107"/>
                    </a:lnTo>
                    <a:lnTo>
                      <a:pt x="282" y="110"/>
                    </a:lnTo>
                    <a:lnTo>
                      <a:pt x="290" y="108"/>
                    </a:lnTo>
                    <a:lnTo>
                      <a:pt x="298" y="109"/>
                    </a:lnTo>
                    <a:lnTo>
                      <a:pt x="305" y="109"/>
                    </a:lnTo>
                    <a:lnTo>
                      <a:pt x="313" y="103"/>
                    </a:lnTo>
                    <a:lnTo>
                      <a:pt x="321" y="102"/>
                    </a:lnTo>
                    <a:lnTo>
                      <a:pt x="328" y="103"/>
                    </a:lnTo>
                    <a:lnTo>
                      <a:pt x="336" y="103"/>
                    </a:lnTo>
                    <a:lnTo>
                      <a:pt x="343" y="103"/>
                    </a:lnTo>
                    <a:lnTo>
                      <a:pt x="351" y="102"/>
                    </a:lnTo>
                    <a:lnTo>
                      <a:pt x="359" y="119"/>
                    </a:lnTo>
                    <a:lnTo>
                      <a:pt x="366" y="122"/>
                    </a:lnTo>
                    <a:lnTo>
                      <a:pt x="374" y="122"/>
                    </a:lnTo>
                    <a:lnTo>
                      <a:pt x="382" y="113"/>
                    </a:lnTo>
                    <a:lnTo>
                      <a:pt x="389" y="108"/>
                    </a:lnTo>
                    <a:lnTo>
                      <a:pt x="397" y="99"/>
                    </a:lnTo>
                    <a:lnTo>
                      <a:pt x="404" y="84"/>
                    </a:lnTo>
                    <a:lnTo>
                      <a:pt x="412" y="78"/>
                    </a:lnTo>
                    <a:lnTo>
                      <a:pt x="420" y="79"/>
                    </a:lnTo>
                    <a:lnTo>
                      <a:pt x="427" y="101"/>
                    </a:lnTo>
                    <a:lnTo>
                      <a:pt x="435" y="132"/>
                    </a:lnTo>
                    <a:lnTo>
                      <a:pt x="443" y="152"/>
                    </a:lnTo>
                    <a:lnTo>
                      <a:pt x="450" y="186"/>
                    </a:lnTo>
                    <a:lnTo>
                      <a:pt x="458" y="196"/>
                    </a:lnTo>
                    <a:lnTo>
                      <a:pt x="466" y="195"/>
                    </a:lnTo>
                    <a:lnTo>
                      <a:pt x="473" y="195"/>
                    </a:lnTo>
                    <a:lnTo>
                      <a:pt x="481" y="203"/>
                    </a:lnTo>
                    <a:lnTo>
                      <a:pt x="488" y="207"/>
                    </a:lnTo>
                    <a:lnTo>
                      <a:pt x="496" y="207"/>
                    </a:lnTo>
                    <a:lnTo>
                      <a:pt x="504" y="213"/>
                    </a:lnTo>
                    <a:lnTo>
                      <a:pt x="511" y="214"/>
                    </a:lnTo>
                    <a:lnTo>
                      <a:pt x="519" y="213"/>
                    </a:lnTo>
                    <a:lnTo>
                      <a:pt x="527" y="213"/>
                    </a:lnTo>
                    <a:lnTo>
                      <a:pt x="534" y="203"/>
                    </a:lnTo>
                    <a:lnTo>
                      <a:pt x="542" y="190"/>
                    </a:lnTo>
                    <a:lnTo>
                      <a:pt x="549" y="177"/>
                    </a:lnTo>
                    <a:lnTo>
                      <a:pt x="557" y="166"/>
                    </a:lnTo>
                    <a:lnTo>
                      <a:pt x="565" y="153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42"/>
              <p:cNvGrpSpPr>
                <a:grpSpLocks/>
              </p:cNvGrpSpPr>
              <p:nvPr/>
            </p:nvGrpSpPr>
            <p:grpSpPr bwMode="auto">
              <a:xfrm>
                <a:off x="1636" y="1415"/>
                <a:ext cx="972" cy="405"/>
                <a:chOff x="1636" y="1415"/>
                <a:chExt cx="972" cy="405"/>
              </a:xfrm>
            </p:grpSpPr>
            <p:sp>
              <p:nvSpPr>
                <p:cNvPr id="4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636" y="1579"/>
                  <a:ext cx="284" cy="24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890" y="1415"/>
                  <a:ext cx="718" cy="2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i="1"/>
                    <a:t>Actual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Targets</a:t>
            </a:r>
          </a:p>
        </p:txBody>
      </p:sp>
      <p:pic>
        <p:nvPicPr>
          <p:cNvPr id="4" name="Picture 3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2101155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target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stands between the instruments</a:t>
            </a:r>
          </a:p>
          <a:p>
            <a:pPr algn="ctr"/>
            <a:r>
              <a:rPr lang="en-US" sz="2800" b="1" dirty="0" smtClean="0"/>
              <a:t>and goals of monetary policy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0" y="133350"/>
            <a:ext cx="59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646694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high 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growth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financial market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interest-rate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foreign exchange stability</a:t>
            </a:r>
          </a:p>
        </p:txBody>
      </p:sp>
      <p:pic>
        <p:nvPicPr>
          <p:cNvPr id="4" name="Picture 3" descr="go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123950"/>
            <a:ext cx="268986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096" y="133350"/>
            <a:ext cx="6315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Targets</a:t>
            </a:r>
          </a:p>
        </p:txBody>
      </p:sp>
      <p:pic>
        <p:nvPicPr>
          <p:cNvPr id="3" name="Picture 2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09750"/>
            <a:ext cx="2400300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11455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targeting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inflation targeting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targeting with no nominal anchor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10094</TotalTime>
  <Words>2051</Words>
  <Application>Microsoft Office PowerPoint</Application>
  <PresentationFormat>On-screen Show (16:9)</PresentationFormat>
  <Paragraphs>476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774</cp:revision>
  <dcterms:created xsi:type="dcterms:W3CDTF">2010-08-30T19:56:42Z</dcterms:created>
  <dcterms:modified xsi:type="dcterms:W3CDTF">2011-04-05T15:20:22Z</dcterms:modified>
</cp:coreProperties>
</file>