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266" r:id="rId3"/>
    <p:sldId id="267" r:id="rId4"/>
    <p:sldId id="268" r:id="rId5"/>
    <p:sldId id="269" r:id="rId6"/>
    <p:sldId id="272" r:id="rId7"/>
    <p:sldId id="273" r:id="rId8"/>
    <p:sldId id="270" r:id="rId9"/>
    <p:sldId id="271" r:id="rId10"/>
    <p:sldId id="277" r:id="rId11"/>
    <p:sldId id="274" r:id="rId12"/>
    <p:sldId id="275" r:id="rId13"/>
    <p:sldId id="276" r:id="rId14"/>
    <p:sldId id="280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9" r:id="rId27"/>
    <p:sldId id="291" r:id="rId28"/>
    <p:sldId id="318" r:id="rId29"/>
    <p:sldId id="292" r:id="rId30"/>
    <p:sldId id="317" r:id="rId31"/>
    <p:sldId id="294" r:id="rId32"/>
    <p:sldId id="297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9" r:id="rId46"/>
    <p:sldId id="308" r:id="rId47"/>
    <p:sldId id="310" r:id="rId48"/>
    <p:sldId id="315" r:id="rId49"/>
    <p:sldId id="312" r:id="rId50"/>
    <p:sldId id="313" r:id="rId51"/>
    <p:sldId id="314" r:id="rId52"/>
    <p:sldId id="311" r:id="rId53"/>
    <p:sldId id="316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1200150"/>
            <a:ext cx="5208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Monetary Policy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5035" y="2438221"/>
            <a:ext cx="4400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Tools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4/5/2011</a:t>
            </a:r>
          </a:p>
        </p:txBody>
      </p:sp>
      <p:pic>
        <p:nvPicPr>
          <p:cNvPr id="6" name="Picture 5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1905000" cy="1271588"/>
          </a:xfrm>
          <a:prstGeom prst="rect">
            <a:avLst/>
          </a:prstGeom>
        </p:spPr>
      </p:pic>
      <p:pic>
        <p:nvPicPr>
          <p:cNvPr id="10" name="Picture 9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5350"/>
            <a:ext cx="1905000" cy="127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822668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 = RR + 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opportunity cost of ER↓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ER↑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ym typeface="Symbol"/>
              </a:rPr>
              <a:t></a:t>
            </a:r>
            <a:r>
              <a:rPr lang="en-US" sz="2800" b="1" dirty="0" smtClean="0"/>
              <a:t> the demand curve slopes down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demand curve flat 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endParaRPr lang="en-US" sz="2800" b="1" dirty="0" smtClean="0"/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81915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supply = aggregate reserves of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two components to reserve supply: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borrowed reserves (from Fed)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non-borrowed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cost of borrowing from Fed is discount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substitute for borrowing from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&lt;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, won’t borrow from Fed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supply curve perfectly inelastic (vertical)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&gt;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, won’t borrow from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supply curve perfectly elastic (flat)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Reserves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Reserves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22724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&lt;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R =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supply curve flat at i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33350"/>
            <a:ext cx="498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of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</a:p>
        </p:txBody>
      </p:sp>
      <p:pic>
        <p:nvPicPr>
          <p:cNvPr id="28" name="Picture 27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6000" y="2227243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market equilibrium is 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*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supply and demand curves intersect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 = R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 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133350"/>
            <a:ext cx="7749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 for Federal Funds Rate</a:t>
            </a: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928813" y="895350"/>
            <a:ext cx="6324600" cy="3657600"/>
            <a:chOff x="960" y="1056"/>
            <a:chExt cx="3984" cy="2304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4903786" y="2357264"/>
            <a:ext cx="3249611" cy="2195685"/>
            <a:chOff x="3569" y="1396"/>
            <a:chExt cx="2047" cy="1985"/>
          </a:xfrm>
        </p:grpSpPr>
        <p:grpSp>
          <p:nvGrpSpPr>
            <p:cNvPr id="35" name="Group 13"/>
            <p:cNvGrpSpPr>
              <a:grpSpLocks/>
            </p:cNvGrpSpPr>
            <p:nvPr/>
          </p:nvGrpSpPr>
          <p:grpSpPr bwMode="auto">
            <a:xfrm>
              <a:off x="3569" y="1413"/>
              <a:ext cx="2016" cy="1968"/>
              <a:chOff x="2832" y="1392"/>
              <a:chExt cx="2016" cy="1968"/>
            </a:xfrm>
          </p:grpSpPr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348" y="1396"/>
              <a:ext cx="26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672013" y="4705350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n</a:t>
            </a:r>
          </a:p>
        </p:txBody>
      </p: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1163638" y="2209800"/>
            <a:ext cx="3752850" cy="366712"/>
            <a:chOff x="752" y="2181"/>
            <a:chExt cx="2364" cy="231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752" y="2181"/>
              <a:ext cx="4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2</a:t>
              </a:r>
              <a:r>
                <a:rPr lang="en-US"/>
                <a:t>=i</a:t>
              </a:r>
              <a:r>
                <a:rPr lang="en-US" baseline="-25000"/>
                <a:t>d</a:t>
              </a: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1254" y="2279"/>
              <a:ext cx="18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22"/>
          <p:cNvGrpSpPr>
            <a:grpSpLocks/>
          </p:cNvGrpSpPr>
          <p:nvPr/>
        </p:nvGrpSpPr>
        <p:grpSpPr bwMode="auto">
          <a:xfrm>
            <a:off x="1471613" y="3289300"/>
            <a:ext cx="3429000" cy="366712"/>
            <a:chOff x="864" y="2585"/>
            <a:chExt cx="2160" cy="231"/>
          </a:xfrm>
        </p:grpSpPr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>
              <a:off x="1152" y="2688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864" y="25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grpSp>
        <p:nvGrpSpPr>
          <p:cNvPr id="46" name="Group 25"/>
          <p:cNvGrpSpPr>
            <a:grpSpLocks/>
          </p:cNvGrpSpPr>
          <p:nvPr/>
        </p:nvGrpSpPr>
        <p:grpSpPr bwMode="auto">
          <a:xfrm>
            <a:off x="3530600" y="1033462"/>
            <a:ext cx="4902200" cy="2830513"/>
            <a:chOff x="1231" y="1648"/>
            <a:chExt cx="3088" cy="1783"/>
          </a:xfrm>
        </p:grpSpPr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231" y="1648"/>
              <a:ext cx="3088" cy="17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3829" y="3029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d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49" name="Group 28"/>
          <p:cNvGrpSpPr>
            <a:grpSpLocks/>
          </p:cNvGrpSpPr>
          <p:nvPr/>
        </p:nvGrpSpPr>
        <p:grpSpPr bwMode="auto">
          <a:xfrm>
            <a:off x="4857750" y="3074987"/>
            <a:ext cx="342900" cy="406400"/>
            <a:chOff x="3903" y="1493"/>
            <a:chExt cx="216" cy="256"/>
          </a:xfrm>
        </p:grpSpPr>
        <p:sp>
          <p:nvSpPr>
            <p:cNvPr id="50" name="Oval 29"/>
            <p:cNvSpPr>
              <a:spLocks noChangeArrowheads="1"/>
            </p:cNvSpPr>
            <p:nvPr/>
          </p:nvSpPr>
          <p:spPr bwMode="auto">
            <a:xfrm>
              <a:off x="3903" y="16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3950" y="149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5791213" y="2114554"/>
            <a:ext cx="268288" cy="309563"/>
            <a:chOff x="4193" y="1914"/>
            <a:chExt cx="169" cy="195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4228" y="205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33"/>
            <p:cNvSpPr txBox="1">
              <a:spLocks noChangeArrowheads="1"/>
            </p:cNvSpPr>
            <p:nvPr/>
          </p:nvSpPr>
          <p:spPr bwMode="auto">
            <a:xfrm>
              <a:off x="4193" y="191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sp>
        <p:nvSpPr>
          <p:cNvPr id="55" name="Line 34"/>
          <p:cNvSpPr>
            <a:spLocks noChangeShapeType="1"/>
          </p:cNvSpPr>
          <p:nvPr/>
        </p:nvSpPr>
        <p:spPr bwMode="auto">
          <a:xfrm flipV="1">
            <a:off x="5795963" y="2954337"/>
            <a:ext cx="635000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5889625" y="2382837"/>
            <a:ext cx="0" cy="2170113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" name="Group 39"/>
          <p:cNvGrpSpPr>
            <a:grpSpLocks/>
          </p:cNvGrpSpPr>
          <p:nvPr/>
        </p:nvGrpSpPr>
        <p:grpSpPr bwMode="auto">
          <a:xfrm>
            <a:off x="4910138" y="4552950"/>
            <a:ext cx="992187" cy="596900"/>
            <a:chOff x="2853" y="3524"/>
            <a:chExt cx="625" cy="376"/>
          </a:xfrm>
        </p:grpSpPr>
        <p:sp>
          <p:nvSpPr>
            <p:cNvPr id="58" name="AutoShape 37"/>
            <p:cNvSpPr>
              <a:spLocks/>
            </p:cNvSpPr>
            <p:nvPr/>
          </p:nvSpPr>
          <p:spPr bwMode="auto">
            <a:xfrm rot="-5400000">
              <a:off x="3062" y="3315"/>
              <a:ext cx="208" cy="625"/>
            </a:xfrm>
            <a:prstGeom prst="leftBrace">
              <a:avLst>
                <a:gd name="adj1" fmla="val 25040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>
              <a:off x="3023" y="3669"/>
              <a:ext cx="3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DL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5953125" y="990421"/>
            <a:ext cx="3114675" cy="12003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Rightward shift of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</a:rPr>
              <a:t> to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moves equilibrium to point 2 where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i="1" baseline="-25000" dirty="0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</a:rPr>
              <a:t> and discount lending rises from zero to </a:t>
            </a:r>
            <a:r>
              <a:rPr lang="en-US" i="1" dirty="0">
                <a:latin typeface="Times New Roman" pitchFamily="18" charset="0"/>
              </a:rPr>
              <a:t>DL</a:t>
            </a:r>
            <a:r>
              <a:rPr lang="en-US" baseline="-25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61" name="Group 40"/>
          <p:cNvGrpSpPr>
            <a:grpSpLocks/>
          </p:cNvGrpSpPr>
          <p:nvPr/>
        </p:nvGrpSpPr>
        <p:grpSpPr bwMode="auto">
          <a:xfrm>
            <a:off x="2054225" y="1801812"/>
            <a:ext cx="6840538" cy="2061593"/>
            <a:chOff x="1673225" y="2768600"/>
            <a:chExt cx="6840460" cy="2061593"/>
          </a:xfrm>
        </p:grpSpPr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1673225" y="2768600"/>
              <a:ext cx="3563938" cy="205740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5237825" y="4830193"/>
              <a:ext cx="327586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1574800" y="3636962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er</a:t>
            </a:r>
            <a:endParaRPr lang="en-US" baseline="-25000" dirty="0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019800" y="44878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6858000" y="3805237"/>
            <a:ext cx="51753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 animBg="1"/>
      <p:bldP spid="56" grpId="0" animBg="1"/>
      <p:bldP spid="60" grpId="0" animBg="1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026676"/>
            <a:ext cx="6172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</a:t>
            </a:r>
          </a:p>
          <a:p>
            <a:pPr algn="ctr"/>
            <a:r>
              <a:rPr lang="en-US" sz="2800" b="1" dirty="0" smtClean="0"/>
              <a:t>from other banks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federal funds rate is the primary target for monetary policy from the Federal Reserve. It is not set directly –</a:t>
            </a:r>
          </a:p>
          <a:p>
            <a:pPr algn="ctr"/>
            <a:r>
              <a:rPr lang="en-US" sz="2800" b="1" dirty="0" smtClean="0"/>
              <a:t>rather, it is indirectly manipulated</a:t>
            </a:r>
          </a:p>
          <a:p>
            <a:pPr algn="ctr"/>
            <a:r>
              <a:rPr lang="en-US" sz="2800" b="1" dirty="0" smtClean="0"/>
              <a:t>using other policy tools.</a:t>
            </a:r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16894"/>
            <a:ext cx="1885950" cy="2050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33350"/>
            <a:ext cx="5025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353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 for Federal Funds Rate</a:t>
            </a: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6019800" y="971550"/>
            <a:ext cx="2667000" cy="92333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Leftward shift of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</a:rPr>
              <a:t> to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moves equilibrium to point 2 where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i="1" baseline="-25000" dirty="0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</a:rPr>
              <a:t>er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1928813" y="895350"/>
            <a:ext cx="6324600" cy="3657600"/>
            <a:chOff x="960" y="1056"/>
            <a:chExt cx="3984" cy="2304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4903786" y="2357264"/>
            <a:ext cx="3249611" cy="2195685"/>
            <a:chOff x="3569" y="1396"/>
            <a:chExt cx="2047" cy="1985"/>
          </a:xfrm>
        </p:grpSpPr>
        <p:grpSp>
          <p:nvGrpSpPr>
            <p:cNvPr id="45" name="Group 13"/>
            <p:cNvGrpSpPr>
              <a:grpSpLocks/>
            </p:cNvGrpSpPr>
            <p:nvPr/>
          </p:nvGrpSpPr>
          <p:grpSpPr bwMode="auto">
            <a:xfrm>
              <a:off x="3569" y="1413"/>
              <a:ext cx="2016" cy="1968"/>
              <a:chOff x="2832" y="1392"/>
              <a:chExt cx="2016" cy="1968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5348" y="1396"/>
              <a:ext cx="26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4672013" y="4705350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53" name="Group 22"/>
          <p:cNvGrpSpPr>
            <a:grpSpLocks/>
          </p:cNvGrpSpPr>
          <p:nvPr/>
        </p:nvGrpSpPr>
        <p:grpSpPr bwMode="auto">
          <a:xfrm>
            <a:off x="1471613" y="3289300"/>
            <a:ext cx="3429000" cy="366712"/>
            <a:chOff x="864" y="2585"/>
            <a:chExt cx="2160" cy="231"/>
          </a:xfrm>
        </p:grpSpPr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H="1">
              <a:off x="1152" y="2688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864" y="25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grpSp>
        <p:nvGrpSpPr>
          <p:cNvPr id="59" name="Group 28"/>
          <p:cNvGrpSpPr>
            <a:grpSpLocks/>
          </p:cNvGrpSpPr>
          <p:nvPr/>
        </p:nvGrpSpPr>
        <p:grpSpPr bwMode="auto">
          <a:xfrm>
            <a:off x="4857750" y="3074987"/>
            <a:ext cx="342900" cy="406400"/>
            <a:chOff x="3903" y="1493"/>
            <a:chExt cx="216" cy="256"/>
          </a:xfrm>
        </p:grpSpPr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3903" y="16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auto">
            <a:xfrm>
              <a:off x="3950" y="149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71" name="Group 40"/>
          <p:cNvGrpSpPr>
            <a:grpSpLocks/>
          </p:cNvGrpSpPr>
          <p:nvPr/>
        </p:nvGrpSpPr>
        <p:grpSpPr bwMode="auto">
          <a:xfrm>
            <a:off x="2054225" y="1801813"/>
            <a:ext cx="6840538" cy="2370138"/>
            <a:chOff x="1673225" y="2768601"/>
            <a:chExt cx="6840460" cy="2370138"/>
          </a:xfrm>
        </p:grpSpPr>
        <p:grpSp>
          <p:nvGrpSpPr>
            <p:cNvPr id="72" name="Group 9"/>
            <p:cNvGrpSpPr>
              <a:grpSpLocks/>
            </p:cNvGrpSpPr>
            <p:nvPr/>
          </p:nvGrpSpPr>
          <p:grpSpPr bwMode="auto">
            <a:xfrm>
              <a:off x="1673225" y="2768601"/>
              <a:ext cx="5321301" cy="2370138"/>
              <a:chOff x="1231" y="1648"/>
              <a:chExt cx="3352" cy="1493"/>
            </a:xfrm>
          </p:grpSpPr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1231" y="1648"/>
                <a:ext cx="2245" cy="1296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 Box 11"/>
              <p:cNvSpPr txBox="1">
                <a:spLocks noChangeArrowheads="1"/>
              </p:cNvSpPr>
              <p:nvPr/>
            </p:nvSpPr>
            <p:spPr bwMode="auto">
              <a:xfrm>
                <a:off x="4257" y="2910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30000" dirty="0"/>
                  <a:t>d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5237825" y="4830193"/>
              <a:ext cx="327586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143001" y="363696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ff</a:t>
            </a:r>
            <a:r>
              <a:rPr lang="en-US" baseline="30000" dirty="0" smtClean="0"/>
              <a:t>2</a:t>
            </a: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6019800" y="44878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grpSp>
        <p:nvGrpSpPr>
          <p:cNvPr id="79" name="Group 43"/>
          <p:cNvGrpSpPr>
            <a:grpSpLocks/>
          </p:cNvGrpSpPr>
          <p:nvPr/>
        </p:nvGrpSpPr>
        <p:grpSpPr bwMode="auto">
          <a:xfrm>
            <a:off x="1976437" y="2343151"/>
            <a:ext cx="3632954" cy="1828800"/>
            <a:chOff x="1606350" y="3312590"/>
            <a:chExt cx="3632954" cy="1828801"/>
          </a:xfrm>
        </p:grpSpPr>
        <p:grpSp>
          <p:nvGrpSpPr>
            <p:cNvPr id="80" name="Group 25"/>
            <p:cNvGrpSpPr>
              <a:grpSpLocks/>
            </p:cNvGrpSpPr>
            <p:nvPr/>
          </p:nvGrpSpPr>
          <p:grpSpPr bwMode="auto">
            <a:xfrm>
              <a:off x="1606350" y="3312590"/>
              <a:ext cx="3494088" cy="1828801"/>
              <a:chOff x="1752" y="1949"/>
              <a:chExt cx="2201" cy="1152"/>
            </a:xfrm>
          </p:grpSpPr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1752" y="1949"/>
                <a:ext cx="1644" cy="9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 Box 27"/>
              <p:cNvSpPr txBox="1">
                <a:spLocks noChangeArrowheads="1"/>
              </p:cNvSpPr>
              <p:nvPr/>
            </p:nvSpPr>
            <p:spPr bwMode="auto">
              <a:xfrm>
                <a:off x="3627" y="2870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30000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</p:grp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4225771" y="4831673"/>
              <a:ext cx="101353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34"/>
          <p:cNvSpPr>
            <a:spLocks noChangeShapeType="1"/>
          </p:cNvSpPr>
          <p:nvPr/>
        </p:nvSpPr>
        <p:spPr bwMode="auto">
          <a:xfrm flipH="1">
            <a:off x="3521075" y="2800350"/>
            <a:ext cx="212725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 flipH="1">
            <a:off x="1981200" y="3867150"/>
            <a:ext cx="29559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1574800" y="3636962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er</a:t>
            </a:r>
            <a:endParaRPr lang="en-US" baseline="-25000" dirty="0"/>
          </a:p>
        </p:txBody>
      </p:sp>
      <p:grpSp>
        <p:nvGrpSpPr>
          <p:cNvPr id="89" name="Group 31"/>
          <p:cNvGrpSpPr>
            <a:grpSpLocks/>
          </p:cNvGrpSpPr>
          <p:nvPr/>
        </p:nvGrpSpPr>
        <p:grpSpPr bwMode="auto">
          <a:xfrm>
            <a:off x="4684733" y="3838580"/>
            <a:ext cx="268288" cy="303213"/>
            <a:chOff x="4122" y="2053"/>
            <a:chExt cx="169" cy="191"/>
          </a:xfrm>
        </p:grpSpPr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4228" y="205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4122" y="207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/>
      <p:bldP spid="76" grpId="0"/>
      <p:bldP spid="84" grpId="0" animBg="1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494294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downward sloping portion of R</a:t>
            </a:r>
            <a:r>
              <a:rPr lang="en-US" sz="2800" b="1" baseline="30000" dirty="0" smtClean="0"/>
              <a:t>d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OM purchase: lowers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OM sale: raises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flat portion of R</a:t>
            </a:r>
            <a:r>
              <a:rPr lang="en-US" sz="2800" b="1" baseline="30000" dirty="0" smtClean="0"/>
              <a:t>d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OM purchase: no effect on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OM sale: no effect on fed funds rate</a:t>
            </a:r>
          </a:p>
        </p:txBody>
      </p:sp>
      <p:pic>
        <p:nvPicPr>
          <p:cNvPr id="4" name="Picture 3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311717"/>
            <a:ext cx="1686878" cy="132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2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85913" y="1290638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d</a:t>
            </a: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524000" y="2571750"/>
            <a:ext cx="3429000" cy="366713"/>
            <a:chOff x="672" y="2064"/>
            <a:chExt cx="2160" cy="231"/>
          </a:xfrm>
        </p:grpSpPr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672" y="2064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1524000" y="3365500"/>
            <a:ext cx="4800600" cy="366713"/>
            <a:chOff x="768" y="2832"/>
            <a:chExt cx="3024" cy="231"/>
          </a:xfrm>
        </p:grpSpPr>
        <p:sp>
          <p:nvSpPr>
            <p:cNvPr id="15" name="Line 32"/>
            <p:cNvSpPr>
              <a:spLocks noChangeShapeType="1"/>
            </p:cNvSpPr>
            <p:nvPr/>
          </p:nvSpPr>
          <p:spPr bwMode="auto">
            <a:xfrm flipH="1">
              <a:off x="1056" y="2928"/>
              <a:ext cx="273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768" y="2832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2</a:t>
              </a:r>
            </a:p>
          </p:txBody>
        </p:sp>
      </p:grp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96000" y="4629150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2</a:t>
            </a:r>
            <a:endParaRPr lang="en-US" baseline="-25000" dirty="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6324600" y="1536700"/>
            <a:ext cx="585788" cy="3124200"/>
            <a:chOff x="3792" y="1680"/>
            <a:chExt cx="369" cy="1968"/>
          </a:xfrm>
        </p:grpSpPr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3792" y="1680"/>
              <a:ext cx="0" cy="19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3840" y="1728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105400" y="21463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362200" y="1200150"/>
            <a:ext cx="5897563" cy="3429000"/>
            <a:chOff x="2057400" y="2330450"/>
            <a:chExt cx="5897730" cy="3429000"/>
          </a:xfrm>
        </p:grpSpPr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2057400" y="2330450"/>
              <a:ext cx="5538788" cy="3429001"/>
              <a:chOff x="1296" y="1468"/>
              <a:chExt cx="3489" cy="2160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489" cy="1959"/>
                <a:chOff x="1200" y="1200"/>
                <a:chExt cx="3489" cy="1959"/>
              </a:xfrm>
            </p:grpSpPr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2852" cy="1647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16" y="292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26" name="Group 38"/>
              <p:cNvGrpSpPr>
                <a:grpSpLocks/>
              </p:cNvGrpSpPr>
              <p:nvPr/>
            </p:nvGrpSpPr>
            <p:grpSpPr bwMode="auto">
              <a:xfrm>
                <a:off x="2928" y="1660"/>
                <a:ext cx="1440" cy="1968"/>
                <a:chOff x="2928" y="1660"/>
                <a:chExt cx="1440" cy="1968"/>
              </a:xfrm>
            </p:grpSpPr>
            <p:grpSp>
              <p:nvGrpSpPr>
                <p:cNvPr id="27" name="Group 13"/>
                <p:cNvGrpSpPr>
                  <a:grpSpLocks/>
                </p:cNvGrpSpPr>
                <p:nvPr/>
              </p:nvGrpSpPr>
              <p:grpSpPr bwMode="auto">
                <a:xfrm>
                  <a:off x="2928" y="1660"/>
                  <a:ext cx="1440" cy="1968"/>
                  <a:chOff x="2832" y="1392"/>
                  <a:chExt cx="1440" cy="1968"/>
                </a:xfrm>
              </p:grpSpPr>
              <p:sp>
                <p:nvSpPr>
                  <p:cNvPr id="29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392"/>
                    <a:ext cx="0" cy="19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392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6" y="1728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596107" y="4945602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587500" y="3652838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5532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7391400" y="209550"/>
            <a:ext cx="167640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1600" dirty="0"/>
              <a:t>Open Market Purchase:</a:t>
            </a:r>
          </a:p>
          <a:p>
            <a:pPr marL="400050" lvl="1" indent="-285750">
              <a:spcBef>
                <a:spcPct val="20000"/>
              </a:spcBef>
            </a:pPr>
            <a:r>
              <a:rPr lang="en-US" sz="1600" dirty="0" err="1"/>
              <a:t>Nonborrowed</a:t>
            </a:r>
            <a:r>
              <a:rPr lang="en-US" sz="1600" dirty="0"/>
              <a:t> reserves,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n</a:t>
            </a:r>
            <a:r>
              <a:rPr lang="en-US" sz="1600" i="1" dirty="0"/>
              <a:t>,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 </a:t>
            </a:r>
            <a:r>
              <a:rPr lang="en-US" sz="1600" dirty="0"/>
              <a:t>and shifts supply curve to right </a:t>
            </a:r>
            <a:r>
              <a:rPr lang="en-US" sz="1600" i="1" dirty="0"/>
              <a:t>R</a:t>
            </a:r>
            <a:r>
              <a:rPr lang="en-US" sz="1600" i="1" baseline="30000" dirty="0"/>
              <a:t>s</a:t>
            </a:r>
            <a:r>
              <a:rPr lang="en-US" sz="1600" i="1" baseline="-25000" dirty="0"/>
              <a:t>2</a:t>
            </a:r>
            <a:r>
              <a:rPr lang="en-US" sz="1600" dirty="0"/>
              <a:t>: </a:t>
            </a:r>
            <a:r>
              <a:rPr lang="en-US" sz="1600" i="1" dirty="0" err="1"/>
              <a:t>i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</a:t>
            </a:r>
            <a:r>
              <a:rPr lang="en-US" sz="1600" dirty="0"/>
              <a:t> to </a:t>
            </a:r>
            <a:r>
              <a:rPr lang="en-US" sz="1600" i="1" dirty="0" smtClean="0"/>
              <a:t>i</a:t>
            </a:r>
            <a:r>
              <a:rPr lang="en-US" sz="1600" i="1" baseline="-25000" dirty="0" smtClean="0"/>
              <a:t>ff</a:t>
            </a:r>
            <a:r>
              <a:rPr lang="en-US" sz="1600" i="1" baseline="30000" dirty="0" smtClean="0"/>
              <a:t>2</a:t>
            </a:r>
            <a:endParaRPr lang="en-US" sz="1600" i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9272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1" grpId="0" animBg="1"/>
      <p:bldP spid="33" grpId="0"/>
      <p:bldP spid="3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585913" y="1290638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d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6096000" y="4629150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2</a:t>
            </a:r>
            <a:endParaRPr lang="en-US" baseline="-25000" dirty="0"/>
          </a:p>
        </p:txBody>
      </p: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6324600" y="1536700"/>
            <a:ext cx="585788" cy="3124200"/>
            <a:chOff x="3792" y="1680"/>
            <a:chExt cx="369" cy="1968"/>
          </a:xfrm>
        </p:grpSpPr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792" y="1680"/>
              <a:ext cx="0" cy="19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3840" y="1728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5105400" y="21463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532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1038225" y="2314575"/>
            <a:ext cx="3548063" cy="369888"/>
            <a:chOff x="392" y="2042"/>
            <a:chExt cx="2235" cy="233"/>
          </a:xfrm>
        </p:grpSpPr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 flipV="1">
              <a:off x="994" y="2153"/>
              <a:ext cx="1633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392" y="2042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  <a:r>
                <a:rPr lang="en-US"/>
                <a:t>=</a:t>
              </a:r>
            </a:p>
          </p:txBody>
        </p:sp>
      </p:grp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533400" y="2317750"/>
            <a:ext cx="619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ff</a:t>
            </a:r>
            <a:r>
              <a:rPr lang="en-US" baseline="30000"/>
              <a:t>2 </a:t>
            </a:r>
            <a:r>
              <a:rPr lang="en-US"/>
              <a:t>=</a:t>
            </a:r>
          </a:p>
        </p:txBody>
      </p: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2374900" y="1200150"/>
            <a:ext cx="5507038" cy="3429000"/>
            <a:chOff x="2057400" y="2330450"/>
            <a:chExt cx="5507113" cy="3429000"/>
          </a:xfrm>
        </p:grpSpPr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2057400" y="2330451"/>
              <a:ext cx="5326063" cy="3429001"/>
              <a:chOff x="1296" y="1468"/>
              <a:chExt cx="3355" cy="2160"/>
            </a:xfrm>
          </p:grpSpPr>
          <p:grpSp>
            <p:nvGrpSpPr>
              <p:cNvPr id="47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355" cy="1109"/>
                <a:chOff x="1200" y="1200"/>
                <a:chExt cx="3355" cy="1109"/>
              </a:xfrm>
            </p:grpSpPr>
            <p:sp>
              <p:nvSpPr>
                <p:cNvPr id="53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1428" cy="825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82" y="207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48" name="Group 38"/>
              <p:cNvGrpSpPr>
                <a:grpSpLocks/>
              </p:cNvGrpSpPr>
              <p:nvPr/>
            </p:nvGrpSpPr>
            <p:grpSpPr bwMode="auto">
              <a:xfrm>
                <a:off x="2928" y="1660"/>
                <a:ext cx="1440" cy="1968"/>
                <a:chOff x="2928" y="1660"/>
                <a:chExt cx="1440" cy="1968"/>
              </a:xfrm>
            </p:grpSpPr>
            <p:grpSp>
              <p:nvGrpSpPr>
                <p:cNvPr id="49" name="Group 13"/>
                <p:cNvGrpSpPr>
                  <a:grpSpLocks/>
                </p:cNvGrpSpPr>
                <p:nvPr/>
              </p:nvGrpSpPr>
              <p:grpSpPr bwMode="auto">
                <a:xfrm>
                  <a:off x="2928" y="1660"/>
                  <a:ext cx="1440" cy="1968"/>
                  <a:chOff x="2832" y="1392"/>
                  <a:chExt cx="1440" cy="1968"/>
                </a:xfrm>
              </p:grpSpPr>
              <p:sp>
                <p:nvSpPr>
                  <p:cNvPr id="51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392"/>
                    <a:ext cx="0" cy="19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392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6" y="1728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</p:grp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4314548" y="3640585"/>
              <a:ext cx="3249965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501775" y="2303463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57" name="Rectangle 41"/>
          <p:cNvSpPr>
            <a:spLocks noChangeArrowheads="1"/>
          </p:cNvSpPr>
          <p:nvPr/>
        </p:nvSpPr>
        <p:spPr bwMode="auto">
          <a:xfrm>
            <a:off x="7391400" y="209550"/>
            <a:ext cx="167640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1600" dirty="0" smtClean="0"/>
              <a:t>Open Market Purchase:</a:t>
            </a:r>
          </a:p>
          <a:p>
            <a:pPr marL="400050" lvl="1" indent="-285750">
              <a:spcBef>
                <a:spcPct val="20000"/>
              </a:spcBef>
            </a:pPr>
            <a:r>
              <a:rPr lang="en-US" sz="1600" dirty="0" err="1" smtClean="0"/>
              <a:t>Nonborrowed</a:t>
            </a:r>
            <a:r>
              <a:rPr lang="en-US" sz="1600" dirty="0" smtClean="0"/>
              <a:t> reserves,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n</a:t>
            </a:r>
            <a:r>
              <a:rPr lang="en-US" sz="1600" i="1" dirty="0" smtClean="0"/>
              <a:t>,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 pitchFamily="18" charset="2"/>
              </a:rPr>
              <a:t> </a:t>
            </a:r>
            <a:r>
              <a:rPr lang="en-US" sz="1600" dirty="0" smtClean="0"/>
              <a:t>and shifts supply curve to right </a:t>
            </a:r>
            <a:r>
              <a:rPr lang="en-US" sz="1600" i="1" dirty="0" smtClean="0"/>
              <a:t>R</a:t>
            </a:r>
            <a:r>
              <a:rPr lang="en-US" sz="1600" i="1" baseline="30000" dirty="0" smtClean="0"/>
              <a:t>s</a:t>
            </a:r>
            <a:r>
              <a:rPr lang="en-US" sz="1600" i="1" baseline="-25000" dirty="0" smtClean="0"/>
              <a:t>2</a:t>
            </a:r>
            <a:r>
              <a:rPr lang="en-US" sz="1600" dirty="0" smtClean="0"/>
              <a:t>: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 same at </a:t>
            </a:r>
            <a:r>
              <a:rPr lang="en-US" sz="1600" i="1" dirty="0" smtClean="0"/>
              <a:t>i</a:t>
            </a:r>
            <a:r>
              <a:rPr lang="en-US" sz="1600" i="1" baseline="-25000" dirty="0" smtClean="0"/>
              <a:t>ff</a:t>
            </a:r>
            <a:r>
              <a:rPr lang="en-US" sz="1600" i="1" baseline="30000" dirty="0" smtClean="0"/>
              <a:t>2</a:t>
            </a:r>
            <a:endParaRPr lang="en-US" sz="1600" i="1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9272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 animBg="1"/>
      <p:bldP spid="38" grpId="0"/>
      <p:bldP spid="55" grpId="0"/>
      <p:bldP spid="5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1494294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flat portion of R</a:t>
            </a:r>
            <a:r>
              <a:rPr lang="en-US" sz="2800" b="1" baseline="30000" dirty="0" smtClean="0"/>
              <a:t>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↓: lowers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↑: raises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vertical portion of R</a:t>
            </a:r>
            <a:r>
              <a:rPr lang="en-US" sz="2800" b="1" baseline="30000" dirty="0" smtClean="0"/>
              <a:t>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↓: no effect on fed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↑: no effect on fed funds rate</a:t>
            </a:r>
          </a:p>
        </p:txBody>
      </p:sp>
      <p:pic>
        <p:nvPicPr>
          <p:cNvPr id="7" name="Picture 6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85913" y="1290638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524000" y="2571750"/>
            <a:ext cx="3429000" cy="366713"/>
            <a:chOff x="672" y="2064"/>
            <a:chExt cx="2160" cy="231"/>
          </a:xfrm>
        </p:grpSpPr>
        <p:sp>
          <p:nvSpPr>
            <p:cNvPr id="8" name="Line 27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672" y="2064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2362200" y="1200150"/>
            <a:ext cx="5897563" cy="3429000"/>
            <a:chOff x="2057400" y="2330450"/>
            <a:chExt cx="5897730" cy="3429000"/>
          </a:xfrm>
        </p:grpSpPr>
        <p:grpSp>
          <p:nvGrpSpPr>
            <p:cNvPr id="20" name="Group 42"/>
            <p:cNvGrpSpPr>
              <a:grpSpLocks/>
            </p:cNvGrpSpPr>
            <p:nvPr/>
          </p:nvGrpSpPr>
          <p:grpSpPr bwMode="auto">
            <a:xfrm>
              <a:off x="2057400" y="2330450"/>
              <a:ext cx="5538788" cy="3429001"/>
              <a:chOff x="1296" y="1468"/>
              <a:chExt cx="3489" cy="2160"/>
            </a:xfrm>
          </p:grpSpPr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489" cy="1959"/>
                <a:chOff x="1200" y="1200"/>
                <a:chExt cx="3489" cy="1959"/>
              </a:xfrm>
            </p:grpSpPr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2852" cy="1647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16" y="292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23" name="Group 38"/>
              <p:cNvGrpSpPr>
                <a:grpSpLocks/>
              </p:cNvGrpSpPr>
              <p:nvPr/>
            </p:nvGrpSpPr>
            <p:grpSpPr bwMode="auto">
              <a:xfrm>
                <a:off x="2928" y="1621"/>
                <a:ext cx="1440" cy="2007"/>
                <a:chOff x="2928" y="1621"/>
                <a:chExt cx="1440" cy="2007"/>
              </a:xfrm>
            </p:grpSpPr>
            <p:grpSp>
              <p:nvGrpSpPr>
                <p:cNvPr id="24" name="Group 13"/>
                <p:cNvGrpSpPr>
                  <a:grpSpLocks/>
                </p:cNvGrpSpPr>
                <p:nvPr/>
              </p:nvGrpSpPr>
              <p:grpSpPr bwMode="auto">
                <a:xfrm>
                  <a:off x="2928" y="1660"/>
                  <a:ext cx="1440" cy="1968"/>
                  <a:chOff x="2832" y="1392"/>
                  <a:chExt cx="1440" cy="1968"/>
                </a:xfrm>
              </p:grpSpPr>
              <p:sp>
                <p:nvSpPr>
                  <p:cNvPr id="2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392"/>
                    <a:ext cx="0" cy="19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392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27" y="1621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30000" dirty="0"/>
                    <a:t>s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p:grpSp>
        </p:grp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6596107" y="4945602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587500" y="3652838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0198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4976811" y="1504950"/>
            <a:ext cx="2286000" cy="762000"/>
            <a:chOff x="1392" y="1406"/>
            <a:chExt cx="1440" cy="200"/>
          </a:xfrm>
        </p:grpSpPr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1392" y="1606"/>
              <a:ext cx="14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1680" y="140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586412" y="226695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585913" y="1885950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7315200" y="824627"/>
            <a:ext cx="1752600" cy="258532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Times New Roman" pitchFamily="18" charset="0"/>
              </a:rPr>
              <a:t>(a) No </a:t>
            </a:r>
            <a:r>
              <a:rPr lang="en-US" dirty="0">
                <a:latin typeface="Times New Roman" pitchFamily="18" charset="0"/>
              </a:rPr>
              <a:t>discount </a:t>
            </a:r>
            <a:r>
              <a:rPr lang="en-US" dirty="0" smtClean="0">
                <a:latin typeface="Times New Roman" pitchFamily="18" charset="0"/>
              </a:rPr>
              <a:t>lending: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Lower </a:t>
            </a:r>
            <a:r>
              <a:rPr lang="en-US" b="1" dirty="0">
                <a:latin typeface="Times New Roman" pitchFamily="18" charset="0"/>
              </a:rPr>
              <a:t>Discount Rate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Horizontal section </a:t>
            </a:r>
            <a:r>
              <a:rPr lang="en-US" dirty="0">
                <a:latin typeface="Symbol" pitchFamily="18" charset="2"/>
              </a:rPr>
              <a:t></a:t>
            </a:r>
            <a:r>
              <a:rPr lang="en-US" dirty="0">
                <a:latin typeface="Times New Roman" pitchFamily="18" charset="0"/>
              </a:rPr>
              <a:t> and supply curve just shortens, </a:t>
            </a:r>
            <a:r>
              <a:rPr lang="en-US" i="1" dirty="0" err="1">
                <a:latin typeface="Times New Roman" pitchFamily="18" charset="0"/>
              </a:rPr>
              <a:t>i</a:t>
            </a:r>
            <a:r>
              <a:rPr lang="en-US" i="1" baseline="-25000" dirty="0" err="1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stays same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0" grpId="0"/>
      <p:bldP spid="40" grpId="0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1981200" y="971550"/>
            <a:ext cx="6324600" cy="3657600"/>
            <a:chOff x="960" y="1056"/>
            <a:chExt cx="3984" cy="2304"/>
          </a:xfrm>
        </p:grpSpPr>
        <p:sp>
          <p:nvSpPr>
            <p:cNvPr id="99" name="Line 5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26"/>
          <p:cNvGrpSpPr>
            <a:grpSpLocks/>
          </p:cNvGrpSpPr>
          <p:nvPr/>
        </p:nvGrpSpPr>
        <p:grpSpPr bwMode="auto">
          <a:xfrm>
            <a:off x="1143000" y="2114548"/>
            <a:ext cx="2667000" cy="827088"/>
            <a:chOff x="432" y="1776"/>
            <a:chExt cx="1680" cy="521"/>
          </a:xfrm>
        </p:grpSpPr>
        <p:sp>
          <p:nvSpPr>
            <p:cNvPr id="103" name="Line 27"/>
            <p:cNvSpPr>
              <a:spLocks noChangeShapeType="1"/>
            </p:cNvSpPr>
            <p:nvPr/>
          </p:nvSpPr>
          <p:spPr bwMode="auto">
            <a:xfrm flipH="1">
              <a:off x="960" y="1776"/>
              <a:ext cx="115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432" y="2064"/>
              <a:ext cx="5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ff</a:t>
              </a:r>
              <a:r>
                <a:rPr lang="en-US" baseline="30000" dirty="0" smtClean="0"/>
                <a:t>2</a:t>
              </a:r>
              <a:r>
                <a:rPr lang="en-US" dirty="0" smtClean="0"/>
                <a:t> = i</a:t>
              </a:r>
              <a:r>
                <a:rPr lang="en-US" baseline="-25000" dirty="0" smtClean="0"/>
                <a:t>d</a:t>
              </a:r>
              <a:r>
                <a:rPr lang="en-US" baseline="30000" dirty="0" smtClean="0"/>
                <a:t>2</a:t>
              </a:r>
            </a:p>
          </p:txBody>
        </p:sp>
      </p:grpSp>
      <p:sp>
        <p:nvSpPr>
          <p:cNvPr id="105" name="Text Box 29"/>
          <p:cNvSpPr txBox="1">
            <a:spLocks noChangeArrowheads="1"/>
          </p:cNvSpPr>
          <p:nvPr/>
        </p:nvSpPr>
        <p:spPr bwMode="auto">
          <a:xfrm>
            <a:off x="4724400" y="462915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baseline="30000" dirty="0"/>
              <a:t>1</a:t>
            </a:r>
            <a:endParaRPr lang="en-US" baseline="-25000" dirty="0"/>
          </a:p>
        </p:txBody>
      </p:sp>
      <p:grpSp>
        <p:nvGrpSpPr>
          <p:cNvPr id="106" name="Group 33"/>
          <p:cNvGrpSpPr>
            <a:grpSpLocks/>
          </p:cNvGrpSpPr>
          <p:nvPr/>
        </p:nvGrpSpPr>
        <p:grpSpPr bwMode="auto">
          <a:xfrm>
            <a:off x="2362200" y="1200150"/>
            <a:ext cx="5897563" cy="3429001"/>
            <a:chOff x="2057400" y="2330450"/>
            <a:chExt cx="5897730" cy="3429001"/>
          </a:xfrm>
        </p:grpSpPr>
        <p:grpSp>
          <p:nvGrpSpPr>
            <p:cNvPr id="107" name="Group 42"/>
            <p:cNvGrpSpPr>
              <a:grpSpLocks/>
            </p:cNvGrpSpPr>
            <p:nvPr/>
          </p:nvGrpSpPr>
          <p:grpSpPr bwMode="auto">
            <a:xfrm>
              <a:off x="2057400" y="2330450"/>
              <a:ext cx="5538788" cy="3429001"/>
              <a:chOff x="1296" y="1468"/>
              <a:chExt cx="3489" cy="2160"/>
            </a:xfrm>
          </p:grpSpPr>
          <p:grpSp>
            <p:nvGrpSpPr>
              <p:cNvPr id="109" name="Group 9"/>
              <p:cNvGrpSpPr>
                <a:grpSpLocks/>
              </p:cNvGrpSpPr>
              <p:nvPr/>
            </p:nvGrpSpPr>
            <p:grpSpPr bwMode="auto">
              <a:xfrm>
                <a:off x="1296" y="1468"/>
                <a:ext cx="3489" cy="1959"/>
                <a:chOff x="1200" y="1200"/>
                <a:chExt cx="3489" cy="1959"/>
              </a:xfrm>
            </p:grpSpPr>
            <p:sp>
              <p:nvSpPr>
                <p:cNvPr id="115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2852" cy="1647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16" y="2928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endParaRPr lang="en-US"/>
                </a:p>
              </p:txBody>
            </p:sp>
          </p:grpSp>
          <p:grpSp>
            <p:nvGrpSpPr>
              <p:cNvPr id="110" name="Group 38"/>
              <p:cNvGrpSpPr>
                <a:grpSpLocks/>
              </p:cNvGrpSpPr>
              <p:nvPr/>
            </p:nvGrpSpPr>
            <p:grpSpPr bwMode="auto">
              <a:xfrm>
                <a:off x="1728" y="2005"/>
                <a:ext cx="2592" cy="1623"/>
                <a:chOff x="1728" y="2005"/>
                <a:chExt cx="2592" cy="1623"/>
              </a:xfrm>
            </p:grpSpPr>
            <p:grpSp>
              <p:nvGrpSpPr>
                <p:cNvPr id="111" name="Group 13"/>
                <p:cNvGrpSpPr>
                  <a:grpSpLocks/>
                </p:cNvGrpSpPr>
                <p:nvPr/>
              </p:nvGrpSpPr>
              <p:grpSpPr bwMode="auto">
                <a:xfrm>
                  <a:off x="1728" y="2044"/>
                  <a:ext cx="2592" cy="1584"/>
                  <a:chOff x="1632" y="1776"/>
                  <a:chExt cx="2592" cy="1584"/>
                </a:xfrm>
              </p:grpSpPr>
              <p:sp>
                <p:nvSpPr>
                  <p:cNvPr id="113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1776"/>
                    <a:ext cx="0" cy="15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27" y="2005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30000" dirty="0"/>
                    <a:t>s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p:grpSp>
        </p:grpSp>
        <p:sp>
          <p:nvSpPr>
            <p:cNvPr id="108" name="Line 10"/>
            <p:cNvSpPr>
              <a:spLocks noChangeShapeType="1"/>
            </p:cNvSpPr>
            <p:nvPr/>
          </p:nvSpPr>
          <p:spPr bwMode="auto">
            <a:xfrm>
              <a:off x="6596107" y="4945602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1587500" y="3652838"/>
            <a:ext cx="48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grpSp>
        <p:nvGrpSpPr>
          <p:cNvPr id="120" name="Group 82"/>
          <p:cNvGrpSpPr>
            <a:grpSpLocks/>
          </p:cNvGrpSpPr>
          <p:nvPr/>
        </p:nvGrpSpPr>
        <p:grpSpPr bwMode="auto">
          <a:xfrm>
            <a:off x="3047999" y="2145030"/>
            <a:ext cx="4114801" cy="579120"/>
            <a:chOff x="177" y="1574"/>
            <a:chExt cx="2592" cy="152"/>
          </a:xfrm>
        </p:grpSpPr>
        <p:sp>
          <p:nvSpPr>
            <p:cNvPr id="121" name="Line 52"/>
            <p:cNvSpPr>
              <a:spLocks noChangeShapeType="1"/>
            </p:cNvSpPr>
            <p:nvPr/>
          </p:nvSpPr>
          <p:spPr bwMode="auto">
            <a:xfrm>
              <a:off x="177" y="1726"/>
              <a:ext cx="25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58"/>
            <p:cNvSpPr>
              <a:spLocks noChangeShapeType="1"/>
            </p:cNvSpPr>
            <p:nvPr/>
          </p:nvSpPr>
          <p:spPr bwMode="auto">
            <a:xfrm>
              <a:off x="1680" y="157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ext Box 37"/>
          <p:cNvSpPr txBox="1">
            <a:spLocks noChangeArrowheads="1"/>
          </p:cNvSpPr>
          <p:nvPr/>
        </p:nvSpPr>
        <p:spPr bwMode="auto">
          <a:xfrm>
            <a:off x="5586412" y="2662237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6" name="Text Box 59"/>
          <p:cNvSpPr txBox="1">
            <a:spLocks noChangeArrowheads="1"/>
          </p:cNvSpPr>
          <p:nvPr/>
        </p:nvSpPr>
        <p:spPr bwMode="auto">
          <a:xfrm>
            <a:off x="7315200" y="824627"/>
            <a:ext cx="1752600" cy="230832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Times New Roman" pitchFamily="18" charset="0"/>
              </a:rPr>
              <a:t>(b) Some discount lending:</a:t>
            </a:r>
          </a:p>
          <a:p>
            <a:pPr eaLnBrk="0" hangingPunct="0"/>
            <a:r>
              <a:rPr lang="en-US" b="1" dirty="0" smtClean="0">
                <a:latin typeface="Times New Roman" pitchFamily="18" charset="0"/>
              </a:rPr>
              <a:t>Lower Discount Rate</a:t>
            </a:r>
            <a:endParaRPr lang="en-US" dirty="0" smtClean="0">
              <a:latin typeface="Times New Roman" pitchFamily="18" charset="0"/>
            </a:endParaRPr>
          </a:p>
          <a:p>
            <a:pPr eaLnBrk="0" hangingPunct="0"/>
            <a:r>
              <a:rPr lang="en-US" dirty="0" smtClean="0">
                <a:latin typeface="Times New Roman" pitchFamily="18" charset="0"/>
              </a:rPr>
              <a:t>Horizontal section </a:t>
            </a:r>
            <a:r>
              <a:rPr lang="en-US" dirty="0" smtClean="0">
                <a:latin typeface="Symbol" pitchFamily="18" charset="2"/>
              </a:rPr>
              <a:t>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</a:rPr>
              <a:t>ff</a:t>
            </a:r>
            <a:r>
              <a:rPr lang="en-US" i="1" baseline="-25000" dirty="0" smtClean="0">
                <a:latin typeface="Times New Roman" pitchFamily="18" charset="0"/>
              </a:rPr>
              <a:t>  </a:t>
            </a:r>
            <a:r>
              <a:rPr lang="en-US" dirty="0" smtClean="0">
                <a:latin typeface="Symbol" pitchFamily="18" charset="2"/>
              </a:rPr>
              <a:t></a:t>
            </a:r>
            <a:r>
              <a:rPr lang="en-US" dirty="0" smtClean="0">
                <a:latin typeface="Times New Roman" pitchFamily="18" charset="0"/>
              </a:rPr>
              <a:t> to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baseline="30000" dirty="0" smtClean="0">
                <a:latin typeface="Times New Roman" pitchFamily="18" charset="0"/>
              </a:rPr>
              <a:t>2</a:t>
            </a:r>
            <a:r>
              <a:rPr lang="en-US" i="1" baseline="-25000" dirty="0" smtClean="0">
                <a:latin typeface="Times New Roman" pitchFamily="18" charset="0"/>
              </a:rPr>
              <a:t>ff </a:t>
            </a:r>
            <a:r>
              <a:rPr lang="en-US" i="1" dirty="0" smtClean="0">
                <a:latin typeface="Times New Roman" pitchFamily="18" charset="0"/>
              </a:rPr>
              <a:t> = i</a:t>
            </a:r>
            <a:r>
              <a:rPr lang="en-US" baseline="30000" dirty="0" smtClean="0">
                <a:latin typeface="Times New Roman" pitchFamily="18" charset="0"/>
              </a:rPr>
              <a:t>2</a:t>
            </a:r>
            <a:r>
              <a:rPr lang="en-US" i="1" baseline="-25000" dirty="0" smtClean="0">
                <a:latin typeface="Times New Roman" pitchFamily="18" charset="0"/>
              </a:rPr>
              <a:t>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7" name="Line 32"/>
          <p:cNvSpPr>
            <a:spLocks noChangeShapeType="1"/>
          </p:cNvSpPr>
          <p:nvPr/>
        </p:nvSpPr>
        <p:spPr bwMode="auto">
          <a:xfrm flipH="1">
            <a:off x="1981200" y="2724150"/>
            <a:ext cx="18288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Text Box 28"/>
          <p:cNvSpPr txBox="1">
            <a:spLocks noChangeArrowheads="1"/>
          </p:cNvSpPr>
          <p:nvPr/>
        </p:nvSpPr>
        <p:spPr bwMode="auto">
          <a:xfrm>
            <a:off x="1143000" y="1962150"/>
            <a:ext cx="845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ff</a:t>
            </a:r>
            <a:r>
              <a:rPr lang="en-US" baseline="30000" dirty="0" smtClean="0"/>
              <a:t>1</a:t>
            </a:r>
            <a:r>
              <a:rPr lang="en-US" dirty="0" smtClean="0"/>
              <a:t> = i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1</a:t>
            </a:r>
          </a:p>
        </p:txBody>
      </p: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60198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7" grpId="0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14287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required reserve ratio </a:t>
            </a:r>
            <a:r>
              <a:rPr lang="en-US" sz="2800" b="1" dirty="0" smtClean="0"/>
              <a:t>rises </a:t>
            </a:r>
            <a:r>
              <a:rPr lang="en-US" sz="2800" b="1" dirty="0" smtClean="0"/>
              <a:t>(r↑)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for reserves rises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curve shifts right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required reserve ratio </a:t>
            </a:r>
            <a:r>
              <a:rPr lang="en-US" sz="2800" b="1" dirty="0" smtClean="0"/>
              <a:t>falls (</a:t>
            </a:r>
            <a:r>
              <a:rPr lang="en-US" sz="2800" b="1" dirty="0" smtClean="0"/>
              <a:t>r↓)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for reserves falls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curve shifts left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520607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downward sloping portion of R</a:t>
            </a:r>
            <a:r>
              <a:rPr lang="en-US" sz="2800" b="1" baseline="30000" dirty="0" smtClean="0"/>
              <a:t>d</a:t>
            </a:r>
            <a:endParaRPr lang="en-US" sz="2800" b="1" dirty="0" smtClean="0"/>
          </a:p>
          <a:p>
            <a:pPr lvl="3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r↑: </a:t>
            </a:r>
            <a:r>
              <a:rPr lang="en-US" sz="2800" b="1" dirty="0" smtClean="0"/>
              <a:t>raises fed </a:t>
            </a:r>
            <a:r>
              <a:rPr lang="en-US" sz="2800" b="1" dirty="0" smtClean="0"/>
              <a:t>funds rate</a:t>
            </a:r>
          </a:p>
          <a:p>
            <a:pPr lvl="3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r↓: </a:t>
            </a:r>
            <a:r>
              <a:rPr lang="en-US" sz="2800" b="1" dirty="0" smtClean="0"/>
              <a:t>lowers </a:t>
            </a:r>
            <a:r>
              <a:rPr lang="en-US" sz="2800" b="1" dirty="0" smtClean="0"/>
              <a:t>fed funds </a:t>
            </a:r>
            <a:r>
              <a:rPr lang="en-US" sz="2800" b="1" dirty="0" smtClean="0"/>
              <a:t>rate</a:t>
            </a:r>
          </a:p>
          <a:p>
            <a:pPr lvl="3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intersection on flat portion of R</a:t>
            </a:r>
            <a:r>
              <a:rPr lang="en-US" sz="2800" b="1" baseline="30000" dirty="0" smtClean="0"/>
              <a:t>d</a:t>
            </a:r>
            <a:endParaRPr lang="en-US" sz="2800" b="1" dirty="0" smtClean="0"/>
          </a:p>
          <a:p>
            <a:pPr lvl="3">
              <a:buFont typeface="Courier New" pitchFamily="49" charset="0"/>
              <a:buChar char="o"/>
            </a:pPr>
            <a:r>
              <a:rPr lang="en-US" sz="2800" b="1" dirty="0" smtClean="0"/>
              <a:t> r↑: </a:t>
            </a:r>
            <a:r>
              <a:rPr lang="en-US" sz="2800" b="1" dirty="0" smtClean="0"/>
              <a:t>no effect on </a:t>
            </a:r>
            <a:r>
              <a:rPr lang="en-US" sz="2800" b="1" dirty="0" smtClean="0"/>
              <a:t>fed funds rate</a:t>
            </a:r>
          </a:p>
          <a:p>
            <a:pPr lvl="3">
              <a:buFont typeface="Courier New" pitchFamily="49" charset="0"/>
              <a:buChar char="o"/>
            </a:pPr>
            <a:r>
              <a:rPr lang="en-US" sz="2800" b="1" dirty="0" smtClean="0"/>
              <a:t> r↓: </a:t>
            </a:r>
            <a:r>
              <a:rPr lang="en-US" sz="2800" b="1" dirty="0" smtClean="0"/>
              <a:t>no effect on </a:t>
            </a:r>
            <a:r>
              <a:rPr lang="en-US" sz="2800" b="1" dirty="0" smtClean="0"/>
              <a:t>fed funds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681787" y="1787525"/>
            <a:ext cx="2362200" cy="14652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Times New Roman" pitchFamily="18" charset="0"/>
              </a:rPr>
              <a:t>Required reserve Requirement </a:t>
            </a:r>
            <a:r>
              <a:rPr lang="en-US" b="1" dirty="0">
                <a:latin typeface="Symbol" pitchFamily="18" charset="2"/>
                <a:sym typeface="Symbol" pitchFamily="18" charset="2"/>
              </a:rPr>
              <a:t></a:t>
            </a:r>
            <a:endParaRPr lang="en-US" dirty="0">
              <a:latin typeface="Times New Roman" pitchFamily="18" charset="0"/>
            </a:endParaRPr>
          </a:p>
          <a:p>
            <a:pPr eaLnBrk="0" hangingPunct="0"/>
            <a:r>
              <a:rPr lang="en-US" dirty="0">
                <a:latin typeface="Times New Roman" pitchFamily="18" charset="0"/>
              </a:rPr>
              <a:t>Demand for reserves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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i="1" baseline="30000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shifts right and </a:t>
            </a:r>
            <a:r>
              <a:rPr lang="en-US" i="1" dirty="0" err="1">
                <a:latin typeface="Times New Roman" pitchFamily="18" charset="0"/>
              </a:rPr>
              <a:t>i</a:t>
            </a:r>
            <a:r>
              <a:rPr lang="en-US" i="1" baseline="-25000" dirty="0" err="1">
                <a:latin typeface="Times New Roman" pitchFamily="18" charset="0"/>
              </a:rPr>
              <a:t>ff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</a:t>
            </a:r>
            <a:r>
              <a:rPr lang="en-US" dirty="0">
                <a:latin typeface="Times New Roman" pitchFamily="18" charset="0"/>
              </a:rPr>
              <a:t> to </a:t>
            </a:r>
            <a:r>
              <a:rPr lang="en-US" i="1" dirty="0">
                <a:latin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</a:rPr>
              <a:t>ff</a:t>
            </a:r>
            <a:r>
              <a:rPr lang="en-US" i="1" baseline="30000" dirty="0">
                <a:latin typeface="Times New Roman" pitchFamily="18" charset="0"/>
              </a:rPr>
              <a:t>2</a:t>
            </a:r>
            <a:endParaRPr lang="en-US" i="1" baseline="-25000" dirty="0">
              <a:latin typeface="Times New Roman" pitchFamily="18" charset="0"/>
            </a:endParaRPr>
          </a:p>
        </p:txBody>
      </p: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998662" y="971550"/>
            <a:ext cx="6324600" cy="3657600"/>
            <a:chOff x="960" y="1056"/>
            <a:chExt cx="3984" cy="2304"/>
          </a:xfrm>
        </p:grpSpPr>
        <p:sp>
          <p:nvSpPr>
            <p:cNvPr id="69" name="Line 6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1"/>
          <p:cNvGrpSpPr>
            <a:grpSpLocks/>
          </p:cNvGrpSpPr>
          <p:nvPr/>
        </p:nvGrpSpPr>
        <p:grpSpPr bwMode="auto">
          <a:xfrm>
            <a:off x="5045073" y="1495425"/>
            <a:ext cx="2286000" cy="3133725"/>
            <a:chOff x="3569" y="1407"/>
            <a:chExt cx="1440" cy="1974"/>
          </a:xfrm>
        </p:grpSpPr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3569" y="1413"/>
              <a:ext cx="1440" cy="1968"/>
              <a:chOff x="2832" y="1392"/>
              <a:chExt cx="1440" cy="1968"/>
            </a:xfrm>
          </p:grpSpPr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1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4203" y="140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1657350" y="1300162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d</a:t>
            </a: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4900612" y="4629150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80" name="Group 49"/>
          <p:cNvGrpSpPr>
            <a:grpSpLocks/>
          </p:cNvGrpSpPr>
          <p:nvPr/>
        </p:nvGrpSpPr>
        <p:grpSpPr bwMode="auto">
          <a:xfrm>
            <a:off x="1595437" y="2581275"/>
            <a:ext cx="3422650" cy="366712"/>
            <a:chOff x="864" y="2085"/>
            <a:chExt cx="2156" cy="231"/>
          </a:xfrm>
        </p:grpSpPr>
        <p:sp>
          <p:nvSpPr>
            <p:cNvPr id="81" name="Text Box 22"/>
            <p:cNvSpPr txBox="1">
              <a:spLocks noChangeArrowheads="1"/>
            </p:cNvSpPr>
            <p:nvPr/>
          </p:nvSpPr>
          <p:spPr bwMode="auto">
            <a:xfrm>
              <a:off x="864" y="20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2</a:t>
              </a:r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 flipH="1">
              <a:off x="1158" y="2183"/>
              <a:ext cx="186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37"/>
          <p:cNvGrpSpPr>
            <a:grpSpLocks/>
          </p:cNvGrpSpPr>
          <p:nvPr/>
        </p:nvGrpSpPr>
        <p:grpSpPr bwMode="auto">
          <a:xfrm>
            <a:off x="1595437" y="3375025"/>
            <a:ext cx="3429000" cy="366712"/>
            <a:chOff x="864" y="2585"/>
            <a:chExt cx="2160" cy="231"/>
          </a:xfrm>
        </p:grpSpPr>
        <p:sp>
          <p:nvSpPr>
            <p:cNvPr id="84" name="Line 21"/>
            <p:cNvSpPr>
              <a:spLocks noChangeShapeType="1"/>
            </p:cNvSpPr>
            <p:nvPr/>
          </p:nvSpPr>
          <p:spPr bwMode="auto">
            <a:xfrm flipH="1">
              <a:off x="1152" y="2688"/>
              <a:ext cx="18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6"/>
            <p:cNvSpPr txBox="1">
              <a:spLocks noChangeArrowheads="1"/>
            </p:cNvSpPr>
            <p:nvPr/>
          </p:nvSpPr>
          <p:spPr bwMode="auto">
            <a:xfrm>
              <a:off x="864" y="2585"/>
              <a:ext cx="2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 baseline="30000"/>
                <a:t>1</a:t>
              </a:r>
            </a:p>
          </p:txBody>
        </p:sp>
      </p:grpSp>
      <p:grpSp>
        <p:nvGrpSpPr>
          <p:cNvPr id="86" name="Group 38"/>
          <p:cNvGrpSpPr>
            <a:grpSpLocks/>
          </p:cNvGrpSpPr>
          <p:nvPr/>
        </p:nvGrpSpPr>
        <p:grpSpPr bwMode="auto">
          <a:xfrm>
            <a:off x="2541587" y="1306512"/>
            <a:ext cx="4757738" cy="2670175"/>
            <a:chOff x="1231" y="1648"/>
            <a:chExt cx="2997" cy="1682"/>
          </a:xfrm>
        </p:grpSpPr>
        <p:sp>
          <p:nvSpPr>
            <p:cNvPr id="87" name="Line 39"/>
            <p:cNvSpPr>
              <a:spLocks noChangeShapeType="1"/>
            </p:cNvSpPr>
            <p:nvPr/>
          </p:nvSpPr>
          <p:spPr bwMode="auto">
            <a:xfrm>
              <a:off x="1231" y="1648"/>
              <a:ext cx="2913" cy="1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40"/>
            <p:cNvSpPr txBox="1">
              <a:spLocks noChangeArrowheads="1"/>
            </p:cNvSpPr>
            <p:nvPr/>
          </p:nvSpPr>
          <p:spPr bwMode="auto">
            <a:xfrm>
              <a:off x="3902" y="3012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89" name="Group 42"/>
          <p:cNvGrpSpPr>
            <a:grpSpLocks/>
          </p:cNvGrpSpPr>
          <p:nvPr/>
        </p:nvGrpSpPr>
        <p:grpSpPr bwMode="auto">
          <a:xfrm>
            <a:off x="4991100" y="3160712"/>
            <a:ext cx="342900" cy="406400"/>
            <a:chOff x="3903" y="1493"/>
            <a:chExt cx="216" cy="256"/>
          </a:xfrm>
        </p:grpSpPr>
        <p:sp>
          <p:nvSpPr>
            <p:cNvPr id="90" name="Oval 43"/>
            <p:cNvSpPr>
              <a:spLocks noChangeArrowheads="1"/>
            </p:cNvSpPr>
            <p:nvPr/>
          </p:nvSpPr>
          <p:spPr bwMode="auto">
            <a:xfrm>
              <a:off x="3903" y="16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3950" y="149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92" name="Group 45"/>
          <p:cNvGrpSpPr>
            <a:grpSpLocks/>
          </p:cNvGrpSpPr>
          <p:nvPr/>
        </p:nvGrpSpPr>
        <p:grpSpPr bwMode="auto">
          <a:xfrm>
            <a:off x="4991100" y="2378075"/>
            <a:ext cx="342900" cy="406400"/>
            <a:chOff x="4228" y="1853"/>
            <a:chExt cx="216" cy="256"/>
          </a:xfrm>
        </p:grpSpPr>
        <p:sp>
          <p:nvSpPr>
            <p:cNvPr id="93" name="Oval 46"/>
            <p:cNvSpPr>
              <a:spLocks noChangeArrowheads="1"/>
            </p:cNvSpPr>
            <p:nvPr/>
          </p:nvSpPr>
          <p:spPr bwMode="auto">
            <a:xfrm>
              <a:off x="4228" y="205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47"/>
            <p:cNvSpPr txBox="1">
              <a:spLocks noChangeArrowheads="1"/>
            </p:cNvSpPr>
            <p:nvPr/>
          </p:nvSpPr>
          <p:spPr bwMode="auto">
            <a:xfrm>
              <a:off x="4275" y="18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</p:grpSp>
      <p:sp>
        <p:nvSpPr>
          <p:cNvPr id="95" name="Line 48"/>
          <p:cNvSpPr>
            <a:spLocks noChangeShapeType="1"/>
          </p:cNvSpPr>
          <p:nvPr/>
        </p:nvSpPr>
        <p:spPr bwMode="auto">
          <a:xfrm flipV="1">
            <a:off x="5919787" y="3546475"/>
            <a:ext cx="27463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6" name="Group 37"/>
          <p:cNvGrpSpPr>
            <a:grpSpLocks/>
          </p:cNvGrpSpPr>
          <p:nvPr/>
        </p:nvGrpSpPr>
        <p:grpSpPr bwMode="auto">
          <a:xfrm>
            <a:off x="2178050" y="1887538"/>
            <a:ext cx="5857875" cy="2436813"/>
            <a:chOff x="1954213" y="2616201"/>
            <a:chExt cx="5858137" cy="2436813"/>
          </a:xfrm>
        </p:grpSpPr>
        <p:grpSp>
          <p:nvGrpSpPr>
            <p:cNvPr id="97" name="Group 35"/>
            <p:cNvGrpSpPr>
              <a:grpSpLocks/>
            </p:cNvGrpSpPr>
            <p:nvPr/>
          </p:nvGrpSpPr>
          <p:grpSpPr bwMode="auto">
            <a:xfrm>
              <a:off x="1954213" y="2616201"/>
              <a:ext cx="4641851" cy="2436813"/>
              <a:chOff x="1231" y="1648"/>
              <a:chExt cx="2924" cy="1535"/>
            </a:xfrm>
          </p:grpSpPr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>
                <a:off x="1231" y="1648"/>
                <a:ext cx="2303" cy="133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Text Box 13"/>
              <p:cNvSpPr txBox="1">
                <a:spLocks noChangeArrowheads="1"/>
              </p:cNvSpPr>
              <p:nvPr/>
            </p:nvSpPr>
            <p:spPr bwMode="auto">
              <a:xfrm>
                <a:off x="3829" y="2952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30000" dirty="0"/>
                  <a:t>d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>
              <a:off x="5592932" y="4723661"/>
              <a:ext cx="221941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668462" y="3770312"/>
            <a:ext cx="455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er</a:t>
            </a: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60198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allAtOnce" animBg="1"/>
      <p:bldP spid="78" grpId="0"/>
      <p:bldP spid="79" grpId="0"/>
      <p:bldP spid="95" grpId="0" animBg="1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95350"/>
            <a:ext cx="6172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point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1/100 of 1%</a:t>
            </a:r>
          </a:p>
          <a:p>
            <a:pPr algn="ctr"/>
            <a:r>
              <a:rPr lang="en-US" sz="2800" b="1" dirty="0" smtClean="0"/>
              <a:t>0.01% = 1 basis point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Since 1995 the Federal Reserve has explicitly announced a federal funds rate target at each FOMC meeting.</a:t>
            </a:r>
          </a:p>
          <a:p>
            <a:pPr algn="ctr"/>
            <a:r>
              <a:rPr lang="en-US" sz="2800" b="1" dirty="0" smtClean="0"/>
              <a:t>It is commonly reported in the news media as a rise or fall of basis points</a:t>
            </a:r>
          </a:p>
          <a:p>
            <a:pPr algn="ctr"/>
            <a:r>
              <a:rPr lang="en-US" sz="2800" b="1" dirty="0" smtClean="0"/>
              <a:t>(e.g., lowered by 25 basis points).</a:t>
            </a:r>
          </a:p>
        </p:txBody>
      </p:sp>
      <p:pic>
        <p:nvPicPr>
          <p:cNvPr id="3" name="Picture 2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16894"/>
            <a:ext cx="1885950" cy="2050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33350"/>
            <a:ext cx="5025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81600" y="942022"/>
            <a:ext cx="2133600" cy="14773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atin typeface="Times New Roman" pitchFamily="18" charset="0"/>
              </a:rPr>
              <a:t>Required reserve Requirement </a:t>
            </a:r>
            <a:r>
              <a:rPr lang="en-US" b="1" dirty="0">
                <a:latin typeface="Symbol" pitchFamily="18" charset="2"/>
                <a:sym typeface="Symbol" pitchFamily="18" charset="2"/>
              </a:rPr>
              <a:t></a:t>
            </a:r>
            <a:endParaRPr lang="en-US" dirty="0">
              <a:latin typeface="Times New Roman" pitchFamily="18" charset="0"/>
            </a:endParaRPr>
          </a:p>
          <a:p>
            <a:pPr eaLnBrk="0" hangingPunct="0"/>
            <a:r>
              <a:rPr lang="en-US" dirty="0">
                <a:latin typeface="Times New Roman" pitchFamily="18" charset="0"/>
              </a:rPr>
              <a:t>Demand for reserves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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i="1" baseline="30000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shifts right </a:t>
            </a:r>
            <a:r>
              <a:rPr lang="en-US" dirty="0" smtClean="0">
                <a:latin typeface="Times New Roman" pitchFamily="18" charset="0"/>
              </a:rPr>
              <a:t>and 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</a:rPr>
              <a:t>ff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stays </a:t>
            </a:r>
            <a:r>
              <a:rPr lang="en-US" dirty="0" smtClean="0">
                <a:latin typeface="Times New Roman" pitchFamily="18" charset="0"/>
              </a:rPr>
              <a:t>same at 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</a:rPr>
              <a:t>er</a:t>
            </a:r>
            <a:endParaRPr lang="en-US" i="1" baseline="-25000" dirty="0">
              <a:latin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98662" y="971550"/>
            <a:ext cx="6324600" cy="3657600"/>
            <a:chOff x="960" y="1056"/>
            <a:chExt cx="3984" cy="230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7391398" y="1504950"/>
            <a:ext cx="914400" cy="3124200"/>
            <a:chOff x="4310" y="1392"/>
            <a:chExt cx="576" cy="1968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V="1">
              <a:off x="4310" y="1392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4310" y="139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727950" y="149542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s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657350" y="1300162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d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900612" y="4629150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2144711" y="3968750"/>
            <a:ext cx="3570288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2541587" y="1306512"/>
            <a:ext cx="4757738" cy="2670175"/>
            <a:chOff x="1231" y="1648"/>
            <a:chExt cx="2997" cy="1682"/>
          </a:xfrm>
        </p:grpSpPr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1231" y="1648"/>
              <a:ext cx="2913" cy="1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3902" y="3012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4991100" y="3160712"/>
            <a:ext cx="342900" cy="406400"/>
            <a:chOff x="3903" y="1493"/>
            <a:chExt cx="216" cy="256"/>
          </a:xfrm>
        </p:grpSpPr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3903" y="16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3950" y="149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4991100" y="2378075"/>
            <a:ext cx="342900" cy="406400"/>
            <a:chOff x="4228" y="1853"/>
            <a:chExt cx="216" cy="256"/>
          </a:xfrm>
        </p:grpSpPr>
        <p:sp>
          <p:nvSpPr>
            <p:cNvPr id="26" name="Oval 46"/>
            <p:cNvSpPr>
              <a:spLocks noChangeArrowheads="1"/>
            </p:cNvSpPr>
            <p:nvPr/>
          </p:nvSpPr>
          <p:spPr bwMode="auto">
            <a:xfrm>
              <a:off x="4228" y="205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4275" y="18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</p:grpSp>
      <p:sp>
        <p:nvSpPr>
          <p:cNvPr id="28" name="Line 48"/>
          <p:cNvSpPr>
            <a:spLocks noChangeShapeType="1"/>
          </p:cNvSpPr>
          <p:nvPr/>
        </p:nvSpPr>
        <p:spPr bwMode="auto">
          <a:xfrm flipV="1">
            <a:off x="5919787" y="3546475"/>
            <a:ext cx="27463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2178050" y="1887538"/>
            <a:ext cx="5857875" cy="2436813"/>
            <a:chOff x="1954213" y="2616201"/>
            <a:chExt cx="5858137" cy="2436813"/>
          </a:xfrm>
        </p:grpSpPr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954213" y="2616201"/>
              <a:ext cx="4641851" cy="2436813"/>
              <a:chOff x="1231" y="1648"/>
              <a:chExt cx="2924" cy="1535"/>
            </a:xfrm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231" y="1648"/>
                <a:ext cx="2303" cy="133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3829" y="2952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30000" dirty="0"/>
                  <a:t>d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592932" y="4723661"/>
              <a:ext cx="221941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219200" y="3770312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ff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er</a:t>
            </a:r>
            <a:endParaRPr lang="en-US" baseline="-25000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0" y="97155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</a:t>
            </a:r>
            <a:r>
              <a:rPr lang="en-US" dirty="0" smtClean="0"/>
              <a:t>Funds Rate</a:t>
            </a:r>
            <a:endParaRPr lang="en-US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019800" y="4564062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1" grpId="0"/>
      <p:bldP spid="12" grpId="0"/>
      <p:bldP spid="28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33350"/>
            <a:ext cx="1459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</a:t>
            </a:r>
          </a:p>
        </p:txBody>
      </p:sp>
      <p:pic>
        <p:nvPicPr>
          <p:cNvPr id="6" name="Picture 5" descr="flo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98550"/>
            <a:ext cx="2006600" cy="2006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ec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379470"/>
            <a:ext cx="2386965" cy="117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135255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temporary net increase in</a:t>
            </a:r>
          </a:p>
          <a:p>
            <a:pPr algn="ctr"/>
            <a:r>
              <a:rPr lang="en-US" sz="2800" b="1" dirty="0" smtClean="0"/>
              <a:t>the total amount of reserves:</a:t>
            </a:r>
          </a:p>
          <a:p>
            <a:pPr algn="ctr"/>
            <a:r>
              <a:rPr lang="en-US" sz="2800" b="1" dirty="0" smtClean="0"/>
              <a:t>the Federal Reserve system</a:t>
            </a:r>
          </a:p>
          <a:p>
            <a:pPr algn="ctr"/>
            <a:r>
              <a:rPr lang="en-US" sz="2800" b="1" dirty="0" smtClean="0"/>
              <a:t>credits a check to the depositing bank before it debits the withdrawing bank</a:t>
            </a:r>
          </a:p>
          <a:p>
            <a:pPr algn="ctr"/>
            <a:r>
              <a:rPr lang="en-US" sz="2800" b="1" dirty="0" smtClean="0"/>
              <a:t>(affects monetary base)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339" y="133350"/>
            <a:ext cx="4725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Treasury Deposits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135255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treasury deposits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temporary net decrease in</a:t>
            </a:r>
          </a:p>
          <a:p>
            <a:pPr algn="ctr"/>
            <a:r>
              <a:rPr lang="en-US" sz="2800" b="1" dirty="0" smtClean="0"/>
              <a:t>the total amount of reserves:</a:t>
            </a:r>
          </a:p>
          <a:p>
            <a:pPr algn="ctr"/>
            <a:r>
              <a:rPr lang="en-US" sz="2800" b="1" dirty="0" smtClean="0"/>
              <a:t>U.S. Treasury takes deposits</a:t>
            </a:r>
          </a:p>
          <a:p>
            <a:pPr algn="ctr"/>
            <a:r>
              <a:rPr lang="en-US" sz="2800" b="1" dirty="0" smtClean="0"/>
              <a:t>out of banks and deposits them</a:t>
            </a:r>
          </a:p>
          <a:p>
            <a:pPr algn="ctr"/>
            <a:r>
              <a:rPr lang="en-US" sz="2800" b="1" dirty="0" smtClean="0"/>
              <a:t>with the Federal Reserve instead</a:t>
            </a:r>
          </a:p>
          <a:p>
            <a:pPr algn="ctr"/>
            <a:r>
              <a:rPr lang="en-US" sz="2800" b="1" dirty="0" smtClean="0"/>
              <a:t>(affects monetary base)</a:t>
            </a:r>
          </a:p>
        </p:txBody>
      </p:sp>
      <p:pic>
        <p:nvPicPr>
          <p:cNvPr id="6" name="Picture 5" descr="treasu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668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725" y="133350"/>
            <a:ext cx="6133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Repurchase Agreement</a:t>
            </a:r>
          </a:p>
        </p:txBody>
      </p:sp>
      <p:pic>
        <p:nvPicPr>
          <p:cNvPr id="3" name="Picture 2" descr="repom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2546985" cy="3367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0400" y="104775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repurchase agreement (repo)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i="1" dirty="0" smtClean="0"/>
              <a:t>temporary</a:t>
            </a:r>
            <a:r>
              <a:rPr lang="en-US" sz="2800" b="1" dirty="0" smtClean="0"/>
              <a:t> open market purchase;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short term collateralized loan in which a security is exchanged for cash with the agreement that both parties will reverse the transaction on a specific future date at an agreed upon price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3350"/>
            <a:ext cx="3636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Repo</a:t>
            </a:r>
          </a:p>
        </p:txBody>
      </p:sp>
      <p:pic>
        <p:nvPicPr>
          <p:cNvPr id="3" name="Picture 2" descr="repom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2546985" cy="336708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3200400" y="165735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matched sale purchase transaction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(reverse repo)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i="1" dirty="0" smtClean="0"/>
              <a:t>temporary</a:t>
            </a:r>
            <a:r>
              <a:rPr lang="en-US" sz="2800" b="1" dirty="0" smtClean="0"/>
              <a:t> open market sale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Repos and reverse repos</a:t>
            </a:r>
          </a:p>
          <a:p>
            <a:pPr algn="ctr"/>
            <a:r>
              <a:rPr lang="en-US" sz="2800" b="1" dirty="0" smtClean="0"/>
              <a:t>typically mature in 1-15 days.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63632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dynamic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meant to change MB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permanent: normal purchases &amp; sales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defensive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meant to stabilize MB from fluctuations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float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treasury deposits at Fed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temporary: repos &amp; reverse repos</a:t>
            </a:r>
          </a:p>
        </p:txBody>
      </p:sp>
      <p:pic>
        <p:nvPicPr>
          <p:cNvPr id="3" name="Picture 2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311717"/>
            <a:ext cx="1686878" cy="1326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96581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has complete control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flexible and precise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easily reversed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implemented quickly</a:t>
            </a:r>
          </a:p>
        </p:txBody>
      </p:sp>
      <p:pic>
        <p:nvPicPr>
          <p:cNvPr id="3" name="Picture 2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311717"/>
            <a:ext cx="1686878" cy="1326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819150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 of discount loans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primary credit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healthy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discount rate (typically 1% above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secondary credit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banks with severe liquidity problems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typically 0.5% (50 BP) above i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seasonal credit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small banks with seasonal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average of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and CD rate</a:t>
            </a:r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12395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 prevent banking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FDIC fund not big enough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1% of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e.g., Continental Illinois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 prevent non-bank financial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e.g., 1987 stock market crash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e.g., 9/11 terrorist attack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creates moral hazard problem</a:t>
            </a:r>
          </a:p>
        </p:txBody>
      </p:sp>
      <p:pic>
        <p:nvPicPr>
          <p:cNvPr id="6" name="Picture 5" descr="lol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2635"/>
            <a:ext cx="2667000" cy="1986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97155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permanent lending facilities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Auction Facility (12/2007)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Securities Lending Facility (3/2008)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temporary lending facilities (just for crisis)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Primary Dealer Credit Facility (3/2008)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Asset Backed Commercial Paper Money Market</a:t>
            </a:r>
          </a:p>
          <a:p>
            <a:pPr lvl="1"/>
            <a:r>
              <a:rPr lang="en-US" sz="2800" b="1" dirty="0" smtClean="0"/>
              <a:t>   Mutual Fund Liquidity Facility (9/2008)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Money Market Investor Funding Facility (8/2008)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Commercial Paper Funding Facility (8/2008)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95350"/>
            <a:ext cx="6172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federal funds rate is targeted</a:t>
            </a:r>
          </a:p>
          <a:p>
            <a:pPr algn="ctr"/>
            <a:r>
              <a:rPr lang="en-US" sz="2800" b="1" dirty="0" smtClean="0"/>
              <a:t>by manipulating the supply and</a:t>
            </a:r>
          </a:p>
          <a:p>
            <a:pPr algn="ctr"/>
            <a:r>
              <a:rPr lang="en-US" sz="2800" b="1" dirty="0" smtClean="0"/>
              <a:t>demand for bank reserves.</a:t>
            </a:r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Tools to manipulate federal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required reserve ratio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rate paid on reserves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33350"/>
            <a:ext cx="5025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</a:t>
            </a:r>
          </a:p>
        </p:txBody>
      </p:sp>
      <p:pic>
        <p:nvPicPr>
          <p:cNvPr id="5" name="Picture 4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71750"/>
            <a:ext cx="2286000" cy="1919288"/>
          </a:xfrm>
          <a:prstGeom prst="rect">
            <a:avLst/>
          </a:prstGeom>
        </p:spPr>
      </p:pic>
      <p:pic>
        <p:nvPicPr>
          <p:cNvPr id="6" name="Picture 5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76312"/>
            <a:ext cx="1257300" cy="136683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3" name="Picture 2" descr="lol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0235"/>
            <a:ext cx="2667000" cy="1986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104775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auction facility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discount loans via competitive auctions</a:t>
            </a:r>
          </a:p>
          <a:p>
            <a:pPr algn="ctr"/>
            <a:r>
              <a:rPr lang="en-US" sz="2800" b="1" dirty="0" smtClean="0"/>
              <a:t>(less stigma for borrowing banks relative to normal discount window)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securities lending facility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lend treasury securities to primary dealers for terms longer than overnight</a:t>
            </a:r>
          </a:p>
          <a:p>
            <a:pPr algn="ctr"/>
            <a:r>
              <a:rPr lang="en-US" sz="2800" b="1" dirty="0" smtClean="0"/>
              <a:t>(to supply more securities for collateral)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</a:p>
        </p:txBody>
      </p:sp>
      <p:pic>
        <p:nvPicPr>
          <p:cNvPr id="3" name="Picture 2" descr="lol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0235"/>
            <a:ext cx="2667000" cy="1986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112395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Temporary lending facilities were implemented under a loophole.</a:t>
            </a:r>
          </a:p>
          <a:p>
            <a:pPr algn="ctr"/>
            <a:r>
              <a:rPr lang="en-US" sz="2800" b="1" dirty="0" smtClean="0"/>
              <a:t>§13(3) of Federal Reserve Act allows Fed to lend money to any individual, partnership or corporation, under “unusual and exigent circumstances” as long as certain requirements are met.</a:t>
            </a:r>
          </a:p>
          <a:p>
            <a:pPr algn="ctr"/>
            <a:r>
              <a:rPr lang="en-US" sz="2800" b="1" dirty="0" smtClean="0"/>
              <a:t>This pushed the limit of Fed power.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3350"/>
            <a:ext cx="471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Window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024955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performs lender of last resort function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puts a ceiling on the federal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borrowing decision left to member banks</a:t>
            </a:r>
          </a:p>
        </p:txBody>
      </p:sp>
      <p:pic>
        <p:nvPicPr>
          <p:cNvPr id="4" name="Picture 3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39832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same for all depository institutions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Depository Institutions</a:t>
            </a:r>
          </a:p>
          <a:p>
            <a:pPr lvl="1"/>
            <a:r>
              <a:rPr lang="en-US" sz="2800" b="1" dirty="0" smtClean="0"/>
              <a:t>   Deregulation and Monetary</a:t>
            </a:r>
          </a:p>
          <a:p>
            <a:pPr lvl="1"/>
            <a:r>
              <a:rPr lang="en-US" sz="2800" b="1" dirty="0" smtClean="0"/>
              <a:t>   Control Act of 1980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requirement (checkable deposits)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3% of 1st $48.3 million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10% of any over $48.3 million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FOMC can vary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between 8% and 14%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4418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Disadvantages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 longer binding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most banks hold excess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can cause liquidity problems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increases uncertainty for banks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607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Paid on Reserves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039832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since October 2008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much longer in Europe, etc.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current rate is 0.25%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reduces effective tax on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puts a floor on federal funds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fluctuations in excess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sterilization needed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can expand balance sheet more</a:t>
            </a:r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" y="1986915"/>
            <a:ext cx="2280285" cy="1880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302" y="133350"/>
            <a:ext cx="7465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787658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main refinancing operations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similar to repos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longer-term refinancing operations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similar to outright purchases/sales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lending to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marginal lending rate (1% above)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deposit facility (1% below)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requirements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2% ratio, interest paid on reserves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47691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(1 + c)/(r + e +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24200" y="25717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base</a:t>
            </a:r>
          </a:p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deposits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049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 – monetary base (total currency)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M1 – very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M2 – somewhat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M3 – even less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MZM – money with zero maturity</a:t>
            </a:r>
          </a:p>
        </p:txBody>
      </p:sp>
      <p:pic>
        <p:nvPicPr>
          <p:cNvPr id="4" name="Picture 3" descr="TotalMoneySup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" y="1487329"/>
            <a:ext cx="2897029" cy="2760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7635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MB = currency in circulation + reserves in bank vaults</a:t>
            </a:r>
          </a:p>
          <a:p>
            <a:r>
              <a:rPr lang="en-US" sz="2800" b="1" dirty="0" smtClean="0"/>
              <a:t>	+ reserves with the Fed</a:t>
            </a:r>
          </a:p>
          <a:p>
            <a:r>
              <a:rPr lang="en-US" sz="2800" b="1" dirty="0" smtClean="0"/>
              <a:t>M1 = currency in circulation + travelers checks</a:t>
            </a:r>
          </a:p>
          <a:p>
            <a:r>
              <a:rPr lang="en-US" sz="2800" b="1" dirty="0" smtClean="0"/>
              <a:t>	+ demand deposits + other checkable deposits</a:t>
            </a:r>
          </a:p>
          <a:p>
            <a:r>
              <a:rPr lang="en-US" sz="2800" b="1" dirty="0" smtClean="0"/>
              <a:t>M2 = M1 + time deposits (&lt;$100k) + savings deposits</a:t>
            </a:r>
          </a:p>
          <a:p>
            <a:r>
              <a:rPr lang="en-US" sz="2800" b="1" dirty="0" smtClean="0"/>
              <a:t>	+ MMMF shares (individuals)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7635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MB = C + R</a:t>
            </a:r>
          </a:p>
          <a:p>
            <a:r>
              <a:rPr lang="en-US" sz="2800" b="1" dirty="0" smtClean="0"/>
              <a:t>M1 = C + D</a:t>
            </a:r>
          </a:p>
          <a:p>
            <a:r>
              <a:rPr lang="en-US" sz="2800" b="1" dirty="0" smtClean="0"/>
              <a:t>M2 = C + D + STSV + MMMF</a:t>
            </a:r>
          </a:p>
          <a:p>
            <a:r>
              <a:rPr lang="en-US" sz="2800" b="1" dirty="0" smtClean="0"/>
              <a:t>STSV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time deposits (&lt;$100k) + savings deposits</a:t>
            </a:r>
          </a:p>
          <a:p>
            <a:r>
              <a:rPr lang="en-US" sz="2800" b="1" dirty="0" smtClean="0"/>
              <a:t>MMMF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MMMF shares (individuals)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12395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M1 = C + D</a:t>
            </a:r>
          </a:p>
          <a:p>
            <a:r>
              <a:rPr lang="en-US" sz="2800" b="1" dirty="0" smtClean="0"/>
              <a:t>M2 = C + D + STSV + MMMF</a:t>
            </a:r>
          </a:p>
          <a:p>
            <a:r>
              <a:rPr lang="en-US" sz="2800" b="1" dirty="0" smtClean="0"/>
              <a:t>s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STSV/D</a:t>
            </a:r>
          </a:p>
          <a:p>
            <a:r>
              <a:rPr lang="en-US" sz="2800" b="1" dirty="0" smtClean="0"/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MMMF/D</a:t>
            </a:r>
          </a:p>
          <a:p>
            <a:r>
              <a:rPr lang="pt-BR" sz="2800" b="1" dirty="0" smtClean="0"/>
              <a:t>m1 = (1 + c)D = (1 + c)/(c + r + e)</a:t>
            </a:r>
          </a:p>
          <a:p>
            <a:r>
              <a:rPr lang="en-US" sz="2800" b="1" dirty="0" smtClean="0"/>
              <a:t>m2 = (1 + c + s + f)D = (1 + c + s + f)/(c + r + e)</a:t>
            </a:r>
          </a:p>
          <a:p>
            <a:r>
              <a:rPr lang="en-US" sz="2800" b="1" dirty="0" smtClean="0"/>
              <a:t>M1 = m1MB = [</a:t>
            </a:r>
            <a:r>
              <a:rPr lang="pt-BR" sz="2800" b="1" dirty="0" smtClean="0"/>
              <a:t>(1 + c)/(c + r + e)]MB</a:t>
            </a:r>
            <a:endParaRPr lang="en-US" sz="2800" b="1" dirty="0" smtClean="0"/>
          </a:p>
          <a:p>
            <a:r>
              <a:rPr lang="en-US" sz="2800" b="1" dirty="0" smtClean="0"/>
              <a:t>M2 = m2MB = [</a:t>
            </a:r>
            <a:r>
              <a:rPr lang="pt-BR" sz="2800" b="1" dirty="0" smtClean="0"/>
              <a:t>(1 + c + s + f)/(c + r + e)]MB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23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47691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m1 = (1 + c)/(r + e +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M1 = m1MB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5717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M1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base</a:t>
            </a:r>
          </a:p>
          <a:p>
            <a:r>
              <a:rPr lang="en-US" sz="2800" b="1" dirty="0" smtClean="0"/>
              <a:t>m1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deposits</a:t>
            </a:r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M2 = m2MB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19075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M2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m2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deposits</a:t>
            </a:r>
          </a:p>
          <a:p>
            <a:r>
              <a:rPr lang="en-US" sz="2800" b="1" dirty="0" smtClean="0"/>
              <a:t>s</a:t>
            </a:r>
            <a:r>
              <a:rPr lang="en-US" sz="2800" b="1" dirty="0" smtClean="0">
                <a:latin typeface="Times New Roman"/>
                <a:cs typeface="Times New Roman"/>
              </a:rPr>
              <a:t> ≡</a:t>
            </a:r>
            <a:r>
              <a:rPr lang="en-US" sz="2800" b="1" dirty="0" smtClean="0"/>
              <a:t> ratio of STSV to deposits</a:t>
            </a:r>
          </a:p>
          <a:p>
            <a:r>
              <a:rPr lang="en-US" sz="2800" b="1" dirty="0" smtClean="0"/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MMMF to deposits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47691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m2 = (1 + c + s + f)/(r + e + 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04775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definitions</a:t>
            </a:r>
          </a:p>
          <a:p>
            <a:r>
              <a:rPr lang="en-US" sz="2800" b="1" dirty="0" smtClean="0"/>
              <a:t>R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demand for reserves</a:t>
            </a:r>
          </a:p>
          <a:p>
            <a:r>
              <a:rPr lang="en-US" sz="2800" b="1" dirty="0" smtClean="0"/>
              <a:t>R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supply of reserves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federal funds rate</a:t>
            </a:r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discount rate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 paid on reserves</a:t>
            </a:r>
          </a:p>
          <a:p>
            <a:r>
              <a:rPr lang="en-US" sz="2800" b="1" dirty="0" smtClean="0"/>
              <a:t>DL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discount lending</a:t>
            </a:r>
          </a:p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non-borrowed reserves*</a:t>
            </a:r>
          </a:p>
          <a:p>
            <a:r>
              <a:rPr lang="en-US" sz="2800" b="1" dirty="0" smtClean="0"/>
              <a:t>* reserves not borrowed through discount loans</a:t>
            </a:r>
          </a:p>
        </p:txBody>
      </p:sp>
      <p:pic>
        <p:nvPicPr>
          <p:cNvPr id="4" name="Picture 3" descr="diction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00150"/>
            <a:ext cx="1428750" cy="21574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953000" y="1366838"/>
            <a:ext cx="3657600" cy="3338512"/>
            <a:chOff x="2832" y="1257"/>
            <a:chExt cx="2304" cy="210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32" y="1392"/>
              <a:ext cx="2016" cy="1968"/>
              <a:chOff x="2832" y="1392"/>
              <a:chExt cx="2016" cy="1968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2832" y="1392"/>
                <a:ext cx="0" cy="1968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68" y="1257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s</a:t>
              </a:r>
              <a:endParaRPr lang="en-US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85913" y="1366838"/>
            <a:ext cx="3290887" cy="366712"/>
            <a:chOff x="711" y="1257"/>
            <a:chExt cx="2073" cy="23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1524000" y="2647950"/>
            <a:ext cx="3429000" cy="366713"/>
            <a:chOff x="672" y="2064"/>
            <a:chExt cx="2160" cy="231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960" y="2160"/>
              <a:ext cx="18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672" y="2064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ff</a:t>
              </a:r>
              <a:r>
                <a:rPr lang="en-US"/>
                <a:t>*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797" y="133350"/>
            <a:ext cx="8597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 for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971550"/>
            <a:ext cx="8382000" cy="4103688"/>
            <a:chOff x="-288" y="1008"/>
            <a:chExt cx="5280" cy="2585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960" y="1056"/>
              <a:ext cx="0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0" y="3360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-288" y="1008"/>
              <a:ext cx="12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Federal </a:t>
              </a:r>
              <a:r>
                <a:rPr lang="en-US" dirty="0" smtClean="0"/>
                <a:t>Funds Rate</a:t>
              </a:r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04" y="336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Quantity </a:t>
              </a:r>
              <a:r>
                <a:rPr lang="en-US" dirty="0" smtClean="0"/>
                <a:t>of Reserves</a:t>
              </a:r>
              <a:r>
                <a:rPr lang="en-US" dirty="0"/>
                <a:t>, 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24400" y="470535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622425" y="3721100"/>
            <a:ext cx="5324475" cy="366713"/>
            <a:chOff x="711" y="1257"/>
            <a:chExt cx="3354" cy="231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960" y="1392"/>
              <a:ext cx="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1" y="1257"/>
              <a:ext cx="2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362200" y="1276350"/>
            <a:ext cx="5943601" cy="3109913"/>
            <a:chOff x="1905000" y="1905000"/>
            <a:chExt cx="5944181" cy="3109913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05000" y="1905000"/>
              <a:ext cx="5538788" cy="3109913"/>
              <a:chOff x="1200" y="1200"/>
              <a:chExt cx="3489" cy="1959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2900" cy="16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endParaRPr lang="en-US"/>
              </a:p>
            </p:txBody>
          </p:sp>
        </p:grp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490158" y="4572740"/>
              <a:ext cx="1359023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3350"/>
            <a:ext cx="562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for 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97155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reserves are insurance for deposit outflows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Fed pays interest on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opportunity cost is interest forgone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endParaRPr lang="en-US" sz="2800" b="1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↓, the opportunity cost falls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more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ym typeface="Symbol"/>
              </a:rPr>
              <a:t></a:t>
            </a:r>
            <a:r>
              <a:rPr lang="en-US" sz="2800" b="1" dirty="0" smtClean="0"/>
              <a:t> the demand curve slopes down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demand curve perfectly elastic (flat) at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if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below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er</a:t>
            </a:r>
            <a:r>
              <a:rPr lang="en-US" sz="2800" b="1" dirty="0" smtClean="0"/>
              <a:t>, borrow for certain interest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9799</TotalTime>
  <Words>2160</Words>
  <Application>Microsoft Office PowerPoint</Application>
  <PresentationFormat>On-screen Show (16:9)</PresentationFormat>
  <Paragraphs>460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743</cp:revision>
  <dcterms:created xsi:type="dcterms:W3CDTF">2010-08-30T19:56:42Z</dcterms:created>
  <dcterms:modified xsi:type="dcterms:W3CDTF">2011-04-05T17:30:06Z</dcterms:modified>
</cp:coreProperties>
</file>