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61" r:id="rId3"/>
    <p:sldId id="262" r:id="rId4"/>
    <p:sldId id="263" r:id="rId5"/>
    <p:sldId id="265" r:id="rId6"/>
    <p:sldId id="266" r:id="rId7"/>
    <p:sldId id="257" r:id="rId8"/>
    <p:sldId id="258" r:id="rId9"/>
    <p:sldId id="267" r:id="rId10"/>
    <p:sldId id="268" r:id="rId11"/>
    <p:sldId id="269" r:id="rId12"/>
    <p:sldId id="270" r:id="rId13"/>
    <p:sldId id="259" r:id="rId14"/>
    <p:sldId id="260" r:id="rId15"/>
    <p:sldId id="273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7" r:id="rId36"/>
    <p:sldId id="293" r:id="rId37"/>
    <p:sldId id="294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09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438221"/>
            <a:ext cx="6828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&amp; Money Multiplier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3/29/2011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</a:p>
        </p:txBody>
      </p:sp>
      <p:pic>
        <p:nvPicPr>
          <p:cNvPr id="3" name="Picture 2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1772781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Treasury securities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bills: terms of less than 1 year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notes: terms of 2, 3, 5, 10 years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bonds: terms of 30 years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reintroduced in February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</a:p>
        </p:txBody>
      </p:sp>
      <p:pic>
        <p:nvPicPr>
          <p:cNvPr id="5" name="Picture 4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00400" y="142875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short term collateralized loan in which a security is exchanged for cash with the agreement that both parties will reverse the transaction on a specific future date at an agreed upon price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</a:t>
            </a:r>
          </a:p>
        </p:txBody>
      </p:sp>
      <p:pic>
        <p:nvPicPr>
          <p:cNvPr id="5" name="Picture 4" descr="business-lo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7350"/>
            <a:ext cx="2743200" cy="2154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895350"/>
            <a:ext cx="5791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discount window serves as an avenue for banks in need of reserves to borrow from the Fed (the Fed acts as a lender of last resort).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Historically, banks have been hesitant to borrow from the Fed because of the stigma attached: other financial institutions may draw negative conclusions about their solvency.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970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in Circulation</a:t>
            </a:r>
          </a:p>
        </p:txBody>
      </p:sp>
      <p:pic>
        <p:nvPicPr>
          <p:cNvPr id="3" name="Picture 2" descr="doll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7350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026676"/>
            <a:ext cx="556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Currency in circulation includes both federal reserve notes issued by the Federal Reserve and token coins issued by the Treasury.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coins make up less than 10% of currency in circulation &amp; they are not actively manipulated, so they can usually be ignored for simplicity.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970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in Circulation</a:t>
            </a:r>
          </a:p>
        </p:txBody>
      </p:sp>
      <p:pic>
        <p:nvPicPr>
          <p:cNvPr id="3" name="Picture 2" descr="doll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7350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91202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1/2 to 2/3 of currency in circulation is typically held outside the U.S.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Foreigners use dollars because they don’t trust their domestic currency.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45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27885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physically held by the bank in the medium of redemption (e.g., gold, FRNs)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This includes vault cash (currency held at the bank) and money deposited at the central bank (e.g., the Federal Reserve).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9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45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73355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for reserves at Fed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requirements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check clearing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emergency funds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on reserves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570494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Required reserve ratio</a:t>
            </a:r>
          </a:p>
          <a:p>
            <a:pPr algn="ctr"/>
            <a:r>
              <a:rPr lang="en-US" sz="2800" b="1" dirty="0" smtClean="0"/>
              <a:t>An increase in the required reserve ratio boosts the reserves that banks must hold, decreases their lending, and decreases the quantity of money.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7049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Discount rate</a:t>
            </a:r>
          </a:p>
          <a:p>
            <a:pPr algn="ctr"/>
            <a:r>
              <a:rPr lang="en-US" sz="2800" b="1" dirty="0" smtClean="0"/>
              <a:t>An increase in the discount rate raises the cost of borrowing reserves from the Fed and decreases banks’ reserves, which decreases their lending and decreases the quantity of money.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</a:p>
        </p:txBody>
      </p:sp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16592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Open market operation</a:t>
            </a:r>
          </a:p>
          <a:p>
            <a:pPr algn="ctr"/>
            <a:r>
              <a:rPr lang="en-US" sz="2800" b="1" dirty="0" smtClean="0"/>
              <a:t>When the Fed conducts an open market operation by buying a government security, it increases banks’ reserves. Banks loan the excess reserves, which creates money.</a:t>
            </a:r>
          </a:p>
          <a:p>
            <a:pPr algn="ctr"/>
            <a:r>
              <a:rPr lang="en-US" sz="2800" b="1" dirty="0" smtClean="0"/>
              <a:t>The reverse occurs when the Fed sells a government security.</a:t>
            </a:r>
          </a:p>
        </p:txBody>
      </p:sp>
      <p:pic>
        <p:nvPicPr>
          <p:cNvPr id="7" name="Picture 6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47875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76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is currency in circulation plus</a:t>
            </a:r>
          </a:p>
          <a:p>
            <a:r>
              <a:rPr lang="en-US" sz="2800" b="1" dirty="0" smtClean="0"/>
              <a:t>   demand deposits (we’ll use M1 for this lecture).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Since the money supply includes demand deposits,</a:t>
            </a:r>
          </a:p>
          <a:p>
            <a:r>
              <a:rPr lang="en-US" sz="2800" b="1" dirty="0" smtClean="0"/>
              <a:t>   the banking system plays an important role.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04775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C + 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571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27188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127188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6716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3200" y="16573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16700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16573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Liabilities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6200" y="203835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67200" y="20383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133600" y="20383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0383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52400" y="2114550"/>
            <a:ext cx="6248400" cy="1216025"/>
            <a:chOff x="96" y="2304"/>
            <a:chExt cx="3936" cy="766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96" y="2304"/>
              <a:ext cx="1200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Securities  -$100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84" y="2304"/>
              <a:ext cx="1248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Securities  +$100</a:t>
              </a: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296" y="2304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824" y="2544"/>
              <a:ext cx="1296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The Fed buys securities from a commercial bank…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76200" y="2114550"/>
            <a:ext cx="8610600" cy="2971800"/>
            <a:chOff x="48" y="2304"/>
            <a:chExt cx="5424" cy="1872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8" y="2784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128" y="2304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176" y="3342"/>
              <a:ext cx="1296" cy="83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… and pays for the securities by increasing the reserves of the commercial bank </a:t>
              </a:r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480" y="2496"/>
              <a:ext cx="4368" cy="816"/>
              <a:chOff x="480" y="2496"/>
              <a:chExt cx="4368" cy="816"/>
            </a:xfrm>
          </p:grpSpPr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44" cy="816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31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240" cy="336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457200" y="417195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tx2"/>
                </a:solidFill>
              </a:rPr>
              <a:t>Result:</a:t>
            </a:r>
            <a:r>
              <a:rPr lang="en-US" sz="2400"/>
              <a:t> </a:t>
            </a:r>
            <a:r>
              <a:rPr lang="en-US" sz="2400" i="1"/>
              <a:t>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$100, </a:t>
            </a:r>
            <a:r>
              <a:rPr lang="en-US" sz="2400" i="1"/>
              <a:t>MB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04800" y="1276350"/>
            <a:ext cx="4038600" cy="1752600"/>
            <a:chOff x="48" y="2016"/>
            <a:chExt cx="2544" cy="110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572000" y="1276350"/>
            <a:ext cx="4038600" cy="1752600"/>
            <a:chOff x="48" y="2016"/>
            <a:chExt cx="2544" cy="1104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04800" y="3562351"/>
            <a:ext cx="4038600" cy="1477963"/>
            <a:chOff x="48" y="2016"/>
            <a:chExt cx="2544" cy="931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344" y="2256"/>
              <a:ext cx="0" cy="6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4800" y="9715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Goldman Sachs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304800" y="1733550"/>
            <a:ext cx="6781800" cy="1182688"/>
            <a:chOff x="192" y="1728"/>
            <a:chExt cx="4272" cy="745"/>
          </a:xfrm>
        </p:grpSpPr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-$100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880" y="1728"/>
              <a:ext cx="12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 +$100</a:t>
              </a:r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1392" y="1728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832" y="2064"/>
              <a:ext cx="1632" cy="40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The Fed buys securities from Goldman Sachs, a member of the general public…</a:t>
              </a:r>
            </a:p>
          </p:txBody>
        </p: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04800" y="317688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304800" y="1733550"/>
            <a:ext cx="8281988" cy="3200400"/>
            <a:chOff x="192" y="1728"/>
            <a:chExt cx="5217" cy="2016"/>
          </a:xfrm>
        </p:grpSpPr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92" y="3168"/>
              <a:ext cx="1248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Reserves  +$100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4224" y="1728"/>
              <a:ext cx="1185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Reserves         +$100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456" y="2730"/>
              <a:ext cx="1296" cy="8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and pays for it by writing a check that is deposited to Goldman Sach’s account at Manhattan Commercial Bank and that increases the reserves of the commercial bank</a:t>
              </a:r>
            </a:p>
          </p:txBody>
        </p:sp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528" y="1920"/>
              <a:ext cx="4368" cy="1824"/>
              <a:chOff x="528" y="1920"/>
              <a:chExt cx="4368" cy="1824"/>
            </a:xfrm>
          </p:grpSpPr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624" y="3600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144" cy="182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528" y="3332"/>
                <a:ext cx="240" cy="412"/>
              </a:xfrm>
              <a:prstGeom prst="upArrow">
                <a:avLst>
                  <a:gd name="adj1" fmla="val 50000"/>
                  <a:gd name="adj2" fmla="val 42917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300038" y="2092325"/>
            <a:ext cx="4805362" cy="2486025"/>
            <a:chOff x="189" y="1954"/>
            <a:chExt cx="3027" cy="1566"/>
          </a:xfrm>
        </p:grpSpPr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536" y="3168"/>
              <a:ext cx="1248" cy="32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Goldman Sach’s</a:t>
              </a:r>
              <a:br>
                <a:rPr lang="en-US" sz="1400"/>
              </a:br>
              <a:r>
                <a:rPr lang="en-US" sz="1400"/>
                <a:t>Deposits           +$100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2736" y="3312"/>
              <a:ext cx="480" cy="14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 rot="-1910515">
              <a:off x="2836" y="2128"/>
              <a:ext cx="144" cy="13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>
              <a:off x="1432" y="2140"/>
              <a:ext cx="1171" cy="216"/>
            </a:xfrm>
            <a:prstGeom prst="leftArrow">
              <a:avLst>
                <a:gd name="adj1" fmla="val 50000"/>
                <a:gd name="adj2" fmla="val 13553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89" y="1954"/>
              <a:ext cx="1248" cy="46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Deposits at Manhattan Commercial Bank        	       +$100</a:t>
              </a:r>
            </a:p>
          </p:txBody>
        </p:sp>
      </p:grp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4684713" y="4721225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$100, </a:t>
            </a:r>
            <a:r>
              <a:rPr lang="en-US" sz="2400" i="1" dirty="0"/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$100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724400" y="96708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90525" y="1843385"/>
            <a:ext cx="4038600" cy="1752600"/>
            <a:chOff x="48" y="2016"/>
            <a:chExt cx="2544" cy="110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657725" y="1843385"/>
            <a:ext cx="4038600" cy="1752600"/>
            <a:chOff x="48" y="2016"/>
            <a:chExt cx="2544" cy="1104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0525" y="1568747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Public</a:t>
            </a: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90525" y="2300585"/>
            <a:ext cx="6781800" cy="1000125"/>
            <a:chOff x="192" y="1728"/>
            <a:chExt cx="4272" cy="630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-$100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880" y="1728"/>
              <a:ext cx="12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 +$100</a:t>
              </a: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1392" y="1728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832" y="206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The Fed buys securities from a member of the general public…</a:t>
              </a:r>
            </a:p>
          </p:txBody>
        </p:sp>
      </p:grp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347663" y="2300585"/>
            <a:ext cx="8324850" cy="2271712"/>
            <a:chOff x="165" y="1728"/>
            <a:chExt cx="5244" cy="1431"/>
          </a:xfrm>
        </p:grpSpPr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65" y="2475"/>
              <a:ext cx="1248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	      +$100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4224" y="1728"/>
              <a:ext cx="1185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+$100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827" y="2397"/>
              <a:ext cx="1296" cy="6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and pays for it by writing a check that is cashed either at the local bank or at a Federal Reserve Bank for currency.</a:t>
              </a:r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573" y="1920"/>
              <a:ext cx="4341" cy="1239"/>
              <a:chOff x="573" y="1920"/>
              <a:chExt cx="4341" cy="1239"/>
            </a:xfrm>
          </p:grpSpPr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633" y="3015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162" cy="1230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>
                <a:off x="573" y="2738"/>
                <a:ext cx="240" cy="412"/>
              </a:xfrm>
              <a:prstGeom prst="upArrow">
                <a:avLst>
                  <a:gd name="adj1" fmla="val 50000"/>
                  <a:gd name="adj2" fmla="val 42917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898525" y="4552950"/>
            <a:ext cx="5402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990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unchanged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FF9900"/>
                </a:solidFill>
              </a:rPr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</a:t>
            </a:r>
            <a:r>
              <a:rPr lang="en-US" sz="2400" dirty="0" smtClean="0"/>
              <a:t>100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800600" y="1564282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4800" y="1260475"/>
            <a:ext cx="4038600" cy="1752600"/>
            <a:chOff x="48" y="2016"/>
            <a:chExt cx="2544" cy="110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72000" y="1260475"/>
            <a:ext cx="4038600" cy="1752600"/>
            <a:chOff x="48" y="2016"/>
            <a:chExt cx="2544" cy="1104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4800" y="3546476"/>
            <a:ext cx="4038600" cy="1477963"/>
            <a:chOff x="48" y="2016"/>
            <a:chExt cx="2544" cy="931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344" y="2256"/>
              <a:ext cx="0" cy="6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4800" y="8953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Public: J Doe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800600" y="890885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304800" y="1646238"/>
            <a:ext cx="8348663" cy="404812"/>
            <a:chOff x="192" y="1683"/>
            <a:chExt cx="5259" cy="255"/>
          </a:xfrm>
        </p:grpSpPr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-$100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03" y="1728"/>
              <a:ext cx="1248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 +$100</a:t>
              </a: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 rot="10800000">
              <a:off x="1356" y="1683"/>
              <a:ext cx="2865" cy="255"/>
            </a:xfrm>
            <a:prstGeom prst="rightArrow">
              <a:avLst>
                <a:gd name="adj1" fmla="val 50000"/>
                <a:gd name="adj2" fmla="val 28088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04800" y="325308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300038" y="2076450"/>
            <a:ext cx="6029325" cy="2552700"/>
            <a:chOff x="189" y="1954"/>
            <a:chExt cx="3798" cy="1608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189" y="1954"/>
              <a:ext cx="3152" cy="1608"/>
              <a:chOff x="189" y="1954"/>
              <a:chExt cx="3152" cy="1608"/>
            </a:xfrm>
          </p:grpSpPr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auto">
              <a:xfrm>
                <a:off x="1536" y="3168"/>
                <a:ext cx="1248" cy="32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J Doe’s</a:t>
                </a:r>
                <a:br>
                  <a:rPr lang="en-US" sz="1400"/>
                </a:br>
                <a:r>
                  <a:rPr lang="en-US" sz="1400"/>
                  <a:t>Deposits           -$100</a:t>
                </a:r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1440" y="2196"/>
                <a:ext cx="1182" cy="19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 rot="-1910515">
                <a:off x="2836" y="2128"/>
                <a:ext cx="144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39"/>
              <p:cNvSpPr>
                <a:spLocks noChangeArrowheads="1"/>
              </p:cNvSpPr>
              <p:nvPr/>
            </p:nvSpPr>
            <p:spPr bwMode="auto">
              <a:xfrm>
                <a:off x="2755" y="3301"/>
                <a:ext cx="586" cy="261"/>
              </a:xfrm>
              <a:prstGeom prst="leftArrow">
                <a:avLst>
                  <a:gd name="adj1" fmla="val 50000"/>
                  <a:gd name="adj2" fmla="val 5613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189" y="1954"/>
                <a:ext cx="1248" cy="46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Deposits at Manhattan Commercial Bank        	       -$100</a:t>
                </a:r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490" y="1983"/>
              <a:ext cx="1497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J Doe takes deposits out of his checking account, which lowers Manhattan Commercial’s liabilities and assets…</a:t>
              </a:r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304800" y="2332038"/>
            <a:ext cx="8239125" cy="2586037"/>
            <a:chOff x="192" y="2115"/>
            <a:chExt cx="5190" cy="1629"/>
          </a:xfrm>
        </p:grpSpPr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3456" y="2730"/>
              <a:ext cx="1296" cy="6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by lowering reserves. By switching from reserves to currency, this then increases currency in circulation.</a:t>
              </a:r>
            </a:p>
          </p:txBody>
        </p: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192" y="2115"/>
              <a:ext cx="5190" cy="1629"/>
              <a:chOff x="192" y="2115"/>
              <a:chExt cx="5190" cy="1629"/>
            </a:xfrm>
          </p:grpSpPr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auto">
              <a:xfrm>
                <a:off x="192" y="3168"/>
                <a:ext cx="1248" cy="19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Reserves         -$100</a:t>
                </a: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4197" y="2115"/>
                <a:ext cx="1185" cy="19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Reserves         -$100</a:t>
                </a: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24" y="3600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42"/>
              <p:cNvSpPr>
                <a:spLocks noChangeArrowheads="1"/>
              </p:cNvSpPr>
              <p:nvPr/>
            </p:nvSpPr>
            <p:spPr bwMode="auto">
              <a:xfrm>
                <a:off x="4815" y="2322"/>
                <a:ext cx="288" cy="1413"/>
              </a:xfrm>
              <a:prstGeom prst="upArrow">
                <a:avLst>
                  <a:gd name="adj1" fmla="val 50000"/>
                  <a:gd name="adj2" fmla="val 122656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567" y="3348"/>
                <a:ext cx="153" cy="387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4113213" y="4705350"/>
            <a:ext cx="493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9900"/>
                </a:solidFill>
              </a:rPr>
              <a:t>R</a:t>
            </a:r>
            <a:r>
              <a:rPr lang="en-US" sz="2400" i="1" dirty="0"/>
              <a:t> </a:t>
            </a:r>
            <a:r>
              <a:rPr lang="en-US" dirty="0">
                <a:sym typeface="Symbol" pitchFamily="18" charset="2"/>
              </a:rPr>
              <a:t></a:t>
            </a:r>
            <a:r>
              <a:rPr lang="en-US" sz="2400" dirty="0"/>
              <a:t> $100, </a:t>
            </a:r>
            <a:r>
              <a:rPr lang="en-US" sz="2400" i="1" dirty="0">
                <a:solidFill>
                  <a:srgbClr val="FF9900"/>
                </a:solidFill>
              </a:rPr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unchanged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48522" y="133350"/>
            <a:ext cx="7885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from Deposit to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-952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19568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119568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582739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3200" y="156845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1581151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156845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6200" y="1949451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67200" y="1949451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133600" y="194945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477000" y="194945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2138363" y="2025651"/>
            <a:ext cx="4262437" cy="1774825"/>
            <a:chOff x="1347" y="2304"/>
            <a:chExt cx="2685" cy="1118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47" y="2331"/>
              <a:ext cx="1200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Discount  -$100</a:t>
              </a:r>
              <a:br>
                <a:rPr lang="en-US"/>
              </a:br>
              <a:r>
                <a:rPr lang="en-US"/>
                <a:t>Loan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10800000">
              <a:off x="2538" y="2394"/>
              <a:ext cx="336" cy="246"/>
            </a:xfrm>
            <a:prstGeom prst="rightArrow">
              <a:avLst>
                <a:gd name="adj1" fmla="val 50000"/>
                <a:gd name="adj2" fmla="val 3414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784" y="2304"/>
              <a:ext cx="1248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Discount   +$100</a:t>
              </a:r>
              <a:br>
                <a:rPr lang="en-US"/>
              </a:br>
              <a:r>
                <a:rPr lang="en-US"/>
                <a:t>Loan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049" y="2742"/>
              <a:ext cx="1296" cy="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Commercial bank borrows from Fed in the Discount Market…</a:t>
              </a: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7150" y="2082800"/>
            <a:ext cx="8858250" cy="2863850"/>
            <a:chOff x="36" y="2340"/>
            <a:chExt cx="5580" cy="1804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6" y="2370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143" y="2340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28" y="3447"/>
              <a:ext cx="4272" cy="144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656" y="2577"/>
              <a:ext cx="180" cy="1014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432" y="2616"/>
              <a:ext cx="303" cy="975"/>
            </a:xfrm>
            <a:prstGeom prst="upArrow">
              <a:avLst>
                <a:gd name="adj1" fmla="val 50000"/>
                <a:gd name="adj2" fmla="val 80446"/>
              </a:avLst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320" y="3464"/>
              <a:ext cx="1296" cy="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… this increases the amount of reserves in the banking system </a:t>
              </a:r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57200" y="4083051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tx2"/>
                </a:solidFill>
              </a:rPr>
              <a:t>Result:</a:t>
            </a:r>
            <a:r>
              <a:rPr lang="en-US" sz="2400"/>
              <a:t> </a:t>
            </a:r>
            <a:r>
              <a:rPr lang="en-US" sz="2400" i="1"/>
              <a:t>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$100, </a:t>
            </a:r>
            <a:r>
              <a:rPr lang="en-US" sz="2400" i="1"/>
              <a:t>MB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133350"/>
            <a:ext cx="3785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Loan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231" y="133350"/>
            <a:ext cx="7999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Monetary Base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900"/>
            <a:ext cx="20574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last few slides addressed control of the monetary base (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the money supply).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 Note that the Fed has better control over the monetary base than over reserves!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is because it is hard to control shifts from deposits to currency and hard to control excess reserves.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73355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amount by which a change in the monetary base is multiplied to calculate the final change in the money supply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763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5422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Multiplier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50495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multiplier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amount by which a change in reserves is multiplied to calculate the final change in deposits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Note: The deposit multiplier differs from the money multiplier.</a:t>
            </a:r>
          </a:p>
        </p:txBody>
      </p:sp>
      <p:pic>
        <p:nvPicPr>
          <p:cNvPr id="5" name="Picture 4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pic>
        <p:nvPicPr>
          <p:cNvPr id="6" name="Picture 5" descr="banker_correspon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2520"/>
            <a:ext cx="2373630" cy="18402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837" y="133350"/>
            <a:ext cx="3980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Drain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102876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drain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increase in currency held outside the banks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Such a drain reduces the amount of banks’ reserves, thereby decreasing the amount that banks can loan and reducing the money multiplier.</a:t>
            </a:r>
          </a:p>
        </p:txBody>
      </p:sp>
      <p:pic>
        <p:nvPicPr>
          <p:cNvPr id="4" name="Picture 3" descr="d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9750"/>
            <a:ext cx="2988945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850900" y="2481262"/>
            <a:ext cx="3228975" cy="938213"/>
            <a:chOff x="528" y="2367"/>
            <a:chExt cx="2034" cy="591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1521" y="2367"/>
              <a:ext cx="288" cy="315"/>
            </a:xfrm>
            <a:prstGeom prst="downArrow">
              <a:avLst>
                <a:gd name="adj1" fmla="val 50000"/>
                <a:gd name="adj2" fmla="val 2734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8" y="2670"/>
              <a:ext cx="203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Reserves          +$100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576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696581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Players in the process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depositors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borrowers</a:t>
            </a:r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50900" y="2481262"/>
            <a:ext cx="3228975" cy="938213"/>
            <a:chOff x="528" y="2367"/>
            <a:chExt cx="2034" cy="591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521" y="2367"/>
              <a:ext cx="288" cy="315"/>
            </a:xfrm>
            <a:prstGeom prst="downArrow">
              <a:avLst>
                <a:gd name="adj1" fmla="val 50000"/>
                <a:gd name="adj2" fmla="val 2734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28" y="2670"/>
              <a:ext cx="203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Reserves          +$100</a:t>
              </a: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31850" y="3671887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Loans	               +$100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18050" y="2171700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Deposits          +$100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2596652">
            <a:off x="4356100" y="2509837"/>
            <a:ext cx="528638" cy="1385888"/>
          </a:xfrm>
          <a:prstGeom prst="upArrow">
            <a:avLst>
              <a:gd name="adj1" fmla="val 50000"/>
              <a:gd name="adj2" fmla="val 65541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554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50900" y="2962275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Loans                </a:t>
            </a:r>
            <a:r>
              <a:rPr lang="en-US" sz="2400" dirty="0"/>
              <a:t>+$100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500" y="18097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Fleet Bank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62500" y="18097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Bank </a:t>
            </a:r>
            <a:r>
              <a:rPr lang="en-US" sz="2400" b="1" i="1" dirty="0" smtClean="0"/>
              <a:t>One</a:t>
            </a:r>
            <a:endParaRPr lang="en-US" sz="2400" b="1" i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22812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22669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48200" y="22796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34200" y="22669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52400" y="264795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343400" y="26479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09800" y="26479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6553200" y="26479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95250" y="2733675"/>
            <a:ext cx="20716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+$100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62188" y="2738438"/>
            <a:ext cx="20002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Deposits   +$100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90488" y="2728913"/>
            <a:ext cx="2071687" cy="36671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+$10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6200" y="3438525"/>
            <a:ext cx="20716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Loans           +$90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672263" y="2747963"/>
            <a:ext cx="2000250" cy="36671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Deposits      +$90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343400" y="2752725"/>
            <a:ext cx="20716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+$90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357688" y="3533775"/>
            <a:ext cx="2071687" cy="3667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Loans           +$81</a:t>
            </a: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 rot="4849564">
            <a:off x="4077494" y="1551782"/>
            <a:ext cx="700087" cy="3714750"/>
          </a:xfrm>
          <a:prstGeom prst="upArrow">
            <a:avLst>
              <a:gd name="adj1" fmla="val 50000"/>
              <a:gd name="adj2" fmla="val 132653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352925" y="2747963"/>
            <a:ext cx="2071688" cy="3667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    +$9</a:t>
            </a:r>
          </a:p>
        </p:txBody>
      </p:sp>
      <p:sp>
        <p:nvSpPr>
          <p:cNvPr id="21" name="AutoShape 40"/>
          <p:cNvSpPr>
            <a:spLocks noChangeArrowheads="1"/>
          </p:cNvSpPr>
          <p:nvPr/>
        </p:nvSpPr>
        <p:spPr bwMode="auto">
          <a:xfrm>
            <a:off x="1062038" y="3024188"/>
            <a:ext cx="428625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>
            <a:off x="5100638" y="3105150"/>
            <a:ext cx="428625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4793646">
            <a:off x="7529513" y="2338388"/>
            <a:ext cx="700087" cy="2452687"/>
          </a:xfrm>
          <a:prstGeom prst="upArrow">
            <a:avLst>
              <a:gd name="adj1" fmla="val 50000"/>
              <a:gd name="adj2" fmla="val 87585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4705350"/>
            <a:ext cx="8001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(assuming 10% Reserve Requirement and $100 increase in reserves)</a:t>
            </a: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609600" y="971550"/>
          <a:ext cx="7848600" cy="3621024"/>
        </p:xfrm>
        <a:graphic>
          <a:graphicData uri="http://schemas.openxmlformats.org/drawingml/2006/table">
            <a:tbl>
              <a:tblPr/>
              <a:tblGrid>
                <a:gridCol w="2895600"/>
                <a:gridCol w="1600200"/>
                <a:gridCol w="1390650"/>
                <a:gridCol w="196215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Deposits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Loans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Reserves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Manhattan Commercial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Fleet Bank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For All Banks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</a:p>
        </p:txBody>
      </p:sp>
      <p:pic>
        <p:nvPicPr>
          <p:cNvPr id="3" name="Picture 2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pic>
        <p:nvPicPr>
          <p:cNvPr id="4" name="Picture 3" descr="banker_correspon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2520"/>
            <a:ext cx="2373630" cy="1840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570494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Note: If a bank buys securities from the public rather than making loans, the check will be deposited at another bank and the same progression will result as for a loan.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352550"/>
            <a:ext cx="7772400" cy="3140075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Banking System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Assets 		Liabilities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Securities	– $100	Deposits	+ $1000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Reserves	+ $100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Loans	+ $1000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769938" y="2384425"/>
            <a:ext cx="699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95763" y="1927224"/>
            <a:ext cx="0" cy="2194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51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(Simple Model)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19075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demand deposits in banking system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reserves in banking system</a:t>
            </a:r>
          </a:p>
          <a:p>
            <a:r>
              <a:rPr lang="en-US" sz="2800" b="1" dirty="0" smtClean="0"/>
              <a:t>RR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reserves in banking system</a:t>
            </a:r>
          </a:p>
          <a:p>
            <a:r>
              <a:rPr lang="en-US" sz="2800" b="1" dirty="0" smtClean="0"/>
              <a:t>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excess reserves in banking system</a:t>
            </a:r>
          </a:p>
          <a:p>
            <a:r>
              <a:rPr lang="en-US" sz="2800" b="1" dirty="0" smtClean="0"/>
              <a:t>deposit multiplier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1/r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 smtClean="0">
                <a:latin typeface="Times New Roman"/>
                <a:cs typeface="Times New Roman"/>
              </a:rPr>
              <a:t>Δ</a:t>
            </a:r>
            <a:r>
              <a:rPr lang="en-US" sz="8000" b="1" dirty="0" smtClean="0"/>
              <a:t>D = (1/r)</a:t>
            </a:r>
            <a:r>
              <a:rPr lang="el-GR" sz="8000" b="1" dirty="0" smtClean="0">
                <a:latin typeface="Times New Roman"/>
                <a:cs typeface="Times New Roman"/>
              </a:rPr>
              <a:t> Δ</a:t>
            </a:r>
            <a:r>
              <a:rPr lang="en-US" sz="8000" b="1" dirty="0" smtClean="0"/>
              <a:t>R</a:t>
            </a:r>
          </a:p>
        </p:txBody>
      </p:sp>
      <p:pic>
        <p:nvPicPr>
          <p:cNvPr id="7" name="Picture 6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054007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= RR + ER</a:t>
            </a:r>
          </a:p>
          <a:p>
            <a:r>
              <a:rPr lang="en-US" sz="2800" b="1" dirty="0" smtClean="0"/>
              <a:t>R = RR	(assume no excess reserves)</a:t>
            </a:r>
          </a:p>
          <a:p>
            <a:r>
              <a:rPr lang="en-US" sz="2800" b="1" dirty="0" smtClean="0"/>
              <a:t>RR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D = (1/r)R</a:t>
            </a:r>
          </a:p>
          <a:p>
            <a:r>
              <a:rPr lang="el-GR" sz="2800" b="1" dirty="0" smtClean="0">
                <a:latin typeface="Times New Roman"/>
                <a:cs typeface="Times New Roman"/>
              </a:rPr>
              <a:t>Δ</a:t>
            </a:r>
            <a:r>
              <a:rPr lang="en-US" sz="2800" b="1" dirty="0" smtClean="0"/>
              <a:t>D = (1/r)</a:t>
            </a:r>
            <a:r>
              <a:rPr lang="el-GR" sz="2800" b="1" dirty="0" smtClean="0">
                <a:latin typeface="Times New Roman"/>
                <a:cs typeface="Times New Roman"/>
              </a:rPr>
              <a:t>Δ</a:t>
            </a:r>
            <a:r>
              <a:rPr lang="en-US" sz="2800" b="1" dirty="0" smtClean="0"/>
              <a:t>R</a:t>
            </a:r>
          </a:p>
          <a:p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deposit multiplier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1/r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 smtClean="0">
                <a:latin typeface="Times New Roman"/>
                <a:cs typeface="Times New Roman"/>
              </a:rPr>
              <a:t>Δ</a:t>
            </a:r>
            <a:r>
              <a:rPr lang="en-US" sz="8000" b="1" dirty="0" smtClean="0"/>
              <a:t>D = (1/r)</a:t>
            </a:r>
            <a:r>
              <a:rPr lang="el-GR" sz="8000" b="1" dirty="0" smtClean="0">
                <a:latin typeface="Times New Roman"/>
                <a:cs typeface="Times New Roman"/>
              </a:rPr>
              <a:t> Δ</a:t>
            </a:r>
            <a:r>
              <a:rPr lang="en-US" sz="8000" b="1" dirty="0" smtClean="0"/>
              <a:t>R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33350"/>
            <a:ext cx="851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(Simple Model)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249" y="133350"/>
            <a:ext cx="6742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Critique of Simple Model</a:t>
            </a:r>
          </a:p>
        </p:txBody>
      </p:sp>
      <p:pic>
        <p:nvPicPr>
          <p:cNvPr id="3" name="Picture 2" descr="critic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76350"/>
            <a:ext cx="3476625" cy="346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26695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Deposit creation stops if: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loan proceeds kept in cash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 keep excess reserves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276350"/>
            <a:ext cx="6019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the Fed conducts an open market operation, the ultimate change in the money supply is larger than the initiating open market operation.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Banks use excess reserves from the open market operation to make loans, which multiplies the effect.</a:t>
            </a:r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47875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9715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traditional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additional (new)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interest on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securities lending facility</a:t>
            </a:r>
          </a:p>
        </p:txBody>
      </p:sp>
      <p:pic>
        <p:nvPicPr>
          <p:cNvPr id="4" name="Picture 3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7819"/>
            <a:ext cx="3429000" cy="28789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o_mobi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428750"/>
            <a:ext cx="680085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o_tal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47750"/>
            <a:ext cx="481965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50"/>
            <a:ext cx="9181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(Extended Model)</a:t>
            </a:r>
          </a:p>
        </p:txBody>
      </p:sp>
      <p:pic>
        <p:nvPicPr>
          <p:cNvPr id="3" name="Picture 2" descr="d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2057400" cy="1636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ooge-mc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81350"/>
            <a:ext cx="2057400" cy="1625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19400" y="180975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more robust model needs to account for people converting loans to currency (currency drain) and banks holding additional reserves beyond required reserves (excess reserves).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71075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306181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deposits in the banking system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currency in circulation</a:t>
            </a:r>
          </a:p>
          <a:p>
            <a:r>
              <a:rPr lang="en-US" sz="2800" b="1" dirty="0" smtClean="0"/>
              <a:t>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excess reserves in the banking system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= ratio of excess reserves to deposits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Assume currency and excess reserves grow proportionally to deposits (i.e., assume c &amp; e are constants in equilibrium).</a:t>
            </a:r>
          </a:p>
          <a:p>
            <a:r>
              <a:rPr lang="en-US" sz="2800" b="1" dirty="0" smtClean="0"/>
              <a:t>c = C/D</a:t>
            </a:r>
          </a:p>
          <a:p>
            <a:r>
              <a:rPr lang="en-US" sz="2800" b="1" dirty="0" smtClean="0"/>
              <a:t>e = ER/D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= RR + ER</a:t>
            </a:r>
          </a:p>
          <a:p>
            <a:r>
              <a:rPr lang="en-US" sz="2800" b="1" dirty="0" smtClean="0"/>
              <a:t>RR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R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ER</a:t>
            </a:r>
          </a:p>
          <a:p>
            <a:r>
              <a:rPr lang="en-US" sz="2800" b="1" dirty="0" smtClean="0"/>
              <a:t>MB = R + C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ER + C</a:t>
            </a:r>
          </a:p>
          <a:p>
            <a:r>
              <a:rPr lang="en-US" sz="2800" b="1" dirty="0" smtClean="0"/>
              <a:t>MB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eD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cD</a:t>
            </a:r>
            <a:r>
              <a:rPr lang="en-US" sz="2800" b="1" dirty="0" smtClean="0"/>
              <a:t> = (r + e + c)D</a:t>
            </a:r>
          </a:p>
          <a:p>
            <a:r>
              <a:rPr lang="en-US" sz="2800" b="1" dirty="0" smtClean="0"/>
              <a:t>D = (1/(r + e + c))MB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191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D = (1/(</a:t>
            </a:r>
            <a:r>
              <a:rPr lang="en-US" sz="8000" b="1" dirty="0" err="1" smtClean="0"/>
              <a:t>r+e+c</a:t>
            </a:r>
            <a:r>
              <a:rPr lang="en-US" sz="8000" b="1" dirty="0" smtClean="0"/>
              <a:t>))MB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= D + C</a:t>
            </a:r>
          </a:p>
          <a:p>
            <a:r>
              <a:rPr lang="en-US" sz="2800" b="1" dirty="0" smtClean="0"/>
              <a:t>M = D + </a:t>
            </a:r>
            <a:r>
              <a:rPr lang="en-US" sz="2800" b="1" dirty="0" err="1" smtClean="0"/>
              <a:t>cD</a:t>
            </a:r>
            <a:endParaRPr lang="en-US" sz="2800" b="1" dirty="0" smtClean="0"/>
          </a:p>
          <a:p>
            <a:r>
              <a:rPr lang="en-US" sz="2800" b="1" dirty="0" smtClean="0"/>
              <a:t>M = (1 + c)D</a:t>
            </a:r>
          </a:p>
          <a:p>
            <a:r>
              <a:rPr lang="en-US" sz="2800" b="1" dirty="0" smtClean="0"/>
              <a:t>M = (1 + c)[(1/(r + e + c))MB]</a:t>
            </a:r>
          </a:p>
          <a:p>
            <a:r>
              <a:rPr lang="en-US" sz="2800" b="1" dirty="0" smtClean="0"/>
              <a:t>M = ((1 + c)/(r + e + c))MB</a:t>
            </a:r>
          </a:p>
          <a:p>
            <a:r>
              <a:rPr lang="en-US" sz="2800" b="1" dirty="0" smtClean="0"/>
              <a:t>m = (1 + c)/(r + e + c)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8191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(1 + c)/(r + e + c)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7691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(1 + c)/(r + e + 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</a:p>
        </p:txBody>
      </p:sp>
      <p:pic>
        <p:nvPicPr>
          <p:cNvPr id="8" name="Picture 7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12395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multiplier is less than deposit multiplier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 &lt; 1/r, (1 + c)/(r + e + c) &lt; 1/r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multiple expansion for currency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excess reserves rise as deposits rise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is negatively related to: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 (r)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currency ratio (c)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excess reserve ratio (e)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required percentage of liabilities</a:t>
            </a:r>
          </a:p>
          <a:p>
            <a:pPr algn="ctr"/>
            <a:r>
              <a:rPr lang="en-US" sz="2800" b="1" dirty="0" smtClean="0"/>
              <a:t>banks must keep as reserves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 funds</a:t>
            </a:r>
          </a:p>
          <a:p>
            <a:pPr algn="ctr"/>
            <a:r>
              <a:rPr lang="en-US" sz="2800" b="1" dirty="0" smtClean="0"/>
              <a:t>from Federal Reserve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purchase or sale of securities by the Federal Reserve in the open market</a:t>
            </a:r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35717"/>
            <a:ext cx="1686878" cy="132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4351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8000" b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2150745"/>
            <a:ext cx="1508760" cy="1640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ooge-mc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28950"/>
            <a:ext cx="2438400" cy="1926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8804" y="133350"/>
            <a:ext cx="421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6295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Excess reserve ratio (e)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negatively related to market interest rate 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positively related to expected deposit outflows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2149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256294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e↓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E(deposit outflows)↑</a:t>
            </a:r>
            <a:r>
              <a:rPr lang="en-US" sz="2800" b="1" dirty="0" smtClean="0">
                <a:latin typeface="Times New Roman"/>
                <a:cs typeface="Times New Roman"/>
              </a:rPr>
              <a:t> →</a:t>
            </a:r>
            <a:r>
              <a:rPr lang="en-US" sz="2800" b="1" dirty="0" smtClean="0"/>
              <a:t> e↑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M↓</a:t>
            </a:r>
          </a:p>
        </p:txBody>
      </p:sp>
      <p:pic>
        <p:nvPicPr>
          <p:cNvPr id="4" name="Picture 3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43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8953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= (1 + c)/(r + e + 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3350"/>
            <a:ext cx="795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Balance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04775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 the Fed’s balance sheet, the</a:t>
            </a:r>
          </a:p>
          <a:p>
            <a:r>
              <a:rPr lang="en-US" sz="2800" b="1" dirty="0" smtClean="0"/>
              <a:t>   largest and most important asset</a:t>
            </a:r>
          </a:p>
          <a:p>
            <a:r>
              <a:rPr lang="en-US" sz="2800" b="1" dirty="0" smtClean="0"/>
              <a:t>   is U.S. government securities.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most important liabilities are</a:t>
            </a:r>
          </a:p>
          <a:p>
            <a:r>
              <a:rPr lang="en-US" sz="2800" b="1" dirty="0" smtClean="0"/>
              <a:t>   Federal Reserve notes in circulation</a:t>
            </a:r>
          </a:p>
          <a:p>
            <a:r>
              <a:rPr lang="en-US" sz="2800" b="1" dirty="0" smtClean="0"/>
              <a:t>   and banks’ deposits.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sum of Federal Reserve notes,</a:t>
            </a:r>
          </a:p>
          <a:p>
            <a:r>
              <a:rPr lang="en-US" sz="2800" b="1" dirty="0" smtClean="0"/>
              <a:t>   coins, and banks’ deposits at the</a:t>
            </a:r>
          </a:p>
          <a:p>
            <a:r>
              <a:rPr lang="en-US" sz="2800" b="1" dirty="0" smtClean="0"/>
              <a:t>   Fed is the monetary base.</a:t>
            </a:r>
          </a:p>
        </p:txBody>
      </p:sp>
      <p:pic>
        <p:nvPicPr>
          <p:cNvPr id="4" name="Picture 3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0150"/>
            <a:ext cx="15240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151" y="3702090"/>
            <a:ext cx="1440249" cy="1079460"/>
          </a:xfrm>
          <a:prstGeom prst="rect">
            <a:avLst/>
          </a:prstGeom>
        </p:spPr>
      </p:pic>
      <p:pic>
        <p:nvPicPr>
          <p:cNvPr id="7" name="Picture 6" descr="banker_correspond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19350"/>
            <a:ext cx="1525905" cy="1183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428750"/>
          <a:ext cx="6096000" cy="25908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 + Equity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securities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gold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coins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bank 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FX 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33350"/>
            <a:ext cx="795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Balance Sheet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18213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(really Federal Reserve + Treasury)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428750"/>
          <a:ext cx="7086600" cy="15544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 + Equity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securities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currency in circulation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33350"/>
            <a:ext cx="752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Fed Balance Sheet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</a:p>
        </p:txBody>
      </p:sp>
      <p:pic>
        <p:nvPicPr>
          <p:cNvPr id="4" name="Picture 3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6600" y="11239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held outright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repurchase agreements (repos)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types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Treasury bills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Treasury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Treasury bonds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90% of Fed assets pre-2008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9308</TotalTime>
  <Words>2022</Words>
  <Application>Microsoft Office PowerPoint</Application>
  <PresentationFormat>On-screen Show (16:9)</PresentationFormat>
  <Paragraphs>387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697</cp:revision>
  <dcterms:created xsi:type="dcterms:W3CDTF">2010-08-30T19:56:42Z</dcterms:created>
  <dcterms:modified xsi:type="dcterms:W3CDTF">2011-03-29T07:27:39Z</dcterms:modified>
</cp:coreProperties>
</file>