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2"/>
  </p:handoutMasterIdLst>
  <p:sldIdLst>
    <p:sldId id="256" r:id="rId2"/>
    <p:sldId id="415" r:id="rId3"/>
    <p:sldId id="416" r:id="rId4"/>
    <p:sldId id="417" r:id="rId5"/>
    <p:sldId id="418" r:id="rId6"/>
    <p:sldId id="436" r:id="rId7"/>
    <p:sldId id="422" r:id="rId8"/>
    <p:sldId id="423" r:id="rId9"/>
    <p:sldId id="424" r:id="rId10"/>
    <p:sldId id="426" r:id="rId11"/>
    <p:sldId id="425" r:id="rId12"/>
    <p:sldId id="419" r:id="rId13"/>
    <p:sldId id="421" r:id="rId14"/>
    <p:sldId id="429" r:id="rId15"/>
    <p:sldId id="430" r:id="rId16"/>
    <p:sldId id="427" r:id="rId17"/>
    <p:sldId id="431" r:id="rId18"/>
    <p:sldId id="428" r:id="rId19"/>
    <p:sldId id="434" r:id="rId20"/>
    <p:sldId id="438" r:id="rId21"/>
    <p:sldId id="450" r:id="rId22"/>
    <p:sldId id="432" r:id="rId23"/>
    <p:sldId id="451" r:id="rId24"/>
    <p:sldId id="437" r:id="rId25"/>
    <p:sldId id="449" r:id="rId26"/>
    <p:sldId id="440" r:id="rId27"/>
    <p:sldId id="441" r:id="rId28"/>
    <p:sldId id="452" r:id="rId29"/>
    <p:sldId id="453" r:id="rId30"/>
    <p:sldId id="442" r:id="rId31"/>
    <p:sldId id="454" r:id="rId32"/>
    <p:sldId id="443" r:id="rId33"/>
    <p:sldId id="444" r:id="rId34"/>
    <p:sldId id="455" r:id="rId35"/>
    <p:sldId id="435" r:id="rId36"/>
    <p:sldId id="439" r:id="rId37"/>
    <p:sldId id="456" r:id="rId38"/>
    <p:sldId id="445" r:id="rId39"/>
    <p:sldId id="448" r:id="rId40"/>
    <p:sldId id="446" r:id="rId4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99" autoAdjust="0"/>
    <p:restoredTop sz="94660"/>
  </p:normalViewPr>
  <p:slideViewPr>
    <p:cSldViewPr>
      <p:cViewPr varScale="1">
        <p:scale>
          <a:sx n="89" d="100"/>
          <a:sy n="89" d="100"/>
        </p:scale>
        <p:origin x="-108" y="-864"/>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272B7B-43F4-42C2-913F-7228ECF126BD}" type="datetimeFigureOut">
              <a:rPr lang="en-US" smtClean="0"/>
              <a:pPr/>
              <a:t>3/22/2011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F9BC8-186E-4391-9271-944B43B5993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3/22/2011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3/22/2011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3/22/2011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3/22/2011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A170D-0BDD-4638-9A1B-2043113D8863}" type="datetimeFigureOut">
              <a:rPr lang="en-US" smtClean="0"/>
              <a:pPr/>
              <a:t>3/22/2011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AA170D-0BDD-4638-9A1B-2043113D8863}" type="datetimeFigureOut">
              <a:rPr lang="en-US" smtClean="0"/>
              <a:pPr/>
              <a:t>3/22/2011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AA170D-0BDD-4638-9A1B-2043113D8863}" type="datetimeFigureOut">
              <a:rPr lang="en-US" smtClean="0"/>
              <a:pPr/>
              <a:t>3/22/2011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AA170D-0BDD-4638-9A1B-2043113D8863}" type="datetimeFigureOut">
              <a:rPr lang="en-US" smtClean="0"/>
              <a:pPr/>
              <a:t>3/22/2011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A170D-0BDD-4638-9A1B-2043113D8863}" type="datetimeFigureOut">
              <a:rPr lang="en-US" smtClean="0"/>
              <a:pPr/>
              <a:t>3/22/2011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3/22/2011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3/22/2011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8AA170D-0BDD-4638-9A1B-2043113D8863}" type="datetimeFigureOut">
              <a:rPr lang="en-US" smtClean="0"/>
              <a:pPr/>
              <a:t>3/22/2011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D8766CD-751F-4563-94E6-E8FE1AE84C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90800" y="1200150"/>
            <a:ext cx="4089582" cy="830997"/>
          </a:xfrm>
          <a:prstGeom prst="rect">
            <a:avLst/>
          </a:prstGeom>
          <a:noFill/>
        </p:spPr>
        <p:txBody>
          <a:bodyPr wrap="none" rtlCol="0">
            <a:spAutoFit/>
          </a:bodyPr>
          <a:lstStyle/>
          <a:p>
            <a:pPr algn="ctr"/>
            <a:r>
              <a:rPr lang="en-US" sz="4800" b="1" dirty="0" smtClean="0">
                <a:solidFill>
                  <a:srgbClr val="0070C0"/>
                </a:solidFill>
                <a:effectLst>
                  <a:outerShdw blurRad="38100" dist="38100" dir="2700000" algn="tl">
                    <a:srgbClr val="000000">
                      <a:alpha val="43137"/>
                    </a:srgbClr>
                  </a:outerShdw>
                </a:effectLst>
              </a:rPr>
              <a:t>Unit 2: Banking</a:t>
            </a:r>
            <a:endParaRPr lang="en-US" sz="4800" b="1" dirty="0">
              <a:solidFill>
                <a:srgbClr val="0070C0"/>
              </a:solidFill>
              <a:effectLst>
                <a:outerShdw blurRad="38100" dist="38100" dir="2700000" algn="tl">
                  <a:srgbClr val="000000">
                    <a:alpha val="43137"/>
                  </a:srgbClr>
                </a:outerShdw>
              </a:effectLst>
            </a:endParaRPr>
          </a:p>
        </p:txBody>
      </p:sp>
      <p:sp>
        <p:nvSpPr>
          <p:cNvPr id="12" name="TextBox 11"/>
          <p:cNvSpPr txBox="1"/>
          <p:nvPr/>
        </p:nvSpPr>
        <p:spPr>
          <a:xfrm>
            <a:off x="3018695" y="2438221"/>
            <a:ext cx="3305905" cy="1200329"/>
          </a:xfrm>
          <a:prstGeom prst="rect">
            <a:avLst/>
          </a:prstGeom>
          <a:noFill/>
        </p:spPr>
        <p:txBody>
          <a:bodyPr wrap="none" rtlCol="0">
            <a:spAutoFit/>
          </a:bodyPr>
          <a:lstStyle/>
          <a:p>
            <a:pPr algn="ctr"/>
            <a:r>
              <a:rPr lang="en-US" sz="3600" b="1" dirty="0" smtClean="0">
                <a:effectLst>
                  <a:outerShdw blurRad="38100" dist="38100" dir="2700000" algn="tl">
                    <a:srgbClr val="000000">
                      <a:alpha val="43137"/>
                    </a:srgbClr>
                  </a:outerShdw>
                </a:effectLst>
              </a:rPr>
              <a:t>Bank Regulation</a:t>
            </a:r>
          </a:p>
          <a:p>
            <a:pPr algn="ctr"/>
            <a:r>
              <a:rPr lang="en-US" sz="3600" b="1" dirty="0" smtClean="0">
                <a:effectLst>
                  <a:outerShdw blurRad="38100" dist="38100" dir="2700000" algn="tl">
                    <a:srgbClr val="000000">
                      <a:alpha val="43137"/>
                    </a:srgbClr>
                  </a:outerShdw>
                </a:effectLst>
              </a:rPr>
              <a:t>3/22/2011</a:t>
            </a:r>
          </a:p>
        </p:txBody>
      </p:sp>
      <p:pic>
        <p:nvPicPr>
          <p:cNvPr id="7" name="Picture 6" descr="banking.jpg"/>
          <p:cNvPicPr>
            <a:picLocks noChangeAspect="1"/>
          </p:cNvPicPr>
          <p:nvPr/>
        </p:nvPicPr>
        <p:blipFill>
          <a:blip r:embed="rId2"/>
          <a:stretch>
            <a:fillRect/>
          </a:stretch>
        </p:blipFill>
        <p:spPr>
          <a:xfrm>
            <a:off x="6934200" y="819150"/>
            <a:ext cx="1955800" cy="1635760"/>
          </a:xfrm>
          <a:prstGeom prst="rect">
            <a:avLst/>
          </a:prstGeom>
        </p:spPr>
      </p:pic>
      <p:pic>
        <p:nvPicPr>
          <p:cNvPr id="8" name="Picture 7" descr="banking.jpg"/>
          <p:cNvPicPr>
            <a:picLocks noChangeAspect="1"/>
          </p:cNvPicPr>
          <p:nvPr/>
        </p:nvPicPr>
        <p:blipFill>
          <a:blip r:embed="rId2"/>
          <a:stretch>
            <a:fillRect/>
          </a:stretch>
        </p:blipFill>
        <p:spPr>
          <a:xfrm>
            <a:off x="254000" y="819150"/>
            <a:ext cx="1955800" cy="16357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7898" y="133350"/>
            <a:ext cx="549490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Financial Institutions</a:t>
            </a:r>
          </a:p>
        </p:txBody>
      </p:sp>
      <p:sp>
        <p:nvSpPr>
          <p:cNvPr id="3" name="TextBox 2"/>
          <p:cNvSpPr txBox="1"/>
          <p:nvPr/>
        </p:nvSpPr>
        <p:spPr>
          <a:xfrm>
            <a:off x="2438400" y="1352550"/>
            <a:ext cx="6477000" cy="3108543"/>
          </a:xfrm>
          <a:prstGeom prst="rect">
            <a:avLst/>
          </a:prstGeom>
          <a:noFill/>
        </p:spPr>
        <p:txBody>
          <a:bodyPr wrap="square" rtlCol="0">
            <a:spAutoFit/>
          </a:bodyPr>
          <a:lstStyle/>
          <a:p>
            <a:pPr algn="ctr"/>
            <a:r>
              <a:rPr lang="en-US" sz="2800" b="1" dirty="0" smtClean="0"/>
              <a:t>The lines between thrifts and commercial banks have become blurred as regulations have changed opening up thrifts to more assets and liabilities, deposit insurance has been extended to thrifts, and S&amp;Ls became stockholder owned rather than mutual owned post-WWII.</a:t>
            </a:r>
          </a:p>
        </p:txBody>
      </p:sp>
      <p:pic>
        <p:nvPicPr>
          <p:cNvPr id="4" name="Picture 3" descr="Blurry.jpg"/>
          <p:cNvPicPr>
            <a:picLocks noChangeAspect="1"/>
          </p:cNvPicPr>
          <p:nvPr/>
        </p:nvPicPr>
        <p:blipFill>
          <a:blip r:embed="rId2"/>
          <a:stretch>
            <a:fillRect/>
          </a:stretch>
        </p:blipFill>
        <p:spPr>
          <a:xfrm>
            <a:off x="330200" y="1352550"/>
            <a:ext cx="2032000" cy="3048000"/>
          </a:xfrm>
          <a:prstGeom prst="rect">
            <a:avLst/>
          </a:prstGeom>
          <a:ln>
            <a:solidFill>
              <a:schemeClr val="tx1"/>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7898" y="133350"/>
            <a:ext cx="549490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Financial Institutions</a:t>
            </a:r>
          </a:p>
        </p:txBody>
      </p:sp>
      <p:sp>
        <p:nvSpPr>
          <p:cNvPr id="4" name="TextBox 3"/>
          <p:cNvSpPr txBox="1"/>
          <p:nvPr/>
        </p:nvSpPr>
        <p:spPr>
          <a:xfrm>
            <a:off x="2819400" y="895350"/>
            <a:ext cx="6096000" cy="4185761"/>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closed end investment company</a:t>
            </a:r>
            <a:r>
              <a:rPr lang="en-US" sz="2800" b="1" dirty="0" smtClean="0"/>
              <a:t> –</a:t>
            </a:r>
          </a:p>
          <a:p>
            <a:pPr algn="ctr"/>
            <a:r>
              <a:rPr lang="en-US" sz="2800" b="1" dirty="0" smtClean="0"/>
              <a:t>stock owned: issues fixed # of shares and has a secondary market</a:t>
            </a:r>
          </a:p>
          <a:p>
            <a:pPr algn="ctr"/>
            <a:r>
              <a:rPr lang="en-US" sz="2800" b="1" dirty="0" smtClean="0"/>
              <a:t>(e.g., stock on exchange)</a:t>
            </a:r>
          </a:p>
          <a:p>
            <a:pPr algn="ctr"/>
            <a:endParaRPr lang="en-US" sz="1400" b="1" dirty="0" smtClean="0"/>
          </a:p>
          <a:p>
            <a:pPr algn="ctr"/>
            <a:r>
              <a:rPr lang="en-US" sz="2800" b="1" dirty="0" smtClean="0">
                <a:effectLst>
                  <a:outerShdw blurRad="38100" dist="38100" dir="2700000" algn="tl">
                    <a:srgbClr val="000000">
                      <a:alpha val="43137"/>
                    </a:srgbClr>
                  </a:outerShdw>
                </a:effectLst>
              </a:rPr>
              <a:t>open end investment company</a:t>
            </a:r>
            <a:r>
              <a:rPr lang="en-US" sz="2800" b="1" dirty="0" smtClean="0"/>
              <a:t> –</a:t>
            </a:r>
          </a:p>
          <a:p>
            <a:pPr algn="ctr"/>
            <a:r>
              <a:rPr lang="en-US" sz="2800" b="1" dirty="0" smtClean="0"/>
              <a:t>mutually owned: variable # of shares, not saleable on secondary market, direct link between share/asset value</a:t>
            </a:r>
          </a:p>
          <a:p>
            <a:pPr algn="ctr"/>
            <a:r>
              <a:rPr lang="en-US" sz="2800" b="1" dirty="0" smtClean="0"/>
              <a:t>(e.g., mutual fund, hedge fund)</a:t>
            </a:r>
          </a:p>
        </p:txBody>
      </p:sp>
      <p:pic>
        <p:nvPicPr>
          <p:cNvPr id="5" name="Picture 4" descr="mutual-fund.jpg"/>
          <p:cNvPicPr>
            <a:picLocks noChangeAspect="1"/>
          </p:cNvPicPr>
          <p:nvPr/>
        </p:nvPicPr>
        <p:blipFill>
          <a:blip r:embed="rId2"/>
          <a:stretch>
            <a:fillRect/>
          </a:stretch>
        </p:blipFill>
        <p:spPr>
          <a:xfrm>
            <a:off x="533400" y="3038475"/>
            <a:ext cx="1905000" cy="1895475"/>
          </a:xfrm>
          <a:prstGeom prst="rect">
            <a:avLst/>
          </a:prstGeom>
          <a:ln>
            <a:solidFill>
              <a:schemeClr val="tx1"/>
            </a:solidFill>
          </a:ln>
        </p:spPr>
      </p:pic>
      <p:pic>
        <p:nvPicPr>
          <p:cNvPr id="6" name="Picture 5" descr="stock_exchange.jpg"/>
          <p:cNvPicPr>
            <a:picLocks noChangeAspect="1"/>
          </p:cNvPicPr>
          <p:nvPr/>
        </p:nvPicPr>
        <p:blipFill>
          <a:blip r:embed="rId3" cstate="print"/>
          <a:stretch>
            <a:fillRect/>
          </a:stretch>
        </p:blipFill>
        <p:spPr>
          <a:xfrm>
            <a:off x="381000" y="1047750"/>
            <a:ext cx="2286000" cy="1706880"/>
          </a:xfrm>
          <a:prstGeom prst="rect">
            <a:avLst/>
          </a:prstGeom>
          <a:ln>
            <a:solidFill>
              <a:schemeClr val="tx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7898" y="133350"/>
            <a:ext cx="53553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Regulatory Agencies</a:t>
            </a:r>
          </a:p>
        </p:txBody>
      </p:sp>
      <p:graphicFrame>
        <p:nvGraphicFramePr>
          <p:cNvPr id="3" name="Content Placeholder 4"/>
          <p:cNvGraphicFramePr>
            <a:graphicFrameLocks/>
          </p:cNvGraphicFramePr>
          <p:nvPr/>
        </p:nvGraphicFramePr>
        <p:xfrm>
          <a:off x="457200" y="1377950"/>
          <a:ext cx="8229600" cy="30226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Regulatory Agency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dirty="0" smtClean="0"/>
                        <a:t>Subject of Regulation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dirty="0" smtClean="0"/>
                        <a:t>Nature of Regulation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r>
                        <a:rPr lang="en-US" sz="1200" dirty="0" smtClean="0"/>
                        <a:t>Office of</a:t>
                      </a:r>
                      <a:r>
                        <a:rPr lang="en-US" sz="1200" baseline="0" dirty="0" smtClean="0"/>
                        <a:t> the Comptroller of the Currency</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Federally charted</a:t>
                      </a:r>
                      <a:r>
                        <a:rPr lang="en-US" sz="1200" baseline="0" dirty="0" smtClean="0"/>
                        <a:t> commercial banks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Charters and examines the books of federally</a:t>
                      </a:r>
                      <a:r>
                        <a:rPr lang="en-US" sz="1200" baseline="0" dirty="0" smtClean="0"/>
                        <a:t> chartered commercial banks and imposes restrictions on assets they can hold</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200" dirty="0" smtClean="0"/>
                        <a:t>National Credit Union Administration (NCUA)</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Federally</a:t>
                      </a:r>
                      <a:r>
                        <a:rPr lang="en-US" sz="1200" baseline="0" dirty="0" smtClean="0"/>
                        <a:t> chartered credit unions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Charters and examines the books of federally</a:t>
                      </a:r>
                      <a:r>
                        <a:rPr lang="en-US" sz="1200" baseline="0" dirty="0" smtClean="0"/>
                        <a:t> chartered credit unions and imposes restrictions on assets they can hold</a:t>
                      </a:r>
                      <a:endParaRPr lang="en-US" sz="1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200" dirty="0" smtClean="0"/>
                        <a:t>State banking and Insurance Commissions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State</a:t>
                      </a:r>
                      <a:r>
                        <a:rPr lang="en-US" sz="1200" baseline="0" dirty="0" smtClean="0"/>
                        <a:t> chartered depository institutions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Charters and examines the books of state chartered banks </a:t>
                      </a:r>
                      <a:r>
                        <a:rPr lang="en-US" sz="1200" baseline="0" dirty="0" smtClean="0"/>
                        <a:t>and insurance companies;  imposes restrictions on assets they can hold and imposes restrictions on branching</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nvGraphicFramePr>
        <p:xfrm>
          <a:off x="457200" y="996950"/>
          <a:ext cx="8229600" cy="39370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Regulatory Agency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dirty="0" smtClean="0"/>
                        <a:t>Subject of Regulation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dirty="0" smtClean="0"/>
                        <a:t>Nature of Regulation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r>
                        <a:rPr lang="en-US" sz="1200" dirty="0" smtClean="0"/>
                        <a:t>Securities</a:t>
                      </a:r>
                      <a:r>
                        <a:rPr lang="en-US" sz="1200" baseline="0" dirty="0" smtClean="0"/>
                        <a:t> and Exchange Commission (SEC)</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Organized Exchanges and Financial Markets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Requires</a:t>
                      </a:r>
                      <a:r>
                        <a:rPr lang="en-US" sz="1200" baseline="0" dirty="0" smtClean="0"/>
                        <a:t> disclosure of information; restricts insider trading</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200" dirty="0" smtClean="0"/>
                        <a:t>Commodities Futures</a:t>
                      </a:r>
                      <a:r>
                        <a:rPr lang="en-US" sz="1200" baseline="0" dirty="0" smtClean="0"/>
                        <a:t> Trading Commission (CFTC)</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Futures Markets Exchanges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Regulates procedures for trading in futures markets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200" dirty="0" smtClean="0"/>
                        <a:t>Federal Deposit Insurance Corporation (FDIC)</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Commercial banks, mutual savings banks,</a:t>
                      </a:r>
                      <a:r>
                        <a:rPr lang="en-US" sz="1200" baseline="0" dirty="0" smtClean="0"/>
                        <a:t> savings and loans associations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Provides insurance</a:t>
                      </a:r>
                      <a:r>
                        <a:rPr lang="en-US" sz="1200" baseline="0" dirty="0" smtClean="0"/>
                        <a:t> for each depositor. Currently it is set to $250000 per depositor, until 12/31/2013, whereas it will revert back to the pre-crisis level of $100000 per depositor; examines the books of insured banks and imposes restrictions on assets they can hold</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200" dirty="0" smtClean="0"/>
                        <a:t>Office of</a:t>
                      </a:r>
                      <a:r>
                        <a:rPr lang="en-US" sz="1200" baseline="0" dirty="0" smtClean="0"/>
                        <a:t> Thrift Supervision</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Savings and Loans Associations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Examines the books of savings and loans associations </a:t>
                      </a:r>
                      <a:r>
                        <a:rPr lang="en-US" sz="1200" baseline="0" dirty="0" smtClean="0"/>
                        <a:t>and imposes restrictions on assets they can hold</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200" dirty="0" smtClean="0"/>
                        <a:t>Federal</a:t>
                      </a:r>
                      <a:r>
                        <a:rPr lang="en-US" sz="1200" baseline="0" dirty="0" smtClean="0"/>
                        <a:t> Reserve System</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All depository institutions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aseline="0" dirty="0" smtClean="0"/>
                        <a:t>Examines the books of commercial banks that are members of the system; sets reserve requirements for all banks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1667898" y="133350"/>
            <a:ext cx="53553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Regulatory Agencies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7898" y="133350"/>
            <a:ext cx="53553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Regulatory Agencies</a:t>
            </a:r>
          </a:p>
        </p:txBody>
      </p:sp>
      <p:sp>
        <p:nvSpPr>
          <p:cNvPr id="3" name="TextBox 2"/>
          <p:cNvSpPr txBox="1"/>
          <p:nvPr/>
        </p:nvSpPr>
        <p:spPr>
          <a:xfrm>
            <a:off x="1828800" y="1242120"/>
            <a:ext cx="7086600" cy="3108543"/>
          </a:xfrm>
          <a:prstGeom prst="rect">
            <a:avLst/>
          </a:prstGeom>
          <a:noFill/>
        </p:spPr>
        <p:txBody>
          <a:bodyPr wrap="square" rtlCol="0">
            <a:spAutoFit/>
          </a:bodyPr>
          <a:lstStyle/>
          <a:p>
            <a:r>
              <a:rPr lang="en-US" sz="2800" b="1" u="sng" dirty="0" smtClean="0"/>
              <a:t>Office of Thrift Supervision (OTS)</a:t>
            </a:r>
          </a:p>
          <a:p>
            <a:pPr>
              <a:buFont typeface="Arial" pitchFamily="34" charset="0"/>
              <a:buChar char="•"/>
            </a:pPr>
            <a:r>
              <a:rPr lang="en-US" sz="2800" b="1" dirty="0" smtClean="0"/>
              <a:t> analogous to Comptroller of the Currency</a:t>
            </a:r>
          </a:p>
          <a:p>
            <a:pPr>
              <a:buFont typeface="Arial" pitchFamily="34" charset="0"/>
              <a:buChar char="•"/>
            </a:pPr>
            <a:r>
              <a:rPr lang="en-US" sz="2800" b="1" dirty="0" smtClean="0"/>
              <a:t> national charters and regulations for thrifts</a:t>
            </a:r>
          </a:p>
          <a:p>
            <a:pPr>
              <a:buFont typeface="Arial" pitchFamily="34" charset="0"/>
              <a:buChar char="•"/>
            </a:pPr>
            <a:r>
              <a:rPr lang="en-US" sz="2800" b="1" dirty="0" smtClean="0"/>
              <a:t> created in 1989</a:t>
            </a:r>
          </a:p>
          <a:p>
            <a:pPr lvl="1">
              <a:buFont typeface="Courier New" pitchFamily="49" charset="0"/>
              <a:buChar char="o"/>
            </a:pPr>
            <a:r>
              <a:rPr lang="en-US" sz="2800" b="1" dirty="0" smtClean="0"/>
              <a:t> renamed Federal Home Loan Bank Board</a:t>
            </a:r>
          </a:p>
          <a:p>
            <a:pPr>
              <a:buFont typeface="Arial" pitchFamily="34" charset="0"/>
              <a:buChar char="•"/>
            </a:pPr>
            <a:r>
              <a:rPr lang="en-US" sz="2800" b="1" dirty="0" smtClean="0"/>
              <a:t> abolished in 2010</a:t>
            </a:r>
          </a:p>
          <a:p>
            <a:pPr lvl="1">
              <a:buFont typeface="Courier New" pitchFamily="49" charset="0"/>
              <a:buChar char="o"/>
            </a:pPr>
            <a:r>
              <a:rPr lang="en-US" sz="2800" b="1" dirty="0" smtClean="0"/>
              <a:t> rolled into Comptroller of the Currency</a:t>
            </a:r>
          </a:p>
        </p:txBody>
      </p:sp>
      <p:pic>
        <p:nvPicPr>
          <p:cNvPr id="4" name="Picture 3" descr="ThriftSupervision.png"/>
          <p:cNvPicPr>
            <a:picLocks noChangeAspect="1"/>
          </p:cNvPicPr>
          <p:nvPr/>
        </p:nvPicPr>
        <p:blipFill>
          <a:blip r:embed="rId2" cstate="print"/>
          <a:stretch>
            <a:fillRect/>
          </a:stretch>
        </p:blipFill>
        <p:spPr>
          <a:xfrm>
            <a:off x="247650" y="2133600"/>
            <a:ext cx="1428750" cy="14287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7898" y="133350"/>
            <a:ext cx="53553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Regulatory Agencies</a:t>
            </a:r>
          </a:p>
        </p:txBody>
      </p:sp>
      <p:sp>
        <p:nvSpPr>
          <p:cNvPr id="3" name="TextBox 2"/>
          <p:cNvSpPr txBox="1"/>
          <p:nvPr/>
        </p:nvSpPr>
        <p:spPr>
          <a:xfrm>
            <a:off x="1828800" y="1242120"/>
            <a:ext cx="7086600" cy="3539430"/>
          </a:xfrm>
          <a:prstGeom prst="rect">
            <a:avLst/>
          </a:prstGeom>
          <a:noFill/>
        </p:spPr>
        <p:txBody>
          <a:bodyPr wrap="square" rtlCol="0">
            <a:spAutoFit/>
          </a:bodyPr>
          <a:lstStyle/>
          <a:p>
            <a:r>
              <a:rPr lang="en-US" sz="2800" b="1" u="sng" dirty="0" smtClean="0"/>
              <a:t>Federal Savings &amp; Loan Insurance Corporation</a:t>
            </a:r>
          </a:p>
          <a:p>
            <a:r>
              <a:rPr lang="en-US" sz="2800" b="1" u="sng" dirty="0" smtClean="0"/>
              <a:t>(FSLIC)</a:t>
            </a:r>
          </a:p>
          <a:p>
            <a:pPr>
              <a:buFont typeface="Arial" pitchFamily="34" charset="0"/>
              <a:buChar char="•"/>
            </a:pPr>
            <a:r>
              <a:rPr lang="en-US" sz="2800" b="1" dirty="0" smtClean="0"/>
              <a:t> analogous to FDIC</a:t>
            </a:r>
          </a:p>
          <a:p>
            <a:pPr>
              <a:buFont typeface="Arial" pitchFamily="34" charset="0"/>
              <a:buChar char="•"/>
            </a:pPr>
            <a:r>
              <a:rPr lang="en-US" sz="2800" b="1" dirty="0" smtClean="0"/>
              <a:t> federal deposit insurer to S&amp;Ls</a:t>
            </a:r>
          </a:p>
          <a:p>
            <a:pPr>
              <a:buFont typeface="Arial" pitchFamily="34" charset="0"/>
              <a:buChar char="•"/>
            </a:pPr>
            <a:r>
              <a:rPr lang="en-US" sz="2800" b="1" dirty="0" smtClean="0"/>
              <a:t> created in 1934</a:t>
            </a:r>
          </a:p>
          <a:p>
            <a:pPr>
              <a:buFont typeface="Arial" pitchFamily="34" charset="0"/>
              <a:buChar char="•"/>
            </a:pPr>
            <a:r>
              <a:rPr lang="en-US" sz="2800" b="1" dirty="0" smtClean="0"/>
              <a:t> abolished in 1989</a:t>
            </a:r>
          </a:p>
          <a:p>
            <a:pPr lvl="1">
              <a:buFont typeface="Courier New" pitchFamily="49" charset="0"/>
              <a:buChar char="o"/>
            </a:pPr>
            <a:r>
              <a:rPr lang="en-US" sz="2800" b="1" dirty="0" smtClean="0"/>
              <a:t> insolvent due to S&amp;L crisis</a:t>
            </a:r>
          </a:p>
          <a:p>
            <a:pPr lvl="1">
              <a:buFont typeface="Courier New" pitchFamily="49" charset="0"/>
              <a:buChar char="o"/>
            </a:pPr>
            <a:r>
              <a:rPr lang="en-US" sz="2800" b="1" dirty="0" smtClean="0"/>
              <a:t> S&amp;L deposit insurance went to FDIC</a:t>
            </a:r>
          </a:p>
        </p:txBody>
      </p:sp>
      <p:pic>
        <p:nvPicPr>
          <p:cNvPr id="5" name="Picture 4" descr="fslic_logo.jpg"/>
          <p:cNvPicPr>
            <a:picLocks noChangeAspect="1"/>
          </p:cNvPicPr>
          <p:nvPr/>
        </p:nvPicPr>
        <p:blipFill>
          <a:blip r:embed="rId2"/>
          <a:stretch>
            <a:fillRect/>
          </a:stretch>
        </p:blipFill>
        <p:spPr>
          <a:xfrm>
            <a:off x="247650" y="2419350"/>
            <a:ext cx="1428750" cy="108013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7898" y="133350"/>
            <a:ext cx="53553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Regulatory Agencies</a:t>
            </a:r>
          </a:p>
        </p:txBody>
      </p:sp>
      <p:sp>
        <p:nvSpPr>
          <p:cNvPr id="3" name="TextBox 2"/>
          <p:cNvSpPr txBox="1"/>
          <p:nvPr/>
        </p:nvSpPr>
        <p:spPr>
          <a:xfrm>
            <a:off x="2362200" y="837545"/>
            <a:ext cx="6324600" cy="4401205"/>
          </a:xfrm>
          <a:prstGeom prst="rect">
            <a:avLst/>
          </a:prstGeom>
          <a:noFill/>
        </p:spPr>
        <p:txBody>
          <a:bodyPr wrap="square" rtlCol="0">
            <a:spAutoFit/>
          </a:bodyPr>
          <a:lstStyle/>
          <a:p>
            <a:r>
              <a:rPr lang="en-US" sz="2800" b="1" u="sng" dirty="0" smtClean="0"/>
              <a:t>Federal Home Loan Bank System (FHLBS)</a:t>
            </a:r>
          </a:p>
          <a:p>
            <a:pPr>
              <a:buFont typeface="Arial" pitchFamily="34" charset="0"/>
              <a:buChar char="•"/>
            </a:pPr>
            <a:r>
              <a:rPr lang="en-US" sz="2800" b="1" dirty="0" smtClean="0"/>
              <a:t> analogous to Federal Reserve</a:t>
            </a:r>
          </a:p>
          <a:p>
            <a:pPr>
              <a:buFont typeface="Arial" pitchFamily="34" charset="0"/>
              <a:buChar char="•"/>
            </a:pPr>
            <a:r>
              <a:rPr lang="en-US" sz="2800" b="1" dirty="0" smtClean="0"/>
              <a:t> lender of last resort to S&amp;Ls</a:t>
            </a:r>
          </a:p>
          <a:p>
            <a:pPr>
              <a:buFont typeface="Arial" pitchFamily="34" charset="0"/>
              <a:buChar char="•"/>
            </a:pPr>
            <a:r>
              <a:rPr lang="en-US" sz="2800" b="1" dirty="0" smtClean="0"/>
              <a:t> 12 regions</a:t>
            </a:r>
          </a:p>
          <a:p>
            <a:pPr>
              <a:buFont typeface="Arial" pitchFamily="34" charset="0"/>
              <a:buChar char="•"/>
            </a:pPr>
            <a:r>
              <a:rPr lang="en-US" sz="2800" b="1" dirty="0" smtClean="0"/>
              <a:t> dual chartering (national/state)</a:t>
            </a:r>
          </a:p>
          <a:p>
            <a:pPr lvl="1">
              <a:buFont typeface="Courier New" pitchFamily="49" charset="0"/>
              <a:buChar char="o"/>
            </a:pPr>
            <a:r>
              <a:rPr lang="en-US" sz="2800" b="1" dirty="0" smtClean="0"/>
              <a:t> national S&amp;Ls (OTS) must join FHLBS</a:t>
            </a:r>
          </a:p>
          <a:p>
            <a:pPr lvl="1">
              <a:buFont typeface="Courier New" pitchFamily="49" charset="0"/>
              <a:buChar char="o"/>
            </a:pPr>
            <a:r>
              <a:rPr lang="en-US" sz="2800" b="1" dirty="0" smtClean="0"/>
              <a:t> state S&amp;Ls may join FHLBS</a:t>
            </a:r>
          </a:p>
          <a:p>
            <a:pPr lvl="1">
              <a:buFont typeface="Courier New" pitchFamily="49" charset="0"/>
              <a:buChar char="o"/>
            </a:pPr>
            <a:r>
              <a:rPr lang="en-US" sz="2800" b="1" dirty="0" smtClean="0"/>
              <a:t> 80% of S&amp;Ls joined FHLBS</a:t>
            </a:r>
          </a:p>
          <a:p>
            <a:pPr>
              <a:buFont typeface="Arial" pitchFamily="34" charset="0"/>
              <a:buChar char="•"/>
            </a:pPr>
            <a:r>
              <a:rPr lang="en-US" sz="2800" b="1" dirty="0" smtClean="0"/>
              <a:t> created in 1932</a:t>
            </a:r>
          </a:p>
          <a:p>
            <a:pPr lvl="1">
              <a:buFont typeface="Courier New" pitchFamily="49" charset="0"/>
              <a:buChar char="o"/>
            </a:pPr>
            <a:r>
              <a:rPr lang="en-US" sz="2800" b="1" dirty="0" smtClean="0"/>
              <a:t> Federal Home Loan Bank Act</a:t>
            </a:r>
          </a:p>
        </p:txBody>
      </p:sp>
      <p:pic>
        <p:nvPicPr>
          <p:cNvPr id="5" name="Picture 4" descr="fhl_banks.png"/>
          <p:cNvPicPr>
            <a:picLocks noChangeAspect="1"/>
          </p:cNvPicPr>
          <p:nvPr/>
        </p:nvPicPr>
        <p:blipFill>
          <a:blip r:embed="rId2"/>
          <a:stretch>
            <a:fillRect/>
          </a:stretch>
        </p:blipFill>
        <p:spPr>
          <a:xfrm>
            <a:off x="152400" y="2590800"/>
            <a:ext cx="2190750" cy="742950"/>
          </a:xfrm>
          <a:prstGeom prst="rect">
            <a:avLst/>
          </a:prstGeom>
          <a:ln>
            <a:solidFill>
              <a:schemeClr val="tx1"/>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7898" y="133350"/>
            <a:ext cx="53553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Regulatory Agencies</a:t>
            </a:r>
          </a:p>
        </p:txBody>
      </p:sp>
      <p:sp>
        <p:nvSpPr>
          <p:cNvPr id="3" name="TextBox 2"/>
          <p:cNvSpPr txBox="1"/>
          <p:nvPr/>
        </p:nvSpPr>
        <p:spPr>
          <a:xfrm>
            <a:off x="228600" y="2203668"/>
            <a:ext cx="3581400" cy="1815882"/>
          </a:xfrm>
          <a:prstGeom prst="rect">
            <a:avLst/>
          </a:prstGeom>
          <a:noFill/>
        </p:spPr>
        <p:txBody>
          <a:bodyPr wrap="square" rtlCol="0">
            <a:spAutoFit/>
          </a:bodyPr>
          <a:lstStyle/>
          <a:p>
            <a:r>
              <a:rPr lang="en-US" sz="2800" b="1" u="sng" dirty="0" smtClean="0"/>
              <a:t>S&amp;Ls</a:t>
            </a:r>
          </a:p>
          <a:p>
            <a:pPr>
              <a:buFont typeface="Arial" pitchFamily="34" charset="0"/>
              <a:buChar char="•"/>
            </a:pPr>
            <a:r>
              <a:rPr lang="en-US" sz="2800" b="1" dirty="0" smtClean="0"/>
              <a:t> FHLB Board (charter)</a:t>
            </a:r>
          </a:p>
          <a:p>
            <a:pPr>
              <a:buFont typeface="Arial" pitchFamily="34" charset="0"/>
              <a:buChar char="•"/>
            </a:pPr>
            <a:r>
              <a:rPr lang="en-US" sz="2800" b="1" dirty="0" smtClean="0"/>
              <a:t> FHLBS (LOLR)</a:t>
            </a:r>
          </a:p>
          <a:p>
            <a:pPr>
              <a:buFont typeface="Arial" pitchFamily="34" charset="0"/>
              <a:buChar char="•"/>
            </a:pPr>
            <a:r>
              <a:rPr lang="en-US" sz="2800" b="1" dirty="0" smtClean="0"/>
              <a:t> FSLIC (insurance)</a:t>
            </a:r>
          </a:p>
        </p:txBody>
      </p:sp>
      <p:sp>
        <p:nvSpPr>
          <p:cNvPr id="4" name="TextBox 3"/>
          <p:cNvSpPr txBox="1"/>
          <p:nvPr/>
        </p:nvSpPr>
        <p:spPr>
          <a:xfrm>
            <a:off x="3733800" y="2203668"/>
            <a:ext cx="5334000" cy="1815882"/>
          </a:xfrm>
          <a:prstGeom prst="rect">
            <a:avLst/>
          </a:prstGeom>
          <a:noFill/>
        </p:spPr>
        <p:txBody>
          <a:bodyPr wrap="square" rtlCol="0">
            <a:spAutoFit/>
          </a:bodyPr>
          <a:lstStyle/>
          <a:p>
            <a:r>
              <a:rPr lang="en-US" sz="2800" b="1" u="sng" dirty="0" smtClean="0"/>
              <a:t>banks</a:t>
            </a:r>
          </a:p>
          <a:p>
            <a:pPr>
              <a:buFont typeface="Arial" pitchFamily="34" charset="0"/>
              <a:buChar char="•"/>
            </a:pPr>
            <a:r>
              <a:rPr lang="en-US" sz="2800" b="1" dirty="0" smtClean="0"/>
              <a:t> Comptroller of Currency (charter)</a:t>
            </a:r>
          </a:p>
          <a:p>
            <a:pPr>
              <a:buFont typeface="Arial" pitchFamily="34" charset="0"/>
              <a:buChar char="•"/>
            </a:pPr>
            <a:r>
              <a:rPr lang="en-US" sz="2800" b="1" dirty="0" smtClean="0"/>
              <a:t> Federal Reserve (LOLR)</a:t>
            </a:r>
          </a:p>
          <a:p>
            <a:pPr>
              <a:buFont typeface="Arial" pitchFamily="34" charset="0"/>
              <a:buChar char="•"/>
            </a:pPr>
            <a:r>
              <a:rPr lang="en-US" sz="2800" b="1" dirty="0" smtClean="0"/>
              <a:t> FDIC (insurance)</a:t>
            </a:r>
          </a:p>
        </p:txBody>
      </p:sp>
      <p:sp>
        <p:nvSpPr>
          <p:cNvPr id="5" name="TextBox 4"/>
          <p:cNvSpPr txBox="1"/>
          <p:nvPr/>
        </p:nvSpPr>
        <p:spPr>
          <a:xfrm>
            <a:off x="2209800" y="1276350"/>
            <a:ext cx="3200400" cy="523220"/>
          </a:xfrm>
          <a:prstGeom prst="rect">
            <a:avLst/>
          </a:prstGeom>
          <a:noFill/>
        </p:spPr>
        <p:txBody>
          <a:bodyPr wrap="square" rtlCol="0">
            <a:spAutoFit/>
          </a:bodyPr>
          <a:lstStyle/>
          <a:p>
            <a:r>
              <a:rPr lang="en-US" sz="2800" b="1" dirty="0" smtClean="0"/>
              <a:t>Pre-1989 division: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7898" y="133350"/>
            <a:ext cx="53553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Regulatory Agencies</a:t>
            </a:r>
          </a:p>
        </p:txBody>
      </p:sp>
      <p:sp>
        <p:nvSpPr>
          <p:cNvPr id="4" name="TextBox 3"/>
          <p:cNvSpPr txBox="1"/>
          <p:nvPr/>
        </p:nvSpPr>
        <p:spPr>
          <a:xfrm>
            <a:off x="3124200" y="1504950"/>
            <a:ext cx="5486400" cy="2677656"/>
          </a:xfrm>
          <a:prstGeom prst="rect">
            <a:avLst/>
          </a:prstGeom>
          <a:noFill/>
        </p:spPr>
        <p:txBody>
          <a:bodyPr wrap="square" rtlCol="0">
            <a:spAutoFit/>
          </a:bodyPr>
          <a:lstStyle/>
          <a:p>
            <a:pPr algn="ctr"/>
            <a:r>
              <a:rPr lang="en-US" sz="2800" b="1" dirty="0" smtClean="0"/>
              <a:t>Thrifts have been all but eliminated by the </a:t>
            </a:r>
            <a:r>
              <a:rPr lang="en-US" sz="2800" b="1" dirty="0" smtClean="0"/>
              <a:t>Dodd-Frank </a:t>
            </a:r>
            <a:r>
              <a:rPr lang="en-US" sz="2800" b="1" dirty="0" smtClean="0"/>
              <a:t>Act of 2010.  Thrift charters still exist, but thrifts are now regulated by the Comptroller of the Currency, the Federal Reserve, and the FDIC.</a:t>
            </a:r>
          </a:p>
        </p:txBody>
      </p:sp>
      <p:pic>
        <p:nvPicPr>
          <p:cNvPr id="5" name="Picture 4" descr="thrift.jpg"/>
          <p:cNvPicPr>
            <a:picLocks noChangeAspect="1"/>
          </p:cNvPicPr>
          <p:nvPr/>
        </p:nvPicPr>
        <p:blipFill>
          <a:blip r:embed="rId2"/>
          <a:srcRect b="53760"/>
          <a:stretch>
            <a:fillRect/>
          </a:stretch>
        </p:blipFill>
        <p:spPr>
          <a:xfrm>
            <a:off x="279400" y="2452878"/>
            <a:ext cx="2540000" cy="880872"/>
          </a:xfrm>
          <a:prstGeom prst="rect">
            <a:avLst/>
          </a:prstGeom>
          <a:ln>
            <a:solidFill>
              <a:schemeClr val="tx1"/>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55477" y="133350"/>
            <a:ext cx="760272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Narrative History (branching)</a:t>
            </a:r>
          </a:p>
        </p:txBody>
      </p:sp>
      <p:sp>
        <p:nvSpPr>
          <p:cNvPr id="9" name="TextBox 8"/>
          <p:cNvSpPr txBox="1"/>
          <p:nvPr/>
        </p:nvSpPr>
        <p:spPr>
          <a:xfrm>
            <a:off x="2286000" y="1047750"/>
            <a:ext cx="6553200" cy="3970318"/>
          </a:xfrm>
          <a:prstGeom prst="rect">
            <a:avLst/>
          </a:prstGeom>
          <a:noFill/>
        </p:spPr>
        <p:txBody>
          <a:bodyPr wrap="square" rtlCol="0">
            <a:spAutoFit/>
          </a:bodyPr>
          <a:lstStyle/>
          <a:p>
            <a:pPr algn="ctr"/>
            <a:r>
              <a:rPr lang="en-US" sz="2800" b="1" dirty="0" smtClean="0"/>
              <a:t>Restrictions on branch banking have been present since 1863.  Some states allowed intrastate branching, so banks switched from national to state charters in those states.  The McFadden Act put national banks on equal footing allowing intrastate branching where state banks could.  In 1994 both intrastate and interstate branching was allowed. </a:t>
            </a:r>
          </a:p>
        </p:txBody>
      </p:sp>
      <p:pic>
        <p:nvPicPr>
          <p:cNvPr id="12" name="Picture 11" descr="branch.png"/>
          <p:cNvPicPr>
            <a:picLocks noChangeAspect="1"/>
          </p:cNvPicPr>
          <p:nvPr/>
        </p:nvPicPr>
        <p:blipFill>
          <a:blip r:embed="rId2"/>
          <a:stretch>
            <a:fillRect/>
          </a:stretch>
        </p:blipFill>
        <p:spPr>
          <a:xfrm>
            <a:off x="76200" y="2133600"/>
            <a:ext cx="1905000" cy="14287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67898" y="133350"/>
            <a:ext cx="549490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Financial Institutions</a:t>
            </a:r>
          </a:p>
        </p:txBody>
      </p:sp>
      <p:graphicFrame>
        <p:nvGraphicFramePr>
          <p:cNvPr id="8" name="Content Placeholder 4"/>
          <p:cNvGraphicFramePr>
            <a:graphicFrameLocks/>
          </p:cNvGraphicFramePr>
          <p:nvPr/>
        </p:nvGraphicFramePr>
        <p:xfrm>
          <a:off x="457200" y="1657350"/>
          <a:ext cx="8229600" cy="2236183"/>
        </p:xfrm>
        <a:graphic>
          <a:graphicData uri="http://schemas.openxmlformats.org/drawingml/2006/table">
            <a:tbl>
              <a:tblPr firstRow="1" bandRow="1">
                <a:tableStyleId>{5C22544A-7EE6-4342-B048-85BDC9FD1C3A}</a:tableStyleId>
              </a:tblPr>
              <a:tblGrid>
                <a:gridCol w="3657600"/>
                <a:gridCol w="2362200"/>
                <a:gridCol w="2209800"/>
              </a:tblGrid>
              <a:tr h="302566">
                <a:tc>
                  <a:txBody>
                    <a:bodyPr/>
                    <a:lstStyle/>
                    <a:p>
                      <a:r>
                        <a:rPr lang="en-US" sz="1600" dirty="0" smtClean="0"/>
                        <a:t>Type of Intermediary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sz="1600" dirty="0" smtClean="0"/>
                        <a:t>Primary Liabilities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sz="1600" dirty="0" smtClean="0"/>
                        <a:t>Primary Assets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02566">
                <a:tc>
                  <a:txBody>
                    <a:bodyPr/>
                    <a:lstStyle/>
                    <a:p>
                      <a:r>
                        <a:rPr lang="en-US" sz="1600" b="1" dirty="0" smtClean="0">
                          <a:solidFill>
                            <a:srgbClr val="C00000"/>
                          </a:solidFill>
                        </a:rPr>
                        <a:t>Depository</a:t>
                      </a:r>
                      <a:r>
                        <a:rPr lang="en-US" sz="1600" b="1" baseline="0" dirty="0" smtClean="0">
                          <a:solidFill>
                            <a:srgbClr val="C00000"/>
                          </a:solidFill>
                        </a:rPr>
                        <a:t> Institutions (banks)</a:t>
                      </a:r>
                      <a:endParaRPr lang="en-US" sz="1600"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solidFill>
                          <a:srgbClr val="00B0F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solidFill>
                          <a:srgbClr val="00B0F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2663">
                <a:tc>
                  <a:txBody>
                    <a:bodyPr/>
                    <a:lstStyle/>
                    <a:p>
                      <a:r>
                        <a:rPr lang="en-US" sz="1200" dirty="0" smtClean="0"/>
                        <a:t>Commercial Banks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Deposits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smtClean="0"/>
                        <a:t>Business</a:t>
                      </a:r>
                      <a:r>
                        <a:rPr lang="en-US" sz="1100" baseline="0" dirty="0" smtClean="0"/>
                        <a:t> and consumer loans, mortgages, US </a:t>
                      </a:r>
                      <a:r>
                        <a:rPr lang="en-US" sz="1100" baseline="0" dirty="0" err="1" smtClean="0"/>
                        <a:t>Govt</a:t>
                      </a:r>
                      <a:r>
                        <a:rPr lang="en-US" sz="1100" baseline="0" dirty="0" smtClean="0"/>
                        <a:t> securities and municipal bonds</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9210">
                <a:tc>
                  <a:txBody>
                    <a:bodyPr/>
                    <a:lstStyle/>
                    <a:p>
                      <a:r>
                        <a:rPr lang="en-US" sz="1200" dirty="0" smtClean="0"/>
                        <a:t>Savings and Loans Institutions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Deposits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smtClean="0"/>
                        <a:t>Mortgages</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9210">
                <a:tc>
                  <a:txBody>
                    <a:bodyPr/>
                    <a:lstStyle/>
                    <a:p>
                      <a:r>
                        <a:rPr lang="en-US" sz="1200" dirty="0" smtClean="0"/>
                        <a:t>Mutual</a:t>
                      </a:r>
                      <a:r>
                        <a:rPr lang="en-US" sz="1200" baseline="0" dirty="0" smtClean="0"/>
                        <a:t> Savings Banks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Deposits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smtClean="0"/>
                        <a:t>Mortgages</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9210">
                <a:tc>
                  <a:txBody>
                    <a:bodyPr/>
                    <a:lstStyle/>
                    <a:p>
                      <a:r>
                        <a:rPr lang="en-US" sz="1200" dirty="0" smtClean="0"/>
                        <a:t>Credit Unions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Deposits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smtClean="0"/>
                        <a:t>Consumer</a:t>
                      </a:r>
                      <a:r>
                        <a:rPr lang="en-US" sz="1100" baseline="0" dirty="0" smtClean="0"/>
                        <a:t> Loans</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33350"/>
            <a:ext cx="837280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Financial Legislation (branching)</a:t>
            </a:r>
          </a:p>
        </p:txBody>
      </p:sp>
      <p:sp>
        <p:nvSpPr>
          <p:cNvPr id="3" name="TextBox 2"/>
          <p:cNvSpPr txBox="1"/>
          <p:nvPr/>
        </p:nvSpPr>
        <p:spPr>
          <a:xfrm>
            <a:off x="1981200" y="1047750"/>
            <a:ext cx="7162800" cy="3754874"/>
          </a:xfrm>
          <a:prstGeom prst="rect">
            <a:avLst/>
          </a:prstGeom>
          <a:noFill/>
        </p:spPr>
        <p:txBody>
          <a:bodyPr wrap="square" rtlCol="0">
            <a:spAutoFit/>
          </a:bodyPr>
          <a:lstStyle/>
          <a:p>
            <a:r>
              <a:rPr lang="en-US" sz="2800" b="1" u="sng" dirty="0" smtClean="0"/>
              <a:t>McFadden Act of 1927</a:t>
            </a:r>
          </a:p>
          <a:p>
            <a:pPr>
              <a:buFont typeface="Arial" pitchFamily="34" charset="0"/>
              <a:buChar char="•"/>
            </a:pPr>
            <a:r>
              <a:rPr lang="en-US" sz="2800" b="1" dirty="0" smtClean="0"/>
              <a:t> prohibited interstate branch banking</a:t>
            </a:r>
          </a:p>
          <a:p>
            <a:pPr>
              <a:buFont typeface="Arial" pitchFamily="34" charset="0"/>
              <a:buChar char="•"/>
            </a:pPr>
            <a:r>
              <a:rPr lang="en-US" sz="2800" b="1" dirty="0" smtClean="0"/>
              <a:t> put national and state banks on equal footing</a:t>
            </a:r>
          </a:p>
          <a:p>
            <a:pPr lvl="1">
              <a:buFont typeface="Courier New" pitchFamily="49" charset="0"/>
              <a:buChar char="o"/>
            </a:pPr>
            <a:r>
              <a:rPr lang="en-US" sz="2800" b="1" dirty="0" smtClean="0"/>
              <a:t> if state banks branch, national can too</a:t>
            </a:r>
          </a:p>
          <a:p>
            <a:endParaRPr lang="en-US" sz="1400" b="1" dirty="0" smtClean="0"/>
          </a:p>
          <a:p>
            <a:r>
              <a:rPr lang="en-US" sz="2800" b="1" u="sng" dirty="0" err="1" smtClean="0"/>
              <a:t>Riegle</a:t>
            </a:r>
            <a:r>
              <a:rPr lang="en-US" sz="2800" b="1" u="sng" dirty="0" smtClean="0"/>
              <a:t>-Neal Interstate </a:t>
            </a:r>
            <a:r>
              <a:rPr lang="en-US" sz="2800" b="1" u="sng" dirty="0" err="1" smtClean="0"/>
              <a:t>Branking</a:t>
            </a:r>
            <a:r>
              <a:rPr lang="en-US" sz="2800" b="1" u="sng" dirty="0" smtClean="0"/>
              <a:t> and Branching Efficiency Act of 1994</a:t>
            </a:r>
          </a:p>
          <a:p>
            <a:pPr>
              <a:buFont typeface="Arial" pitchFamily="34" charset="0"/>
              <a:buChar char="•"/>
            </a:pPr>
            <a:r>
              <a:rPr lang="en-US" sz="2800" b="1" dirty="0" smtClean="0"/>
              <a:t> allowed interstate branch banking</a:t>
            </a:r>
          </a:p>
          <a:p>
            <a:pPr>
              <a:buFont typeface="Arial" pitchFamily="34" charset="0"/>
              <a:buChar char="•"/>
            </a:pPr>
            <a:r>
              <a:rPr lang="en-US" sz="2800" b="1" dirty="0" smtClean="0"/>
              <a:t> allowed intrastate branch banking</a:t>
            </a:r>
          </a:p>
        </p:txBody>
      </p:sp>
      <p:pic>
        <p:nvPicPr>
          <p:cNvPr id="4" name="Picture 3" descr="branch.png"/>
          <p:cNvPicPr>
            <a:picLocks noChangeAspect="1"/>
          </p:cNvPicPr>
          <p:nvPr/>
        </p:nvPicPr>
        <p:blipFill>
          <a:blip r:embed="rId2"/>
          <a:stretch>
            <a:fillRect/>
          </a:stretch>
        </p:blipFill>
        <p:spPr>
          <a:xfrm>
            <a:off x="76200" y="2133600"/>
            <a:ext cx="1905000" cy="142875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33350"/>
            <a:ext cx="697562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Narrative History (the Fed)</a:t>
            </a:r>
          </a:p>
        </p:txBody>
      </p:sp>
      <p:sp>
        <p:nvSpPr>
          <p:cNvPr id="3" name="TextBox 2"/>
          <p:cNvSpPr txBox="1"/>
          <p:nvPr/>
        </p:nvSpPr>
        <p:spPr>
          <a:xfrm>
            <a:off x="3276600" y="1165920"/>
            <a:ext cx="5334000" cy="3539430"/>
          </a:xfrm>
          <a:prstGeom prst="rect">
            <a:avLst/>
          </a:prstGeom>
          <a:noFill/>
        </p:spPr>
        <p:txBody>
          <a:bodyPr wrap="square" rtlCol="0">
            <a:spAutoFit/>
          </a:bodyPr>
          <a:lstStyle/>
          <a:p>
            <a:pPr algn="ctr"/>
            <a:r>
              <a:rPr lang="en-US" sz="2800" b="1" dirty="0" smtClean="0"/>
              <a:t>The Federal Reserve was created so the United States would have a central bank that could conduct monetary policy and act as a LOLR.  Bank holding companies were unregulated, so the Bank Holding Company Act gave oversight to the Federal Reserve in 1956.</a:t>
            </a:r>
          </a:p>
        </p:txBody>
      </p:sp>
      <p:pic>
        <p:nvPicPr>
          <p:cNvPr id="5" name="Picture 4" descr="federal-reserve-seal.png"/>
          <p:cNvPicPr>
            <a:picLocks noChangeAspect="1"/>
          </p:cNvPicPr>
          <p:nvPr/>
        </p:nvPicPr>
        <p:blipFill>
          <a:blip r:embed="rId2"/>
          <a:stretch>
            <a:fillRect/>
          </a:stretch>
        </p:blipFill>
        <p:spPr>
          <a:xfrm>
            <a:off x="304800" y="1885950"/>
            <a:ext cx="2286000" cy="2286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133350"/>
            <a:ext cx="774571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Financial Legislation (the Fed)</a:t>
            </a:r>
          </a:p>
        </p:txBody>
      </p:sp>
      <p:sp>
        <p:nvSpPr>
          <p:cNvPr id="7" name="TextBox 6"/>
          <p:cNvSpPr txBox="1"/>
          <p:nvPr/>
        </p:nvSpPr>
        <p:spPr>
          <a:xfrm>
            <a:off x="381000" y="2114550"/>
            <a:ext cx="7848600" cy="2462213"/>
          </a:xfrm>
          <a:prstGeom prst="rect">
            <a:avLst/>
          </a:prstGeom>
          <a:noFill/>
        </p:spPr>
        <p:txBody>
          <a:bodyPr wrap="square" rtlCol="0">
            <a:spAutoFit/>
          </a:bodyPr>
          <a:lstStyle/>
          <a:p>
            <a:r>
              <a:rPr lang="en-US" sz="2800" b="1" u="sng" dirty="0" smtClean="0"/>
              <a:t>Federal Reserve Act of 1913</a:t>
            </a:r>
          </a:p>
          <a:p>
            <a:pPr>
              <a:buFont typeface="Arial" pitchFamily="34" charset="0"/>
              <a:buChar char="•"/>
            </a:pPr>
            <a:r>
              <a:rPr lang="en-US" sz="2800" b="1" dirty="0" smtClean="0"/>
              <a:t> created the Federal Reserve</a:t>
            </a:r>
          </a:p>
          <a:p>
            <a:endParaRPr lang="en-US" sz="1400" b="1" dirty="0" smtClean="0"/>
          </a:p>
          <a:p>
            <a:r>
              <a:rPr lang="en-US" sz="2800" b="1" u="sng" dirty="0" smtClean="0"/>
              <a:t>Bank Holding Company Act of 1956</a:t>
            </a:r>
          </a:p>
          <a:p>
            <a:pPr>
              <a:buFont typeface="Arial" pitchFamily="34" charset="0"/>
              <a:buChar char="•"/>
            </a:pPr>
            <a:r>
              <a:rPr lang="en-US" sz="2800" b="1" dirty="0" smtClean="0"/>
              <a:t> clarified status of bank holding companies</a:t>
            </a:r>
          </a:p>
          <a:p>
            <a:pPr>
              <a:buFont typeface="Arial" pitchFamily="34" charset="0"/>
              <a:buChar char="•"/>
            </a:pPr>
            <a:r>
              <a:rPr lang="en-US" sz="2800" b="1" dirty="0" smtClean="0"/>
              <a:t> Federal Reserve regulates bank holding companies</a:t>
            </a:r>
          </a:p>
        </p:txBody>
      </p:sp>
      <p:pic>
        <p:nvPicPr>
          <p:cNvPr id="8" name="Picture 7" descr="federal-reserve-seal.png"/>
          <p:cNvPicPr>
            <a:picLocks noChangeAspect="1"/>
          </p:cNvPicPr>
          <p:nvPr/>
        </p:nvPicPr>
        <p:blipFill>
          <a:blip r:embed="rId2"/>
          <a:stretch>
            <a:fillRect/>
          </a:stretch>
        </p:blipFill>
        <p:spPr>
          <a:xfrm>
            <a:off x="6096000" y="1123950"/>
            <a:ext cx="2286000" cy="2286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1527" y="133350"/>
            <a:ext cx="612847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Narrative History (wall)</a:t>
            </a:r>
          </a:p>
        </p:txBody>
      </p:sp>
      <p:sp>
        <p:nvSpPr>
          <p:cNvPr id="3" name="TextBox 2"/>
          <p:cNvSpPr txBox="1"/>
          <p:nvPr/>
        </p:nvSpPr>
        <p:spPr>
          <a:xfrm>
            <a:off x="2819400" y="1047750"/>
            <a:ext cx="6096000" cy="3970318"/>
          </a:xfrm>
          <a:prstGeom prst="rect">
            <a:avLst/>
          </a:prstGeom>
          <a:noFill/>
        </p:spPr>
        <p:txBody>
          <a:bodyPr wrap="square" rtlCol="0">
            <a:spAutoFit/>
          </a:bodyPr>
          <a:lstStyle/>
          <a:p>
            <a:pPr algn="ctr"/>
            <a:r>
              <a:rPr lang="en-US" sz="2800" b="1" dirty="0" smtClean="0"/>
              <a:t>The Glass-</a:t>
            </a:r>
            <a:r>
              <a:rPr lang="en-US" sz="2800" b="1" dirty="0" err="1" smtClean="0"/>
              <a:t>Steagall</a:t>
            </a:r>
            <a:r>
              <a:rPr lang="en-US" sz="2800" b="1" dirty="0" smtClean="0"/>
              <a:t> Act was a response to the stock market crash of 1929.  It imposed a wall between commercial banks and investment banks: commercial banks could not invest in equity securities (stocks).  The Gramm-Leach-Bliley Act of  1999 repealed this restriction, but it was re-imposed by the </a:t>
            </a:r>
            <a:r>
              <a:rPr lang="en-US" sz="2800" b="1" dirty="0" smtClean="0"/>
              <a:t>Dodd-Frank Act </a:t>
            </a:r>
            <a:r>
              <a:rPr lang="en-US" sz="2800" b="1" dirty="0" smtClean="0"/>
              <a:t>of 2010.</a:t>
            </a:r>
          </a:p>
        </p:txBody>
      </p:sp>
      <p:pic>
        <p:nvPicPr>
          <p:cNvPr id="5" name="Picture 4" descr="wall.png"/>
          <p:cNvPicPr>
            <a:picLocks noChangeAspect="1"/>
          </p:cNvPicPr>
          <p:nvPr/>
        </p:nvPicPr>
        <p:blipFill>
          <a:blip r:embed="rId2"/>
          <a:stretch>
            <a:fillRect/>
          </a:stretch>
        </p:blipFill>
        <p:spPr>
          <a:xfrm>
            <a:off x="152400" y="1681323"/>
            <a:ext cx="2437189" cy="256682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33350"/>
            <a:ext cx="689855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Financial Legislation (wall)</a:t>
            </a:r>
          </a:p>
        </p:txBody>
      </p:sp>
      <p:sp>
        <p:nvSpPr>
          <p:cNvPr id="3" name="TextBox 2"/>
          <p:cNvSpPr txBox="1"/>
          <p:nvPr/>
        </p:nvSpPr>
        <p:spPr>
          <a:xfrm>
            <a:off x="914400" y="913745"/>
            <a:ext cx="7848600" cy="4185761"/>
          </a:xfrm>
          <a:prstGeom prst="rect">
            <a:avLst/>
          </a:prstGeom>
          <a:noFill/>
        </p:spPr>
        <p:txBody>
          <a:bodyPr wrap="square" rtlCol="0">
            <a:spAutoFit/>
          </a:bodyPr>
          <a:lstStyle/>
          <a:p>
            <a:r>
              <a:rPr lang="en-US" sz="2800" b="1" u="sng" dirty="0" smtClean="0"/>
              <a:t>Banking Act of 1933 (Glass-</a:t>
            </a:r>
            <a:r>
              <a:rPr lang="en-US" sz="2800" b="1" u="sng" dirty="0" err="1" smtClean="0"/>
              <a:t>Steagall</a:t>
            </a:r>
            <a:r>
              <a:rPr lang="en-US" sz="2800" b="1" u="sng" dirty="0" smtClean="0"/>
              <a:t> Act) and 1935</a:t>
            </a:r>
          </a:p>
          <a:p>
            <a:pPr>
              <a:buFont typeface="Arial" pitchFamily="34" charset="0"/>
              <a:buChar char="•"/>
            </a:pPr>
            <a:r>
              <a:rPr lang="en-US" sz="2800" b="1" dirty="0" smtClean="0"/>
              <a:t> created the FDIC</a:t>
            </a:r>
          </a:p>
          <a:p>
            <a:pPr>
              <a:buFont typeface="Arial" pitchFamily="34" charset="0"/>
              <a:buChar char="•"/>
            </a:pPr>
            <a:r>
              <a:rPr lang="en-US" sz="2800" b="1" dirty="0" smtClean="0"/>
              <a:t> separated banking and securities industries</a:t>
            </a:r>
          </a:p>
          <a:p>
            <a:pPr>
              <a:buFont typeface="Arial" pitchFamily="34" charset="0"/>
              <a:buChar char="•"/>
            </a:pPr>
            <a:r>
              <a:rPr lang="en-US" sz="2800" b="1" dirty="0" smtClean="0"/>
              <a:t> prohibited interest on checkable deposits</a:t>
            </a:r>
          </a:p>
          <a:p>
            <a:pPr>
              <a:buFont typeface="Arial" pitchFamily="34" charset="0"/>
              <a:buChar char="•"/>
            </a:pPr>
            <a:r>
              <a:rPr lang="en-US" sz="2800" b="1" dirty="0" smtClean="0"/>
              <a:t> checkable deposits for commercial banks only</a:t>
            </a:r>
          </a:p>
          <a:p>
            <a:pPr>
              <a:buFont typeface="Arial" pitchFamily="34" charset="0"/>
              <a:buChar char="•"/>
            </a:pPr>
            <a:r>
              <a:rPr lang="en-US" sz="2800" b="1" dirty="0" smtClean="0"/>
              <a:t> regulation Q: interest-rate ceilings on deposits</a:t>
            </a:r>
          </a:p>
          <a:p>
            <a:endParaRPr lang="en-US" sz="1400" b="1" dirty="0" smtClean="0"/>
          </a:p>
          <a:p>
            <a:r>
              <a:rPr lang="en-US" sz="2800" b="1" u="sng" dirty="0" smtClean="0"/>
              <a:t>Gramm-Leach-Bliley Financial Services Modernization Act of 1999</a:t>
            </a:r>
          </a:p>
          <a:p>
            <a:pPr>
              <a:buFont typeface="Arial" pitchFamily="34" charset="0"/>
              <a:buChar char="•"/>
            </a:pPr>
            <a:r>
              <a:rPr lang="en-US" sz="2800" b="1" dirty="0" smtClean="0"/>
              <a:t> removed separation of banking and securities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4329" y="133350"/>
            <a:ext cx="825867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Narrative History (regulation Q)</a:t>
            </a:r>
          </a:p>
        </p:txBody>
      </p:sp>
      <p:sp>
        <p:nvSpPr>
          <p:cNvPr id="3" name="TextBox 2"/>
          <p:cNvSpPr txBox="1"/>
          <p:nvPr/>
        </p:nvSpPr>
        <p:spPr>
          <a:xfrm>
            <a:off x="2971800" y="819150"/>
            <a:ext cx="6019800" cy="4401205"/>
          </a:xfrm>
          <a:prstGeom prst="rect">
            <a:avLst/>
          </a:prstGeom>
          <a:noFill/>
        </p:spPr>
        <p:txBody>
          <a:bodyPr wrap="square" rtlCol="0">
            <a:spAutoFit/>
          </a:bodyPr>
          <a:lstStyle/>
          <a:p>
            <a:pPr algn="ctr"/>
            <a:r>
              <a:rPr lang="en-US" sz="2800" b="1" dirty="0" smtClean="0"/>
              <a:t>Regulation Q was imposed by the Glass-</a:t>
            </a:r>
            <a:r>
              <a:rPr lang="en-US" sz="2800" b="1" dirty="0" err="1" smtClean="0"/>
              <a:t>Steagall</a:t>
            </a:r>
            <a:r>
              <a:rPr lang="en-US" sz="2800" b="1" dirty="0" smtClean="0"/>
              <a:t> Act of 1933.  In the 1970s banks were hurt by interest rate caps and disintermediation, so they called for deregulation.  Mutual savings banks created Negotiable Orders of Withdraw (NOW accounts) in 1972, which behaved like checking accounts.  Banks complained.  The DIDMCA of 1980 repealed regulation Q.</a:t>
            </a:r>
          </a:p>
        </p:txBody>
      </p:sp>
      <p:pic>
        <p:nvPicPr>
          <p:cNvPr id="6" name="Picture 5" descr="qthrone.jpg"/>
          <p:cNvPicPr>
            <a:picLocks noChangeAspect="1"/>
          </p:cNvPicPr>
          <p:nvPr/>
        </p:nvPicPr>
        <p:blipFill>
          <a:blip r:embed="rId2"/>
          <a:stretch>
            <a:fillRect/>
          </a:stretch>
        </p:blipFill>
        <p:spPr>
          <a:xfrm>
            <a:off x="177800" y="1901190"/>
            <a:ext cx="2717800" cy="2042160"/>
          </a:xfrm>
          <a:prstGeom prst="rect">
            <a:avLst/>
          </a:prstGeom>
          <a:ln>
            <a:solidFill>
              <a:schemeClr val="tx1"/>
            </a:solid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045" y="133350"/>
            <a:ext cx="902875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Financial Legislation (regulation Q)</a:t>
            </a:r>
          </a:p>
        </p:txBody>
      </p:sp>
      <p:sp>
        <p:nvSpPr>
          <p:cNvPr id="3" name="TextBox 2"/>
          <p:cNvSpPr txBox="1"/>
          <p:nvPr/>
        </p:nvSpPr>
        <p:spPr>
          <a:xfrm>
            <a:off x="914400" y="1165920"/>
            <a:ext cx="7848600" cy="3539430"/>
          </a:xfrm>
          <a:prstGeom prst="rect">
            <a:avLst/>
          </a:prstGeom>
          <a:noFill/>
        </p:spPr>
        <p:txBody>
          <a:bodyPr wrap="square" rtlCol="0">
            <a:spAutoFit/>
          </a:bodyPr>
          <a:lstStyle/>
          <a:p>
            <a:r>
              <a:rPr lang="en-US" sz="2800" b="1" u="sng" dirty="0" smtClean="0"/>
              <a:t>Depository Institutions Deregulation and Monetary Control Act (DIDMCA) of 1980</a:t>
            </a:r>
          </a:p>
          <a:p>
            <a:pPr>
              <a:buFont typeface="Arial" pitchFamily="34" charset="0"/>
              <a:buChar char="•"/>
            </a:pPr>
            <a:r>
              <a:rPr lang="en-US" sz="2800" b="1" dirty="0" smtClean="0"/>
              <a:t> gave thrifts wider latitude in activities (deposits)</a:t>
            </a:r>
          </a:p>
          <a:p>
            <a:pPr>
              <a:buFont typeface="Arial" pitchFamily="34" charset="0"/>
              <a:buChar char="•"/>
            </a:pPr>
            <a:r>
              <a:rPr lang="en-US" sz="2800" b="1" dirty="0" smtClean="0"/>
              <a:t> approved NOW and sweep accounts</a:t>
            </a:r>
          </a:p>
          <a:p>
            <a:pPr>
              <a:buFont typeface="Arial" pitchFamily="34" charset="0"/>
              <a:buChar char="•"/>
            </a:pPr>
            <a:r>
              <a:rPr lang="en-US" sz="2800" b="1" dirty="0" smtClean="0"/>
              <a:t> phased out interest-rate ceilings on deposits</a:t>
            </a:r>
          </a:p>
          <a:p>
            <a:pPr>
              <a:buFont typeface="Arial" pitchFamily="34" charset="0"/>
              <a:buChar char="•"/>
            </a:pPr>
            <a:r>
              <a:rPr lang="en-US" sz="2800" b="1" dirty="0" smtClean="0"/>
              <a:t> imposed uniform reserve requirements</a:t>
            </a:r>
          </a:p>
          <a:p>
            <a:pPr>
              <a:buFont typeface="Arial" pitchFamily="34" charset="0"/>
              <a:buChar char="•"/>
            </a:pPr>
            <a:r>
              <a:rPr lang="en-US" sz="2800" b="1" dirty="0" smtClean="0"/>
              <a:t> eliminated usury ceilings on loans</a:t>
            </a:r>
          </a:p>
          <a:p>
            <a:pPr>
              <a:buFont typeface="Arial" pitchFamily="34" charset="0"/>
              <a:buChar char="•"/>
            </a:pPr>
            <a:r>
              <a:rPr lang="en-US" sz="2800" b="1" dirty="0" smtClean="0"/>
              <a:t> increased deposit insurance to $100,000</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33350"/>
            <a:ext cx="699492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Financial Legislation (misc)</a:t>
            </a:r>
          </a:p>
        </p:txBody>
      </p:sp>
      <p:sp>
        <p:nvSpPr>
          <p:cNvPr id="3" name="TextBox 2"/>
          <p:cNvSpPr txBox="1"/>
          <p:nvPr/>
        </p:nvSpPr>
        <p:spPr>
          <a:xfrm>
            <a:off x="914400" y="1102876"/>
            <a:ext cx="7848600" cy="3754874"/>
          </a:xfrm>
          <a:prstGeom prst="rect">
            <a:avLst/>
          </a:prstGeom>
          <a:noFill/>
        </p:spPr>
        <p:txBody>
          <a:bodyPr wrap="square" rtlCol="0">
            <a:spAutoFit/>
          </a:bodyPr>
          <a:lstStyle/>
          <a:p>
            <a:r>
              <a:rPr lang="en-US" sz="2800" b="1" u="sng" dirty="0" smtClean="0"/>
              <a:t>Depository Institutions Act of 1982 (Garn-St. </a:t>
            </a:r>
            <a:r>
              <a:rPr lang="en-US" sz="2800" b="1" u="sng" dirty="0" err="1" smtClean="0"/>
              <a:t>Germain</a:t>
            </a:r>
            <a:r>
              <a:rPr lang="en-US" sz="2800" b="1" u="sng" dirty="0" smtClean="0"/>
              <a:t> Act)</a:t>
            </a:r>
          </a:p>
          <a:p>
            <a:pPr>
              <a:buFont typeface="Arial" pitchFamily="34" charset="0"/>
              <a:buChar char="•"/>
            </a:pPr>
            <a:r>
              <a:rPr lang="en-US" sz="2800" b="1" dirty="0" smtClean="0"/>
              <a:t> emergency powers for FDIC and FSLIC</a:t>
            </a:r>
          </a:p>
          <a:p>
            <a:pPr>
              <a:buFont typeface="Arial" pitchFamily="34" charset="0"/>
              <a:buChar char="•"/>
            </a:pPr>
            <a:r>
              <a:rPr lang="en-US" sz="2800" b="1" dirty="0" smtClean="0"/>
              <a:t> depository institutions can offer MMDAs</a:t>
            </a:r>
          </a:p>
          <a:p>
            <a:pPr>
              <a:buFont typeface="Arial" pitchFamily="34" charset="0"/>
              <a:buChar char="•"/>
            </a:pPr>
            <a:r>
              <a:rPr lang="en-US" sz="2800" b="1" dirty="0" smtClean="0"/>
              <a:t> granted thrifts wider latitude in lending (assets)</a:t>
            </a:r>
          </a:p>
          <a:p>
            <a:endParaRPr lang="en-US" sz="1400" b="1" dirty="0" smtClean="0"/>
          </a:p>
          <a:p>
            <a:r>
              <a:rPr lang="en-US" sz="2800" b="1" u="sng" dirty="0" smtClean="0"/>
              <a:t>Competitive Equality in Banking Act (CEBA) of 1987</a:t>
            </a:r>
          </a:p>
          <a:p>
            <a:pPr>
              <a:buFont typeface="Arial" pitchFamily="34" charset="0"/>
              <a:buChar char="•"/>
            </a:pPr>
            <a:r>
              <a:rPr lang="en-US" sz="2800" b="1" dirty="0" smtClean="0"/>
              <a:t> provided $10.8 billion to the FSLIC</a:t>
            </a:r>
          </a:p>
          <a:p>
            <a:pPr>
              <a:buFont typeface="Arial" pitchFamily="34" charset="0"/>
              <a:buChar char="•"/>
            </a:pPr>
            <a:r>
              <a:rPr lang="en-US" sz="2800" b="1" dirty="0" smtClean="0"/>
              <a:t> regulatory forbearance in depressed areas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33350"/>
            <a:ext cx="630179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Narrative History (S&amp;Ls)</a:t>
            </a:r>
          </a:p>
        </p:txBody>
      </p:sp>
      <p:sp>
        <p:nvSpPr>
          <p:cNvPr id="3" name="TextBox 2"/>
          <p:cNvSpPr txBox="1"/>
          <p:nvPr/>
        </p:nvSpPr>
        <p:spPr>
          <a:xfrm>
            <a:off x="2438400" y="963632"/>
            <a:ext cx="6553200" cy="3970318"/>
          </a:xfrm>
          <a:prstGeom prst="rect">
            <a:avLst/>
          </a:prstGeom>
          <a:noFill/>
        </p:spPr>
        <p:txBody>
          <a:bodyPr wrap="square" rtlCol="0">
            <a:spAutoFit/>
          </a:bodyPr>
          <a:lstStyle/>
          <a:p>
            <a:pPr algn="ctr"/>
            <a:r>
              <a:rPr lang="en-US" sz="2800" b="1" dirty="0" smtClean="0"/>
              <a:t>Savings &amp; Loans were deregulated with other thrifts in the early 80’s.  Deposit insurance created a moral hazard problem (fixed premiums irrespective of risk) leading to risky investments.  S&amp;Ls had higher interest rate risk and a lower equity cushion.  When insolvent they would gamble even more to get even again (zombie S&amp;Ls).</a:t>
            </a:r>
          </a:p>
        </p:txBody>
      </p:sp>
      <p:pic>
        <p:nvPicPr>
          <p:cNvPr id="5" name="Picture 4" descr="savings_loans.png"/>
          <p:cNvPicPr>
            <a:picLocks noChangeAspect="1"/>
          </p:cNvPicPr>
          <p:nvPr/>
        </p:nvPicPr>
        <p:blipFill>
          <a:blip r:embed="rId2"/>
          <a:stretch>
            <a:fillRect/>
          </a:stretch>
        </p:blipFill>
        <p:spPr>
          <a:xfrm>
            <a:off x="533400" y="2038350"/>
            <a:ext cx="2071688" cy="1905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33350"/>
            <a:ext cx="630179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Narrative History (S&amp;Ls)</a:t>
            </a:r>
          </a:p>
        </p:txBody>
      </p:sp>
      <p:sp>
        <p:nvSpPr>
          <p:cNvPr id="3" name="TextBox 2"/>
          <p:cNvSpPr txBox="1"/>
          <p:nvPr/>
        </p:nvSpPr>
        <p:spPr>
          <a:xfrm>
            <a:off x="2438400" y="1047750"/>
            <a:ext cx="6553200" cy="3970318"/>
          </a:xfrm>
          <a:prstGeom prst="rect">
            <a:avLst/>
          </a:prstGeom>
          <a:noFill/>
        </p:spPr>
        <p:txBody>
          <a:bodyPr wrap="square" rtlCol="0">
            <a:spAutoFit/>
          </a:bodyPr>
          <a:lstStyle/>
          <a:p>
            <a:pPr algn="ctr"/>
            <a:r>
              <a:rPr lang="en-US" sz="2800" b="1" dirty="0" smtClean="0"/>
              <a:t>In the late 1980’s many S&amp;Ls failed.  The Federal Savings and Loan Insurance Corporation (FSLIC) did not have enough money to pay out deposit insurance claims.  When it went bankrupt the federal government  passed FIRREA: bailed out S&amp;Ls, re-imposed restrictions on S&amp;L activities, and put S&amp;Ls under the FDIC for future deposit insurance.</a:t>
            </a:r>
          </a:p>
        </p:txBody>
      </p:sp>
      <p:pic>
        <p:nvPicPr>
          <p:cNvPr id="4" name="Picture 3" descr="savings_loans.png"/>
          <p:cNvPicPr>
            <a:picLocks noChangeAspect="1"/>
          </p:cNvPicPr>
          <p:nvPr/>
        </p:nvPicPr>
        <p:blipFill>
          <a:blip r:embed="rId2"/>
          <a:stretch>
            <a:fillRect/>
          </a:stretch>
        </p:blipFill>
        <p:spPr>
          <a:xfrm>
            <a:off x="533400" y="2038350"/>
            <a:ext cx="2071688" cy="1905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7898" y="133350"/>
            <a:ext cx="549490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Financial Institutions</a:t>
            </a:r>
          </a:p>
        </p:txBody>
      </p:sp>
      <p:graphicFrame>
        <p:nvGraphicFramePr>
          <p:cNvPr id="4" name="Content Placeholder 4"/>
          <p:cNvGraphicFramePr>
            <a:graphicFrameLocks/>
          </p:cNvGraphicFramePr>
          <p:nvPr/>
        </p:nvGraphicFramePr>
        <p:xfrm>
          <a:off x="457200" y="1276350"/>
          <a:ext cx="8229600" cy="3414489"/>
        </p:xfrm>
        <a:graphic>
          <a:graphicData uri="http://schemas.openxmlformats.org/drawingml/2006/table">
            <a:tbl>
              <a:tblPr firstRow="1" bandRow="1">
                <a:tableStyleId>{5C22544A-7EE6-4342-B048-85BDC9FD1C3A}</a:tableStyleId>
              </a:tblPr>
              <a:tblGrid>
                <a:gridCol w="3657600"/>
                <a:gridCol w="2362200"/>
                <a:gridCol w="2209800"/>
              </a:tblGrid>
              <a:tr h="302566">
                <a:tc>
                  <a:txBody>
                    <a:bodyPr/>
                    <a:lstStyle/>
                    <a:p>
                      <a:r>
                        <a:rPr lang="en-US" sz="1600" dirty="0" smtClean="0"/>
                        <a:t>Type of Intermediary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sz="1600" dirty="0" smtClean="0"/>
                        <a:t>Primary Liabilities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sz="1600" dirty="0" smtClean="0"/>
                        <a:t>Primary Assets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02566">
                <a:tc>
                  <a:txBody>
                    <a:bodyPr/>
                    <a:lstStyle/>
                    <a:p>
                      <a:r>
                        <a:rPr lang="en-US" sz="1600" b="1" dirty="0" smtClean="0">
                          <a:solidFill>
                            <a:srgbClr val="C00000"/>
                          </a:solidFill>
                        </a:rPr>
                        <a:t>Contractual Savings Institutions</a:t>
                      </a:r>
                      <a:endParaRPr lang="en-US" sz="1600"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2591">
                <a:tc>
                  <a:txBody>
                    <a:bodyPr/>
                    <a:lstStyle/>
                    <a:p>
                      <a:r>
                        <a:rPr lang="en-US" sz="1200" dirty="0" smtClean="0"/>
                        <a:t>Life Insurance Companies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Premium from Policies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smtClean="0"/>
                        <a:t>Corporate bonds and mortgages</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7627">
                <a:tc>
                  <a:txBody>
                    <a:bodyPr/>
                    <a:lstStyle/>
                    <a:p>
                      <a:r>
                        <a:rPr lang="en-US" sz="1200" dirty="0" smtClean="0"/>
                        <a:t>Fire and Casualty Insurance Companies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Premium from Policies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smtClean="0"/>
                        <a:t>Municipal bonds, corporate</a:t>
                      </a:r>
                      <a:r>
                        <a:rPr lang="en-US" sz="1100" baseline="0" dirty="0" smtClean="0"/>
                        <a:t> bonds and stocks, US </a:t>
                      </a:r>
                      <a:r>
                        <a:rPr lang="en-US" sz="1100" baseline="0" dirty="0" err="1" smtClean="0"/>
                        <a:t>Govt</a:t>
                      </a:r>
                      <a:r>
                        <a:rPr lang="en-US" sz="1100" baseline="0" dirty="0" smtClean="0"/>
                        <a:t> securities</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3618">
                <a:tc>
                  <a:txBody>
                    <a:bodyPr/>
                    <a:lstStyle/>
                    <a:p>
                      <a:r>
                        <a:rPr lang="en-US" sz="1200" dirty="0" smtClean="0"/>
                        <a:t>Pension Funds, Government Retirement Funds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Employee and Employer Contributions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smtClean="0"/>
                        <a:t>Corporate bonds and stock</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2566">
                <a:tc>
                  <a:txBody>
                    <a:bodyPr/>
                    <a:lstStyle/>
                    <a:p>
                      <a:r>
                        <a:rPr lang="en-US" sz="1600" b="1" dirty="0" smtClean="0">
                          <a:solidFill>
                            <a:srgbClr val="C00000"/>
                          </a:solidFill>
                        </a:rPr>
                        <a:t>Investment Intermediaries</a:t>
                      </a:r>
                      <a:endParaRPr lang="en-US" sz="1600"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2591">
                <a:tc>
                  <a:txBody>
                    <a:bodyPr/>
                    <a:lstStyle/>
                    <a:p>
                      <a:r>
                        <a:rPr lang="en-US" sz="1200" dirty="0" smtClean="0"/>
                        <a:t>Finance Companies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Commercial</a:t>
                      </a:r>
                      <a:r>
                        <a:rPr lang="en-US" sz="1200" baseline="0" dirty="0" smtClean="0"/>
                        <a:t> paper, stock, bonds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smtClean="0"/>
                        <a:t>Consumer and business loans</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9210">
                <a:tc>
                  <a:txBody>
                    <a:bodyPr/>
                    <a:lstStyle/>
                    <a:p>
                      <a:r>
                        <a:rPr lang="en-US" sz="1200" dirty="0" smtClean="0"/>
                        <a:t>Mutual Funds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Shares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smtClean="0"/>
                        <a:t>Stocks and bonds</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9210">
                <a:tc>
                  <a:txBody>
                    <a:bodyPr/>
                    <a:lstStyle/>
                    <a:p>
                      <a:r>
                        <a:rPr lang="en-US" sz="1200" dirty="0" smtClean="0"/>
                        <a:t>Money Market Mutual</a:t>
                      </a:r>
                      <a:r>
                        <a:rPr lang="en-US" sz="1200" baseline="0" dirty="0" smtClean="0"/>
                        <a:t> Funds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Shares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smtClean="0"/>
                        <a:t>Money market instruments</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33350"/>
            <a:ext cx="707187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Financial Legislation (S&amp;Ls)</a:t>
            </a:r>
          </a:p>
        </p:txBody>
      </p:sp>
      <p:sp>
        <p:nvSpPr>
          <p:cNvPr id="3" name="TextBox 2"/>
          <p:cNvSpPr txBox="1"/>
          <p:nvPr/>
        </p:nvSpPr>
        <p:spPr>
          <a:xfrm>
            <a:off x="914400" y="1165920"/>
            <a:ext cx="7848600" cy="3539430"/>
          </a:xfrm>
          <a:prstGeom prst="rect">
            <a:avLst/>
          </a:prstGeom>
          <a:noFill/>
        </p:spPr>
        <p:txBody>
          <a:bodyPr wrap="square" rtlCol="0">
            <a:spAutoFit/>
          </a:bodyPr>
          <a:lstStyle/>
          <a:p>
            <a:r>
              <a:rPr lang="en-US" sz="2800" b="1" u="sng" dirty="0" smtClean="0"/>
              <a:t>Financial Institutions Reform, Recovery, and Enforcement Act (FIRREA) of 1989</a:t>
            </a:r>
          </a:p>
          <a:p>
            <a:pPr>
              <a:buFont typeface="Arial" pitchFamily="34" charset="0"/>
              <a:buChar char="•"/>
            </a:pPr>
            <a:r>
              <a:rPr lang="en-US" sz="2800" b="1" dirty="0" smtClean="0"/>
              <a:t> funds to resolve S&amp;L failures</a:t>
            </a:r>
          </a:p>
          <a:p>
            <a:pPr>
              <a:buFont typeface="Arial" pitchFamily="34" charset="0"/>
              <a:buChar char="•"/>
            </a:pPr>
            <a:r>
              <a:rPr lang="en-US" sz="2800" b="1" dirty="0" smtClean="0"/>
              <a:t> eliminated FSLIC and FHLB Board</a:t>
            </a:r>
          </a:p>
          <a:p>
            <a:pPr>
              <a:buFont typeface="Arial" pitchFamily="34" charset="0"/>
              <a:buChar char="•"/>
            </a:pPr>
            <a:r>
              <a:rPr lang="en-US" sz="2800" b="1" dirty="0" smtClean="0"/>
              <a:t> created Office of Thrift Supervision</a:t>
            </a:r>
          </a:p>
          <a:p>
            <a:pPr>
              <a:buFont typeface="Arial" pitchFamily="34" charset="0"/>
              <a:buChar char="•"/>
            </a:pPr>
            <a:r>
              <a:rPr lang="en-US" sz="2800" b="1" dirty="0" smtClean="0"/>
              <a:t> created Resolution Trust Corporation</a:t>
            </a:r>
          </a:p>
          <a:p>
            <a:pPr>
              <a:buFont typeface="Arial" pitchFamily="34" charset="0"/>
              <a:buChar char="•"/>
            </a:pPr>
            <a:r>
              <a:rPr lang="en-US" sz="2800" b="1" dirty="0" smtClean="0"/>
              <a:t> raised deposit insurance premiums</a:t>
            </a:r>
          </a:p>
          <a:p>
            <a:pPr>
              <a:buFont typeface="Arial" pitchFamily="34" charset="0"/>
              <a:buChar char="•"/>
            </a:pPr>
            <a:r>
              <a:rPr lang="en-US" sz="2800" b="1" dirty="0" smtClean="0"/>
              <a:t> re-imposed restrictions on S&amp;L activities</a:t>
            </a:r>
          </a:p>
        </p:txBody>
      </p:sp>
      <p:pic>
        <p:nvPicPr>
          <p:cNvPr id="4" name="Picture 3" descr="savings_loans.png"/>
          <p:cNvPicPr>
            <a:picLocks noChangeAspect="1"/>
          </p:cNvPicPr>
          <p:nvPr/>
        </p:nvPicPr>
        <p:blipFill>
          <a:blip r:embed="rId2"/>
          <a:stretch>
            <a:fillRect/>
          </a:stretch>
        </p:blipFill>
        <p:spPr>
          <a:xfrm>
            <a:off x="6781800" y="2038350"/>
            <a:ext cx="2071688" cy="1905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4146" y="133350"/>
            <a:ext cx="622965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Narrative History (FDIC)</a:t>
            </a:r>
          </a:p>
        </p:txBody>
      </p:sp>
      <p:sp>
        <p:nvSpPr>
          <p:cNvPr id="3" name="TextBox 2"/>
          <p:cNvSpPr txBox="1"/>
          <p:nvPr/>
        </p:nvSpPr>
        <p:spPr>
          <a:xfrm>
            <a:off x="2438400" y="963632"/>
            <a:ext cx="6553200" cy="3970318"/>
          </a:xfrm>
          <a:prstGeom prst="rect">
            <a:avLst/>
          </a:prstGeom>
          <a:noFill/>
        </p:spPr>
        <p:txBody>
          <a:bodyPr wrap="square" rtlCol="0">
            <a:spAutoFit/>
          </a:bodyPr>
          <a:lstStyle/>
          <a:p>
            <a:pPr algn="ctr"/>
            <a:r>
              <a:rPr lang="en-US" sz="2800" b="1" dirty="0" smtClean="0"/>
              <a:t>The FDIC created moral hazard in part because its premiums were unrelated to the riskiness of assets.  This was partly fixed by imposing risk-based premiums.  In addition banks were monitored closer to identify solvency problems earlier.  Congress stopped the “too big to fail” policy, but it left a loophole in the Federal Reserve legislation that </a:t>
            </a:r>
            <a:r>
              <a:rPr lang="en-US" sz="2800" b="1" dirty="0" err="1" smtClean="0"/>
              <a:t>Bernake</a:t>
            </a:r>
            <a:r>
              <a:rPr lang="en-US" sz="2800" b="1" dirty="0" smtClean="0"/>
              <a:t> exploited.</a:t>
            </a:r>
          </a:p>
        </p:txBody>
      </p:sp>
      <p:pic>
        <p:nvPicPr>
          <p:cNvPr id="4" name="Picture 3" descr="fdic.png"/>
          <p:cNvPicPr>
            <a:picLocks noChangeAspect="1"/>
          </p:cNvPicPr>
          <p:nvPr/>
        </p:nvPicPr>
        <p:blipFill>
          <a:blip r:embed="rId2" cstate="print"/>
          <a:stretch>
            <a:fillRect/>
          </a:stretch>
        </p:blipFill>
        <p:spPr>
          <a:xfrm>
            <a:off x="381000" y="2343150"/>
            <a:ext cx="2000250" cy="87010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33350"/>
            <a:ext cx="699973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Financial Legislation (FDIC)</a:t>
            </a:r>
          </a:p>
        </p:txBody>
      </p:sp>
      <p:sp>
        <p:nvSpPr>
          <p:cNvPr id="3" name="TextBox 2"/>
          <p:cNvSpPr txBox="1"/>
          <p:nvPr/>
        </p:nvSpPr>
        <p:spPr>
          <a:xfrm>
            <a:off x="914400" y="1428750"/>
            <a:ext cx="7848600" cy="3108543"/>
          </a:xfrm>
          <a:prstGeom prst="rect">
            <a:avLst/>
          </a:prstGeom>
          <a:noFill/>
        </p:spPr>
        <p:txBody>
          <a:bodyPr wrap="square" rtlCol="0">
            <a:spAutoFit/>
          </a:bodyPr>
          <a:lstStyle/>
          <a:p>
            <a:r>
              <a:rPr lang="en-US" sz="2800" b="1" u="sng" dirty="0" smtClean="0"/>
              <a:t>Federal Deposit Insurance Corporation Improvement Act (FDICIA) of 1991</a:t>
            </a:r>
          </a:p>
          <a:p>
            <a:pPr>
              <a:buFont typeface="Arial" pitchFamily="34" charset="0"/>
              <a:buChar char="•"/>
            </a:pPr>
            <a:r>
              <a:rPr lang="en-US" sz="2800" b="1" dirty="0" smtClean="0"/>
              <a:t> recapitalized the FDIC</a:t>
            </a:r>
          </a:p>
          <a:p>
            <a:pPr>
              <a:buFont typeface="Arial" pitchFamily="34" charset="0"/>
              <a:buChar char="•"/>
            </a:pPr>
            <a:r>
              <a:rPr lang="en-US" sz="2800" b="1" dirty="0" smtClean="0"/>
              <a:t> limited “too big to fail” policy</a:t>
            </a:r>
          </a:p>
          <a:p>
            <a:pPr>
              <a:buFont typeface="Arial" pitchFamily="34" charset="0"/>
              <a:buChar char="•"/>
            </a:pPr>
            <a:r>
              <a:rPr lang="en-US" sz="2800" b="1" dirty="0" smtClean="0"/>
              <a:t> established risk-based premiums for FDIC</a:t>
            </a:r>
          </a:p>
          <a:p>
            <a:pPr>
              <a:buFont typeface="Arial" pitchFamily="34" charset="0"/>
              <a:buChar char="•"/>
            </a:pPr>
            <a:r>
              <a:rPr lang="en-US" sz="2800" b="1" dirty="0" smtClean="0"/>
              <a:t> increased examinations, capital &amp; reporting </a:t>
            </a:r>
            <a:r>
              <a:rPr lang="en-US" sz="2800" b="1" dirty="0" err="1" smtClean="0"/>
              <a:t>reqs</a:t>
            </a:r>
            <a:r>
              <a:rPr lang="en-US" sz="2800" b="1" dirty="0" smtClean="0"/>
              <a:t>.</a:t>
            </a:r>
          </a:p>
          <a:p>
            <a:pPr>
              <a:buFont typeface="Arial" pitchFamily="34" charset="0"/>
              <a:buChar char="•"/>
            </a:pPr>
            <a:r>
              <a:rPr lang="en-US" sz="2800" b="1" dirty="0" smtClean="0"/>
              <a:t> Federal Reserve supervision of foreign banks</a:t>
            </a:r>
          </a:p>
        </p:txBody>
      </p:sp>
      <p:pic>
        <p:nvPicPr>
          <p:cNvPr id="4" name="Picture 3" descr="fdic.png"/>
          <p:cNvPicPr>
            <a:picLocks noChangeAspect="1"/>
          </p:cNvPicPr>
          <p:nvPr/>
        </p:nvPicPr>
        <p:blipFill>
          <a:blip r:embed="rId2" cstate="print"/>
          <a:stretch>
            <a:fillRect/>
          </a:stretch>
        </p:blipFill>
        <p:spPr>
          <a:xfrm>
            <a:off x="6858000" y="2038350"/>
            <a:ext cx="2000250" cy="87010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33350"/>
            <a:ext cx="699973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Financial Legislation (FDIC)</a:t>
            </a:r>
          </a:p>
        </p:txBody>
      </p:sp>
      <p:sp>
        <p:nvSpPr>
          <p:cNvPr id="3" name="TextBox 2"/>
          <p:cNvSpPr txBox="1"/>
          <p:nvPr/>
        </p:nvSpPr>
        <p:spPr>
          <a:xfrm>
            <a:off x="914400" y="1428750"/>
            <a:ext cx="7848600" cy="2246769"/>
          </a:xfrm>
          <a:prstGeom prst="rect">
            <a:avLst/>
          </a:prstGeom>
          <a:noFill/>
        </p:spPr>
        <p:txBody>
          <a:bodyPr wrap="square" rtlCol="0">
            <a:spAutoFit/>
          </a:bodyPr>
          <a:lstStyle/>
          <a:p>
            <a:r>
              <a:rPr lang="en-US" sz="2800" b="1" u="sng" dirty="0" smtClean="0"/>
              <a:t>Federal Deposit Insurance Corporation Reform Act of 2005</a:t>
            </a:r>
          </a:p>
          <a:p>
            <a:pPr>
              <a:buFont typeface="Arial" pitchFamily="34" charset="0"/>
              <a:buChar char="•"/>
            </a:pPr>
            <a:r>
              <a:rPr lang="en-US" sz="2800" b="1" dirty="0" smtClean="0"/>
              <a:t> merged Bank Insurance Fund &amp; Savings Ass. Fund</a:t>
            </a:r>
          </a:p>
          <a:p>
            <a:pPr>
              <a:buFont typeface="Arial" pitchFamily="34" charset="0"/>
              <a:buChar char="•"/>
            </a:pPr>
            <a:r>
              <a:rPr lang="en-US" sz="2800" b="1" dirty="0" smtClean="0"/>
              <a:t> increased deposit insurance on IRAs to $250k</a:t>
            </a:r>
          </a:p>
          <a:p>
            <a:pPr>
              <a:buFont typeface="Arial" pitchFamily="34" charset="0"/>
              <a:buChar char="•"/>
            </a:pPr>
            <a:r>
              <a:rPr lang="en-US" sz="2800" b="1" dirty="0" smtClean="0"/>
              <a:t> revised risk-based premiums for FDIC</a:t>
            </a:r>
          </a:p>
        </p:txBody>
      </p:sp>
      <p:pic>
        <p:nvPicPr>
          <p:cNvPr id="4" name="Picture 3" descr="fdic.png"/>
          <p:cNvPicPr>
            <a:picLocks noChangeAspect="1"/>
          </p:cNvPicPr>
          <p:nvPr/>
        </p:nvPicPr>
        <p:blipFill>
          <a:blip r:embed="rId2" cstate="print"/>
          <a:stretch>
            <a:fillRect/>
          </a:stretch>
        </p:blipFill>
        <p:spPr>
          <a:xfrm>
            <a:off x="3657600" y="3867150"/>
            <a:ext cx="2000250" cy="870109"/>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ock_exchange.jpg"/>
          <p:cNvPicPr>
            <a:picLocks noChangeAspect="1"/>
          </p:cNvPicPr>
          <p:nvPr/>
        </p:nvPicPr>
        <p:blipFill>
          <a:blip r:embed="rId2" cstate="print"/>
          <a:stretch>
            <a:fillRect/>
          </a:stretch>
        </p:blipFill>
        <p:spPr>
          <a:xfrm>
            <a:off x="381000" y="1047750"/>
            <a:ext cx="2286000" cy="1706880"/>
          </a:xfrm>
          <a:prstGeom prst="rect">
            <a:avLst/>
          </a:prstGeom>
          <a:ln>
            <a:solidFill>
              <a:schemeClr val="tx1"/>
            </a:solidFill>
          </a:ln>
        </p:spPr>
      </p:pic>
      <p:sp>
        <p:nvSpPr>
          <p:cNvPr id="3" name="TextBox 2"/>
          <p:cNvSpPr txBox="1"/>
          <p:nvPr/>
        </p:nvSpPr>
        <p:spPr>
          <a:xfrm>
            <a:off x="1314146" y="133350"/>
            <a:ext cx="663957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Narrative History (stocks)</a:t>
            </a:r>
          </a:p>
        </p:txBody>
      </p:sp>
      <p:sp>
        <p:nvSpPr>
          <p:cNvPr id="4" name="TextBox 3"/>
          <p:cNvSpPr txBox="1"/>
          <p:nvPr/>
        </p:nvSpPr>
        <p:spPr>
          <a:xfrm>
            <a:off x="2971800" y="1242120"/>
            <a:ext cx="5867400" cy="3539430"/>
          </a:xfrm>
          <a:prstGeom prst="rect">
            <a:avLst/>
          </a:prstGeom>
          <a:noFill/>
        </p:spPr>
        <p:txBody>
          <a:bodyPr wrap="square" rtlCol="0">
            <a:spAutoFit/>
          </a:bodyPr>
          <a:lstStyle/>
          <a:p>
            <a:pPr algn="ctr"/>
            <a:r>
              <a:rPr lang="en-US" sz="2800" b="1" dirty="0" smtClean="0"/>
              <a:t>The SEC was created in 1934 to regulate stock trades.  The stock crash of 1929 precipitated this legislation.  Accounting shenanigans by the Enron Corporation in 2001 led to the Sarbanes-Oxley Act of 2002, which imposed accounting regulations on publicly traded companies. </a:t>
            </a:r>
          </a:p>
        </p:txBody>
      </p:sp>
      <p:pic>
        <p:nvPicPr>
          <p:cNvPr id="5" name="Picture 4" descr="enron.jpg"/>
          <p:cNvPicPr>
            <a:picLocks noChangeAspect="1"/>
          </p:cNvPicPr>
          <p:nvPr/>
        </p:nvPicPr>
        <p:blipFill>
          <a:blip r:embed="rId3"/>
          <a:stretch>
            <a:fillRect/>
          </a:stretch>
        </p:blipFill>
        <p:spPr>
          <a:xfrm>
            <a:off x="533400" y="3028950"/>
            <a:ext cx="1818640" cy="1818640"/>
          </a:xfrm>
          <a:prstGeom prst="rect">
            <a:avLst/>
          </a:prstGeom>
          <a:ln>
            <a:solidFill>
              <a:schemeClr val="tx1"/>
            </a:solid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133350"/>
            <a:ext cx="740965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Financial Legislation (stocks)</a:t>
            </a:r>
          </a:p>
        </p:txBody>
      </p:sp>
      <p:sp>
        <p:nvSpPr>
          <p:cNvPr id="5" name="TextBox 4"/>
          <p:cNvSpPr txBox="1"/>
          <p:nvPr/>
        </p:nvSpPr>
        <p:spPr>
          <a:xfrm>
            <a:off x="533400" y="913745"/>
            <a:ext cx="8458200" cy="3754874"/>
          </a:xfrm>
          <a:prstGeom prst="rect">
            <a:avLst/>
          </a:prstGeom>
          <a:noFill/>
        </p:spPr>
        <p:txBody>
          <a:bodyPr wrap="square" rtlCol="0">
            <a:spAutoFit/>
          </a:bodyPr>
          <a:lstStyle/>
          <a:p>
            <a:r>
              <a:rPr lang="en-US" sz="2800" b="1" u="sng" dirty="0" smtClean="0"/>
              <a:t>Securities Act of 1933 / Securities Exchange Act of 1934</a:t>
            </a:r>
          </a:p>
          <a:p>
            <a:pPr>
              <a:buFont typeface="Arial" pitchFamily="34" charset="0"/>
              <a:buChar char="•"/>
            </a:pPr>
            <a:r>
              <a:rPr lang="en-US" sz="2800" b="1" dirty="0" smtClean="0"/>
              <a:t> required financial reports for investors</a:t>
            </a:r>
          </a:p>
          <a:p>
            <a:pPr>
              <a:buFont typeface="Arial" pitchFamily="34" charset="0"/>
              <a:buChar char="•"/>
            </a:pPr>
            <a:r>
              <a:rPr lang="en-US" sz="2800" b="1" dirty="0" smtClean="0"/>
              <a:t> prohibited securities misrepresentations and fraud</a:t>
            </a:r>
          </a:p>
          <a:p>
            <a:pPr>
              <a:buFont typeface="Arial" pitchFamily="34" charset="0"/>
              <a:buChar char="•"/>
            </a:pPr>
            <a:r>
              <a:rPr lang="en-US" sz="2800" b="1" dirty="0" smtClean="0"/>
              <a:t> created Securities and Exchange Commission (SEC)</a:t>
            </a:r>
          </a:p>
          <a:p>
            <a:endParaRPr lang="en-US" sz="1400" b="1" dirty="0" smtClean="0"/>
          </a:p>
          <a:p>
            <a:r>
              <a:rPr lang="en-US" sz="2800" b="1" u="sng" dirty="0" smtClean="0"/>
              <a:t>Sarbanes-Oxley Act of 2002</a:t>
            </a:r>
          </a:p>
          <a:p>
            <a:pPr>
              <a:buFont typeface="Arial" pitchFamily="34" charset="0"/>
              <a:buChar char="•"/>
            </a:pPr>
            <a:r>
              <a:rPr lang="en-US" sz="2800" b="1" dirty="0" smtClean="0"/>
              <a:t> Public Company Accounting Oversight Board (PCAOB)</a:t>
            </a:r>
          </a:p>
          <a:p>
            <a:pPr>
              <a:buFont typeface="Arial" pitchFamily="34" charset="0"/>
              <a:buChar char="•"/>
            </a:pPr>
            <a:r>
              <a:rPr lang="en-US" sz="2800" b="1" dirty="0" smtClean="0"/>
              <a:t> prohibits certain conflicts of interest</a:t>
            </a:r>
          </a:p>
          <a:p>
            <a:pPr>
              <a:buFont typeface="Arial" pitchFamily="34" charset="0"/>
              <a:buChar char="•"/>
            </a:pPr>
            <a:r>
              <a:rPr lang="en-US" sz="2800" b="1" dirty="0" smtClean="0"/>
              <a:t> requires CEO/CFO certification of financial statements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33350"/>
            <a:ext cx="775814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Financial Legislation (brokers)</a:t>
            </a:r>
          </a:p>
        </p:txBody>
      </p:sp>
      <p:sp>
        <p:nvSpPr>
          <p:cNvPr id="3" name="TextBox 2"/>
          <p:cNvSpPr txBox="1"/>
          <p:nvPr/>
        </p:nvSpPr>
        <p:spPr>
          <a:xfrm>
            <a:off x="1600200" y="1683425"/>
            <a:ext cx="5715000" cy="2031325"/>
          </a:xfrm>
          <a:prstGeom prst="rect">
            <a:avLst/>
          </a:prstGeom>
          <a:noFill/>
        </p:spPr>
        <p:txBody>
          <a:bodyPr wrap="square" rtlCol="0">
            <a:spAutoFit/>
          </a:bodyPr>
          <a:lstStyle/>
          <a:p>
            <a:r>
              <a:rPr lang="en-US" sz="2800" b="1" u="sng" dirty="0" smtClean="0"/>
              <a:t>Investment Company Act of 1940</a:t>
            </a:r>
          </a:p>
          <a:p>
            <a:pPr>
              <a:buFont typeface="Arial" pitchFamily="34" charset="0"/>
              <a:buChar char="•"/>
            </a:pPr>
            <a:r>
              <a:rPr lang="en-US" sz="2800" b="1" dirty="0" smtClean="0"/>
              <a:t> regulated investment companies</a:t>
            </a:r>
          </a:p>
          <a:p>
            <a:endParaRPr lang="en-US" sz="1400" b="1" dirty="0" smtClean="0"/>
          </a:p>
          <a:p>
            <a:r>
              <a:rPr lang="en-US" sz="2800" b="1" u="sng" dirty="0" smtClean="0"/>
              <a:t>Investment Advisers Act of 1940</a:t>
            </a:r>
          </a:p>
          <a:p>
            <a:pPr>
              <a:buFont typeface="Arial" pitchFamily="34" charset="0"/>
              <a:buChar char="•"/>
            </a:pPr>
            <a:r>
              <a:rPr lang="en-US" sz="2800" b="1" dirty="0" smtClean="0"/>
              <a:t> regulated investment advisers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14146" y="133350"/>
            <a:ext cx="632102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Narrative History (2010)</a:t>
            </a:r>
          </a:p>
        </p:txBody>
      </p:sp>
      <p:sp>
        <p:nvSpPr>
          <p:cNvPr id="4" name="TextBox 3"/>
          <p:cNvSpPr txBox="1"/>
          <p:nvPr/>
        </p:nvSpPr>
        <p:spPr>
          <a:xfrm>
            <a:off x="3048000" y="1276350"/>
            <a:ext cx="5715000" cy="3539430"/>
          </a:xfrm>
          <a:prstGeom prst="rect">
            <a:avLst/>
          </a:prstGeom>
          <a:noFill/>
        </p:spPr>
        <p:txBody>
          <a:bodyPr wrap="square" rtlCol="0">
            <a:spAutoFit/>
          </a:bodyPr>
          <a:lstStyle/>
          <a:p>
            <a:pPr algn="ctr"/>
            <a:r>
              <a:rPr lang="en-US" sz="2800" b="1" dirty="0" smtClean="0"/>
              <a:t>In response to the Great Recession (the sub-prime crisis) Congress enacted a comprehensive financial reform bill in July of 2010.  It undoes a lot of past deregulation and imposes many new regulations.  The unintended consequences of this legislation are not yet clear.</a:t>
            </a:r>
          </a:p>
        </p:txBody>
      </p:sp>
      <p:pic>
        <p:nvPicPr>
          <p:cNvPr id="6" name="Picture 5" descr="doddfrank.png"/>
          <p:cNvPicPr>
            <a:picLocks noChangeAspect="1"/>
          </p:cNvPicPr>
          <p:nvPr/>
        </p:nvPicPr>
        <p:blipFill>
          <a:blip r:embed="rId2"/>
          <a:stretch>
            <a:fillRect/>
          </a:stretch>
        </p:blipFill>
        <p:spPr>
          <a:xfrm>
            <a:off x="335280" y="1676400"/>
            <a:ext cx="2331720" cy="2571750"/>
          </a:xfrm>
          <a:prstGeom prst="rect">
            <a:avLst/>
          </a:prstGeom>
          <a:ln>
            <a:solidFill>
              <a:schemeClr val="tx1"/>
            </a:solid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33350"/>
            <a:ext cx="709110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Financial Legislation (2010)</a:t>
            </a:r>
          </a:p>
        </p:txBody>
      </p:sp>
      <p:sp>
        <p:nvSpPr>
          <p:cNvPr id="3" name="TextBox 2"/>
          <p:cNvSpPr txBox="1"/>
          <p:nvPr/>
        </p:nvSpPr>
        <p:spPr>
          <a:xfrm>
            <a:off x="914400" y="971550"/>
            <a:ext cx="7848600" cy="3970318"/>
          </a:xfrm>
          <a:prstGeom prst="rect">
            <a:avLst/>
          </a:prstGeom>
          <a:noFill/>
        </p:spPr>
        <p:txBody>
          <a:bodyPr wrap="square" rtlCol="0">
            <a:spAutoFit/>
          </a:bodyPr>
          <a:lstStyle/>
          <a:p>
            <a:r>
              <a:rPr lang="en-US" sz="2800" b="1" u="sng" dirty="0" smtClean="0"/>
              <a:t>Dodd-Frank Wall Street Reform and Consumer Protection Act of 2010</a:t>
            </a:r>
          </a:p>
          <a:p>
            <a:pPr>
              <a:buFont typeface="Arial" pitchFamily="34" charset="0"/>
              <a:buChar char="•"/>
            </a:pPr>
            <a:r>
              <a:rPr lang="en-US" sz="2800" b="1" dirty="0" smtClean="0"/>
              <a:t> consolidates regulatory agencies</a:t>
            </a:r>
          </a:p>
          <a:p>
            <a:pPr>
              <a:buFont typeface="Arial" pitchFamily="34" charset="0"/>
              <a:buChar char="•"/>
            </a:pPr>
            <a:r>
              <a:rPr lang="en-US" sz="2800" b="1" dirty="0" smtClean="0"/>
              <a:t> eliminates thrift charter</a:t>
            </a:r>
          </a:p>
          <a:p>
            <a:pPr>
              <a:buFont typeface="Arial" pitchFamily="34" charset="0"/>
              <a:buChar char="•"/>
            </a:pPr>
            <a:r>
              <a:rPr lang="en-US" sz="2800" b="1" dirty="0" smtClean="0"/>
              <a:t> creates Financial Stability Oversight Council</a:t>
            </a:r>
          </a:p>
          <a:p>
            <a:pPr>
              <a:buFont typeface="Arial" pitchFamily="34" charset="0"/>
              <a:buChar char="•"/>
            </a:pPr>
            <a:r>
              <a:rPr lang="en-US" sz="2800" b="1" dirty="0" smtClean="0"/>
              <a:t> creates Bureau of Consumer Financial Protection</a:t>
            </a:r>
          </a:p>
          <a:p>
            <a:pPr>
              <a:buFont typeface="Arial" pitchFamily="34" charset="0"/>
              <a:buChar char="•"/>
            </a:pPr>
            <a:r>
              <a:rPr lang="en-US" sz="2800" b="1" dirty="0" smtClean="0"/>
              <a:t> Volcker rule</a:t>
            </a:r>
          </a:p>
          <a:p>
            <a:pPr>
              <a:buFont typeface="Arial" pitchFamily="34" charset="0"/>
              <a:buChar char="•"/>
            </a:pPr>
            <a:r>
              <a:rPr lang="en-US" sz="2800" b="1" dirty="0" smtClean="0"/>
              <a:t> regulates derivatives</a:t>
            </a:r>
          </a:p>
          <a:p>
            <a:pPr>
              <a:buFont typeface="Arial" pitchFamily="34" charset="0"/>
              <a:buChar char="•"/>
            </a:pPr>
            <a:r>
              <a:rPr lang="en-US" sz="2800" b="1" dirty="0" smtClean="0"/>
              <a:t> regulates hedge funds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33350"/>
            <a:ext cx="709110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Financial Legislation (2010)</a:t>
            </a:r>
          </a:p>
        </p:txBody>
      </p:sp>
      <p:sp>
        <p:nvSpPr>
          <p:cNvPr id="5" name="TextBox 4"/>
          <p:cNvSpPr txBox="1"/>
          <p:nvPr/>
        </p:nvSpPr>
        <p:spPr>
          <a:xfrm>
            <a:off x="1219200" y="971550"/>
            <a:ext cx="7467600" cy="2246769"/>
          </a:xfrm>
          <a:prstGeom prst="rect">
            <a:avLst/>
          </a:prstGeom>
          <a:noFill/>
        </p:spPr>
        <p:txBody>
          <a:bodyPr wrap="square" rtlCol="0">
            <a:spAutoFit/>
          </a:bodyPr>
          <a:lstStyle/>
          <a:p>
            <a:r>
              <a:rPr lang="en-US" sz="2800" b="1" u="sng" dirty="0" smtClean="0"/>
              <a:t>Volcker Rule</a:t>
            </a:r>
          </a:p>
          <a:p>
            <a:pPr>
              <a:buFont typeface="Arial" pitchFamily="34" charset="0"/>
              <a:buChar char="•"/>
            </a:pPr>
            <a:r>
              <a:rPr lang="en-US" sz="2800" b="1" dirty="0" smtClean="0"/>
              <a:t> prohibits banks from proprietary trading</a:t>
            </a:r>
          </a:p>
          <a:p>
            <a:pPr lvl="1">
              <a:buFont typeface="Courier New" pitchFamily="49" charset="0"/>
              <a:buChar char="o"/>
            </a:pPr>
            <a:r>
              <a:rPr lang="en-US" sz="2800" b="1" dirty="0" smtClean="0"/>
              <a:t> trading own money instead of client money</a:t>
            </a:r>
          </a:p>
          <a:p>
            <a:pPr>
              <a:buFont typeface="Arial" pitchFamily="34" charset="0"/>
              <a:buChar char="•"/>
            </a:pPr>
            <a:r>
              <a:rPr lang="en-US" sz="2800" b="1" dirty="0" smtClean="0"/>
              <a:t> prohibits banks from investing in hedge funds</a:t>
            </a:r>
          </a:p>
          <a:p>
            <a:pPr>
              <a:buFont typeface="Arial" pitchFamily="34" charset="0"/>
              <a:buChar char="•"/>
            </a:pPr>
            <a:r>
              <a:rPr lang="en-US" sz="2800" b="1" dirty="0" smtClean="0"/>
              <a:t> limits liabilities banks can hold</a:t>
            </a:r>
          </a:p>
        </p:txBody>
      </p:sp>
      <p:pic>
        <p:nvPicPr>
          <p:cNvPr id="6" name="Picture 5" descr="volcker.png"/>
          <p:cNvPicPr>
            <a:picLocks noChangeAspect="1"/>
          </p:cNvPicPr>
          <p:nvPr/>
        </p:nvPicPr>
        <p:blipFill>
          <a:blip r:embed="rId2"/>
          <a:stretch>
            <a:fillRect/>
          </a:stretch>
        </p:blipFill>
        <p:spPr>
          <a:xfrm>
            <a:off x="6324600" y="2800350"/>
            <a:ext cx="1924050" cy="2190750"/>
          </a:xfrm>
          <a:prstGeom prst="rect">
            <a:avLst/>
          </a:prstGeom>
          <a:ln>
            <a:solidFill>
              <a:schemeClr val="tx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7898" y="133350"/>
            <a:ext cx="549490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Financial Institutions</a:t>
            </a:r>
          </a:p>
        </p:txBody>
      </p:sp>
      <p:graphicFrame>
        <p:nvGraphicFramePr>
          <p:cNvPr id="4" name="Content Placeholder 4"/>
          <p:cNvGraphicFramePr>
            <a:graphicFrameLocks/>
          </p:cNvGraphicFramePr>
          <p:nvPr/>
        </p:nvGraphicFramePr>
        <p:xfrm>
          <a:off x="457200" y="1733550"/>
          <a:ext cx="8229600" cy="2143760"/>
        </p:xfrm>
        <a:graphic>
          <a:graphicData uri="http://schemas.openxmlformats.org/drawingml/2006/table">
            <a:tbl>
              <a:tblPr firstRow="1" bandRow="1">
                <a:tableStyleId>{5C22544A-7EE6-4342-B048-85BDC9FD1C3A}</a:tableStyleId>
              </a:tblPr>
              <a:tblGrid>
                <a:gridCol w="3810000"/>
                <a:gridCol w="838200"/>
                <a:gridCol w="914400"/>
                <a:gridCol w="838200"/>
                <a:gridCol w="990600"/>
                <a:gridCol w="838200"/>
              </a:tblGrid>
              <a:tr h="3556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5">
                  <a:txBody>
                    <a:bodyPr/>
                    <a:lstStyle/>
                    <a:p>
                      <a:pPr algn="ctr"/>
                      <a:r>
                        <a:rPr lang="en-US" dirty="0" smtClean="0"/>
                        <a:t>Value of Assets (Billions of $)</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55600">
                <a:tc>
                  <a:txBody>
                    <a:bodyPr/>
                    <a:lstStyle/>
                    <a:p>
                      <a:r>
                        <a:rPr lang="en-US" sz="1600" dirty="0" smtClean="0">
                          <a:solidFill>
                            <a:schemeClr val="bg1"/>
                          </a:solidFill>
                        </a:rPr>
                        <a:t>Type of Intermediary</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400" dirty="0" smtClean="0">
                          <a:solidFill>
                            <a:schemeClr val="bg1"/>
                          </a:solidFill>
                        </a:rPr>
                        <a:t>1970</a:t>
                      </a:r>
                      <a:endParaRPr lang="en-US" sz="14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400" dirty="0" smtClean="0">
                          <a:solidFill>
                            <a:schemeClr val="bg1"/>
                          </a:solidFill>
                        </a:rPr>
                        <a:t>1980</a:t>
                      </a:r>
                      <a:endParaRPr lang="en-US" sz="14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400" dirty="0" smtClean="0">
                          <a:solidFill>
                            <a:schemeClr val="bg1"/>
                          </a:solidFill>
                        </a:rPr>
                        <a:t>1990</a:t>
                      </a:r>
                      <a:endParaRPr lang="en-US" sz="14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400" dirty="0" smtClean="0">
                          <a:solidFill>
                            <a:schemeClr val="bg1"/>
                          </a:solidFill>
                        </a:rPr>
                        <a:t>2007</a:t>
                      </a:r>
                      <a:endParaRPr lang="en-US" sz="14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400" dirty="0" smtClean="0">
                          <a:solidFill>
                            <a:schemeClr val="bg1"/>
                          </a:solidFill>
                        </a:rPr>
                        <a:t>2010Q1</a:t>
                      </a:r>
                      <a:endParaRPr lang="en-US" sz="14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55600">
                <a:tc>
                  <a:txBody>
                    <a:bodyPr/>
                    <a:lstStyle/>
                    <a:p>
                      <a:r>
                        <a:rPr lang="en-US" sz="1600" b="1" dirty="0" smtClean="0">
                          <a:solidFill>
                            <a:srgbClr val="C00000"/>
                          </a:solidFill>
                        </a:rPr>
                        <a:t>Depository</a:t>
                      </a:r>
                      <a:r>
                        <a:rPr lang="en-US" sz="1600" b="1" baseline="0" dirty="0" smtClean="0">
                          <a:solidFill>
                            <a:srgbClr val="C00000"/>
                          </a:solidFill>
                        </a:rPr>
                        <a:t> Institutions (banks)</a:t>
                      </a:r>
                      <a:endParaRPr lang="en-US" sz="1600"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5600">
                <a:tc>
                  <a:txBody>
                    <a:bodyPr/>
                    <a:lstStyle/>
                    <a:p>
                      <a:r>
                        <a:rPr lang="en-US" sz="1200" dirty="0" smtClean="0"/>
                        <a:t>Commercial Banks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517</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1481</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3334</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11809.5</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14438</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5600">
                <a:tc>
                  <a:txBody>
                    <a:bodyPr/>
                    <a:lstStyle/>
                    <a:p>
                      <a:r>
                        <a:rPr lang="en-US" sz="1200" dirty="0" smtClean="0"/>
                        <a:t>Savings and Loans Institutions and Mutual Savings Banks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250</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792</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1365</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1815.0</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1262.3</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5600">
                <a:tc>
                  <a:txBody>
                    <a:bodyPr/>
                    <a:lstStyle/>
                    <a:p>
                      <a:r>
                        <a:rPr lang="en-US" sz="1200" dirty="0" smtClean="0"/>
                        <a:t>Credit Unions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18</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67</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215</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758.7</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892.4</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610" y="133350"/>
            <a:ext cx="928081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Financial Stability Oversight Council</a:t>
            </a:r>
          </a:p>
        </p:txBody>
      </p:sp>
      <p:sp>
        <p:nvSpPr>
          <p:cNvPr id="3" name="TextBox 2"/>
          <p:cNvSpPr txBox="1"/>
          <p:nvPr/>
        </p:nvSpPr>
        <p:spPr>
          <a:xfrm>
            <a:off x="228600" y="837545"/>
            <a:ext cx="8763000" cy="4401205"/>
          </a:xfrm>
          <a:prstGeom prst="rect">
            <a:avLst/>
          </a:prstGeom>
          <a:noFill/>
        </p:spPr>
        <p:txBody>
          <a:bodyPr wrap="square" rtlCol="0">
            <a:spAutoFit/>
          </a:bodyPr>
          <a:lstStyle/>
          <a:p>
            <a:pPr>
              <a:buFont typeface="Arial" pitchFamily="34" charset="0"/>
              <a:buChar char="•"/>
            </a:pPr>
            <a:r>
              <a:rPr lang="en-US" sz="2800" b="1" dirty="0" smtClean="0"/>
              <a:t> Secretary of the Treasury (chair)</a:t>
            </a:r>
          </a:p>
          <a:p>
            <a:pPr>
              <a:buFont typeface="Arial" pitchFamily="34" charset="0"/>
              <a:buChar char="•"/>
            </a:pPr>
            <a:r>
              <a:rPr lang="en-US" sz="2800" b="1" dirty="0" smtClean="0"/>
              <a:t> Chair of the Federal Reserve</a:t>
            </a:r>
          </a:p>
          <a:p>
            <a:pPr>
              <a:buFont typeface="Arial" pitchFamily="34" charset="0"/>
              <a:buChar char="•"/>
            </a:pPr>
            <a:r>
              <a:rPr lang="en-US" sz="2800" b="1" dirty="0" smtClean="0"/>
              <a:t> Comptroller of the Currency</a:t>
            </a:r>
          </a:p>
          <a:p>
            <a:pPr>
              <a:buFont typeface="Arial" pitchFamily="34" charset="0"/>
              <a:buChar char="•"/>
            </a:pPr>
            <a:r>
              <a:rPr lang="en-US" sz="2800" b="1" dirty="0" smtClean="0"/>
              <a:t> Director of the Bureau of Consumer Financial Protection</a:t>
            </a:r>
          </a:p>
          <a:p>
            <a:pPr>
              <a:buFont typeface="Arial" pitchFamily="34" charset="0"/>
              <a:buChar char="•"/>
            </a:pPr>
            <a:r>
              <a:rPr lang="en-US" sz="2800" b="1" dirty="0" smtClean="0"/>
              <a:t> Chair of the SEC</a:t>
            </a:r>
          </a:p>
          <a:p>
            <a:pPr>
              <a:buFont typeface="Arial" pitchFamily="34" charset="0"/>
              <a:buChar char="•"/>
            </a:pPr>
            <a:r>
              <a:rPr lang="en-US" sz="2800" b="1" dirty="0" smtClean="0"/>
              <a:t> Chair of the FDIC</a:t>
            </a:r>
          </a:p>
          <a:p>
            <a:pPr>
              <a:buFont typeface="Arial" pitchFamily="34" charset="0"/>
              <a:buChar char="•"/>
            </a:pPr>
            <a:r>
              <a:rPr lang="en-US" sz="2800" b="1" dirty="0" smtClean="0"/>
              <a:t> Chair of the CFTC</a:t>
            </a:r>
          </a:p>
          <a:p>
            <a:pPr>
              <a:buFont typeface="Arial" pitchFamily="34" charset="0"/>
              <a:buChar char="•"/>
            </a:pPr>
            <a:r>
              <a:rPr lang="en-US" sz="2800" b="1" dirty="0" smtClean="0"/>
              <a:t> Director of the Federal Housing Finance Agency</a:t>
            </a:r>
          </a:p>
          <a:p>
            <a:pPr>
              <a:buFont typeface="Arial" pitchFamily="34" charset="0"/>
              <a:buChar char="•"/>
            </a:pPr>
            <a:r>
              <a:rPr lang="en-US" sz="2800" b="1" dirty="0" smtClean="0"/>
              <a:t> Chair of the National Credit Union Administration Board</a:t>
            </a:r>
          </a:p>
          <a:p>
            <a:pPr>
              <a:buFont typeface="Arial" pitchFamily="34" charset="0"/>
              <a:buChar char="•"/>
            </a:pPr>
            <a:r>
              <a:rPr lang="en-US" sz="2800" b="1" dirty="0" smtClean="0"/>
              <a:t> independent member (with insurance expertise)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7898" y="133350"/>
            <a:ext cx="549490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Financial Institutions</a:t>
            </a:r>
          </a:p>
        </p:txBody>
      </p:sp>
      <p:graphicFrame>
        <p:nvGraphicFramePr>
          <p:cNvPr id="4" name="Content Placeholder 4"/>
          <p:cNvGraphicFramePr>
            <a:graphicFrameLocks/>
          </p:cNvGraphicFramePr>
          <p:nvPr/>
        </p:nvGraphicFramePr>
        <p:xfrm>
          <a:off x="457200" y="971550"/>
          <a:ext cx="8229600" cy="3921760"/>
        </p:xfrm>
        <a:graphic>
          <a:graphicData uri="http://schemas.openxmlformats.org/drawingml/2006/table">
            <a:tbl>
              <a:tblPr firstRow="1" bandRow="1">
                <a:tableStyleId>{5C22544A-7EE6-4342-B048-85BDC9FD1C3A}</a:tableStyleId>
              </a:tblPr>
              <a:tblGrid>
                <a:gridCol w="3810000"/>
                <a:gridCol w="838200"/>
                <a:gridCol w="914400"/>
                <a:gridCol w="838200"/>
                <a:gridCol w="990600"/>
                <a:gridCol w="838200"/>
              </a:tblGrid>
              <a:tr h="3556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5">
                  <a:txBody>
                    <a:bodyPr/>
                    <a:lstStyle/>
                    <a:p>
                      <a:pPr algn="ctr"/>
                      <a:r>
                        <a:rPr lang="en-US" dirty="0" smtClean="0"/>
                        <a:t>Value of Assets (Billions of $)</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55600">
                <a:tc>
                  <a:txBody>
                    <a:bodyPr/>
                    <a:lstStyle/>
                    <a:p>
                      <a:r>
                        <a:rPr lang="en-US" sz="1600" dirty="0" smtClean="0">
                          <a:solidFill>
                            <a:schemeClr val="bg1"/>
                          </a:solidFill>
                        </a:rPr>
                        <a:t>Type of Intermediary</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400" dirty="0" smtClean="0">
                          <a:solidFill>
                            <a:schemeClr val="bg1"/>
                          </a:solidFill>
                        </a:rPr>
                        <a:t>1970</a:t>
                      </a:r>
                      <a:endParaRPr lang="en-US" sz="14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400" dirty="0" smtClean="0">
                          <a:solidFill>
                            <a:schemeClr val="bg1"/>
                          </a:solidFill>
                        </a:rPr>
                        <a:t>1980</a:t>
                      </a:r>
                      <a:endParaRPr lang="en-US" sz="14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400" dirty="0" smtClean="0">
                          <a:solidFill>
                            <a:schemeClr val="bg1"/>
                          </a:solidFill>
                        </a:rPr>
                        <a:t>1990</a:t>
                      </a:r>
                      <a:endParaRPr lang="en-US" sz="14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400" dirty="0" smtClean="0">
                          <a:solidFill>
                            <a:schemeClr val="bg1"/>
                          </a:solidFill>
                        </a:rPr>
                        <a:t>2007</a:t>
                      </a:r>
                      <a:endParaRPr lang="en-US" sz="14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400" dirty="0" smtClean="0">
                          <a:solidFill>
                            <a:schemeClr val="bg1"/>
                          </a:solidFill>
                        </a:rPr>
                        <a:t>2010Q1</a:t>
                      </a:r>
                      <a:endParaRPr lang="en-US" sz="14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55600">
                <a:tc>
                  <a:txBody>
                    <a:bodyPr/>
                    <a:lstStyle/>
                    <a:p>
                      <a:r>
                        <a:rPr lang="en-US" sz="1600" b="1" dirty="0" smtClean="0">
                          <a:solidFill>
                            <a:srgbClr val="C00000"/>
                          </a:solidFill>
                        </a:rPr>
                        <a:t>Contractual Savings Institutions</a:t>
                      </a:r>
                      <a:endParaRPr lang="en-US" sz="1600"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5600">
                <a:tc>
                  <a:txBody>
                    <a:bodyPr/>
                    <a:lstStyle/>
                    <a:p>
                      <a:r>
                        <a:rPr lang="en-US" sz="1200" dirty="0" smtClean="0"/>
                        <a:t>Life Insurance Companies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201</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464</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1367</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4952.5</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4919.0</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5600">
                <a:tc>
                  <a:txBody>
                    <a:bodyPr/>
                    <a:lstStyle/>
                    <a:p>
                      <a:r>
                        <a:rPr lang="en-US" sz="1200" dirty="0" smtClean="0"/>
                        <a:t>Fire and Casualty Insurance Companies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50</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182</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533</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1381.0</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1386.1</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5600">
                <a:tc>
                  <a:txBody>
                    <a:bodyPr/>
                    <a:lstStyle/>
                    <a:p>
                      <a:r>
                        <a:rPr lang="en-US" sz="1200" dirty="0" smtClean="0"/>
                        <a:t>Pension Funds</a:t>
                      </a:r>
                      <a:r>
                        <a:rPr lang="en-US" sz="1200" baseline="0" dirty="0" smtClean="0"/>
                        <a:t> (Private)</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112</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504</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1629</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6410.6</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5726.7</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5600">
                <a:tc>
                  <a:txBody>
                    <a:bodyPr/>
                    <a:lstStyle/>
                    <a:p>
                      <a:r>
                        <a:rPr lang="en-US" sz="1200" dirty="0" smtClean="0"/>
                        <a:t>State and local Government Retirement</a:t>
                      </a:r>
                      <a:r>
                        <a:rPr lang="en-US" sz="1200" baseline="0" dirty="0" smtClean="0"/>
                        <a:t> Funds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60</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197</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737</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3198.8</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2793.9</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5600">
                <a:tc>
                  <a:txBody>
                    <a:bodyPr/>
                    <a:lstStyle/>
                    <a:p>
                      <a:r>
                        <a:rPr lang="en-US" sz="1600" b="1" dirty="0" smtClean="0">
                          <a:solidFill>
                            <a:srgbClr val="C00000"/>
                          </a:solidFill>
                        </a:rPr>
                        <a:t>Investment Intermediaries</a:t>
                      </a:r>
                      <a:endParaRPr lang="en-US" sz="1600"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5600">
                <a:tc>
                  <a:txBody>
                    <a:bodyPr/>
                    <a:lstStyle/>
                    <a:p>
                      <a:r>
                        <a:rPr lang="en-US" sz="1200" dirty="0" smtClean="0"/>
                        <a:t>Finance Companies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64</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205</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610</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1911.2</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1665.8</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5600">
                <a:tc>
                  <a:txBody>
                    <a:bodyPr/>
                    <a:lstStyle/>
                    <a:p>
                      <a:r>
                        <a:rPr lang="en-US" sz="1200" dirty="0" smtClean="0"/>
                        <a:t>Mutual Funds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47</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70</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654</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7829.0</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7311.9</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5600">
                <a:tc>
                  <a:txBody>
                    <a:bodyPr/>
                    <a:lstStyle/>
                    <a:p>
                      <a:r>
                        <a:rPr lang="en-US" sz="1200" dirty="0" smtClean="0"/>
                        <a:t>Money Market Mutual</a:t>
                      </a:r>
                      <a:r>
                        <a:rPr lang="en-US" sz="1200" baseline="0" dirty="0" smtClean="0"/>
                        <a:t> Funds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0</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76</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498</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3033.1</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2930.7</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7898" y="133350"/>
            <a:ext cx="549490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Financial Institutions</a:t>
            </a:r>
          </a:p>
        </p:txBody>
      </p:sp>
      <p:sp>
        <p:nvSpPr>
          <p:cNvPr id="3" name="TextBox 2"/>
          <p:cNvSpPr txBox="1"/>
          <p:nvPr/>
        </p:nvSpPr>
        <p:spPr>
          <a:xfrm>
            <a:off x="2286000" y="971550"/>
            <a:ext cx="6553200" cy="3970318"/>
          </a:xfrm>
          <a:prstGeom prst="rect">
            <a:avLst/>
          </a:prstGeom>
          <a:noFill/>
        </p:spPr>
        <p:txBody>
          <a:bodyPr wrap="square" rtlCol="0">
            <a:spAutoFit/>
          </a:bodyPr>
          <a:lstStyle/>
          <a:p>
            <a:r>
              <a:rPr lang="en-US" sz="2800" b="1" u="sng" dirty="0" smtClean="0"/>
              <a:t>Pre-1970</a:t>
            </a:r>
          </a:p>
          <a:p>
            <a:pPr>
              <a:buFont typeface="Arial" pitchFamily="34" charset="0"/>
              <a:buChar char="•"/>
            </a:pPr>
            <a:r>
              <a:rPr lang="en-US" sz="2800" b="1" dirty="0" smtClean="0"/>
              <a:t> commercial banks</a:t>
            </a:r>
          </a:p>
          <a:p>
            <a:pPr lvl="1">
              <a:buFont typeface="Courier New" pitchFamily="49" charset="0"/>
              <a:buChar char="o"/>
            </a:pPr>
            <a:r>
              <a:rPr lang="en-US" sz="2800" b="1" dirty="0" smtClean="0"/>
              <a:t> monopoly on checking accounts</a:t>
            </a:r>
          </a:p>
          <a:p>
            <a:pPr lvl="1">
              <a:buFont typeface="Courier New" pitchFamily="49" charset="0"/>
              <a:buChar char="o"/>
            </a:pPr>
            <a:r>
              <a:rPr lang="en-US" sz="2800" b="1" dirty="0" smtClean="0"/>
              <a:t> more diversified</a:t>
            </a:r>
          </a:p>
          <a:p>
            <a:pPr>
              <a:buFont typeface="Arial" pitchFamily="34" charset="0"/>
              <a:buChar char="•"/>
            </a:pPr>
            <a:r>
              <a:rPr lang="en-US" sz="2800" b="1" dirty="0" smtClean="0"/>
              <a:t> thrifts</a:t>
            </a:r>
          </a:p>
          <a:p>
            <a:pPr lvl="1">
              <a:buFont typeface="Courier New" pitchFamily="49" charset="0"/>
              <a:buChar char="o"/>
            </a:pPr>
            <a:r>
              <a:rPr lang="en-US" sz="2800" b="1" dirty="0" smtClean="0"/>
              <a:t> could pay higher interest rates</a:t>
            </a:r>
          </a:p>
          <a:p>
            <a:pPr lvl="1">
              <a:buFont typeface="Courier New" pitchFamily="49" charset="0"/>
              <a:buChar char="o"/>
            </a:pPr>
            <a:r>
              <a:rPr lang="en-US" sz="2800" b="1" dirty="0" smtClean="0"/>
              <a:t> mostly mortgages</a:t>
            </a:r>
          </a:p>
          <a:p>
            <a:pPr>
              <a:buFont typeface="Arial" pitchFamily="34" charset="0"/>
              <a:buChar char="•"/>
            </a:pPr>
            <a:r>
              <a:rPr lang="en-US" sz="2800" b="1" dirty="0" smtClean="0"/>
              <a:t> investment banks</a:t>
            </a:r>
          </a:p>
          <a:p>
            <a:pPr lvl="1">
              <a:buFont typeface="Courier New" pitchFamily="49" charset="0"/>
              <a:buChar char="o"/>
            </a:pPr>
            <a:r>
              <a:rPr lang="en-US" sz="2800" b="1" dirty="0" smtClean="0"/>
              <a:t> could invest in equity securities</a:t>
            </a:r>
          </a:p>
        </p:txBody>
      </p:sp>
      <p:pic>
        <p:nvPicPr>
          <p:cNvPr id="4" name="Picture 3" descr="banking.jpg"/>
          <p:cNvPicPr>
            <a:picLocks noChangeAspect="1"/>
          </p:cNvPicPr>
          <p:nvPr/>
        </p:nvPicPr>
        <p:blipFill>
          <a:blip r:embed="rId2"/>
          <a:stretch>
            <a:fillRect/>
          </a:stretch>
        </p:blipFill>
        <p:spPr>
          <a:xfrm>
            <a:off x="254000" y="2038350"/>
            <a:ext cx="1955800" cy="163576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7898" y="133350"/>
            <a:ext cx="549490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Financial Institutions</a:t>
            </a:r>
          </a:p>
        </p:txBody>
      </p:sp>
      <p:sp>
        <p:nvSpPr>
          <p:cNvPr id="3" name="TextBox 2"/>
          <p:cNvSpPr txBox="1"/>
          <p:nvPr/>
        </p:nvSpPr>
        <p:spPr>
          <a:xfrm>
            <a:off x="2819400" y="1200150"/>
            <a:ext cx="6096000" cy="3323987"/>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thrift institutions (thrifts)</a:t>
            </a:r>
            <a:r>
              <a:rPr lang="en-US" sz="2800" b="1" dirty="0" smtClean="0"/>
              <a:t> –</a:t>
            </a:r>
          </a:p>
          <a:p>
            <a:pPr algn="ctr"/>
            <a:r>
              <a:rPr lang="en-US" sz="2800" b="1" dirty="0" smtClean="0"/>
              <a:t>savings and loan associations (S&amp;Ls), mutual savings banks, and credit unions</a:t>
            </a:r>
          </a:p>
          <a:p>
            <a:pPr algn="ctr"/>
            <a:endParaRPr lang="en-US" sz="1400" b="1" dirty="0" smtClean="0"/>
          </a:p>
          <a:p>
            <a:pPr algn="ctr"/>
            <a:r>
              <a:rPr lang="en-US" sz="2800" b="1" dirty="0" smtClean="0">
                <a:effectLst>
                  <a:outerShdw blurRad="38100" dist="38100" dir="2700000" algn="tl">
                    <a:srgbClr val="000000">
                      <a:alpha val="43137"/>
                    </a:srgbClr>
                  </a:outerShdw>
                </a:effectLst>
              </a:rPr>
              <a:t>credit unions</a:t>
            </a:r>
            <a:r>
              <a:rPr lang="en-US" sz="2800" b="1" dirty="0" smtClean="0"/>
              <a:t> –</a:t>
            </a:r>
          </a:p>
          <a:p>
            <a:pPr algn="ctr"/>
            <a:r>
              <a:rPr lang="en-US" sz="2800" b="1" dirty="0" smtClean="0"/>
              <a:t>cooperative lending institutions organized around a particular group</a:t>
            </a:r>
          </a:p>
          <a:p>
            <a:pPr algn="ctr"/>
            <a:r>
              <a:rPr lang="en-US" sz="2800" b="1" dirty="0" smtClean="0"/>
              <a:t>(e.g., union members, employees, etc.)</a:t>
            </a:r>
          </a:p>
        </p:txBody>
      </p:sp>
      <p:pic>
        <p:nvPicPr>
          <p:cNvPr id="4" name="Picture 3" descr="thrift.jpg"/>
          <p:cNvPicPr>
            <a:picLocks noChangeAspect="1"/>
          </p:cNvPicPr>
          <p:nvPr/>
        </p:nvPicPr>
        <p:blipFill>
          <a:blip r:embed="rId2"/>
          <a:srcRect b="53760"/>
          <a:stretch>
            <a:fillRect/>
          </a:stretch>
        </p:blipFill>
        <p:spPr>
          <a:xfrm>
            <a:off x="228600" y="1276350"/>
            <a:ext cx="2540000" cy="880872"/>
          </a:xfrm>
          <a:prstGeom prst="rect">
            <a:avLst/>
          </a:prstGeom>
          <a:ln>
            <a:solidFill>
              <a:schemeClr val="tx1"/>
            </a:solidFill>
          </a:ln>
        </p:spPr>
      </p:pic>
      <p:pic>
        <p:nvPicPr>
          <p:cNvPr id="5" name="Picture 4" descr="credit_union.png"/>
          <p:cNvPicPr>
            <a:picLocks noChangeAspect="1"/>
          </p:cNvPicPr>
          <p:nvPr/>
        </p:nvPicPr>
        <p:blipFill>
          <a:blip r:embed="rId3"/>
          <a:stretch>
            <a:fillRect/>
          </a:stretch>
        </p:blipFill>
        <p:spPr>
          <a:xfrm>
            <a:off x="418624" y="2114550"/>
            <a:ext cx="2476976" cy="261699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1444407"/>
            <a:ext cx="6629400" cy="3108543"/>
          </a:xfrm>
          <a:prstGeom prst="rect">
            <a:avLst/>
          </a:prstGeom>
          <a:noFill/>
        </p:spPr>
        <p:txBody>
          <a:bodyPr wrap="square" rtlCol="0">
            <a:spAutoFit/>
          </a:bodyPr>
          <a:lstStyle/>
          <a:p>
            <a:r>
              <a:rPr lang="en-US" sz="2800" b="1" u="sng" dirty="0" smtClean="0"/>
              <a:t>S&amp;Ls and Savings Banks</a:t>
            </a:r>
          </a:p>
          <a:p>
            <a:pPr>
              <a:buFont typeface="Arial" pitchFamily="34" charset="0"/>
              <a:buChar char="•"/>
            </a:pPr>
            <a:r>
              <a:rPr lang="en-US" sz="2800" b="1" dirty="0" smtClean="0"/>
              <a:t> assets: focused on mortgages</a:t>
            </a:r>
          </a:p>
          <a:p>
            <a:pPr>
              <a:buFont typeface="Arial" pitchFamily="34" charset="0"/>
              <a:buChar char="•"/>
            </a:pPr>
            <a:r>
              <a:rPr lang="en-US" sz="2800" b="1" dirty="0" smtClean="0"/>
              <a:t> liabilities: focused on savings accounts</a:t>
            </a:r>
          </a:p>
          <a:p>
            <a:pPr>
              <a:buFont typeface="Arial" pitchFamily="34" charset="0"/>
              <a:buChar char="•"/>
            </a:pPr>
            <a:r>
              <a:rPr lang="en-US" sz="2800" b="1" dirty="0" smtClean="0"/>
              <a:t> mutually owned (not shareholder owned)</a:t>
            </a:r>
          </a:p>
          <a:p>
            <a:pPr lvl="1">
              <a:buFont typeface="Courier New" pitchFamily="49" charset="0"/>
              <a:buChar char="o"/>
            </a:pPr>
            <a:r>
              <a:rPr lang="en-US" sz="2800" b="1" dirty="0" smtClean="0"/>
              <a:t> eliminates debt/equity distinction</a:t>
            </a:r>
          </a:p>
          <a:p>
            <a:pPr lvl="1">
              <a:buFont typeface="Courier New" pitchFamily="49" charset="0"/>
              <a:buChar char="o"/>
            </a:pPr>
            <a:r>
              <a:rPr lang="en-US" sz="2800" b="1" dirty="0" smtClean="0"/>
              <a:t> decreases moral hazard</a:t>
            </a:r>
          </a:p>
          <a:p>
            <a:pPr>
              <a:buFont typeface="Arial" pitchFamily="34" charset="0"/>
              <a:buChar char="•"/>
            </a:pPr>
            <a:r>
              <a:rPr lang="en-US" sz="2800" b="1" dirty="0" smtClean="0"/>
              <a:t> regulated separately from other banks</a:t>
            </a:r>
          </a:p>
        </p:txBody>
      </p:sp>
      <p:sp>
        <p:nvSpPr>
          <p:cNvPr id="4" name="TextBox 3"/>
          <p:cNvSpPr txBox="1"/>
          <p:nvPr/>
        </p:nvSpPr>
        <p:spPr>
          <a:xfrm>
            <a:off x="1667898" y="133350"/>
            <a:ext cx="549490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Financial Institutions</a:t>
            </a:r>
          </a:p>
        </p:txBody>
      </p:sp>
      <p:pic>
        <p:nvPicPr>
          <p:cNvPr id="5" name="Picture 4" descr="savings_loans.png"/>
          <p:cNvPicPr>
            <a:picLocks noChangeAspect="1"/>
          </p:cNvPicPr>
          <p:nvPr/>
        </p:nvPicPr>
        <p:blipFill>
          <a:blip r:embed="rId2"/>
          <a:stretch>
            <a:fillRect/>
          </a:stretch>
        </p:blipFill>
        <p:spPr>
          <a:xfrm>
            <a:off x="152400" y="2114550"/>
            <a:ext cx="2071688" cy="1905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7898" y="133350"/>
            <a:ext cx="549490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Financial Institutions</a:t>
            </a:r>
          </a:p>
        </p:txBody>
      </p:sp>
      <p:sp>
        <p:nvSpPr>
          <p:cNvPr id="3" name="TextBox 2"/>
          <p:cNvSpPr txBox="1"/>
          <p:nvPr/>
        </p:nvSpPr>
        <p:spPr>
          <a:xfrm>
            <a:off x="2743200" y="1242120"/>
            <a:ext cx="6172200" cy="3539430"/>
          </a:xfrm>
          <a:prstGeom prst="rect">
            <a:avLst/>
          </a:prstGeom>
          <a:noFill/>
        </p:spPr>
        <p:txBody>
          <a:bodyPr wrap="square" rtlCol="0">
            <a:spAutoFit/>
          </a:bodyPr>
          <a:lstStyle/>
          <a:p>
            <a:r>
              <a:rPr lang="en-US" sz="2800" b="1" u="sng" dirty="0" smtClean="0"/>
              <a:t>Credit Unions</a:t>
            </a:r>
          </a:p>
          <a:p>
            <a:pPr>
              <a:buFont typeface="Arial" pitchFamily="34" charset="0"/>
              <a:buChar char="•"/>
            </a:pPr>
            <a:r>
              <a:rPr lang="en-US" sz="2800" b="1" dirty="0" smtClean="0"/>
              <a:t> type of mutual</a:t>
            </a:r>
          </a:p>
          <a:p>
            <a:pPr lvl="1">
              <a:buFont typeface="Courier New" pitchFamily="49" charset="0"/>
              <a:buChar char="o"/>
            </a:pPr>
            <a:r>
              <a:rPr lang="en-US" sz="2800" b="1" dirty="0" smtClean="0"/>
              <a:t> 1 vote regardless of # of shares</a:t>
            </a:r>
          </a:p>
          <a:p>
            <a:pPr>
              <a:buFont typeface="Arial" pitchFamily="34" charset="0"/>
              <a:buChar char="•"/>
            </a:pPr>
            <a:r>
              <a:rPr lang="en-US" sz="2800" b="1" dirty="0" smtClean="0"/>
              <a:t> volunteer management</a:t>
            </a:r>
          </a:p>
          <a:p>
            <a:pPr>
              <a:buFont typeface="Arial" pitchFamily="34" charset="0"/>
              <a:buChar char="•"/>
            </a:pPr>
            <a:r>
              <a:rPr lang="en-US" sz="2800" b="1" dirty="0" smtClean="0"/>
              <a:t> usually small</a:t>
            </a:r>
          </a:p>
          <a:p>
            <a:pPr>
              <a:buFont typeface="Arial" pitchFamily="34" charset="0"/>
              <a:buChar char="•"/>
            </a:pPr>
            <a:r>
              <a:rPr lang="en-US" sz="2800" b="1" dirty="0" smtClean="0"/>
              <a:t> qualify as non-profits</a:t>
            </a:r>
          </a:p>
          <a:p>
            <a:pPr>
              <a:buFont typeface="Arial" pitchFamily="34" charset="0"/>
              <a:buChar char="•"/>
            </a:pPr>
            <a:r>
              <a:rPr lang="en-US" sz="2800" b="1" dirty="0" smtClean="0"/>
              <a:t> exempt from corporate income tax</a:t>
            </a:r>
          </a:p>
          <a:p>
            <a:pPr>
              <a:buFont typeface="Arial" pitchFamily="34" charset="0"/>
              <a:buChar char="•"/>
            </a:pPr>
            <a:r>
              <a:rPr lang="en-US" sz="2800" b="1" dirty="0" smtClean="0"/>
              <a:t> regulated separately from other banks</a:t>
            </a:r>
          </a:p>
        </p:txBody>
      </p:sp>
      <p:pic>
        <p:nvPicPr>
          <p:cNvPr id="4" name="Picture 3" descr="credit_union.png"/>
          <p:cNvPicPr>
            <a:picLocks noChangeAspect="1"/>
          </p:cNvPicPr>
          <p:nvPr/>
        </p:nvPicPr>
        <p:blipFill>
          <a:blip r:embed="rId2"/>
          <a:stretch>
            <a:fillRect/>
          </a:stretch>
        </p:blipFill>
        <p:spPr>
          <a:xfrm>
            <a:off x="418624" y="1631156"/>
            <a:ext cx="2476976" cy="261699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8898</TotalTime>
  <Words>2215</Words>
  <Application>Microsoft Office PowerPoint</Application>
  <PresentationFormat>On-screen Show (16:9)</PresentationFormat>
  <Paragraphs>362</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Chuck Moulton</dc:creator>
  <cp:lastModifiedBy>Chuck Moulton</cp:lastModifiedBy>
  <cp:revision>667</cp:revision>
  <dcterms:created xsi:type="dcterms:W3CDTF">2010-08-30T19:56:42Z</dcterms:created>
  <dcterms:modified xsi:type="dcterms:W3CDTF">2011-03-22T19:17:46Z</dcterms:modified>
</cp:coreProperties>
</file>