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381" r:id="rId3"/>
    <p:sldId id="416" r:id="rId4"/>
    <p:sldId id="419" r:id="rId5"/>
    <p:sldId id="431" r:id="rId6"/>
    <p:sldId id="417" r:id="rId7"/>
    <p:sldId id="432" r:id="rId8"/>
    <p:sldId id="418" r:id="rId9"/>
    <p:sldId id="420" r:id="rId10"/>
    <p:sldId id="421" r:id="rId11"/>
    <p:sldId id="433" r:id="rId12"/>
    <p:sldId id="422" r:id="rId13"/>
    <p:sldId id="423" r:id="rId14"/>
    <p:sldId id="434" r:id="rId15"/>
    <p:sldId id="424" r:id="rId16"/>
    <p:sldId id="426" r:id="rId17"/>
    <p:sldId id="435" r:id="rId18"/>
    <p:sldId id="425" r:id="rId19"/>
    <p:sldId id="436" r:id="rId20"/>
    <p:sldId id="427" r:id="rId21"/>
    <p:sldId id="428" r:id="rId22"/>
    <p:sldId id="429" r:id="rId23"/>
    <p:sldId id="437" r:id="rId24"/>
    <p:sldId id="450" r:id="rId25"/>
    <p:sldId id="439" r:id="rId26"/>
    <p:sldId id="438" r:id="rId27"/>
    <p:sldId id="449" r:id="rId28"/>
    <p:sldId id="442" r:id="rId29"/>
    <p:sldId id="446" r:id="rId30"/>
    <p:sldId id="447" r:id="rId31"/>
    <p:sldId id="448" r:id="rId32"/>
    <p:sldId id="451" r:id="rId33"/>
    <p:sldId id="452" r:id="rId34"/>
    <p:sldId id="453" r:id="rId35"/>
    <p:sldId id="443" r:id="rId36"/>
    <p:sldId id="444" r:id="rId37"/>
    <p:sldId id="454" r:id="rId38"/>
    <p:sldId id="455" r:id="rId39"/>
    <p:sldId id="456" r:id="rId40"/>
    <p:sldId id="457" r:id="rId41"/>
    <p:sldId id="459" r:id="rId42"/>
    <p:sldId id="460" r:id="rId43"/>
    <p:sldId id="461" r:id="rId44"/>
    <p:sldId id="462" r:id="rId45"/>
    <p:sldId id="463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438221"/>
            <a:ext cx="28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2/15/2011</a:t>
            </a: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11" y="133350"/>
            <a:ext cx="891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Value of Ordinary Annuity</a:t>
            </a:r>
          </a:p>
        </p:txBody>
      </p:sp>
      <p:pic>
        <p:nvPicPr>
          <p:cNvPr id="3" name="Picture 2" descr="presentvalueordannu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112044"/>
            <a:ext cx="5881688" cy="3745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896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</a:t>
            </a:r>
          </a:p>
        </p:txBody>
      </p:sp>
      <p:pic>
        <p:nvPicPr>
          <p:cNvPr id="3" name="Picture 2" descr="dis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1625"/>
            <a:ext cx="1809750" cy="252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253555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 (zero-coupon bond)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bought at a price below face value;</a:t>
            </a:r>
          </a:p>
          <a:p>
            <a:pPr algn="ctr"/>
            <a:r>
              <a:rPr lang="en-US" sz="2800" b="1" dirty="0" smtClean="0"/>
              <a:t>face value repaid on maturity date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896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0477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PV = FV/(1 + </a:t>
            </a:r>
            <a:r>
              <a:rPr lang="en-US" sz="8000" b="1" dirty="0" err="1" smtClean="0"/>
              <a:t>i</a:t>
            </a:r>
            <a:r>
              <a:rPr lang="en-US" sz="8000" b="1" dirty="0" smtClean="0"/>
              <a:t>)</a:t>
            </a:r>
            <a:r>
              <a:rPr lang="en-US" sz="8000" b="1" baseline="30000" dirty="0" smtClean="0"/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2482155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value (or CF for cash flow)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yield to maturity (or interest rate)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</a:p>
        </p:txBody>
      </p:sp>
      <p:pic>
        <p:nvPicPr>
          <p:cNvPr id="6" name="Picture 5" descr="dis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1625"/>
            <a:ext cx="180975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896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Bond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04775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i</a:t>
            </a:r>
            <a:r>
              <a:rPr lang="en-US" sz="8000" b="1" dirty="0" smtClean="0"/>
              <a:t> = (F - P)/P</a:t>
            </a:r>
            <a:endParaRPr lang="en-US" sz="80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234315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current price of bond</a:t>
            </a:r>
          </a:p>
          <a:p>
            <a:r>
              <a:rPr lang="en-US" sz="2800" b="1" dirty="0" smtClean="0"/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face value of bond</a:t>
            </a:r>
          </a:p>
          <a:p>
            <a:r>
              <a:rPr lang="en-US" sz="2800" b="1" dirty="0" smtClean="0"/>
              <a:t>P = PV</a:t>
            </a:r>
          </a:p>
          <a:p>
            <a:r>
              <a:rPr lang="en-US" sz="2800" b="1" dirty="0" smtClean="0"/>
              <a:t>F = FV</a:t>
            </a:r>
          </a:p>
          <a:p>
            <a:r>
              <a:rPr lang="en-US" sz="2800" b="1" dirty="0" smtClean="0"/>
              <a:t>n = 1 (maturity in 1 year)</a:t>
            </a:r>
          </a:p>
          <a:p>
            <a:endParaRPr lang="en-US" sz="2800" b="1" dirty="0" smtClean="0"/>
          </a:p>
        </p:txBody>
      </p:sp>
      <p:pic>
        <p:nvPicPr>
          <p:cNvPr id="5" name="Picture 4" descr="dis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1625"/>
            <a:ext cx="1809750" cy="2524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34315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= FV/(1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endParaRPr lang="en-US" sz="2800" b="1" dirty="0" smtClean="0"/>
          </a:p>
          <a:p>
            <a:r>
              <a:rPr lang="en-US" sz="2800" b="1" dirty="0" smtClean="0"/>
              <a:t>P = F/(1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endParaRPr lang="en-US" sz="2800" b="1" dirty="0" smtClean="0"/>
          </a:p>
          <a:p>
            <a:r>
              <a:rPr lang="en-US" sz="2800" b="1" dirty="0" smtClean="0"/>
              <a:t>P + Pi = F</a:t>
            </a:r>
          </a:p>
          <a:p>
            <a:r>
              <a:rPr lang="en-US" sz="2800" b="1" dirty="0" smtClean="0"/>
              <a:t>Pi = F - P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= (F – P)/P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</a:t>
            </a: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80975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pays the owner of the bond a fixed</a:t>
            </a:r>
          </a:p>
          <a:p>
            <a:pPr algn="ctr"/>
            <a:r>
              <a:rPr lang="en-US" sz="2800" b="1" dirty="0" smtClean="0"/>
              <a:t>interest payment (coupon payment)</a:t>
            </a:r>
          </a:p>
          <a:p>
            <a:pPr algn="ctr"/>
            <a:r>
              <a:rPr lang="en-US" sz="2800" b="1" dirty="0" smtClean="0"/>
              <a:t>every period until the maturity date</a:t>
            </a:r>
          </a:p>
          <a:p>
            <a:pPr algn="ctr"/>
            <a:r>
              <a:rPr lang="en-US" sz="2800" b="1" dirty="0" smtClean="0"/>
              <a:t>when face value is repaid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</a:t>
            </a: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01971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 FV/(1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  <a:r>
              <a:rPr lang="en-US" sz="4000" b="1" dirty="0" smtClean="0"/>
              <a:t> + C/(1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+</a:t>
            </a:r>
          </a:p>
          <a:p>
            <a:pPr algn="ctr"/>
            <a:r>
              <a:rPr lang="en-US" sz="4000" b="1" dirty="0" smtClean="0"/>
              <a:t>	C/(1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 … + C/(1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458581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value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coupon payment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635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Bond</a:t>
            </a: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01971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 </a:t>
            </a:r>
            <a:r>
              <a:rPr lang="en-US" sz="4000" b="1" dirty="0" smtClean="0">
                <a:solidFill>
                  <a:srgbClr val="FF0000"/>
                </a:solidFill>
              </a:rPr>
              <a:t>FV/(1 + 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+ </a:t>
            </a:r>
            <a:r>
              <a:rPr lang="en-US" sz="4000" b="1" dirty="0" smtClean="0">
                <a:solidFill>
                  <a:srgbClr val="0070C0"/>
                </a:solidFill>
              </a:rPr>
              <a:t>C/(1 + </a:t>
            </a:r>
            <a:r>
              <a:rPr lang="en-US" sz="4000" b="1" dirty="0" err="1" smtClean="0">
                <a:solidFill>
                  <a:srgbClr val="0070C0"/>
                </a:solidFill>
              </a:rPr>
              <a:t>i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1</a:t>
            </a:r>
            <a:r>
              <a:rPr lang="en-US" sz="4000" b="1" dirty="0" smtClean="0">
                <a:solidFill>
                  <a:srgbClr val="0070C0"/>
                </a:solidFill>
              </a:rPr>
              <a:t> +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	C/(1 + </a:t>
            </a:r>
            <a:r>
              <a:rPr lang="en-US" sz="4000" b="1" dirty="0" err="1" smtClean="0">
                <a:solidFill>
                  <a:srgbClr val="0070C0"/>
                </a:solidFill>
              </a:rPr>
              <a:t>i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 + … + C/(1 + </a:t>
            </a:r>
            <a:r>
              <a:rPr lang="en-US" sz="4000" b="1" dirty="0" err="1" smtClean="0">
                <a:solidFill>
                  <a:srgbClr val="0070C0"/>
                </a:solidFill>
              </a:rPr>
              <a:t>i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PDV of bond selling price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PDV of coupon payments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Coupon payments calculation can be simplified using ordinary annuity tables.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335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</a:t>
            </a:r>
          </a:p>
        </p:txBody>
      </p:sp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177355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 (perpetuity)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coupon bond with no maturity date and no repayment of principal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5950"/>
            <a:ext cx="2667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117050"/>
            <a:ext cx="6629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FV = 0</a:t>
            </a:r>
          </a:p>
          <a:p>
            <a:r>
              <a:rPr lang="en-US" sz="2800" b="1" dirty="0" smtClean="0"/>
              <a:t>n = </a:t>
            </a:r>
            <a:r>
              <a:rPr lang="en-US" sz="2800" b="1" dirty="0" smtClean="0">
                <a:cs typeface="Times New Roman"/>
              </a:rPr>
              <a:t>∞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PV = C/(1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C/(1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… + C/(1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>
                <a:cs typeface="Times New Roman"/>
              </a:rPr>
              <a:t>∞</a:t>
            </a:r>
          </a:p>
          <a:p>
            <a:r>
              <a:rPr lang="en-US" sz="2800" b="1" dirty="0" smtClean="0"/>
              <a:t>PV = C[1/(1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… 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>
                <a:cs typeface="Times New Roman"/>
              </a:rPr>
              <a:t>∞</a:t>
            </a:r>
            <a:r>
              <a:rPr lang="en-US" sz="2800" b="1" dirty="0" smtClean="0">
                <a:cs typeface="Times New Roman"/>
              </a:rPr>
              <a:t>]</a:t>
            </a:r>
          </a:p>
          <a:p>
            <a:r>
              <a:rPr lang="en-US" sz="2800" b="1" dirty="0" smtClean="0">
                <a:cs typeface="Times New Roman"/>
              </a:rPr>
              <a:t>PV = C[1/</a:t>
            </a:r>
            <a:r>
              <a:rPr lang="en-US" sz="2800" b="1" dirty="0" err="1" smtClean="0">
                <a:cs typeface="Times New Roman"/>
              </a:rPr>
              <a:t>i</a:t>
            </a:r>
            <a:r>
              <a:rPr lang="en-US" sz="2800" b="1" dirty="0" smtClean="0">
                <a:cs typeface="Times New Roman"/>
              </a:rPr>
              <a:t>] = C/</a:t>
            </a:r>
            <a:r>
              <a:rPr lang="en-US" sz="2800" b="1" dirty="0" err="1" smtClean="0">
                <a:cs typeface="Times New Roman"/>
              </a:rPr>
              <a:t>i</a:t>
            </a:r>
            <a:endParaRPr lang="en-US" sz="28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P</a:t>
            </a:r>
            <a:r>
              <a:rPr lang="en-US" sz="2800" b="1" baseline="-25000" dirty="0" smtClean="0">
                <a:cs typeface="Times New Roman"/>
              </a:rPr>
              <a:t>c</a:t>
            </a:r>
            <a:r>
              <a:rPr lang="en-US" sz="2800" b="1" dirty="0" smtClean="0">
                <a:cs typeface="Times New Roman"/>
              </a:rPr>
              <a:t> = C/</a:t>
            </a:r>
            <a:r>
              <a:rPr lang="en-US" sz="2800" b="1" dirty="0" err="1" smtClean="0">
                <a:cs typeface="Times New Roman"/>
              </a:rPr>
              <a:t>i</a:t>
            </a:r>
            <a:r>
              <a:rPr lang="en-US" sz="2800" b="1" baseline="-25000" dirty="0" err="1" smtClean="0">
                <a:cs typeface="Times New Roman"/>
              </a:rPr>
              <a:t>C</a:t>
            </a:r>
            <a:endParaRPr lang="en-US" sz="2800" b="1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05200" y="13335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86731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</a:t>
            </a:r>
            <a:r>
              <a:rPr lang="en-US" sz="8000" b="1" baseline="-25000" dirty="0" smtClean="0"/>
              <a:t>C</a:t>
            </a:r>
            <a:r>
              <a:rPr lang="en-US" sz="8000" b="1" dirty="0" smtClean="0"/>
              <a:t> = C/</a:t>
            </a:r>
            <a:r>
              <a:rPr lang="en-US" sz="8000" b="1" dirty="0" err="1" smtClean="0"/>
              <a:t>i</a:t>
            </a:r>
            <a:r>
              <a:rPr lang="en-US" sz="8000" b="1" baseline="-25000" dirty="0" err="1" smtClean="0"/>
              <a:t>C</a:t>
            </a:r>
            <a:endParaRPr lang="en-US" sz="8000" b="1" baseline="-25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834" y="133350"/>
            <a:ext cx="3885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Return</a:t>
            </a:r>
          </a:p>
        </p:txBody>
      </p:sp>
      <p:pic>
        <p:nvPicPr>
          <p:cNvPr id="5" name="Picture 4" descr="ret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30"/>
            <a:ext cx="3048000" cy="3436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8673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 = </a:t>
            </a:r>
            <a:r>
              <a:rPr lang="en-US" sz="8000" b="1" dirty="0" err="1" smtClean="0"/>
              <a:t>i</a:t>
            </a:r>
            <a:r>
              <a:rPr lang="en-US" sz="8000" b="1" baseline="-25000" dirty="0" err="1" smtClean="0"/>
              <a:t>C</a:t>
            </a:r>
            <a:r>
              <a:rPr lang="en-US" sz="8000" b="1" dirty="0" smtClean="0"/>
              <a:t> + g</a:t>
            </a:r>
            <a:endParaRPr lang="en-US" sz="8000" b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00400" y="2458581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rate of return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current yield</a:t>
            </a:r>
          </a:p>
          <a:p>
            <a:r>
              <a:rPr lang="en-US" sz="2800" b="1" dirty="0" smtClean="0"/>
              <a:t>g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rate of capital gain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Rate of return for 1 year.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971550"/>
            <a:ext cx="7239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price of time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the price of money)</a:t>
            </a:r>
          </a:p>
          <a:p>
            <a:pPr algn="ctr"/>
            <a:r>
              <a:rPr lang="en-US" sz="2800" b="1" dirty="0" smtClean="0"/>
              <a:t>price paid for rental of funds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to maturity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that equates the present value</a:t>
            </a:r>
          </a:p>
          <a:p>
            <a:pPr algn="ctr"/>
            <a:r>
              <a:rPr lang="en-US" sz="2800" b="1" dirty="0" smtClean="0"/>
              <a:t>of payments received from a credit market</a:t>
            </a:r>
          </a:p>
          <a:p>
            <a:pPr algn="ctr"/>
            <a:r>
              <a:rPr lang="en-US" sz="2800" b="1" dirty="0" smtClean="0"/>
              <a:t>instrument with its value today</a:t>
            </a:r>
          </a:p>
        </p:txBody>
      </p:sp>
      <p:pic>
        <p:nvPicPr>
          <p:cNvPr id="8" name="Picture 7" descr="y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5" y="2902418"/>
            <a:ext cx="2010705" cy="1802932"/>
          </a:xfrm>
          <a:prstGeom prst="rect">
            <a:avLst/>
          </a:prstGeom>
        </p:spPr>
      </p:pic>
      <p:pic>
        <p:nvPicPr>
          <p:cNvPr id="9" name="Picture 8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5810"/>
            <a:ext cx="2011680" cy="21869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773" y="133350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</a:t>
            </a:r>
          </a:p>
        </p:txBody>
      </p:sp>
      <p:pic>
        <p:nvPicPr>
          <p:cNvPr id="3" name="Picture 2" descr="b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1885950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104775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Insights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rise in interest rates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fall in bond prices</a:t>
            </a:r>
          </a:p>
          <a:p>
            <a:r>
              <a:rPr lang="en-US" sz="2800" b="1" dirty="0" smtClean="0"/>
              <a:t>  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prices and returns more volatile for</a:t>
            </a:r>
          </a:p>
          <a:p>
            <a:r>
              <a:rPr lang="en-US" sz="2800" b="1" dirty="0" smtClean="0"/>
              <a:t>   long term bonds than short term bonds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even bonds with huge interest rates can</a:t>
            </a:r>
          </a:p>
          <a:p>
            <a:r>
              <a:rPr lang="en-US" sz="2800" b="1" dirty="0" smtClean="0"/>
              <a:t>   have negative returns if interest rates rise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when holding periods don’t match</a:t>
            </a:r>
          </a:p>
          <a:p>
            <a:r>
              <a:rPr lang="en-US" sz="2800" b="1" dirty="0" smtClean="0"/>
              <a:t>   maturity periods, there is interest rate risk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413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8673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i</a:t>
            </a:r>
            <a:r>
              <a:rPr lang="en-US" sz="8000" b="1" dirty="0" smtClean="0"/>
              <a:t> = r + </a:t>
            </a:r>
            <a:r>
              <a:rPr lang="el-GR" sz="8000" b="1" dirty="0" smtClean="0">
                <a:latin typeface="Calibri"/>
              </a:rPr>
              <a:t>π</a:t>
            </a:r>
            <a:r>
              <a:rPr lang="en-US" sz="8000" b="1" baseline="30000" dirty="0" smtClean="0">
                <a:latin typeface="Calibri"/>
              </a:rPr>
              <a:t>e</a:t>
            </a:r>
            <a:endParaRPr lang="en-US" sz="8000" b="1" baseline="30000" dirty="0" smtClean="0"/>
          </a:p>
        </p:txBody>
      </p:sp>
      <p:pic>
        <p:nvPicPr>
          <p:cNvPr id="4" name="Picture 3" descr="irving_fis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2550"/>
            <a:ext cx="2400300" cy="3040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0" y="2193250"/>
            <a:ext cx="5867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nominal interest rate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real interest rate</a:t>
            </a:r>
          </a:p>
          <a:p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>
                <a:latin typeface="Calibri"/>
              </a:rPr>
              <a:t>e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expected inflation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The Fisher equation shows that lenders need to build in expected inflation to get the returns they want.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413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8673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i</a:t>
            </a:r>
            <a:r>
              <a:rPr lang="en-US" sz="8000" b="1" dirty="0" smtClean="0"/>
              <a:t> = r + </a:t>
            </a:r>
            <a:r>
              <a:rPr lang="el-GR" sz="8000" b="1" dirty="0" smtClean="0">
                <a:latin typeface="Calibri"/>
              </a:rPr>
              <a:t>π</a:t>
            </a:r>
            <a:r>
              <a:rPr lang="en-US" sz="8000" b="1" baseline="30000" dirty="0" smtClean="0">
                <a:latin typeface="Calibri"/>
              </a:rPr>
              <a:t>e</a:t>
            </a:r>
            <a:endParaRPr lang="en-US" sz="8000" b="1" baseline="30000" dirty="0" smtClean="0"/>
          </a:p>
        </p:txBody>
      </p:sp>
      <p:pic>
        <p:nvPicPr>
          <p:cNvPr id="4" name="Picture 3" descr="irving_fis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2550"/>
            <a:ext cx="2400300" cy="3040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0" y="219325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a simplified approximate form.</a:t>
            </a:r>
          </a:p>
          <a:p>
            <a:r>
              <a:rPr lang="en-US" sz="2800" b="1" dirty="0" smtClean="0"/>
              <a:t>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= (1 + r)(1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= 1 + r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+ r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endParaRPr lang="en-US" sz="2800" b="1" dirty="0" smtClean="0"/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= r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+ r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</a:p>
          <a:p>
            <a:r>
              <a:rPr lang="en-US" sz="2800" b="1" dirty="0" smtClean="0"/>
              <a:t>r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libri"/>
              </a:rPr>
              <a:t>≈</a:t>
            </a:r>
            <a:r>
              <a:rPr lang="en-US" sz="2800" b="1" dirty="0" smtClean="0"/>
              <a:t> 0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= r +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3821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Demand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047750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Determinates of Bond Demand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W↑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expected returns: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/>
              <a:t>R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risk or uncertainty: risk↑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liquidity: liquidity↑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</a:t>
            </a:r>
          </a:p>
        </p:txBody>
      </p:sp>
      <p:pic>
        <p:nvPicPr>
          <p:cNvPr id="4" name="Picture 3" descr="scrooge-mc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09950"/>
            <a:ext cx="1828800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bog_of_mon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3333750"/>
            <a:ext cx="1714500" cy="1714500"/>
          </a:xfrm>
          <a:prstGeom prst="rect">
            <a:avLst/>
          </a:prstGeom>
        </p:spPr>
      </p:pic>
      <p:pic>
        <p:nvPicPr>
          <p:cNvPr id="7" name="Picture 6" descr="water_d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430" y="3257550"/>
            <a:ext cx="128397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63" y="3562350"/>
            <a:ext cx="1963637" cy="12264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51" y="133350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Supply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4775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Determinates of Bond Supply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profitability of investments: I profitability↑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expected inflation: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government deficit: (G – T)↑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</a:p>
        </p:txBody>
      </p:sp>
      <p:pic>
        <p:nvPicPr>
          <p:cNvPr id="8" name="Picture 7" descr="inflation_fore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05150"/>
            <a:ext cx="2133600" cy="1701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defic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05150"/>
            <a:ext cx="2580323" cy="174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rof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05150"/>
            <a:ext cx="1947701" cy="17853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8"/>
            <p:cNvGrpSpPr/>
            <p:nvPr/>
          </p:nvGrpSpPr>
          <p:grpSpPr>
            <a:xfrm>
              <a:off x="762000" y="1353344"/>
              <a:ext cx="4495800" cy="3352006"/>
              <a:chOff x="762000" y="1353344"/>
              <a:chExt cx="4495800" cy="335200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620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</a:t>
                </a:r>
                <a:r>
                  <a:rPr lang="en-US" sz="2800" b="1" baseline="-25000" dirty="0" smtClean="0"/>
                  <a:t>B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B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43600" y="226695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Bond market:</a:t>
            </a:r>
          </a:p>
          <a:p>
            <a:pPr algn="ctr"/>
            <a:r>
              <a:rPr lang="en-US" sz="2800" b="1" dirty="0" smtClean="0"/>
              <a:t>stock analysis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102876"/>
            <a:ext cx="373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W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wealth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goes up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15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R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lower expected</a:t>
            </a:r>
          </a:p>
          <a:p>
            <a:pPr algn="ctr"/>
            <a:r>
              <a:rPr lang="en-US" sz="2800" b="1" dirty="0" smtClean="0"/>
              <a:t>interest rate</a:t>
            </a:r>
          </a:p>
          <a:p>
            <a:pPr algn="ctr"/>
            <a:r>
              <a:rPr lang="en-US" sz="2800" b="1" dirty="0" smtClean="0"/>
              <a:t>raise expected returns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15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R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lower expected inflation</a:t>
            </a:r>
          </a:p>
          <a:p>
            <a:pPr algn="ctr"/>
            <a:r>
              <a:rPr lang="en-US" sz="2800" b="1" dirty="0" smtClean="0"/>
              <a:t>raise expected returns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102876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risk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lower riskiness</a:t>
            </a:r>
          </a:p>
          <a:p>
            <a:pPr algn="ctr"/>
            <a:r>
              <a:rPr lang="en-US" sz="2800" b="1" dirty="0" smtClean="0"/>
              <a:t>raise expected returns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goes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97155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discounted value (PDV)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today’s value of future payment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flows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cash payments to holder of a security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debt security with periodic payments</a:t>
            </a:r>
          </a:p>
          <a:p>
            <a:pPr algn="ctr"/>
            <a:r>
              <a:rPr lang="en-US" sz="2800" b="1" dirty="0" smtClean="0"/>
              <a:t>for a specified period of time</a:t>
            </a:r>
          </a:p>
        </p:txBody>
      </p:sp>
      <p:pic>
        <p:nvPicPr>
          <p:cNvPr id="4" name="Picture 3" descr="now_wa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819150"/>
            <a:ext cx="1190625" cy="1345406"/>
          </a:xfrm>
          <a:prstGeom prst="rect">
            <a:avLst/>
          </a:prstGeom>
        </p:spPr>
      </p:pic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951" y="2190750"/>
            <a:ext cx="1440249" cy="1079460"/>
          </a:xfrm>
          <a:prstGeom prst="rect">
            <a:avLst/>
          </a:prstGeom>
        </p:spPr>
      </p:pic>
      <p:pic>
        <p:nvPicPr>
          <p:cNvPr id="6" name="Picture 5" descr="b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" y="3409950"/>
            <a:ext cx="1131570" cy="1451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693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1102876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demand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liquidity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liquidity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 goes up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24" name="Rectangle 2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27343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23431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419600" y="34861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r>
                <a:rPr lang="en-US" sz="2800" b="1" dirty="0" smtClean="0"/>
                <a:t>'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1295400" y="2800350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886200" y="371475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95400" y="1352550"/>
              <a:ext cx="36576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8953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supply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I profit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investment profitability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</a:t>
            </a:r>
          </a:p>
          <a:p>
            <a:pPr algn="ctr"/>
            <a:r>
              <a:rPr lang="en-US" sz="2800" b="1" dirty="0" smtClean="0"/>
              <a:t>goes down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24" name="Rectangle 2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2505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2800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1295400" y="3103561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 flipV="1">
              <a:off x="1676400" y="1504949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419600" y="18961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/>
                <a:t>'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155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supply</a:t>
            </a:r>
          </a:p>
          <a:p>
            <a:pPr algn="ctr"/>
            <a:r>
              <a:rPr lang="el-GR" sz="2800" b="1" dirty="0" smtClean="0"/>
              <a:t>π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expected inflation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</a:t>
            </a:r>
          </a:p>
          <a:p>
            <a:pPr algn="ctr"/>
            <a:r>
              <a:rPr lang="en-US" sz="2800" b="1" dirty="0" smtClean="0"/>
              <a:t>goes down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505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800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95400" y="3103561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V="1">
              <a:off x="1676400" y="1504949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19600" y="18961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/>
                <a:t>'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976789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 pitchFamily="18" charset="0"/>
              </a:rPr>
              <a:t>Bond supply</a:t>
            </a:r>
          </a:p>
          <a:p>
            <a:pPr algn="ctr"/>
            <a:r>
              <a:rPr lang="en-US" sz="2800" b="1" dirty="0" smtClean="0">
                <a:cs typeface="Times New Roman" pitchFamily="18" charset="0"/>
              </a:rPr>
              <a:t>(G – T)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algn="ctr"/>
            <a:r>
              <a:rPr lang="en-US" sz="2800" b="1" dirty="0" smtClean="0"/>
              <a:t>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higher government deficit</a:t>
            </a:r>
          </a:p>
          <a:p>
            <a:pPr algn="ctr"/>
            <a:r>
              <a:rPr lang="en-US" sz="2800" b="1" dirty="0" smtClean="0"/>
              <a:t>shifts the B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B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price of bonds</a:t>
            </a:r>
          </a:p>
          <a:p>
            <a:pPr algn="ctr"/>
            <a:r>
              <a:rPr lang="en-US" sz="2800" b="1" dirty="0" smtClean="0"/>
              <a:t>goes down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505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800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</a:t>
              </a:r>
              <a:r>
                <a:rPr lang="en-US" sz="2800" b="1" baseline="-25000" dirty="0" smtClean="0"/>
                <a:t>B2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95400" y="3103561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766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V="1">
              <a:off x="1676400" y="1504949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19600" y="18961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/>
                <a:t>'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2875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Graphical 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Some factors influence both supply and demand</a:t>
            </a:r>
          </a:p>
          <a:p>
            <a:r>
              <a:rPr lang="en-US" sz="2800" b="1" dirty="0" smtClean="0"/>
              <a:t>   (e.g., expected inflation)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bond price and the interest rate are inversely related,</a:t>
            </a:r>
          </a:p>
          <a:p>
            <a:r>
              <a:rPr lang="en-US" sz="2800" b="1" dirty="0" smtClean="0"/>
              <a:t>  so when we see bond price go down that means</a:t>
            </a:r>
          </a:p>
          <a:p>
            <a:r>
              <a:rPr lang="en-US" sz="2800" b="1" dirty="0" smtClean="0"/>
              <a:t>  interest rate goes up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8"/>
            <p:cNvGrpSpPr/>
            <p:nvPr/>
          </p:nvGrpSpPr>
          <p:grpSpPr>
            <a:xfrm>
              <a:off x="838200" y="1353344"/>
              <a:ext cx="4419600" cy="3352006"/>
              <a:chOff x="838200" y="1353344"/>
              <a:chExt cx="4419600" cy="335200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dirty="0" smtClean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3962400" y="418213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L/time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L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5000" y="104775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Bond market:</a:t>
            </a:r>
          </a:p>
          <a:p>
            <a:pPr algn="ctr"/>
            <a:r>
              <a:rPr lang="en-US" sz="2800" b="1" dirty="0" smtClean="0"/>
              <a:t>flow analysis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The same factors that effect the stock bond market will effect the flow bond market.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12395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flow analysis</a:t>
            </a:r>
          </a:p>
          <a:p>
            <a:endParaRPr lang="en-US" sz="14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H</a:t>
            </a:r>
            <a:r>
              <a:rPr lang="en-US" sz="2800" b="1" dirty="0" smtClean="0"/>
              <a:t> to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is the bid/ask spread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at L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not L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due to transactions costs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1123950"/>
            <a:ext cx="5029200" cy="3657600"/>
            <a:chOff x="4572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4572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136273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3716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-76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716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38600" y="418213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L/time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34963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 flipV="1">
              <a:off x="13716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862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371600" y="2493962"/>
              <a:ext cx="1066800" cy="15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371601" y="3408360"/>
              <a:ext cx="1066800" cy="15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562894" y="3371056"/>
              <a:ext cx="1752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4400" y="219075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r>
                <a:rPr lang="en-US" sz="2800" b="1" baseline="-25000" dirty="0" err="1" smtClean="0"/>
                <a:t>H</a:t>
              </a:r>
              <a:endParaRPr lang="en-US" sz="2800" b="1" baseline="-25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302895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r>
                <a:rPr lang="en-US" sz="2800" b="1" baseline="-25000" dirty="0" err="1" smtClean="0"/>
                <a:t>L</a:t>
              </a:r>
              <a:endParaRPr lang="en-US" sz="2800" b="1" baseline="-25000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324894" y="3599656"/>
              <a:ext cx="12954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1371601" y="2952750"/>
              <a:ext cx="1601789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336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2800" b="1" baseline="-25000" dirty="0" smtClean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41719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</a:t>
              </a:r>
              <a:r>
                <a:rPr lang="en-US" sz="2800" b="1" baseline="-25000" dirty="0" smtClean="0"/>
                <a:t>e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pic>
        <p:nvPicPr>
          <p:cNvPr id="3" name="Picture 2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23950"/>
            <a:ext cx="200025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039832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for transactions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27468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population: 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output/person: y/N↑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vertical integration: merge↑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clearing system efficiency: eff.↑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89535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population: e.g., black death, baby boom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output/person: e.g., Internet revolution (productivity)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vertical integration: e.g., oil company buys gas stations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clearing system efficiency: e.g., credit card use</a:t>
            </a:r>
          </a:p>
        </p:txBody>
      </p:sp>
      <p:pic>
        <p:nvPicPr>
          <p:cNvPr id="4" name="Picture 3" descr="e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1350"/>
            <a:ext cx="133827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81350"/>
            <a:ext cx="1645920" cy="1828800"/>
          </a:xfrm>
          <a:prstGeom prst="rect">
            <a:avLst/>
          </a:prstGeom>
        </p:spPr>
      </p:pic>
      <p:pic>
        <p:nvPicPr>
          <p:cNvPr id="7" name="Picture 6" descr="credit_ca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39832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as a store of value</a:t>
            </a:r>
          </a:p>
          <a:p>
            <a:pPr algn="ctr"/>
            <a:r>
              <a:rPr lang="en-US" sz="2800" b="1" dirty="0" smtClean="0"/>
              <a:t>(captures precautionary and speculative)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45858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W↑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uncertainty: uncertainty↑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differential: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anticipations about inflation: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</a:p>
        </p:txBody>
      </p:sp>
      <p:pic>
        <p:nvPicPr>
          <p:cNvPr id="5" name="Picture 4" descr="portfo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5104" y="922020"/>
            <a:ext cx="2370296" cy="1573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032" y="133350"/>
            <a:ext cx="695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Market Instruments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12395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 of credit market instruments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simple loan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fixed-payment loan (fully amortized loan)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bond (zero-coupon bond)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coupon bond</a:t>
            </a:r>
          </a:p>
        </p:txBody>
      </p:sp>
      <p:pic>
        <p:nvPicPr>
          <p:cNvPr id="4" name="Picture 3" descr="coup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44215"/>
            <a:ext cx="2333625" cy="1613535"/>
          </a:xfrm>
          <a:prstGeom prst="rect">
            <a:avLst/>
          </a:prstGeom>
        </p:spPr>
      </p:pic>
      <p:pic>
        <p:nvPicPr>
          <p:cNvPr id="5" name="Picture 4" descr="eas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409950"/>
            <a:ext cx="1657350" cy="1543050"/>
          </a:xfrm>
          <a:prstGeom prst="rect">
            <a:avLst/>
          </a:prstGeom>
        </p:spPr>
      </p:pic>
      <p:pic>
        <p:nvPicPr>
          <p:cNvPr id="6" name="Picture 5" descr="calend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492" y="3486150"/>
            <a:ext cx="2460308" cy="1413510"/>
          </a:xfrm>
          <a:prstGeom prst="rect">
            <a:avLst/>
          </a:prstGeom>
        </p:spPr>
      </p:pic>
      <p:pic>
        <p:nvPicPr>
          <p:cNvPr id="7" name="Picture 6" descr="discou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3333750"/>
            <a:ext cx="10858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583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wealth: e.g., win the lottery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uncertainty: e.g., travel to a foreign country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differential: i.e., interest rate soars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anticipations about inflation: </a:t>
            </a:r>
            <a:r>
              <a:rPr lang="en-US" sz="2800" b="1" dirty="0" smtClean="0">
                <a:latin typeface="Calibri"/>
              </a:rPr>
              <a:t>e.g., print money non-stop</a:t>
            </a:r>
            <a:endParaRPr lang="en-US" sz="2800" b="1" dirty="0" smtClean="0"/>
          </a:p>
        </p:txBody>
      </p:sp>
      <p:pic>
        <p:nvPicPr>
          <p:cNvPr id="4" name="Picture 3" descr="interest-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0995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ot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09950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onfus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409950"/>
            <a:ext cx="2218060" cy="1371600"/>
          </a:xfrm>
          <a:prstGeom prst="rect">
            <a:avLst/>
          </a:prstGeom>
        </p:spPr>
      </p:pic>
      <p:pic>
        <p:nvPicPr>
          <p:cNvPr id="7" name="Picture 6" descr="printing_pre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531" y="3409950"/>
            <a:ext cx="2060269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81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5"/>
            <p:cNvCxnSpPr/>
            <p:nvPr/>
          </p:nvCxnSpPr>
          <p:spPr>
            <a:xfrm rot="5400000">
              <a:off x="14866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"/>
            <p:cNvCxnSpPr/>
            <p:nvPr/>
          </p:nvCxnSpPr>
          <p:spPr>
            <a:xfrm>
              <a:off x="12954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-1524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2954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052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Effects on interest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effect: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effect: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/>
              <a:t> W↑, 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effect: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effect: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1400" b="1" baseline="90000" dirty="0" smtClean="0"/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Keynes talked about the liquidity effect.  Friedman rebutted him by noticing the other secondary effects.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3400" y="1123950"/>
            <a:ext cx="5029200" cy="3723620"/>
            <a:chOff x="1981200" y="1123950"/>
            <a:chExt cx="5029200" cy="3723620"/>
          </a:xfrm>
        </p:grpSpPr>
        <p:sp>
          <p:nvSpPr>
            <p:cNvPr id="3" name="Rectangle 2"/>
            <p:cNvSpPr/>
            <p:nvPr/>
          </p:nvSpPr>
          <p:spPr>
            <a:xfrm>
              <a:off x="19812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4478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8956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622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4182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time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93807" y="2652596"/>
              <a:ext cx="3861995" cy="985953"/>
            </a:xfrm>
            <a:custGeom>
              <a:avLst/>
              <a:gdLst>
                <a:gd name="connsiteX0" fmla="*/ 0 w 3861995"/>
                <a:gd name="connsiteY0" fmla="*/ 69088 h 961972"/>
                <a:gd name="connsiteX1" fmla="*/ 311972 w 3861995"/>
                <a:gd name="connsiteY1" fmla="*/ 79845 h 961972"/>
                <a:gd name="connsiteX2" fmla="*/ 731520 w 3861995"/>
                <a:gd name="connsiteY2" fmla="*/ 90603 h 961972"/>
                <a:gd name="connsiteX3" fmla="*/ 742278 w 3861995"/>
                <a:gd name="connsiteY3" fmla="*/ 445605 h 961972"/>
                <a:gd name="connsiteX4" fmla="*/ 763793 w 3861995"/>
                <a:gd name="connsiteY4" fmla="*/ 477878 h 961972"/>
                <a:gd name="connsiteX5" fmla="*/ 785308 w 3861995"/>
                <a:gd name="connsiteY5" fmla="*/ 542424 h 961972"/>
                <a:gd name="connsiteX6" fmla="*/ 796066 w 3861995"/>
                <a:gd name="connsiteY6" fmla="*/ 574697 h 961972"/>
                <a:gd name="connsiteX7" fmla="*/ 817581 w 3861995"/>
                <a:gd name="connsiteY7" fmla="*/ 606970 h 961972"/>
                <a:gd name="connsiteX8" fmla="*/ 860612 w 3861995"/>
                <a:gd name="connsiteY8" fmla="*/ 650001 h 961972"/>
                <a:gd name="connsiteX9" fmla="*/ 882127 w 3861995"/>
                <a:gd name="connsiteY9" fmla="*/ 682274 h 961972"/>
                <a:gd name="connsiteX10" fmla="*/ 925158 w 3861995"/>
                <a:gd name="connsiteY10" fmla="*/ 714547 h 961972"/>
                <a:gd name="connsiteX11" fmla="*/ 1021977 w 3861995"/>
                <a:gd name="connsiteY11" fmla="*/ 779092 h 961972"/>
                <a:gd name="connsiteX12" fmla="*/ 1054249 w 3861995"/>
                <a:gd name="connsiteY12" fmla="*/ 800608 h 961972"/>
                <a:gd name="connsiteX13" fmla="*/ 1075765 w 3861995"/>
                <a:gd name="connsiteY13" fmla="*/ 822123 h 961972"/>
                <a:gd name="connsiteX14" fmla="*/ 1140311 w 3861995"/>
                <a:gd name="connsiteY14" fmla="*/ 843638 h 961972"/>
                <a:gd name="connsiteX15" fmla="*/ 1172584 w 3861995"/>
                <a:gd name="connsiteY15" fmla="*/ 854396 h 961972"/>
                <a:gd name="connsiteX16" fmla="*/ 1258645 w 3861995"/>
                <a:gd name="connsiteY16" fmla="*/ 875911 h 961972"/>
                <a:gd name="connsiteX17" fmla="*/ 1355464 w 3861995"/>
                <a:gd name="connsiteY17" fmla="*/ 908184 h 961972"/>
                <a:gd name="connsiteX18" fmla="*/ 1387737 w 3861995"/>
                <a:gd name="connsiteY18" fmla="*/ 918942 h 961972"/>
                <a:gd name="connsiteX19" fmla="*/ 1581374 w 3861995"/>
                <a:gd name="connsiteY19" fmla="*/ 940457 h 961972"/>
                <a:gd name="connsiteX20" fmla="*/ 1688951 w 3861995"/>
                <a:gd name="connsiteY20" fmla="*/ 961972 h 961972"/>
                <a:gd name="connsiteX21" fmla="*/ 1839558 w 3861995"/>
                <a:gd name="connsiteY21" fmla="*/ 951215 h 961972"/>
                <a:gd name="connsiteX22" fmla="*/ 1968649 w 3861995"/>
                <a:gd name="connsiteY22" fmla="*/ 886669 h 961972"/>
                <a:gd name="connsiteX23" fmla="*/ 2011680 w 3861995"/>
                <a:gd name="connsiteY23" fmla="*/ 843638 h 961972"/>
                <a:gd name="connsiteX24" fmla="*/ 2043953 w 3861995"/>
                <a:gd name="connsiteY24" fmla="*/ 811365 h 961972"/>
                <a:gd name="connsiteX25" fmla="*/ 2076226 w 3861995"/>
                <a:gd name="connsiteY25" fmla="*/ 789850 h 961972"/>
                <a:gd name="connsiteX26" fmla="*/ 2119257 w 3861995"/>
                <a:gd name="connsiteY26" fmla="*/ 736062 h 961972"/>
                <a:gd name="connsiteX27" fmla="*/ 2140772 w 3861995"/>
                <a:gd name="connsiteY27" fmla="*/ 703789 h 961972"/>
                <a:gd name="connsiteX28" fmla="*/ 2173045 w 3861995"/>
                <a:gd name="connsiteY28" fmla="*/ 693031 h 961972"/>
                <a:gd name="connsiteX29" fmla="*/ 2205318 w 3861995"/>
                <a:gd name="connsiteY29" fmla="*/ 671516 h 961972"/>
                <a:gd name="connsiteX30" fmla="*/ 2269864 w 3861995"/>
                <a:gd name="connsiteY30" fmla="*/ 650001 h 961972"/>
                <a:gd name="connsiteX31" fmla="*/ 2786231 w 3861995"/>
                <a:gd name="connsiteY31" fmla="*/ 682274 h 961972"/>
                <a:gd name="connsiteX32" fmla="*/ 2979868 w 3861995"/>
                <a:gd name="connsiteY32" fmla="*/ 671516 h 961972"/>
                <a:gd name="connsiteX33" fmla="*/ 3012141 w 3861995"/>
                <a:gd name="connsiteY33" fmla="*/ 660758 h 961972"/>
                <a:gd name="connsiteX34" fmla="*/ 3410174 w 3861995"/>
                <a:gd name="connsiteY34" fmla="*/ 671516 h 961972"/>
                <a:gd name="connsiteX35" fmla="*/ 3861995 w 3861995"/>
                <a:gd name="connsiteY35" fmla="*/ 671516 h 96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61995" h="961972">
                  <a:moveTo>
                    <a:pt x="0" y="69088"/>
                  </a:moveTo>
                  <a:lnTo>
                    <a:pt x="311972" y="79845"/>
                  </a:lnTo>
                  <a:cubicBezTo>
                    <a:pt x="451807" y="83958"/>
                    <a:pt x="624928" y="0"/>
                    <a:pt x="731520" y="90603"/>
                  </a:cubicBezTo>
                  <a:cubicBezTo>
                    <a:pt x="821725" y="167277"/>
                    <a:pt x="732446" y="327626"/>
                    <a:pt x="742278" y="445605"/>
                  </a:cubicBezTo>
                  <a:cubicBezTo>
                    <a:pt x="743352" y="458489"/>
                    <a:pt x="758542" y="466063"/>
                    <a:pt x="763793" y="477878"/>
                  </a:cubicBezTo>
                  <a:cubicBezTo>
                    <a:pt x="773004" y="498602"/>
                    <a:pt x="778136" y="520909"/>
                    <a:pt x="785308" y="542424"/>
                  </a:cubicBezTo>
                  <a:cubicBezTo>
                    <a:pt x="788894" y="553182"/>
                    <a:pt x="789776" y="565262"/>
                    <a:pt x="796066" y="574697"/>
                  </a:cubicBezTo>
                  <a:cubicBezTo>
                    <a:pt x="803238" y="585455"/>
                    <a:pt x="809167" y="597154"/>
                    <a:pt x="817581" y="606970"/>
                  </a:cubicBezTo>
                  <a:cubicBezTo>
                    <a:pt x="830782" y="622372"/>
                    <a:pt x="849360" y="633123"/>
                    <a:pt x="860612" y="650001"/>
                  </a:cubicBezTo>
                  <a:cubicBezTo>
                    <a:pt x="867784" y="660759"/>
                    <a:pt x="872985" y="673132"/>
                    <a:pt x="882127" y="682274"/>
                  </a:cubicBezTo>
                  <a:cubicBezTo>
                    <a:pt x="894805" y="694952"/>
                    <a:pt x="910469" y="704265"/>
                    <a:pt x="925158" y="714547"/>
                  </a:cubicBezTo>
                  <a:cubicBezTo>
                    <a:pt x="925183" y="714565"/>
                    <a:pt x="1005828" y="768326"/>
                    <a:pt x="1021977" y="779092"/>
                  </a:cubicBezTo>
                  <a:cubicBezTo>
                    <a:pt x="1032734" y="786264"/>
                    <a:pt x="1045107" y="791466"/>
                    <a:pt x="1054249" y="800608"/>
                  </a:cubicBezTo>
                  <a:cubicBezTo>
                    <a:pt x="1061421" y="807780"/>
                    <a:pt x="1066693" y="817587"/>
                    <a:pt x="1075765" y="822123"/>
                  </a:cubicBezTo>
                  <a:cubicBezTo>
                    <a:pt x="1096050" y="832265"/>
                    <a:pt x="1118796" y="836466"/>
                    <a:pt x="1140311" y="843638"/>
                  </a:cubicBezTo>
                  <a:cubicBezTo>
                    <a:pt x="1151069" y="847224"/>
                    <a:pt x="1161583" y="851646"/>
                    <a:pt x="1172584" y="854396"/>
                  </a:cubicBezTo>
                  <a:cubicBezTo>
                    <a:pt x="1201271" y="861568"/>
                    <a:pt x="1230593" y="866560"/>
                    <a:pt x="1258645" y="875911"/>
                  </a:cubicBezTo>
                  <a:lnTo>
                    <a:pt x="1355464" y="908184"/>
                  </a:lnTo>
                  <a:cubicBezTo>
                    <a:pt x="1366222" y="911770"/>
                    <a:pt x="1376467" y="917690"/>
                    <a:pt x="1387737" y="918942"/>
                  </a:cubicBezTo>
                  <a:lnTo>
                    <a:pt x="1581374" y="940457"/>
                  </a:lnTo>
                  <a:cubicBezTo>
                    <a:pt x="1621119" y="953706"/>
                    <a:pt x="1639502" y="961972"/>
                    <a:pt x="1688951" y="961972"/>
                  </a:cubicBezTo>
                  <a:cubicBezTo>
                    <a:pt x="1739281" y="961972"/>
                    <a:pt x="1789356" y="954801"/>
                    <a:pt x="1839558" y="951215"/>
                  </a:cubicBezTo>
                  <a:cubicBezTo>
                    <a:pt x="1892054" y="933716"/>
                    <a:pt x="1926942" y="928376"/>
                    <a:pt x="1968649" y="886669"/>
                  </a:cubicBezTo>
                  <a:lnTo>
                    <a:pt x="2011680" y="843638"/>
                  </a:lnTo>
                  <a:cubicBezTo>
                    <a:pt x="2022438" y="832880"/>
                    <a:pt x="2031294" y="819804"/>
                    <a:pt x="2043953" y="811365"/>
                  </a:cubicBezTo>
                  <a:lnTo>
                    <a:pt x="2076226" y="789850"/>
                  </a:lnTo>
                  <a:cubicBezTo>
                    <a:pt x="2142447" y="690517"/>
                    <a:pt x="2057942" y="812705"/>
                    <a:pt x="2119257" y="736062"/>
                  </a:cubicBezTo>
                  <a:cubicBezTo>
                    <a:pt x="2127334" y="725966"/>
                    <a:pt x="2130676" y="711866"/>
                    <a:pt x="2140772" y="703789"/>
                  </a:cubicBezTo>
                  <a:cubicBezTo>
                    <a:pt x="2149627" y="696705"/>
                    <a:pt x="2162903" y="698102"/>
                    <a:pt x="2173045" y="693031"/>
                  </a:cubicBezTo>
                  <a:cubicBezTo>
                    <a:pt x="2184609" y="687249"/>
                    <a:pt x="2193503" y="676767"/>
                    <a:pt x="2205318" y="671516"/>
                  </a:cubicBezTo>
                  <a:cubicBezTo>
                    <a:pt x="2226042" y="662305"/>
                    <a:pt x="2269864" y="650001"/>
                    <a:pt x="2269864" y="650001"/>
                  </a:cubicBezTo>
                  <a:cubicBezTo>
                    <a:pt x="2729044" y="672960"/>
                    <a:pt x="2557664" y="653702"/>
                    <a:pt x="2786231" y="682274"/>
                  </a:cubicBezTo>
                  <a:cubicBezTo>
                    <a:pt x="2850777" y="678688"/>
                    <a:pt x="2915514" y="677645"/>
                    <a:pt x="2979868" y="671516"/>
                  </a:cubicBezTo>
                  <a:cubicBezTo>
                    <a:pt x="2991157" y="670441"/>
                    <a:pt x="3000801" y="660758"/>
                    <a:pt x="3012141" y="660758"/>
                  </a:cubicBezTo>
                  <a:cubicBezTo>
                    <a:pt x="3144867" y="660758"/>
                    <a:pt x="3277459" y="669836"/>
                    <a:pt x="3410174" y="671516"/>
                  </a:cubicBezTo>
                  <a:cubicBezTo>
                    <a:pt x="3560769" y="673422"/>
                    <a:pt x="3711388" y="671516"/>
                    <a:pt x="3861995" y="67151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2895600" y="3333748"/>
              <a:ext cx="3886200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eft Brace 16"/>
            <p:cNvSpPr/>
            <p:nvPr/>
          </p:nvSpPr>
          <p:spPr>
            <a:xfrm rot="16200000">
              <a:off x="3810000" y="3867150"/>
              <a:ext cx="228600" cy="9906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4648199" y="4019551"/>
              <a:ext cx="228601" cy="6858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14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104775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effect larger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1123950"/>
            <a:ext cx="5029200" cy="3723620"/>
            <a:chOff x="1981200" y="1123950"/>
            <a:chExt cx="5029200" cy="3723620"/>
          </a:xfrm>
        </p:grpSpPr>
        <p:sp>
          <p:nvSpPr>
            <p:cNvPr id="3" name="Rectangle 2"/>
            <p:cNvSpPr/>
            <p:nvPr/>
          </p:nvSpPr>
          <p:spPr>
            <a:xfrm>
              <a:off x="19812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4478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8956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3622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4182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time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2895600" y="2724149"/>
              <a:ext cx="3886200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893807" y="2698386"/>
              <a:ext cx="3861995" cy="1099063"/>
            </a:xfrm>
            <a:custGeom>
              <a:avLst/>
              <a:gdLst>
                <a:gd name="connsiteX0" fmla="*/ 0 w 3861995"/>
                <a:gd name="connsiteY0" fmla="*/ 496635 h 1099063"/>
                <a:gd name="connsiteX1" fmla="*/ 322729 w 3861995"/>
                <a:gd name="connsiteY1" fmla="*/ 518150 h 1099063"/>
                <a:gd name="connsiteX2" fmla="*/ 742278 w 3861995"/>
                <a:gd name="connsiteY2" fmla="*/ 528908 h 1099063"/>
                <a:gd name="connsiteX3" fmla="*/ 774551 w 3861995"/>
                <a:gd name="connsiteY3" fmla="*/ 550423 h 1099063"/>
                <a:gd name="connsiteX4" fmla="*/ 785308 w 3861995"/>
                <a:gd name="connsiteY4" fmla="*/ 582696 h 1099063"/>
                <a:gd name="connsiteX5" fmla="*/ 806824 w 3861995"/>
                <a:gd name="connsiteY5" fmla="*/ 604212 h 1099063"/>
                <a:gd name="connsiteX6" fmla="*/ 817581 w 3861995"/>
                <a:gd name="connsiteY6" fmla="*/ 647242 h 1099063"/>
                <a:gd name="connsiteX7" fmla="*/ 892885 w 3861995"/>
                <a:gd name="connsiteY7" fmla="*/ 744061 h 1099063"/>
                <a:gd name="connsiteX8" fmla="*/ 946673 w 3861995"/>
                <a:gd name="connsiteY8" fmla="*/ 819365 h 1099063"/>
                <a:gd name="connsiteX9" fmla="*/ 968188 w 3861995"/>
                <a:gd name="connsiteY9" fmla="*/ 851638 h 1099063"/>
                <a:gd name="connsiteX10" fmla="*/ 1021977 w 3861995"/>
                <a:gd name="connsiteY10" fmla="*/ 894668 h 1099063"/>
                <a:gd name="connsiteX11" fmla="*/ 1108038 w 3861995"/>
                <a:gd name="connsiteY11" fmla="*/ 991487 h 1099063"/>
                <a:gd name="connsiteX12" fmla="*/ 1204857 w 3861995"/>
                <a:gd name="connsiteY12" fmla="*/ 1066790 h 1099063"/>
                <a:gd name="connsiteX13" fmla="*/ 1344706 w 3861995"/>
                <a:gd name="connsiteY13" fmla="*/ 1099063 h 1099063"/>
                <a:gd name="connsiteX14" fmla="*/ 1516828 w 3861995"/>
                <a:gd name="connsiteY14" fmla="*/ 1088306 h 1099063"/>
                <a:gd name="connsiteX15" fmla="*/ 1570617 w 3861995"/>
                <a:gd name="connsiteY15" fmla="*/ 1077548 h 1099063"/>
                <a:gd name="connsiteX16" fmla="*/ 1635162 w 3861995"/>
                <a:gd name="connsiteY16" fmla="*/ 1056033 h 1099063"/>
                <a:gd name="connsiteX17" fmla="*/ 1731981 w 3861995"/>
                <a:gd name="connsiteY17" fmla="*/ 1013002 h 1099063"/>
                <a:gd name="connsiteX18" fmla="*/ 1775012 w 3861995"/>
                <a:gd name="connsiteY18" fmla="*/ 991487 h 1099063"/>
                <a:gd name="connsiteX19" fmla="*/ 1871831 w 3861995"/>
                <a:gd name="connsiteY19" fmla="*/ 937699 h 1099063"/>
                <a:gd name="connsiteX20" fmla="*/ 1957892 w 3861995"/>
                <a:gd name="connsiteY20" fmla="*/ 851638 h 1099063"/>
                <a:gd name="connsiteX21" fmla="*/ 1979407 w 3861995"/>
                <a:gd name="connsiteY21" fmla="*/ 830122 h 1099063"/>
                <a:gd name="connsiteX22" fmla="*/ 2033195 w 3861995"/>
                <a:gd name="connsiteY22" fmla="*/ 776334 h 1099063"/>
                <a:gd name="connsiteX23" fmla="*/ 2076226 w 3861995"/>
                <a:gd name="connsiteY23" fmla="*/ 711788 h 1099063"/>
                <a:gd name="connsiteX24" fmla="*/ 2097741 w 3861995"/>
                <a:gd name="connsiteY24" fmla="*/ 679515 h 1099063"/>
                <a:gd name="connsiteX25" fmla="*/ 2162287 w 3861995"/>
                <a:gd name="connsiteY25" fmla="*/ 593454 h 1099063"/>
                <a:gd name="connsiteX26" fmla="*/ 2194560 w 3861995"/>
                <a:gd name="connsiteY26" fmla="*/ 528908 h 1099063"/>
                <a:gd name="connsiteX27" fmla="*/ 2226833 w 3861995"/>
                <a:gd name="connsiteY27" fmla="*/ 507393 h 1099063"/>
                <a:gd name="connsiteX28" fmla="*/ 2269864 w 3861995"/>
                <a:gd name="connsiteY28" fmla="*/ 442847 h 1099063"/>
                <a:gd name="connsiteX29" fmla="*/ 2280621 w 3861995"/>
                <a:gd name="connsiteY29" fmla="*/ 410574 h 1099063"/>
                <a:gd name="connsiteX30" fmla="*/ 2366682 w 3861995"/>
                <a:gd name="connsiteY30" fmla="*/ 335270 h 1099063"/>
                <a:gd name="connsiteX31" fmla="*/ 2420471 w 3861995"/>
                <a:gd name="connsiteY31" fmla="*/ 270725 h 1099063"/>
                <a:gd name="connsiteX32" fmla="*/ 2474259 w 3861995"/>
                <a:gd name="connsiteY32" fmla="*/ 227694 h 1099063"/>
                <a:gd name="connsiteX33" fmla="*/ 2538805 w 3861995"/>
                <a:gd name="connsiteY33" fmla="*/ 141633 h 1099063"/>
                <a:gd name="connsiteX34" fmla="*/ 2571078 w 3861995"/>
                <a:gd name="connsiteY34" fmla="*/ 120118 h 1099063"/>
                <a:gd name="connsiteX35" fmla="*/ 2592593 w 3861995"/>
                <a:gd name="connsiteY35" fmla="*/ 98602 h 1099063"/>
                <a:gd name="connsiteX36" fmla="*/ 2657139 w 3861995"/>
                <a:gd name="connsiteY36" fmla="*/ 77087 h 1099063"/>
                <a:gd name="connsiteX37" fmla="*/ 2689412 w 3861995"/>
                <a:gd name="connsiteY37" fmla="*/ 66329 h 1099063"/>
                <a:gd name="connsiteX38" fmla="*/ 3248809 w 3861995"/>
                <a:gd name="connsiteY38" fmla="*/ 44814 h 1099063"/>
                <a:gd name="connsiteX39" fmla="*/ 3861995 w 3861995"/>
                <a:gd name="connsiteY39" fmla="*/ 34056 h 109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61995" h="1099063">
                  <a:moveTo>
                    <a:pt x="0" y="496635"/>
                  </a:moveTo>
                  <a:cubicBezTo>
                    <a:pt x="148530" y="517854"/>
                    <a:pt x="77637" y="510244"/>
                    <a:pt x="322729" y="518150"/>
                  </a:cubicBezTo>
                  <a:lnTo>
                    <a:pt x="742278" y="528908"/>
                  </a:lnTo>
                  <a:cubicBezTo>
                    <a:pt x="753036" y="536080"/>
                    <a:pt x="766474" y="540327"/>
                    <a:pt x="774551" y="550423"/>
                  </a:cubicBezTo>
                  <a:cubicBezTo>
                    <a:pt x="781635" y="559278"/>
                    <a:pt x="779474" y="572972"/>
                    <a:pt x="785308" y="582696"/>
                  </a:cubicBezTo>
                  <a:cubicBezTo>
                    <a:pt x="790526" y="591393"/>
                    <a:pt x="799652" y="597040"/>
                    <a:pt x="806824" y="604212"/>
                  </a:cubicBezTo>
                  <a:cubicBezTo>
                    <a:pt x="810410" y="618555"/>
                    <a:pt x="810969" y="634018"/>
                    <a:pt x="817581" y="647242"/>
                  </a:cubicBezTo>
                  <a:cubicBezTo>
                    <a:pt x="843315" y="698711"/>
                    <a:pt x="857469" y="708645"/>
                    <a:pt x="892885" y="744061"/>
                  </a:cubicBezTo>
                  <a:cubicBezTo>
                    <a:pt x="919568" y="824115"/>
                    <a:pt x="878608" y="717267"/>
                    <a:pt x="946673" y="819365"/>
                  </a:cubicBezTo>
                  <a:cubicBezTo>
                    <a:pt x="953845" y="830123"/>
                    <a:pt x="960111" y="841542"/>
                    <a:pt x="968188" y="851638"/>
                  </a:cubicBezTo>
                  <a:cubicBezTo>
                    <a:pt x="985705" y="873534"/>
                    <a:pt x="998016" y="878694"/>
                    <a:pt x="1021977" y="894668"/>
                  </a:cubicBezTo>
                  <a:cubicBezTo>
                    <a:pt x="1060370" y="952258"/>
                    <a:pt x="1034350" y="917799"/>
                    <a:pt x="1108038" y="991487"/>
                  </a:cubicBezTo>
                  <a:cubicBezTo>
                    <a:pt x="1135885" y="1019334"/>
                    <a:pt x="1166253" y="1053921"/>
                    <a:pt x="1204857" y="1066790"/>
                  </a:cubicBezTo>
                  <a:cubicBezTo>
                    <a:pt x="1293457" y="1096325"/>
                    <a:pt x="1246951" y="1085099"/>
                    <a:pt x="1344706" y="1099063"/>
                  </a:cubicBezTo>
                  <a:cubicBezTo>
                    <a:pt x="1402080" y="1095477"/>
                    <a:pt x="1459601" y="1093756"/>
                    <a:pt x="1516828" y="1088306"/>
                  </a:cubicBezTo>
                  <a:cubicBezTo>
                    <a:pt x="1535030" y="1086572"/>
                    <a:pt x="1552977" y="1082359"/>
                    <a:pt x="1570617" y="1077548"/>
                  </a:cubicBezTo>
                  <a:cubicBezTo>
                    <a:pt x="1592497" y="1071581"/>
                    <a:pt x="1635162" y="1056033"/>
                    <a:pt x="1635162" y="1056033"/>
                  </a:cubicBezTo>
                  <a:cubicBezTo>
                    <a:pt x="1730088" y="992750"/>
                    <a:pt x="1578369" y="1089806"/>
                    <a:pt x="1731981" y="1013002"/>
                  </a:cubicBezTo>
                  <a:cubicBezTo>
                    <a:pt x="1746325" y="1005830"/>
                    <a:pt x="1760272" y="997804"/>
                    <a:pt x="1775012" y="991487"/>
                  </a:cubicBezTo>
                  <a:cubicBezTo>
                    <a:pt x="1822356" y="971197"/>
                    <a:pt x="1819423" y="990108"/>
                    <a:pt x="1871831" y="937699"/>
                  </a:cubicBezTo>
                  <a:lnTo>
                    <a:pt x="1957892" y="851638"/>
                  </a:lnTo>
                  <a:cubicBezTo>
                    <a:pt x="1965064" y="844466"/>
                    <a:pt x="1973781" y="838561"/>
                    <a:pt x="1979407" y="830122"/>
                  </a:cubicBezTo>
                  <a:cubicBezTo>
                    <a:pt x="2008094" y="787091"/>
                    <a:pt x="1990164" y="805021"/>
                    <a:pt x="2033195" y="776334"/>
                  </a:cubicBezTo>
                  <a:lnTo>
                    <a:pt x="2076226" y="711788"/>
                  </a:lnTo>
                  <a:cubicBezTo>
                    <a:pt x="2083398" y="701030"/>
                    <a:pt x="2088599" y="688657"/>
                    <a:pt x="2097741" y="679515"/>
                  </a:cubicBezTo>
                  <a:cubicBezTo>
                    <a:pt x="2123229" y="654028"/>
                    <a:pt x="2150121" y="629951"/>
                    <a:pt x="2162287" y="593454"/>
                  </a:cubicBezTo>
                  <a:cubicBezTo>
                    <a:pt x="2171036" y="567207"/>
                    <a:pt x="2173707" y="549761"/>
                    <a:pt x="2194560" y="528908"/>
                  </a:cubicBezTo>
                  <a:cubicBezTo>
                    <a:pt x="2203702" y="519766"/>
                    <a:pt x="2216075" y="514565"/>
                    <a:pt x="2226833" y="507393"/>
                  </a:cubicBezTo>
                  <a:cubicBezTo>
                    <a:pt x="2241177" y="485878"/>
                    <a:pt x="2261687" y="467378"/>
                    <a:pt x="2269864" y="442847"/>
                  </a:cubicBezTo>
                  <a:cubicBezTo>
                    <a:pt x="2273450" y="432089"/>
                    <a:pt x="2274030" y="419801"/>
                    <a:pt x="2280621" y="410574"/>
                  </a:cubicBezTo>
                  <a:cubicBezTo>
                    <a:pt x="2306863" y="373835"/>
                    <a:pt x="2333469" y="362947"/>
                    <a:pt x="2366682" y="335270"/>
                  </a:cubicBezTo>
                  <a:cubicBezTo>
                    <a:pt x="2393226" y="313150"/>
                    <a:pt x="2395635" y="300528"/>
                    <a:pt x="2420471" y="270725"/>
                  </a:cubicBezTo>
                  <a:cubicBezTo>
                    <a:pt x="2439634" y="247729"/>
                    <a:pt x="2448198" y="245067"/>
                    <a:pt x="2474259" y="227694"/>
                  </a:cubicBezTo>
                  <a:cubicBezTo>
                    <a:pt x="2493929" y="198189"/>
                    <a:pt x="2510374" y="164377"/>
                    <a:pt x="2538805" y="141633"/>
                  </a:cubicBezTo>
                  <a:cubicBezTo>
                    <a:pt x="2548901" y="133556"/>
                    <a:pt x="2560982" y="128195"/>
                    <a:pt x="2571078" y="120118"/>
                  </a:cubicBezTo>
                  <a:cubicBezTo>
                    <a:pt x="2578998" y="113782"/>
                    <a:pt x="2583521" y="103138"/>
                    <a:pt x="2592593" y="98602"/>
                  </a:cubicBezTo>
                  <a:cubicBezTo>
                    <a:pt x="2612878" y="88459"/>
                    <a:pt x="2635624" y="84259"/>
                    <a:pt x="2657139" y="77087"/>
                  </a:cubicBezTo>
                  <a:lnTo>
                    <a:pt x="2689412" y="66329"/>
                  </a:lnTo>
                  <a:cubicBezTo>
                    <a:pt x="2888402" y="0"/>
                    <a:pt x="2710501" y="55800"/>
                    <a:pt x="3248809" y="44814"/>
                  </a:cubicBezTo>
                  <a:cubicBezTo>
                    <a:pt x="3493747" y="3990"/>
                    <a:pt x="3291543" y="34056"/>
                    <a:pt x="3861995" y="340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3886202" y="4019549"/>
              <a:ext cx="228600" cy="685801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4762502" y="3829050"/>
              <a:ext cx="228599" cy="10668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104775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effect smaller</a:t>
            </a:r>
          </a:p>
          <a:p>
            <a:r>
              <a:rPr lang="en-US" sz="2800" b="1" dirty="0" smtClean="0"/>
              <a:t>slow adjustment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1123950"/>
            <a:ext cx="5029200" cy="3723620"/>
            <a:chOff x="533400" y="1123950"/>
            <a:chExt cx="5029200" cy="3723620"/>
          </a:xfrm>
        </p:grpSpPr>
        <p:sp>
          <p:nvSpPr>
            <p:cNvPr id="3" name="Rectangle 2"/>
            <p:cNvSpPr/>
            <p:nvPr/>
          </p:nvSpPr>
          <p:spPr>
            <a:xfrm>
              <a:off x="5334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4478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14400" y="13627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4182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time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1447800" y="2724149"/>
              <a:ext cx="3886200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446007" y="2732442"/>
              <a:ext cx="3894268" cy="613186"/>
            </a:xfrm>
            <a:custGeom>
              <a:avLst/>
              <a:gdLst>
                <a:gd name="connsiteX0" fmla="*/ 0 w 3894268"/>
                <a:gd name="connsiteY0" fmla="*/ 613186 h 613186"/>
                <a:gd name="connsiteX1" fmla="*/ 957431 w 3894268"/>
                <a:gd name="connsiteY1" fmla="*/ 602429 h 613186"/>
                <a:gd name="connsiteX2" fmla="*/ 989704 w 3894268"/>
                <a:gd name="connsiteY2" fmla="*/ 591671 h 613186"/>
                <a:gd name="connsiteX3" fmla="*/ 1021977 w 3894268"/>
                <a:gd name="connsiteY3" fmla="*/ 559398 h 613186"/>
                <a:gd name="connsiteX4" fmla="*/ 1054249 w 3894268"/>
                <a:gd name="connsiteY4" fmla="*/ 537883 h 613186"/>
                <a:gd name="connsiteX5" fmla="*/ 1097280 w 3894268"/>
                <a:gd name="connsiteY5" fmla="*/ 484094 h 613186"/>
                <a:gd name="connsiteX6" fmla="*/ 1129553 w 3894268"/>
                <a:gd name="connsiteY6" fmla="*/ 462579 h 613186"/>
                <a:gd name="connsiteX7" fmla="*/ 1183341 w 3894268"/>
                <a:gd name="connsiteY7" fmla="*/ 408791 h 613186"/>
                <a:gd name="connsiteX8" fmla="*/ 1215614 w 3894268"/>
                <a:gd name="connsiteY8" fmla="*/ 398033 h 613186"/>
                <a:gd name="connsiteX9" fmla="*/ 1280160 w 3894268"/>
                <a:gd name="connsiteY9" fmla="*/ 355003 h 613186"/>
                <a:gd name="connsiteX10" fmla="*/ 1312433 w 3894268"/>
                <a:gd name="connsiteY10" fmla="*/ 344245 h 613186"/>
                <a:gd name="connsiteX11" fmla="*/ 1344706 w 3894268"/>
                <a:gd name="connsiteY11" fmla="*/ 322730 h 613186"/>
                <a:gd name="connsiteX12" fmla="*/ 1409252 w 3894268"/>
                <a:gd name="connsiteY12" fmla="*/ 301214 h 613186"/>
                <a:gd name="connsiteX13" fmla="*/ 1473798 w 3894268"/>
                <a:gd name="connsiteY13" fmla="*/ 247426 h 613186"/>
                <a:gd name="connsiteX14" fmla="*/ 1506071 w 3894268"/>
                <a:gd name="connsiteY14" fmla="*/ 225911 h 613186"/>
                <a:gd name="connsiteX15" fmla="*/ 1527586 w 3894268"/>
                <a:gd name="connsiteY15" fmla="*/ 193638 h 613186"/>
                <a:gd name="connsiteX16" fmla="*/ 1559859 w 3894268"/>
                <a:gd name="connsiteY16" fmla="*/ 182880 h 613186"/>
                <a:gd name="connsiteX17" fmla="*/ 1656678 w 3894268"/>
                <a:gd name="connsiteY17" fmla="*/ 139850 h 613186"/>
                <a:gd name="connsiteX18" fmla="*/ 1721224 w 3894268"/>
                <a:gd name="connsiteY18" fmla="*/ 118334 h 613186"/>
                <a:gd name="connsiteX19" fmla="*/ 1753497 w 3894268"/>
                <a:gd name="connsiteY19" fmla="*/ 107577 h 613186"/>
                <a:gd name="connsiteX20" fmla="*/ 1796527 w 3894268"/>
                <a:gd name="connsiteY20" fmla="*/ 96819 h 613186"/>
                <a:gd name="connsiteX21" fmla="*/ 1861073 w 3894268"/>
                <a:gd name="connsiteY21" fmla="*/ 75304 h 613186"/>
                <a:gd name="connsiteX22" fmla="*/ 1893346 w 3894268"/>
                <a:gd name="connsiteY22" fmla="*/ 53789 h 613186"/>
                <a:gd name="connsiteX23" fmla="*/ 2000922 w 3894268"/>
                <a:gd name="connsiteY23" fmla="*/ 32273 h 613186"/>
                <a:gd name="connsiteX24" fmla="*/ 2259106 w 3894268"/>
                <a:gd name="connsiteY24" fmla="*/ 21516 h 613186"/>
                <a:gd name="connsiteX25" fmla="*/ 2571078 w 3894268"/>
                <a:gd name="connsiteY25" fmla="*/ 0 h 613186"/>
                <a:gd name="connsiteX26" fmla="*/ 3894268 w 3894268"/>
                <a:gd name="connsiteY26" fmla="*/ 10758 h 6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94268" h="613186">
                  <a:moveTo>
                    <a:pt x="0" y="613186"/>
                  </a:moveTo>
                  <a:lnTo>
                    <a:pt x="957431" y="602429"/>
                  </a:lnTo>
                  <a:cubicBezTo>
                    <a:pt x="968768" y="602183"/>
                    <a:pt x="980269" y="597961"/>
                    <a:pt x="989704" y="591671"/>
                  </a:cubicBezTo>
                  <a:cubicBezTo>
                    <a:pt x="1002362" y="583232"/>
                    <a:pt x="1010290" y="569138"/>
                    <a:pt x="1021977" y="559398"/>
                  </a:cubicBezTo>
                  <a:cubicBezTo>
                    <a:pt x="1031909" y="551121"/>
                    <a:pt x="1043492" y="545055"/>
                    <a:pt x="1054249" y="537883"/>
                  </a:cubicBezTo>
                  <a:cubicBezTo>
                    <a:pt x="1070222" y="513924"/>
                    <a:pt x="1075384" y="501611"/>
                    <a:pt x="1097280" y="484094"/>
                  </a:cubicBezTo>
                  <a:cubicBezTo>
                    <a:pt x="1107376" y="476017"/>
                    <a:pt x="1118795" y="469751"/>
                    <a:pt x="1129553" y="462579"/>
                  </a:cubicBezTo>
                  <a:cubicBezTo>
                    <a:pt x="1151068" y="430305"/>
                    <a:pt x="1147482" y="426721"/>
                    <a:pt x="1183341" y="408791"/>
                  </a:cubicBezTo>
                  <a:cubicBezTo>
                    <a:pt x="1193483" y="403720"/>
                    <a:pt x="1205701" y="403540"/>
                    <a:pt x="1215614" y="398033"/>
                  </a:cubicBezTo>
                  <a:cubicBezTo>
                    <a:pt x="1238218" y="385475"/>
                    <a:pt x="1255629" y="363180"/>
                    <a:pt x="1280160" y="355003"/>
                  </a:cubicBezTo>
                  <a:cubicBezTo>
                    <a:pt x="1290918" y="351417"/>
                    <a:pt x="1302291" y="349316"/>
                    <a:pt x="1312433" y="344245"/>
                  </a:cubicBezTo>
                  <a:cubicBezTo>
                    <a:pt x="1323997" y="338463"/>
                    <a:pt x="1332891" y="327981"/>
                    <a:pt x="1344706" y="322730"/>
                  </a:cubicBezTo>
                  <a:cubicBezTo>
                    <a:pt x="1365431" y="313519"/>
                    <a:pt x="1390382" y="313794"/>
                    <a:pt x="1409252" y="301214"/>
                  </a:cubicBezTo>
                  <a:cubicBezTo>
                    <a:pt x="1489380" y="247796"/>
                    <a:pt x="1390968" y="316451"/>
                    <a:pt x="1473798" y="247426"/>
                  </a:cubicBezTo>
                  <a:cubicBezTo>
                    <a:pt x="1483730" y="239149"/>
                    <a:pt x="1495313" y="233083"/>
                    <a:pt x="1506071" y="225911"/>
                  </a:cubicBezTo>
                  <a:cubicBezTo>
                    <a:pt x="1513243" y="215153"/>
                    <a:pt x="1517490" y="201715"/>
                    <a:pt x="1527586" y="193638"/>
                  </a:cubicBezTo>
                  <a:cubicBezTo>
                    <a:pt x="1536441" y="186554"/>
                    <a:pt x="1549717" y="187951"/>
                    <a:pt x="1559859" y="182880"/>
                  </a:cubicBezTo>
                  <a:cubicBezTo>
                    <a:pt x="1662144" y="131738"/>
                    <a:pt x="1490158" y="195357"/>
                    <a:pt x="1656678" y="139850"/>
                  </a:cubicBezTo>
                  <a:lnTo>
                    <a:pt x="1721224" y="118334"/>
                  </a:lnTo>
                  <a:cubicBezTo>
                    <a:pt x="1731982" y="114748"/>
                    <a:pt x="1742496" y="110327"/>
                    <a:pt x="1753497" y="107577"/>
                  </a:cubicBezTo>
                  <a:cubicBezTo>
                    <a:pt x="1767840" y="103991"/>
                    <a:pt x="1782366" y="101067"/>
                    <a:pt x="1796527" y="96819"/>
                  </a:cubicBezTo>
                  <a:cubicBezTo>
                    <a:pt x="1818250" y="90302"/>
                    <a:pt x="1842203" y="87884"/>
                    <a:pt x="1861073" y="75304"/>
                  </a:cubicBezTo>
                  <a:cubicBezTo>
                    <a:pt x="1871831" y="68132"/>
                    <a:pt x="1881782" y="59571"/>
                    <a:pt x="1893346" y="53789"/>
                  </a:cubicBezTo>
                  <a:cubicBezTo>
                    <a:pt x="1921156" y="39884"/>
                    <a:pt x="1978161" y="33741"/>
                    <a:pt x="2000922" y="32273"/>
                  </a:cubicBezTo>
                  <a:cubicBezTo>
                    <a:pt x="2086879" y="26727"/>
                    <a:pt x="2173072" y="25713"/>
                    <a:pt x="2259106" y="21516"/>
                  </a:cubicBezTo>
                  <a:cubicBezTo>
                    <a:pt x="2419396" y="13697"/>
                    <a:pt x="2427585" y="11958"/>
                    <a:pt x="2571078" y="0"/>
                  </a:cubicBezTo>
                  <a:lnTo>
                    <a:pt x="3894268" y="10758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2514602" y="4095749"/>
              <a:ext cx="228600" cy="533401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3200402" y="3943350"/>
              <a:ext cx="228599" cy="8382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432435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1189" y="133350"/>
            <a:ext cx="346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104775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fisher effect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effect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price-level effect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effect smaller</a:t>
            </a:r>
          </a:p>
          <a:p>
            <a:r>
              <a:rPr lang="en-US" sz="2800" b="1" dirty="0" smtClean="0"/>
              <a:t>fast adjustment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Loan</a:t>
            </a:r>
          </a:p>
        </p:txBody>
      </p:sp>
      <p:pic>
        <p:nvPicPr>
          <p:cNvPr id="5" name="Picture 4" descr="ea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2098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97506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loan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lender provides funds to borrower;</a:t>
            </a:r>
          </a:p>
          <a:p>
            <a:pPr algn="ctr"/>
            <a:r>
              <a:rPr lang="en-US" sz="2800" b="1" dirty="0" smtClean="0"/>
              <a:t>at the maturity date the principal</a:t>
            </a:r>
          </a:p>
          <a:p>
            <a:pPr algn="ctr"/>
            <a:r>
              <a:rPr lang="en-US" sz="2800" b="1" dirty="0" smtClean="0"/>
              <a:t>plus additional interest is due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28" y="133350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Loan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0477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PV = FV/(1 + </a:t>
            </a:r>
            <a:r>
              <a:rPr lang="en-US" sz="8000" b="1" dirty="0" err="1" smtClean="0"/>
              <a:t>i</a:t>
            </a:r>
            <a:r>
              <a:rPr lang="en-US" sz="8000" b="1" dirty="0" smtClean="0"/>
              <a:t>)</a:t>
            </a:r>
            <a:r>
              <a:rPr lang="en-US" sz="8000" b="1" baseline="30000" dirty="0" smtClean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482155"/>
            <a:ext cx="586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value (or CF for cash flow)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yield to maturity (or interest rate)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FV = PV(1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</a:p>
        </p:txBody>
      </p:sp>
      <p:pic>
        <p:nvPicPr>
          <p:cNvPr id="7" name="Picture 6" descr="ea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209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64" y="133350"/>
            <a:ext cx="53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</a:t>
            </a:r>
          </a:p>
        </p:txBody>
      </p:sp>
      <p:pic>
        <p:nvPicPr>
          <p:cNvPr id="3" name="Picture 2" descr="calen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" y="2190750"/>
            <a:ext cx="2460308" cy="1413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570494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lender provides funds to borrower;</a:t>
            </a:r>
          </a:p>
          <a:p>
            <a:pPr algn="ctr"/>
            <a:r>
              <a:rPr lang="en-US" sz="2800" b="1" dirty="0" smtClean="0"/>
              <a:t>funds are repaid by making the</a:t>
            </a:r>
          </a:p>
          <a:p>
            <a:pPr algn="ctr"/>
            <a:r>
              <a:rPr lang="en-US" sz="2800" b="1" dirty="0" smtClean="0"/>
              <a:t>same payment every period with</a:t>
            </a:r>
          </a:p>
          <a:p>
            <a:pPr algn="ctr"/>
            <a:r>
              <a:rPr lang="en-US" sz="2800" b="1" dirty="0" smtClean="0"/>
              <a:t>part of the principal plus interest</a:t>
            </a:r>
          </a:p>
          <a:p>
            <a:pPr algn="ctr"/>
            <a:r>
              <a:rPr lang="en-US" sz="2800" b="1" dirty="0" smtClean="0"/>
              <a:t>for a set number of years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64" y="133350"/>
            <a:ext cx="53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9715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+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</a:t>
            </a:r>
          </a:p>
          <a:p>
            <a:pPr algn="ctr"/>
            <a:r>
              <a:rPr lang="en-US" sz="4000" b="1" dirty="0" smtClean="0"/>
              <a:t>	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3</a:t>
            </a:r>
            <a:r>
              <a:rPr lang="en-US" sz="4000" b="1" dirty="0" smtClean="0"/>
              <a:t> + … +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584668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present value</a:t>
            </a:r>
          </a:p>
          <a:p>
            <a:r>
              <a:rPr lang="en-US" sz="2800" b="1" dirty="0" smtClean="0"/>
              <a:t>FP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future payment</a:t>
            </a:r>
          </a:p>
          <a:p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to maturity (usually in years)</a:t>
            </a:r>
            <a:endParaRPr lang="en-US" sz="2800" dirty="0" smtClean="0"/>
          </a:p>
        </p:txBody>
      </p:sp>
      <p:pic>
        <p:nvPicPr>
          <p:cNvPr id="7" name="Picture 6" descr="calen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" y="2190750"/>
            <a:ext cx="2460308" cy="1413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64" y="133350"/>
            <a:ext cx="53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Fixed-Payment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9715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PV = 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+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</a:t>
            </a:r>
          </a:p>
          <a:p>
            <a:pPr algn="ctr"/>
            <a:r>
              <a:rPr lang="en-US" sz="4000" b="1" dirty="0" smtClean="0"/>
              <a:t>	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3</a:t>
            </a:r>
            <a:r>
              <a:rPr lang="en-US" sz="4000" b="1" dirty="0" smtClean="0"/>
              <a:t> + … + FP/(1 +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08694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PV = [FP/(1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)] [1 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… 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n-1</a:t>
            </a:r>
            <a:r>
              <a:rPr lang="en-US" sz="2800" b="1" dirty="0" smtClean="0"/>
              <a:t>]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The second term (1 + 1/(1 +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etc.) is the present value of an ordinary annuity.  It can be found in tables on the Internet and in the back of financial and accounting textbooks for values of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and n.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71550"/>
            <a:ext cx="1524000" cy="13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1769</Words>
  <Application>Microsoft Office PowerPoint</Application>
  <PresentationFormat>On-screen Show (16:9)</PresentationFormat>
  <Paragraphs>419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319</cp:revision>
  <dcterms:created xsi:type="dcterms:W3CDTF">2010-08-30T19:56:42Z</dcterms:created>
  <dcterms:modified xsi:type="dcterms:W3CDTF">2011-03-03T02:55:10Z</dcterms:modified>
</cp:coreProperties>
</file>