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256" r:id="rId2"/>
    <p:sldId id="310" r:id="rId3"/>
    <p:sldId id="309" r:id="rId4"/>
    <p:sldId id="312" r:id="rId5"/>
    <p:sldId id="316" r:id="rId6"/>
    <p:sldId id="313" r:id="rId7"/>
    <p:sldId id="314" r:id="rId8"/>
    <p:sldId id="315" r:id="rId9"/>
    <p:sldId id="317" r:id="rId10"/>
    <p:sldId id="318" r:id="rId11"/>
    <p:sldId id="319" r:id="rId12"/>
    <p:sldId id="335" r:id="rId13"/>
    <p:sldId id="320" r:id="rId14"/>
    <p:sldId id="325" r:id="rId15"/>
    <p:sldId id="326" r:id="rId16"/>
    <p:sldId id="322" r:id="rId17"/>
    <p:sldId id="321" r:id="rId18"/>
    <p:sldId id="323" r:id="rId19"/>
    <p:sldId id="324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7" r:id="rId28"/>
    <p:sldId id="338" r:id="rId29"/>
    <p:sldId id="334" r:id="rId30"/>
    <p:sldId id="336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58" r:id="rId41"/>
    <p:sldId id="359" r:id="rId42"/>
    <p:sldId id="360" r:id="rId43"/>
    <p:sldId id="361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150"/>
            <a:ext cx="2057400" cy="154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6188" y="1200150"/>
            <a:ext cx="3837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Money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8134" y="2438221"/>
            <a:ext cx="5270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Theory of Money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2/8/2011</a:t>
            </a:r>
          </a:p>
        </p:txBody>
      </p:sp>
      <p:pic>
        <p:nvPicPr>
          <p:cNvPr id="14" name="Picture 1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81915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97155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 </a:t>
            </a:r>
            <a:r>
              <a:rPr lang="en-US" sz="2800" b="1" dirty="0" smtClean="0">
                <a:latin typeface="Times New Roman"/>
                <a:cs typeface="Times New Roman"/>
              </a:rPr>
              <a:t>≡ </a:t>
            </a:r>
            <a:r>
              <a:rPr lang="en-US" sz="2800" b="1" dirty="0" smtClean="0"/>
              <a:t>nominal output</a:t>
            </a:r>
            <a:endParaRPr lang="en-US" sz="1400" b="1" dirty="0" smtClean="0"/>
          </a:p>
          <a:p>
            <a:pPr algn="ctr"/>
            <a:r>
              <a:rPr lang="en-US" sz="2800" b="1" dirty="0" smtClean="0"/>
              <a:t>y </a:t>
            </a:r>
            <a:r>
              <a:rPr lang="en-US" sz="2800" b="1" dirty="0" smtClean="0">
                <a:latin typeface="Times New Roman"/>
                <a:cs typeface="Times New Roman"/>
              </a:rPr>
              <a:t>≡ </a:t>
            </a:r>
            <a:r>
              <a:rPr lang="en-US" sz="2800" b="1" dirty="0" smtClean="0"/>
              <a:t>real output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Y/P = y</a:t>
            </a:r>
          </a:p>
          <a:p>
            <a:pPr algn="ctr"/>
            <a:r>
              <a:rPr lang="en-US" sz="2800" b="1" dirty="0" err="1" smtClean="0"/>
              <a:t>Py</a:t>
            </a:r>
            <a:r>
              <a:rPr lang="en-US" sz="2800" b="1" dirty="0" smtClean="0"/>
              <a:t> = 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 the equation of exchange,</a:t>
            </a:r>
          </a:p>
          <a:p>
            <a:pPr algn="ctr"/>
            <a:r>
              <a:rPr lang="en-US" sz="2800" b="1" dirty="0" smtClean="0"/>
              <a:t>we use a lowercase y (real output)</a:t>
            </a:r>
          </a:p>
          <a:p>
            <a:pPr algn="ctr"/>
            <a:r>
              <a:rPr lang="en-US" sz="2800" b="1" dirty="0" smtClean="0"/>
              <a:t>rather than capital Y (nominal output).</a:t>
            </a:r>
          </a:p>
          <a:p>
            <a:pPr algn="ctr"/>
            <a:r>
              <a:rPr lang="en-US" sz="2800" b="1" dirty="0" smtClean="0"/>
              <a:t>This is more precise than </a:t>
            </a:r>
            <a:r>
              <a:rPr lang="en-US" sz="2800" b="1" dirty="0" err="1" smtClean="0"/>
              <a:t>Mishkin’s</a:t>
            </a:r>
            <a:r>
              <a:rPr lang="en-US" sz="2800" b="1" dirty="0" smtClean="0"/>
              <a:t> notation.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742950"/>
            <a:ext cx="1828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5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023937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 </a:t>
            </a:r>
            <a:r>
              <a:rPr lang="en-US" sz="2800" b="1" dirty="0" smtClean="0"/>
              <a:t>money supply</a:t>
            </a:r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money supply can be</a:t>
            </a:r>
          </a:p>
          <a:p>
            <a:pPr algn="ctr"/>
            <a:r>
              <a:rPr lang="en-US" sz="2800" b="1" dirty="0" smtClean="0"/>
              <a:t>in terms of any of the</a:t>
            </a:r>
          </a:p>
          <a:p>
            <a:pPr algn="ctr"/>
            <a:r>
              <a:rPr lang="en-US" sz="2800" b="1" dirty="0" smtClean="0"/>
              <a:t>monetary aggregates:</a:t>
            </a:r>
          </a:p>
          <a:p>
            <a:pPr algn="ctr"/>
            <a:r>
              <a:rPr lang="en-US" sz="2800" b="1" dirty="0" smtClean="0"/>
              <a:t>M1, M2, M3, MB, MZM.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Again, we will use more precise notation than </a:t>
            </a:r>
            <a:r>
              <a:rPr lang="en-US" sz="2800" b="1" dirty="0" err="1" smtClean="0"/>
              <a:t>Mishkin</a:t>
            </a:r>
            <a:r>
              <a:rPr lang="en-US" sz="2800" b="1" dirty="0" smtClean="0"/>
              <a:t>, which just uses M instead of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42950"/>
            <a:ext cx="3505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M</a:t>
            </a:r>
            <a:r>
              <a:rPr lang="en-US" sz="12500" b="1" baseline="90000" dirty="0" smtClean="0"/>
              <a:t>S</a:t>
            </a:r>
            <a:endParaRPr lang="en-US" sz="1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16592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/P </a:t>
            </a:r>
            <a:r>
              <a:rPr lang="en-US" sz="2800" b="1" dirty="0" smtClean="0">
                <a:latin typeface="Times New Roman"/>
                <a:cs typeface="Times New Roman"/>
              </a:rPr>
              <a:t>≡ </a:t>
            </a:r>
            <a:r>
              <a:rPr lang="en-US" sz="2800" b="1" dirty="0" smtClean="0"/>
              <a:t>real money stock</a:t>
            </a:r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money balance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quantity of money in real terms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Real money balance is an important concept in the Keynesian money demand theory and in later studies of 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5735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/>
              <a:t>M</a:t>
            </a:r>
            <a:r>
              <a:rPr lang="en-US" sz="5000" b="1" baseline="90000" dirty="0" smtClean="0"/>
              <a:t>S</a:t>
            </a:r>
            <a:r>
              <a:rPr lang="en-US" sz="10000" b="1" dirty="0" smtClean="0"/>
              <a:t>/P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023937"/>
            <a:ext cx="6705600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velocity of money (V) –</a:t>
            </a:r>
          </a:p>
          <a:p>
            <a:pPr algn="ctr"/>
            <a:r>
              <a:rPr lang="en-US" sz="2800" b="1" dirty="0" smtClean="0"/>
              <a:t>average number of times a unit of money turns over in a given period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Velocity is defined as total spending divided by the quantity of money:</a:t>
            </a:r>
          </a:p>
          <a:p>
            <a:pPr algn="ctr"/>
            <a:r>
              <a:rPr lang="en-US" sz="2800" b="1" dirty="0" smtClean="0"/>
              <a:t>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/M</a:t>
            </a:r>
            <a:r>
              <a:rPr lang="en-US" sz="1400" b="1" baseline="90000" dirty="0" smtClean="0"/>
              <a:t>S</a:t>
            </a:r>
            <a:endParaRPr lang="en-US" sz="900" b="1" baseline="90000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So the equation of exchange is an identity: 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900" b="1" baseline="90000" dirty="0" smtClean="0"/>
          </a:p>
          <a:p>
            <a:pPr algn="ctr"/>
            <a:endParaRPr lang="en-US" sz="1400" b="1" baseline="9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742950"/>
            <a:ext cx="228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V</a:t>
            </a:r>
            <a:endParaRPr lang="en-US" sz="1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088" y="133350"/>
            <a:ext cx="5649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Exchange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276350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American neoclassical economist Irving Fisher first conceived of the equation of exchange and the quantity theory of money in his book</a:t>
            </a:r>
          </a:p>
          <a:p>
            <a:pPr algn="ctr"/>
            <a:r>
              <a:rPr lang="en-US" sz="2800" b="1" i="1" dirty="0" smtClean="0"/>
              <a:t>The Purchasing Power of Money </a:t>
            </a:r>
            <a:r>
              <a:rPr lang="en-US" sz="2800" b="1" dirty="0" smtClean="0"/>
              <a:t>published in 1911.</a:t>
            </a:r>
            <a:endParaRPr lang="en-US" sz="2800" b="1" i="1" dirty="0" smtClean="0"/>
          </a:p>
        </p:txBody>
      </p:sp>
      <p:pic>
        <p:nvPicPr>
          <p:cNvPr id="4" name="Picture 3" descr="irving_fis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60170"/>
            <a:ext cx="2400300" cy="3040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088" y="133350"/>
            <a:ext cx="5649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Exchange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127635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Fisher originally conceived the equation of exchange with all transactions instead of all final transactions.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Fisher version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</a:t>
            </a:r>
            <a:r>
              <a:rPr lang="en-US" sz="1400" b="1" baseline="-25000" dirty="0" smtClean="0"/>
              <a:t>T</a:t>
            </a:r>
            <a:r>
              <a:rPr lang="en-US" sz="2800" b="1" dirty="0" smtClean="0"/>
              <a:t> = Pt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Modern version: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</p:txBody>
      </p:sp>
      <p:pic>
        <p:nvPicPr>
          <p:cNvPr id="5" name="Picture 4" descr="bulb_old_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8350"/>
            <a:ext cx="2809875" cy="20431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088" y="133350"/>
            <a:ext cx="5649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Exchange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12395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</a:t>
            </a:r>
            <a:r>
              <a:rPr lang="en-US" sz="4000" b="1" baseline="90000" dirty="0" smtClean="0"/>
              <a:t>S</a:t>
            </a:r>
            <a:r>
              <a:rPr lang="en-US" sz="8000" b="1" dirty="0" smtClean="0"/>
              <a:t>V = </a:t>
            </a:r>
            <a:r>
              <a:rPr lang="en-US" sz="8000" b="1" dirty="0" err="1" smtClean="0"/>
              <a:t>Py</a:t>
            </a:r>
            <a:endParaRPr lang="en-US" sz="8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19400" y="2508468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notes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an identity, not a theory (V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right side is nominal output (Y 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can be any monetary aggregate</a:t>
            </a:r>
          </a:p>
          <a:p>
            <a:r>
              <a:rPr lang="en-US" sz="2800" b="1" dirty="0" smtClean="0"/>
              <a:t>   (changing the aggregate changes V)</a:t>
            </a:r>
          </a:p>
        </p:txBody>
      </p:sp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0" y="19621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9542" y="133350"/>
            <a:ext cx="6961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Theory of Money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04775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quantity theory of money conceived by Irving Fisher makes two important assumptions.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024955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 velocity is constant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 wages and prices are completely flexible</a:t>
            </a:r>
          </a:p>
        </p:txBody>
      </p:sp>
      <p:pic>
        <p:nvPicPr>
          <p:cNvPr id="9" name="Picture 8" descr="flex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303270"/>
            <a:ext cx="1714500" cy="1840230"/>
          </a:xfrm>
          <a:prstGeom prst="rect">
            <a:avLst/>
          </a:prstGeom>
        </p:spPr>
      </p:pic>
      <p:pic>
        <p:nvPicPr>
          <p:cNvPr id="10" name="Picture 9" descr="pric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705225"/>
            <a:ext cx="1895475" cy="1438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375214"/>
            <a:ext cx="2286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 smtClean="0"/>
              <a:t>V</a:t>
            </a:r>
          </a:p>
        </p:txBody>
      </p:sp>
      <p:pic>
        <p:nvPicPr>
          <p:cNvPr id="12" name="Picture 11" descr="stop_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600" y="3638550"/>
            <a:ext cx="1382400" cy="138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542" y="133350"/>
            <a:ext cx="6961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Theory of Money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305163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 velocity is </a:t>
            </a:r>
            <a:r>
              <a:rPr lang="en-US" sz="2800" b="1" dirty="0" err="1" smtClean="0"/>
              <a:t>constant</a:t>
            </a:r>
            <a:r>
              <a:rPr lang="en-US" sz="2800" b="1" dirty="0" err="1" smtClean="0">
                <a:latin typeface="Symbol" pitchFamily="18" charset="2"/>
              </a:rPr>
              <a:t>`</a:t>
            </a:r>
            <a:r>
              <a:rPr lang="en-US" sz="2800" b="1" dirty="0" err="1" smtClean="0"/>
              <a:t>V</a:t>
            </a:r>
            <a:r>
              <a:rPr lang="en-US" sz="2800" b="1" dirty="0" smtClean="0"/>
              <a:t>  then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err="1" smtClean="0">
                <a:cs typeface="Times New Roman"/>
              </a:rPr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(doubling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will double </a:t>
            </a:r>
            <a:r>
              <a:rPr lang="en-US" sz="2800" b="1" dirty="0" err="1" smtClean="0">
                <a:cs typeface="Times New Roman"/>
              </a:rPr>
              <a:t>Py</a:t>
            </a:r>
            <a:r>
              <a:rPr lang="en-US" sz="2800" b="1" dirty="0" smtClean="0">
                <a:cs typeface="Times New Roman"/>
              </a:rPr>
              <a:t>)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VM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If P is completely flexible and y is sticky,</a:t>
            </a:r>
          </a:p>
          <a:p>
            <a:pPr algn="ctr"/>
            <a:r>
              <a:rPr lang="en-US" sz="2800" b="1" dirty="0" err="1" smtClean="0"/>
              <a:t>assume</a:t>
            </a:r>
            <a:r>
              <a:rPr lang="en-US" sz="2800" b="1" dirty="0" err="1" smtClean="0">
                <a:latin typeface="Symbol" pitchFamily="18" charset="2"/>
              </a:rPr>
              <a:t>`</a:t>
            </a:r>
            <a:r>
              <a:rPr lang="en-US" sz="2800" b="1" dirty="0" err="1" smtClean="0"/>
              <a:t>y</a:t>
            </a:r>
            <a:r>
              <a:rPr lang="en-US" sz="2800" b="1" dirty="0" smtClean="0"/>
              <a:t>: 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cs typeface="Times New Roman"/>
              </a:rPr>
              <a:t>P</a:t>
            </a:r>
          </a:p>
          <a:p>
            <a:pPr algn="ctr"/>
            <a:r>
              <a:rPr lang="en-US" sz="2800" b="1" dirty="0" smtClean="0"/>
              <a:t>(doubling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will double </a:t>
            </a:r>
            <a:r>
              <a:rPr lang="en-US" sz="2800" b="1" dirty="0" smtClean="0">
                <a:cs typeface="Times New Roman"/>
              </a:rPr>
              <a:t>P)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VM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 = </a:t>
            </a:r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err="1" smtClean="0"/>
              <a:t>yP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542" y="133350"/>
            <a:ext cx="6961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Theory of 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1047750"/>
            <a:ext cx="647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Applying the quantity theory of money,</a:t>
            </a:r>
          </a:p>
          <a:p>
            <a:pPr algn="ctr"/>
            <a:r>
              <a:rPr lang="en-US" sz="2800" b="1" dirty="0" smtClean="0"/>
              <a:t>the equation of exchange can be</a:t>
            </a:r>
          </a:p>
          <a:p>
            <a:pPr algn="ctr"/>
            <a:r>
              <a:rPr lang="en-US" sz="2800" b="1" dirty="0" smtClean="0"/>
              <a:t>reformulated into the Cambridge equation</a:t>
            </a:r>
          </a:p>
          <a:p>
            <a:pPr algn="ctr"/>
            <a:r>
              <a:rPr lang="en-US" sz="2800" b="1" dirty="0" smtClean="0"/>
              <a:t>to make the intuition clearer.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 k </a:t>
            </a:r>
            <a:r>
              <a:rPr lang="en-US" sz="2800" b="1" dirty="0" smtClean="0">
                <a:latin typeface="Times New Roman"/>
                <a:cs typeface="Times New Roman"/>
              </a:rPr>
              <a:t>≡ </a:t>
            </a:r>
            <a:r>
              <a:rPr lang="en-US" sz="2800" b="1" dirty="0" smtClean="0">
                <a:cs typeface="Times New Roman"/>
              </a:rPr>
              <a:t>1/V (a constant)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900" b="1" baseline="90000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= (1/V)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kPy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742950"/>
            <a:ext cx="228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k</a:t>
            </a:r>
            <a:endParaRPr lang="en-US" sz="1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33350"/>
            <a:ext cx="4813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9715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economic languages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verbal (words)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algebraic (math)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graphical (diagrams)</a:t>
            </a:r>
          </a:p>
        </p:txBody>
      </p:sp>
      <p:pic>
        <p:nvPicPr>
          <p:cNvPr id="5" name="Picture 4" descr="magnetic_poe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28950"/>
            <a:ext cx="18288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40" y="3028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msmd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684" y="3028950"/>
            <a:ext cx="297711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04775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write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instead of the M </a:t>
            </a:r>
            <a:r>
              <a:rPr lang="en-US" sz="2800" b="1" dirty="0" err="1" smtClean="0"/>
              <a:t>Mishkin</a:t>
            </a:r>
            <a:r>
              <a:rPr lang="en-US" sz="2800" b="1" dirty="0" smtClean="0"/>
              <a:t> uses.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This is to save us a step.</a:t>
            </a:r>
          </a:p>
          <a:p>
            <a:pPr algn="ctr"/>
            <a:r>
              <a:rPr lang="en-US" sz="2800" b="1" dirty="0" smtClean="0"/>
              <a:t>We should use money demand not money supply: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But we equilibrate demand with supply: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= M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Therefore: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4775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graphical version uses the money demand equation and the money supply equation to find equilibrium.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Money demand: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Money supply: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= C</a:t>
            </a:r>
          </a:p>
          <a:p>
            <a:pPr algn="ctr"/>
            <a:r>
              <a:rPr lang="en-US" sz="2800" b="1" dirty="0" smtClean="0"/>
              <a:t>(C is a constant)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123950"/>
            <a:ext cx="7620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120015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= C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76400" y="1276350"/>
            <a:ext cx="4953000" cy="3429000"/>
            <a:chOff x="1676400" y="1276350"/>
            <a:chExt cx="4953000" cy="34290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2858294" y="2837656"/>
              <a:ext cx="2819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6670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12192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6670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876800" y="3039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91000" y="12763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6400" y="1362730"/>
              <a:ext cx="1143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PPM</a:t>
              </a:r>
            </a:p>
            <a:p>
              <a:pPr algn="ctr"/>
              <a:r>
                <a:rPr lang="en-US" sz="2800" b="1" dirty="0" smtClean="0"/>
                <a:t>(1/P)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198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1047750"/>
            <a:ext cx="3733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PPM↓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→P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the</a:t>
            </a:r>
          </a:p>
          <a:p>
            <a:pPr algn="ctr"/>
            <a:r>
              <a:rPr lang="en-US" sz="2800" b="1" dirty="0" smtClean="0"/>
              <a:t>money supply</a:t>
            </a:r>
          </a:p>
          <a:p>
            <a:pPr algn="ctr"/>
            <a:r>
              <a:rPr lang="en-US" sz="2800" b="1" dirty="0" smtClean="0"/>
              <a:t>shifts the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PPM goes down</a:t>
            </a:r>
          </a:p>
          <a:p>
            <a:pPr algn="ctr"/>
            <a:r>
              <a:rPr lang="en-US" sz="2800" b="1" dirty="0" smtClean="0"/>
              <a:t>P = 1/PPM</a:t>
            </a:r>
            <a:br>
              <a:rPr lang="en-US" sz="2800" b="1" dirty="0" smtClean="0"/>
            </a:br>
            <a:r>
              <a:rPr lang="en-US" sz="2800" b="1" dirty="0" smtClean="0"/>
              <a:t>P goes up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sp>
          <p:nvSpPr>
            <p:cNvPr id="3" name="Rectangle 2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4800" y="1276350"/>
              <a:ext cx="4953000" cy="3429000"/>
              <a:chOff x="304800" y="1276350"/>
              <a:chExt cx="4953000" cy="3429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04800" y="1276350"/>
                <a:ext cx="4953000" cy="3429000"/>
                <a:chOff x="1676400" y="1276350"/>
                <a:chExt cx="4953000" cy="342900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 rot="5400000">
                  <a:off x="2858294" y="2837656"/>
                  <a:ext cx="2819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2667000" y="1657350"/>
                  <a:ext cx="3276600" cy="2590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rot="5400000" flipH="1" flipV="1">
                  <a:off x="1219200" y="2800350"/>
                  <a:ext cx="28956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667000" y="4248150"/>
                  <a:ext cx="3886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4876800" y="3039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D</a:t>
                  </a:r>
                  <a:endParaRPr lang="en-US" sz="2800" b="1" dirty="0" smtClean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191000" y="127635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S</a:t>
                  </a:r>
                  <a:endParaRPr lang="en-US" sz="2800" b="1" dirty="0" smtClean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676400" y="1362730"/>
                  <a:ext cx="1143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PPM</a:t>
                  </a:r>
                </a:p>
                <a:p>
                  <a:pPr algn="ctr"/>
                  <a:r>
                    <a:rPr lang="en-US" sz="2800" b="1" dirty="0" smtClean="0"/>
                    <a:t>(1/P)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019800" y="4182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 rot="5400000">
                <a:off x="20962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429000" y="127635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'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1295402" y="3408364"/>
                <a:ext cx="2209799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04800" y="26581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04800" y="31153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2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2895600" y="2343150"/>
                <a:ext cx="6096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188595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PPM↓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→P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matches the math: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V(M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↑) = </a:t>
            </a:r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y(P↑)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1123950"/>
              <a:ext cx="5105400" cy="3657600"/>
              <a:chOff x="609600" y="1123950"/>
              <a:chExt cx="5105400" cy="3657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5800" y="1123950"/>
                <a:ext cx="5029200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609600" y="1276350"/>
                <a:ext cx="4953000" cy="3429000"/>
                <a:chOff x="1676400" y="1276350"/>
                <a:chExt cx="4953000" cy="342900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 rot="5400000">
                  <a:off x="2858294" y="2837656"/>
                  <a:ext cx="2819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2667000" y="1657350"/>
                  <a:ext cx="3276600" cy="2590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rot="5400000" flipH="1" flipV="1">
                  <a:off x="1219200" y="2800350"/>
                  <a:ext cx="28956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667000" y="4248150"/>
                  <a:ext cx="3886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4876800" y="3039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D</a:t>
                  </a:r>
                  <a:endParaRPr lang="en-US" sz="2800" b="1" dirty="0" smtClean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191000" y="127635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S</a:t>
                  </a:r>
                  <a:endParaRPr lang="en-US" sz="2800" b="1" dirty="0" smtClean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676400" y="1362730"/>
                  <a:ext cx="1143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PPM</a:t>
                  </a:r>
                </a:p>
                <a:p>
                  <a:pPr algn="ctr"/>
                  <a:r>
                    <a:rPr lang="en-US" sz="2800" b="1" dirty="0" smtClean="0"/>
                    <a:t>(1/P)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019800" y="4182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 rot="5400000">
              <a:off x="2096294" y="2837656"/>
              <a:ext cx="2819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29000" y="12763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S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295402" y="3408364"/>
              <a:ext cx="2209799" cy="15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04800" y="265813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PPM</a:t>
              </a:r>
              <a:r>
                <a:rPr lang="en-US" sz="2800" b="1" baseline="-25000" dirty="0" smtClean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311533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PPM</a:t>
              </a:r>
              <a:r>
                <a:rPr lang="en-US" sz="2800" b="1" baseline="-25000" dirty="0" smtClean="0"/>
                <a:t>2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895600" y="234315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1047750"/>
            <a:ext cx="3733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PPM↑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P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decreasing velocity</a:t>
            </a:r>
          </a:p>
          <a:p>
            <a:pPr algn="ctr"/>
            <a:r>
              <a:rPr lang="en-US" sz="2800" b="1" dirty="0" smtClean="0"/>
              <a:t>shifts the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PPM goes up</a:t>
            </a:r>
          </a:p>
          <a:p>
            <a:pPr algn="ctr"/>
            <a:r>
              <a:rPr lang="en-US" sz="2800" b="1" dirty="0" smtClean="0"/>
              <a:t>P = 1/PPM</a:t>
            </a:r>
            <a:br>
              <a:rPr lang="en-US" sz="2800" b="1" dirty="0" smtClean="0"/>
            </a:br>
            <a:r>
              <a:rPr lang="en-US" sz="2800" b="1" dirty="0" smtClean="0"/>
              <a:t>P goes down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sp>
          <p:nvSpPr>
            <p:cNvPr id="4" name="Rectangle 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04800" y="1276350"/>
              <a:ext cx="4953000" cy="3429000"/>
              <a:chOff x="304800" y="1276350"/>
              <a:chExt cx="4953000" cy="34290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04800" y="1362730"/>
                <a:ext cx="114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</a:p>
              <a:p>
                <a:pPr algn="ctr"/>
                <a:r>
                  <a:rPr lang="en-US" sz="2800" b="1" dirty="0" smtClean="0"/>
                  <a:t>(1/P)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4800" y="26581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4800" y="23533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2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047750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PPM↑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P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matches the math: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(V↓) =</a:t>
            </a:r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y(P↓)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304800" y="1276350"/>
              <a:ext cx="4953000" cy="3429000"/>
              <a:chOff x="304800" y="1276350"/>
              <a:chExt cx="4953000" cy="3429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4800" y="1362730"/>
                <a:ext cx="114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</a:p>
              <a:p>
                <a:pPr algn="ctr"/>
                <a:r>
                  <a:rPr lang="en-US" sz="2800" b="1" dirty="0" smtClean="0"/>
                  <a:t>(1/P)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4800" y="26581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4800" y="23533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2</a:t>
                </a:r>
              </a:p>
            </p:txBody>
          </p:sp>
          <p:cxnSp>
            <p:nvCxnSpPr>
              <p:cNvPr id="10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047750"/>
            <a:ext cx="3733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PPM↑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P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real output</a:t>
            </a:r>
          </a:p>
          <a:p>
            <a:pPr algn="ctr"/>
            <a:r>
              <a:rPr lang="en-US" sz="2800" b="1" dirty="0" smtClean="0"/>
              <a:t>shifts the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PPM goes up</a:t>
            </a:r>
          </a:p>
          <a:p>
            <a:pPr algn="ctr"/>
            <a:r>
              <a:rPr lang="en-US" sz="2800" b="1" dirty="0" smtClean="0"/>
              <a:t>P = 1/PPM</a:t>
            </a:r>
            <a:br>
              <a:rPr lang="en-US" sz="2800" b="1" dirty="0" smtClean="0"/>
            </a:br>
            <a:r>
              <a:rPr lang="en-US" sz="2800" b="1" dirty="0" smtClean="0"/>
              <a:t>P goes down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304800" y="1276350"/>
              <a:ext cx="4953000" cy="3429000"/>
              <a:chOff x="304800" y="1276350"/>
              <a:chExt cx="4953000" cy="3429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4800" y="1362730"/>
                <a:ext cx="114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</a:p>
              <a:p>
                <a:pPr algn="ctr"/>
                <a:r>
                  <a:rPr lang="en-US" sz="2800" b="1" dirty="0" smtClean="0"/>
                  <a:t>(1/P)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4800" y="26581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4800" y="23533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2</a:t>
                </a:r>
              </a:p>
            </p:txBody>
          </p:sp>
          <p:cxnSp>
            <p:nvCxnSpPr>
              <p:cNvPr id="10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047750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PPM↑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P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matches the math: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V = (y↑)(P↓)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304800" y="1276350"/>
              <a:ext cx="4953000" cy="3429000"/>
              <a:chOff x="304800" y="1276350"/>
              <a:chExt cx="4953000" cy="3429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4800" y="1362730"/>
                <a:ext cx="114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</a:p>
              <a:p>
                <a:pPr algn="ctr"/>
                <a:r>
                  <a:rPr lang="en-US" sz="2800" b="1" dirty="0" smtClean="0"/>
                  <a:t>(1/P)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4800" y="26581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4800" y="23533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2</a:t>
                </a:r>
              </a:p>
            </p:txBody>
          </p:sp>
          <p:cxnSp>
            <p:nvCxnSpPr>
              <p:cNvPr id="10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1276350"/>
            <a:ext cx="3352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Important insight</a:t>
            </a:r>
          </a:p>
          <a:p>
            <a:pPr algn="ctr"/>
            <a:r>
              <a:rPr lang="en-US" sz="2800" b="1" dirty="0" smtClean="0"/>
              <a:t>If something doesn’t affect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or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, then it can’t effect the price level.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= C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123950"/>
            <a:ext cx="50292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/>
          <p:nvPr/>
        </p:nvGrpSpPr>
        <p:grpSpPr>
          <a:xfrm>
            <a:off x="304800" y="1276350"/>
            <a:ext cx="4953000" cy="3429000"/>
            <a:chOff x="1676400" y="1276350"/>
            <a:chExt cx="4953000" cy="3429000"/>
          </a:xfrm>
        </p:grpSpPr>
        <p:cxnSp>
          <p:nvCxnSpPr>
            <p:cNvPr id="15" name="Straight Connector 5"/>
            <p:cNvCxnSpPr/>
            <p:nvPr/>
          </p:nvCxnSpPr>
          <p:spPr>
            <a:xfrm rot="5400000">
              <a:off x="2858294" y="2837656"/>
              <a:ext cx="2819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"/>
            <p:cNvCxnSpPr/>
            <p:nvPr/>
          </p:nvCxnSpPr>
          <p:spPr>
            <a:xfrm>
              <a:off x="26670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12192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6670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876800" y="3039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91000" y="12763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76400" y="1362730"/>
              <a:ext cx="1143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PPM</a:t>
              </a:r>
            </a:p>
            <a:p>
              <a:pPr algn="ctr"/>
              <a:r>
                <a:rPr lang="en-US" sz="2800" b="1" dirty="0" smtClean="0"/>
                <a:t>(1/P)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98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088" y="133350"/>
            <a:ext cx="5649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Exchange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24212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equation of exchange is the fundamental mathematical idea of monetary theory.</a:t>
            </a:r>
            <a:endParaRPr lang="en-US" sz="2800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09800" y="246751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</a:t>
            </a:r>
            <a:r>
              <a:rPr lang="en-US" sz="4000" b="1" baseline="90000" dirty="0" smtClean="0"/>
              <a:t>S</a:t>
            </a:r>
            <a:r>
              <a:rPr lang="en-US" sz="8000" b="1" dirty="0" smtClean="0"/>
              <a:t>V = </a:t>
            </a:r>
            <a:r>
              <a:rPr lang="en-US" sz="8000" b="1" dirty="0" err="1" smtClean="0"/>
              <a:t>Py</a:t>
            </a:r>
            <a:endParaRPr lang="en-US" sz="8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1733550"/>
            <a:ext cx="3352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real money stock is the area of the rectangle.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/P = (M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)(1/P)</a:t>
            </a:r>
          </a:p>
          <a:p>
            <a:pPr algn="ctr"/>
            <a:r>
              <a:rPr lang="en-US" sz="2800" b="1" dirty="0" smtClean="0"/>
              <a:t>= (M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)(PPM)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123950"/>
            <a:ext cx="50292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5"/>
          <p:cNvCxnSpPr/>
          <p:nvPr/>
        </p:nvCxnSpPr>
        <p:spPr>
          <a:xfrm rot="5400000">
            <a:off x="1486694" y="2837656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295400" y="1657350"/>
            <a:ext cx="327660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-152400" y="2800350"/>
            <a:ext cx="2895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4248150"/>
            <a:ext cx="3886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3039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12763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362730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PPM</a:t>
            </a:r>
          </a:p>
          <a:p>
            <a:pPr algn="ctr"/>
            <a:r>
              <a:rPr lang="en-US" sz="2800" b="1" dirty="0" smtClean="0"/>
              <a:t>(1/P)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182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5400" y="2952750"/>
            <a:ext cx="1600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" y="318135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/P</a:t>
            </a:r>
          </a:p>
          <a:p>
            <a:pPr algn="ctr"/>
            <a:r>
              <a:rPr lang="en-US" sz="1600" b="1" dirty="0" smtClean="0"/>
              <a:t>real money stock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047750"/>
            <a:ext cx="609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But empirical evidence shows that velocity is not a constant.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Velocity declines during severe economy contractions. 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Even in the short run velocity fluctuates too much to be viewed as constant.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This paved the way for a new theory.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42950"/>
            <a:ext cx="228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V</a:t>
            </a:r>
            <a:endParaRPr lang="en-US" sz="125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y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504950"/>
            <a:ext cx="2240280" cy="2948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71800" y="120015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John Maynard Keynes,</a:t>
            </a:r>
          </a:p>
          <a:p>
            <a:pPr algn="ctr"/>
            <a:r>
              <a:rPr lang="en-US" sz="2800" b="1" dirty="0" smtClean="0"/>
              <a:t>the father of macroeconomics, wrote </a:t>
            </a:r>
            <a:r>
              <a:rPr lang="en-US" sz="2800" b="1" i="1" dirty="0" smtClean="0"/>
              <a:t>The General Theory of Employment, Interest, and Money</a:t>
            </a:r>
            <a:r>
              <a:rPr lang="en-US" sz="2800" b="1" dirty="0" smtClean="0"/>
              <a:t> in 1936.</a:t>
            </a:r>
          </a:p>
          <a:p>
            <a:pPr algn="ctr"/>
            <a:r>
              <a:rPr lang="en-US" sz="2800" b="1" dirty="0" smtClean="0"/>
              <a:t>His theory of demand for money, which he called the liquidity preference theory, explored the question</a:t>
            </a:r>
          </a:p>
          <a:p>
            <a:pPr algn="ctr"/>
            <a:r>
              <a:rPr lang="en-US" sz="2800" b="1" dirty="0" smtClean="0"/>
              <a:t>“Why do individuals hold money?”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060668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Keynes’ reasons individuals hold money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transactions motive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precautionary motive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speculative motive</a:t>
            </a:r>
          </a:p>
        </p:txBody>
      </p:sp>
      <p:pic>
        <p:nvPicPr>
          <p:cNvPr id="9" name="Picture 8" descr="purch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876550"/>
            <a:ext cx="2333625" cy="2133600"/>
          </a:xfrm>
          <a:prstGeom prst="rect">
            <a:avLst/>
          </a:prstGeom>
        </p:spPr>
      </p:pic>
      <p:pic>
        <p:nvPicPr>
          <p:cNvPr id="10" name="Picture 9" descr="saleSig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495550"/>
            <a:ext cx="2857500" cy="2857500"/>
          </a:xfrm>
          <a:prstGeom prst="rect">
            <a:avLst/>
          </a:prstGeom>
        </p:spPr>
      </p:pic>
      <p:pic>
        <p:nvPicPr>
          <p:cNvPr id="11" name="Picture 10" descr="NY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028950"/>
            <a:ext cx="2457907" cy="16386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pic>
        <p:nvPicPr>
          <p:cNvPr id="4" name="Picture 3" descr="purch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885950"/>
            <a:ext cx="2333625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039832"/>
            <a:ext cx="6019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 motive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is a medium of exchange</a:t>
            </a:r>
          </a:p>
          <a:p>
            <a:pPr algn="ctr"/>
            <a:r>
              <a:rPr lang="en-US" sz="2800" b="1" dirty="0" smtClean="0"/>
              <a:t>that can be used to carry out</a:t>
            </a:r>
          </a:p>
          <a:p>
            <a:pPr algn="ctr"/>
            <a:r>
              <a:rPr lang="en-US" sz="2800" b="1" dirty="0" smtClean="0"/>
              <a:t>everyday transactions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Keynes believed transactions</a:t>
            </a:r>
          </a:p>
          <a:p>
            <a:pPr algn="ctr"/>
            <a:r>
              <a:rPr lang="en-US" sz="2800" b="1" dirty="0" smtClean="0"/>
              <a:t>were proportional to income.</a:t>
            </a:r>
          </a:p>
          <a:p>
            <a:pPr algn="ctr"/>
            <a:r>
              <a:rPr lang="en-US" sz="2800" b="1" dirty="0" smtClean="0"/>
              <a:t>Thus the transactions component</a:t>
            </a:r>
          </a:p>
          <a:p>
            <a:pPr algn="ctr"/>
            <a:r>
              <a:rPr lang="en-US" sz="2800" b="1" dirty="0" smtClean="0"/>
              <a:t>of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depends entirely on 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pic>
        <p:nvPicPr>
          <p:cNvPr id="5" name="Picture 4" descr="saleSig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52550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200150"/>
            <a:ext cx="6019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precautionary motive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people hold money as a cushion against an unexpected purchase need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Keynes thought precautionary balances were based on future transactions, and thus were proportional to income.</a:t>
            </a:r>
          </a:p>
          <a:p>
            <a:pPr algn="ctr"/>
            <a:r>
              <a:rPr lang="en-US" sz="2800" b="1" dirty="0" smtClean="0"/>
              <a:t>Thus the precautionary component</a:t>
            </a:r>
          </a:p>
          <a:p>
            <a:pPr algn="ctr"/>
            <a:r>
              <a:rPr lang="en-US" sz="2800" b="1" dirty="0" smtClean="0"/>
              <a:t>of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depends entirely on 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pic>
        <p:nvPicPr>
          <p:cNvPr id="6" name="Picture 5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11502"/>
            <a:ext cx="2633472" cy="1755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71800" y="1200150"/>
            <a:ext cx="6019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speculative motive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people hold money as an</a:t>
            </a:r>
          </a:p>
          <a:p>
            <a:pPr algn="ctr"/>
            <a:r>
              <a:rPr lang="en-US" sz="2800" b="1" dirty="0" smtClean="0"/>
              <a:t>alternative store of wealth to bonds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Keynes thought people would switch from bonds to money when they believed bond values would fall.</a:t>
            </a:r>
          </a:p>
          <a:p>
            <a:pPr algn="ctr"/>
            <a:r>
              <a:rPr lang="en-US" sz="2800" b="1" dirty="0" smtClean="0"/>
              <a:t>Thus the </a:t>
            </a:r>
            <a:r>
              <a:rPr lang="en-US" sz="2800" b="1" dirty="0" smtClean="0"/>
              <a:t>speculative component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of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depends on the interest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895350"/>
            <a:ext cx="6019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Keynes thought interest rates should be in a narrow band.  When interest rates are higher than the band, people expect them to fall.  When lower than the band, people expect them to rise.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If interest rates rise, then the price of a bond falls.  So if you expect interest rates to rise, you expect a capital loss from holding bonds.</a:t>
            </a:r>
          </a:p>
        </p:txBody>
      </p:sp>
      <p:pic>
        <p:nvPicPr>
          <p:cNvPr id="5" name="Picture 4" descr="bond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66700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060668"/>
            <a:ext cx="7239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Keynes’ reasons individuals hold money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transactions motive (positively related to 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precautionary motive (positively related to 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speculative motive (negatively related to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= f(</a:t>
            </a:r>
            <a:r>
              <a:rPr lang="en-US" sz="2800" b="1" dirty="0" err="1" smtClean="0"/>
              <a:t>i,y</a:t>
            </a:r>
            <a:r>
              <a:rPr lang="en-US" sz="2800" b="1" dirty="0" smtClean="0"/>
              <a:t>)</a:t>
            </a:r>
          </a:p>
          <a:p>
            <a:r>
              <a:rPr lang="en-US" sz="2800" b="1" dirty="0" err="1" smtClean="0"/>
              <a:t>f</a:t>
            </a:r>
            <a:r>
              <a:rPr lang="en-US" sz="2800" b="1" baseline="-25000" dirty="0" err="1" smtClean="0"/>
              <a:t>i</a:t>
            </a:r>
            <a:r>
              <a:rPr lang="en-US" sz="2800" b="1" dirty="0" smtClean="0"/>
              <a:t> = –</a:t>
            </a:r>
          </a:p>
          <a:p>
            <a:r>
              <a:rPr lang="en-US" sz="2800" b="1" dirty="0" err="1" smtClean="0"/>
              <a:t>f</a:t>
            </a:r>
            <a:r>
              <a:rPr lang="en-US" sz="2800" b="1" baseline="-25000" dirty="0" err="1" smtClean="0"/>
              <a:t>y</a:t>
            </a:r>
            <a:r>
              <a:rPr lang="en-US" sz="2800" b="1" dirty="0" smtClean="0"/>
              <a:t> = 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95275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P/M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1/f(</a:t>
            </a:r>
            <a:r>
              <a:rPr lang="en-US" sz="2800" b="1" dirty="0" err="1" smtClean="0"/>
              <a:t>i,y</a:t>
            </a:r>
            <a:r>
              <a:rPr lang="en-US" sz="2800" b="1" dirty="0" smtClean="0"/>
              <a:t>)</a:t>
            </a:r>
          </a:p>
          <a:p>
            <a:r>
              <a:rPr lang="en-US" sz="2800" b="1" dirty="0" err="1" smtClean="0"/>
              <a:t>Py</a:t>
            </a:r>
            <a:r>
              <a:rPr lang="en-US" sz="2800" b="1" dirty="0" smtClean="0"/>
              <a:t>/M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y/f(</a:t>
            </a:r>
            <a:r>
              <a:rPr lang="en-US" sz="2800" b="1" dirty="0" err="1" smtClean="0"/>
              <a:t>i,y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V = y/f(</a:t>
            </a:r>
            <a:r>
              <a:rPr lang="en-US" sz="2800" b="1" dirty="0" err="1" smtClean="0"/>
              <a:t>i,y</a:t>
            </a:r>
            <a:r>
              <a:rPr lang="en-US" sz="28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80035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William </a:t>
            </a:r>
            <a:r>
              <a:rPr lang="en-US" sz="2800" b="1" dirty="0" err="1" smtClean="0"/>
              <a:t>Baumol</a:t>
            </a:r>
            <a:r>
              <a:rPr lang="en-US" sz="2800" b="1" dirty="0" smtClean="0"/>
              <a:t> and James Tobin showed transactions and precautionary money demand are also sensitive to the interest rate because people will vary how frequently they visit the bank based on interest rates.</a:t>
            </a:r>
          </a:p>
        </p:txBody>
      </p:sp>
      <p:pic>
        <p:nvPicPr>
          <p:cNvPr id="5" name="Picture 4" descr="cash_balanc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71551"/>
            <a:ext cx="4086225" cy="1707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43400" y="1110555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average cash balance halves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velocity doubles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gained interest from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276350"/>
            <a:ext cx="693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purchasing power of money (PPM)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basket of goods and services that a</a:t>
            </a:r>
          </a:p>
          <a:p>
            <a:pPr algn="ctr"/>
            <a:r>
              <a:rPr lang="en-US" sz="2800" b="1" dirty="0" smtClean="0"/>
              <a:t>single dollar can buy (“price” of money) 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level (P)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weighted average of prices in the economy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PPM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1/P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742950"/>
            <a:ext cx="1828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5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pic>
        <p:nvPicPr>
          <p:cNvPr id="7" name="Picture 6" descr="purch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123950"/>
            <a:ext cx="200025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039832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 demand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demand for transactions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127468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population: N↑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>
                <a:cs typeface="Times New Roman" pitchFamily="18" charset="0"/>
              </a:rPr>
              <a:t>y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output/person: y/N↑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>
                <a:cs typeface="Times New Roman" pitchFamily="18" charset="0"/>
              </a:rPr>
              <a:t>y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vertical integration: merge↑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clearing system efficiency: eff.↑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9535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population: e.g., black death, baby boom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output/person: e.g., Internet revolution (productivity)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vertical integration: e.g., oil company buys gas stations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clearing system efficiency: e.g., credit card use</a:t>
            </a:r>
          </a:p>
        </p:txBody>
      </p:sp>
      <p:pic>
        <p:nvPicPr>
          <p:cNvPr id="7" name="Picture 6" descr="em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18135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81350"/>
            <a:ext cx="133827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ba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81350"/>
            <a:ext cx="1645920" cy="1828800"/>
          </a:xfrm>
          <a:prstGeom prst="rect">
            <a:avLst/>
          </a:prstGeom>
        </p:spPr>
      </p:pic>
      <p:pic>
        <p:nvPicPr>
          <p:cNvPr id="10" name="Picture 9" descr="credit_car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18135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039832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demand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demand as a store of value</a:t>
            </a:r>
          </a:p>
          <a:p>
            <a:pPr algn="ctr"/>
            <a:r>
              <a:rPr lang="en-US" sz="2800" b="1" dirty="0" smtClean="0"/>
              <a:t>(captures precautionary and speculative)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458581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wealth: W↑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uncertainty: uncertainty↑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differential: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anticipations about inflation: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</p:txBody>
      </p:sp>
      <p:pic>
        <p:nvPicPr>
          <p:cNvPr id="6" name="Picture 5" descr="portfol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5104" y="922020"/>
            <a:ext cx="2370296" cy="157353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5838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wealth: e.g., win the lottery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uncertainty: e.g., travel to a foreign country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differential: i.e., interest rate soars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anticipations about inflation: </a:t>
            </a:r>
            <a:r>
              <a:rPr lang="en-US" sz="2800" b="1" dirty="0" smtClean="0">
                <a:latin typeface="Calibri"/>
              </a:rPr>
              <a:t>e.g., print money non-stop</a:t>
            </a:r>
            <a:endParaRPr lang="en-US" sz="2800" b="1" dirty="0" smtClean="0"/>
          </a:p>
        </p:txBody>
      </p:sp>
      <p:pic>
        <p:nvPicPr>
          <p:cNvPr id="6" name="Picture 5" descr="interest-r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0995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lot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09950"/>
            <a:ext cx="18288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onfus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409950"/>
            <a:ext cx="2218060" cy="1371600"/>
          </a:xfrm>
          <a:prstGeom prst="rect">
            <a:avLst/>
          </a:prstGeom>
        </p:spPr>
      </p:pic>
      <p:pic>
        <p:nvPicPr>
          <p:cNvPr id="10" name="Picture 9" descr="printing_pre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531" y="3409950"/>
            <a:ext cx="2060269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81200" y="1123950"/>
            <a:ext cx="5029200" cy="3657600"/>
            <a:chOff x="381000" y="1123950"/>
            <a:chExt cx="5029200" cy="3657600"/>
          </a:xfrm>
        </p:grpSpPr>
        <p:sp>
          <p:nvSpPr>
            <p:cNvPr id="15" name="Rectangle 1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5"/>
            <p:cNvCxnSpPr/>
            <p:nvPr/>
          </p:nvCxnSpPr>
          <p:spPr>
            <a:xfrm rot="5400000">
              <a:off x="1486694" y="2837656"/>
              <a:ext cx="2819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05200" y="3039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19400" y="12763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" y="1362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504950"/>
            <a:ext cx="3733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the</a:t>
            </a:r>
          </a:p>
          <a:p>
            <a:pPr algn="ctr"/>
            <a:r>
              <a:rPr lang="en-US" sz="2800" b="1" dirty="0" smtClean="0"/>
              <a:t>money supply</a:t>
            </a:r>
          </a:p>
          <a:p>
            <a:pPr algn="ctr"/>
            <a:r>
              <a:rPr lang="en-US" sz="2800" b="1" dirty="0" smtClean="0"/>
              <a:t>shifts the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i</a:t>
            </a:r>
            <a:r>
              <a:rPr lang="en-US" sz="2800" b="1" dirty="0" smtClean="0"/>
              <a:t> goes down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762000" y="1276350"/>
              <a:ext cx="4495800" cy="3429000"/>
              <a:chOff x="762000" y="1276350"/>
              <a:chExt cx="4495800" cy="34290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762000" y="1276350"/>
                <a:ext cx="4495800" cy="3429000"/>
                <a:chOff x="2133600" y="1276350"/>
                <a:chExt cx="4495800" cy="3429000"/>
              </a:xfrm>
            </p:grpSpPr>
            <p:cxnSp>
              <p:nvCxnSpPr>
                <p:cNvPr id="15" name="Straight Connector 5"/>
                <p:cNvCxnSpPr/>
                <p:nvPr/>
              </p:nvCxnSpPr>
              <p:spPr>
                <a:xfrm rot="5400000">
                  <a:off x="2858294" y="2837656"/>
                  <a:ext cx="2819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6"/>
                <p:cNvCxnSpPr/>
                <p:nvPr/>
              </p:nvCxnSpPr>
              <p:spPr>
                <a:xfrm>
                  <a:off x="2667000" y="1657350"/>
                  <a:ext cx="3276600" cy="2590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rot="5400000" flipH="1" flipV="1">
                  <a:off x="1219200" y="2800350"/>
                  <a:ext cx="28956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667000" y="4248150"/>
                  <a:ext cx="3886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4876800" y="3039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D</a:t>
                  </a:r>
                  <a:endParaRPr lang="en-US" sz="2800" b="1" dirty="0" smtClean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191000" y="127635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S</a:t>
                  </a:r>
                  <a:endParaRPr lang="en-US" sz="2800" b="1" dirty="0" smtClean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133600" y="1362730"/>
                  <a:ext cx="685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 smtClean="0"/>
                    <a:t>i</a:t>
                  </a:r>
                  <a:endParaRPr lang="en-US" sz="2800" b="1" dirty="0" smtClean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019800" y="4182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 rot="5400000">
                <a:off x="20962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429000" y="127635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'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>
                <a:off x="1295402" y="3408364"/>
                <a:ext cx="2209799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62000" y="265813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2000" y="311533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2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895600" y="2343150"/>
                <a:ext cx="6096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709737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real output</a:t>
            </a:r>
          </a:p>
          <a:p>
            <a:pPr algn="ctr"/>
            <a:r>
              <a:rPr lang="en-US" sz="2800" b="1" dirty="0" smtClean="0"/>
              <a:t>shifts the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i</a:t>
            </a:r>
            <a:r>
              <a:rPr lang="en-US" sz="2800" b="1" dirty="0" smtClean="0"/>
              <a:t> goes 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838200" y="1276350"/>
              <a:ext cx="4419600" cy="3429000"/>
              <a:chOff x="838200" y="1276350"/>
              <a:chExt cx="4419600" cy="3429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38200" y="13627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/>
                  <a:t>i</a:t>
                </a:r>
                <a:endParaRPr lang="en-US" sz="2800" b="1" dirty="0" smtClean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14400" y="265813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14400" y="235333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2</a:t>
                </a:r>
              </a:p>
            </p:txBody>
          </p:sp>
          <p:cxnSp>
            <p:nvCxnSpPr>
              <p:cNvPr id="10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709737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price level</a:t>
            </a:r>
          </a:p>
          <a:p>
            <a:pPr algn="ctr"/>
            <a:r>
              <a:rPr lang="en-US" sz="2800" b="1" dirty="0" smtClean="0"/>
              <a:t>shifts the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i</a:t>
            </a:r>
            <a:r>
              <a:rPr lang="en-US" sz="2800" b="1" dirty="0" smtClean="0"/>
              <a:t> goes 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838200" y="1276350"/>
              <a:ext cx="4419600" cy="3429000"/>
              <a:chOff x="838200" y="1276350"/>
              <a:chExt cx="4419600" cy="3429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38200" y="13627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/>
                  <a:t>i</a:t>
                </a:r>
                <a:endParaRPr lang="en-US" sz="2800" b="1" dirty="0" smtClean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14400" y="265813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14400" y="235333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2</a:t>
                </a:r>
              </a:p>
            </p:txBody>
          </p:sp>
          <p:cxnSp>
            <p:nvCxnSpPr>
              <p:cNvPr id="10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598" y="133350"/>
            <a:ext cx="65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Quantity Theory</a:t>
            </a:r>
          </a:p>
        </p:txBody>
      </p:sp>
      <p:pic>
        <p:nvPicPr>
          <p:cNvPr id="3" name="Picture 2" descr="friedman-milt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0150"/>
            <a:ext cx="2876550" cy="3314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0" y="116592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Milton Friedman is a Nobel prize winning economist from the Chicago school who led the free market fight against Keynesianism in the 60’s, 70’s, and 80’s.  He developed a modern quantity theory of money based on his permanent income hypothesis and an expanded asset demand theory.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mInco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81150"/>
            <a:ext cx="3794760" cy="2406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88598" y="133350"/>
            <a:ext cx="65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Quantity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971550"/>
            <a:ext cx="4953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permanent income hypothesis is that people spend money based on perceived average life income.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life-cycle hypothesis is one variant: young and old spend more than they earn, middle age earn more than they spend.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04775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Price level is stated in terms of price indexes.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Price indexes are inherently imprecise because you have to pick goods to include in the index and weight them.</a:t>
            </a:r>
          </a:p>
          <a:p>
            <a:pPr algn="ctr"/>
            <a:r>
              <a:rPr lang="en-US" sz="2800" b="1" dirty="0" smtClean="0"/>
              <a:t>There is no price index that includes everything.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3118068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price indexes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consumer price index (CPI)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producer price index (PPI)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GDP deflator</a:t>
            </a:r>
          </a:p>
        </p:txBody>
      </p:sp>
      <p:pic>
        <p:nvPicPr>
          <p:cNvPr id="5" name="Picture 4" descr="cp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76" y="3105150"/>
            <a:ext cx="1822724" cy="18287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8598" y="133350"/>
            <a:ext cx="65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Quantity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8953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= 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, r</a:t>
            </a:r>
            <a:r>
              <a:rPr lang="en-US" sz="2800" b="1" baseline="-25000" dirty="0" smtClean="0"/>
              <a:t>e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,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352550"/>
            <a:ext cx="7848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= demand for real money balances</a:t>
            </a:r>
          </a:p>
          <a:p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 = present discounted value of all future earnings</a:t>
            </a:r>
          </a:p>
          <a:p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 = expected return on money</a:t>
            </a:r>
          </a:p>
          <a:p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 = expected return on bonds</a:t>
            </a:r>
          </a:p>
          <a:p>
            <a:r>
              <a:rPr lang="en-US" sz="2800" b="1" dirty="0" smtClean="0"/>
              <a:t>r</a:t>
            </a:r>
            <a:r>
              <a:rPr lang="en-US" sz="2800" b="1" baseline="-25000" dirty="0" smtClean="0"/>
              <a:t>e</a:t>
            </a:r>
            <a:r>
              <a:rPr lang="en-US" sz="2800" b="1" dirty="0" smtClean="0"/>
              <a:t> = expected return on equity (stocks)</a:t>
            </a:r>
          </a:p>
          <a:p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= expected inflation rate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positively correlated to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endParaRPr lang="en-US" sz="2800" b="1" dirty="0" smtClean="0"/>
          </a:p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negatively correlated to other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598" y="133350"/>
            <a:ext cx="65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Quantity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35255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= 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, r</a:t>
            </a:r>
            <a:r>
              <a:rPr lang="en-US" sz="2800" b="1" baseline="-25000" dirty="0" smtClean="0"/>
              <a:t>e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,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Under Friedman’s theory, changes</a:t>
            </a:r>
          </a:p>
          <a:p>
            <a:pPr algn="ctr"/>
            <a:r>
              <a:rPr lang="en-US" sz="2800" b="1" dirty="0" smtClean="0"/>
              <a:t>in interest rates have little effect</a:t>
            </a:r>
          </a:p>
          <a:p>
            <a:pPr algn="ctr"/>
            <a:r>
              <a:rPr lang="en-US" sz="2800" b="1" dirty="0" smtClean="0"/>
              <a:t>on the demand for money.</a:t>
            </a:r>
          </a:p>
          <a:p>
            <a:pPr algn="ctr"/>
            <a:r>
              <a:rPr lang="en-US" sz="2800" b="1" dirty="0" smtClean="0"/>
              <a:t>Therefore, his money demand</a:t>
            </a:r>
          </a:p>
          <a:p>
            <a:pPr algn="ctr"/>
            <a:r>
              <a:rPr lang="en-US" sz="2800" b="1" dirty="0" smtClean="0"/>
              <a:t>equation can be approximated by: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= 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)</a:t>
            </a:r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0" y="19621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47750"/>
            <a:ext cx="609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= 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b="1" dirty="0" smtClean="0"/>
              <a:t>P/M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1/f(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b="1" dirty="0" err="1" smtClean="0"/>
              <a:t>Py</a:t>
            </a:r>
            <a:r>
              <a:rPr lang="en-US" sz="2800" b="1" dirty="0" smtClean="0"/>
              <a:t>/M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= y/f(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b="1" dirty="0" smtClean="0"/>
              <a:t>V = y/f(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Friedman’s velocity isn’t constant, but it is much more stable than Keynes’ velocity because the relationship between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 and y is very predictable.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42950"/>
            <a:ext cx="228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V</a:t>
            </a:r>
            <a:endParaRPr lang="en-US" sz="125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88598" y="133350"/>
            <a:ext cx="65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Quantity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33350"/>
            <a:ext cx="4948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 Evidence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581150"/>
            <a:ext cx="6324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Empirical evidence shows that</a:t>
            </a:r>
          </a:p>
          <a:p>
            <a:pPr algn="ctr"/>
            <a:r>
              <a:rPr lang="en-US" sz="2800" b="1" dirty="0" smtClean="0"/>
              <a:t>velocity is not constant.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Velocity is sensitive to interest rates,</a:t>
            </a:r>
          </a:p>
          <a:p>
            <a:pPr algn="ctr"/>
            <a:r>
              <a:rPr lang="en-US" sz="2800" b="1" dirty="0" smtClean="0"/>
              <a:t>but is not ultra-sensitive to interest rates when interest rates are non-zero</a:t>
            </a:r>
          </a:p>
          <a:p>
            <a:pPr algn="ctr"/>
            <a:r>
              <a:rPr lang="en-US" sz="2800" b="1" dirty="0" smtClean="0"/>
              <a:t>(i.e., there is no liquidity trap).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42950"/>
            <a:ext cx="228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V</a:t>
            </a:r>
            <a:endParaRPr lang="en-US" sz="1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971550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 rise in the price level (fall in PPM)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deflation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 fall in the price level (rise in PPM)</a:t>
            </a:r>
          </a:p>
        </p:txBody>
      </p:sp>
      <p:pic>
        <p:nvPicPr>
          <p:cNvPr id="4" name="Picture 3" descr="inflation_forec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105150"/>
            <a:ext cx="229316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256294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prices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implicit barter ratios between goods 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Price levels move independently of relative prices.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If the relative price of one thing goes up, logically the relative price of another thing must go down.</a:t>
            </a:r>
          </a:p>
        </p:txBody>
      </p:sp>
      <p:pic>
        <p:nvPicPr>
          <p:cNvPr id="5" name="Picture 4" descr="pri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361521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971550"/>
            <a:ext cx="571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variables </a:t>
            </a:r>
            <a:r>
              <a:rPr lang="en-US" sz="2800" b="1" dirty="0" smtClean="0"/>
              <a:t>– “constant” dollars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variables </a:t>
            </a:r>
            <a:r>
              <a:rPr lang="en-US" sz="2800" b="1" dirty="0" smtClean="0"/>
              <a:t>– “current” dollars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Capital letter variables are nominal. Lowercase letter variables are real.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nominal/P = real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Y/P = y</a:t>
            </a:r>
          </a:p>
        </p:txBody>
      </p:sp>
      <p:pic>
        <p:nvPicPr>
          <p:cNvPr id="5" name="Picture 4" descr="nominal_wor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181350"/>
            <a:ext cx="188672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real_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81350"/>
            <a:ext cx="188672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97155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 output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total production of final</a:t>
            </a:r>
          </a:p>
          <a:p>
            <a:pPr algn="ctr"/>
            <a:r>
              <a:rPr lang="en-US" sz="2800" b="1" dirty="0" smtClean="0"/>
              <a:t>goods and services in the economy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 income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Total income of factors of production</a:t>
            </a:r>
          </a:p>
          <a:p>
            <a:pPr algn="ctr"/>
            <a:r>
              <a:rPr lang="en-US" sz="2800" b="1" dirty="0" smtClean="0"/>
              <a:t>(land, labor, capital) in the economy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For our purposes:</a:t>
            </a:r>
          </a:p>
          <a:p>
            <a:pPr algn="ctr"/>
            <a:r>
              <a:rPr lang="en-US" sz="2800" b="1" dirty="0" smtClean="0"/>
              <a:t>y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aggregate output = aggregate income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742950"/>
            <a:ext cx="1828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5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2200</Words>
  <Application>Microsoft Office PowerPoint</Application>
  <PresentationFormat>On-screen Show (16:9)</PresentationFormat>
  <Paragraphs>486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226</cp:revision>
  <dcterms:created xsi:type="dcterms:W3CDTF">2010-08-30T19:56:42Z</dcterms:created>
  <dcterms:modified xsi:type="dcterms:W3CDTF">2011-02-09T00:41:03Z</dcterms:modified>
</cp:coreProperties>
</file>