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72" r:id="rId15"/>
    <p:sldId id="273" r:id="rId16"/>
    <p:sldId id="270" r:id="rId17"/>
    <p:sldId id="269" r:id="rId18"/>
    <p:sldId id="279" r:id="rId19"/>
    <p:sldId id="280" r:id="rId20"/>
    <p:sldId id="274" r:id="rId21"/>
    <p:sldId id="275" r:id="rId22"/>
    <p:sldId id="276" r:id="rId23"/>
    <p:sldId id="278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2" r:id="rId48"/>
    <p:sldId id="305" r:id="rId49"/>
    <p:sldId id="306" r:id="rId50"/>
    <p:sldId id="308" r:id="rId51"/>
    <p:sldId id="307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6470" y="2438221"/>
            <a:ext cx="3301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Money?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2/1/2011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631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Reverse inequality of value is what makes trades mutually advantageous, which is why people trade voluntarily.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Trade is not a zero sum game with a winner and a loser.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Trade is a </a:t>
            </a:r>
            <a:r>
              <a:rPr lang="en-US" sz="2800" b="1" i="1" dirty="0" smtClean="0"/>
              <a:t>positive sum game</a:t>
            </a:r>
            <a:r>
              <a:rPr lang="en-US" sz="2800" b="1" dirty="0" smtClean="0"/>
              <a:t>.  Both parties are winners.</a:t>
            </a:r>
          </a:p>
        </p:txBody>
      </p:sp>
      <p:pic>
        <p:nvPicPr>
          <p:cNvPr id="4" name="Picture 3" descr="winn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86150"/>
            <a:ext cx="1905000" cy="1539240"/>
          </a:xfrm>
          <a:prstGeom prst="rect">
            <a:avLst/>
          </a:prstGeom>
        </p:spPr>
      </p:pic>
      <p:pic>
        <p:nvPicPr>
          <p:cNvPr id="5" name="Picture 4" descr="winn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486150"/>
            <a:ext cx="1905000" cy="153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9433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394335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163181"/>
            <a:ext cx="548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Remember the insight that people only enter into voluntary trades if they subjectively believe they are made better off.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 example, sweatshop employees work there because the alternative would be worse.</a:t>
            </a:r>
          </a:p>
        </p:txBody>
      </p:sp>
      <p:pic>
        <p:nvPicPr>
          <p:cNvPr id="4" name="Picture 3" descr="105243-sweatshop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1150"/>
            <a:ext cx="3333750" cy="2462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197506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Gains from trade can be thought of graphically as consumer surplus and producer surplus.</a:t>
            </a:r>
          </a:p>
        </p:txBody>
      </p:sp>
      <p:pic>
        <p:nvPicPr>
          <p:cNvPr id="4" name="Picture 3" descr="surpl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3962400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84898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r>
              <a:rPr lang="en-US" sz="2800" b="1" dirty="0" smtClean="0"/>
              <a:t> (direct exchange) –</a:t>
            </a:r>
          </a:p>
          <a:p>
            <a:pPr algn="ctr"/>
            <a:r>
              <a:rPr lang="en-US" sz="2800" b="1" dirty="0" smtClean="0"/>
              <a:t>trade for something that can be used directly</a:t>
            </a:r>
          </a:p>
          <a:p>
            <a:pPr algn="ctr"/>
            <a:r>
              <a:rPr lang="en-US" sz="2800" b="1" dirty="0" smtClean="0"/>
              <a:t>in consumption or production</a:t>
            </a:r>
          </a:p>
        </p:txBody>
      </p:sp>
      <p:pic>
        <p:nvPicPr>
          <p:cNvPr id="4" name="Picture 3" descr="barter 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3950"/>
            <a:ext cx="3048000" cy="3688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759625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Barter can work well when you easily find a parallel trader.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 that case not using money actually saves a step.</a:t>
            </a:r>
          </a:p>
        </p:txBody>
      </p:sp>
      <p:pic>
        <p:nvPicPr>
          <p:cNvPr id="4" name="Picture 3" descr="bart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2286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278850"/>
            <a:ext cx="5257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But often finding someone who has what you want and wants what you have is very difficult.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Search costs and other transaction costs can</a:t>
            </a:r>
          </a:p>
          <a:p>
            <a:pPr algn="ctr"/>
            <a:r>
              <a:rPr lang="en-US" sz="2800" b="1" dirty="0" smtClean="0"/>
              <a:t>be quite high.</a:t>
            </a:r>
          </a:p>
        </p:txBody>
      </p:sp>
      <p:pic>
        <p:nvPicPr>
          <p:cNvPr id="4" name="Picture 3" descr="bart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2286000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211455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coincidence of wants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each person must want the good his trading partner is </a:t>
            </a:r>
            <a:r>
              <a:rPr lang="en-US" sz="2800" b="1" dirty="0" err="1" smtClean="0"/>
              <a:t>offerring</a:t>
            </a:r>
            <a:endParaRPr lang="en-US" sz="2800" b="1" dirty="0" smtClean="0"/>
          </a:p>
        </p:txBody>
      </p:sp>
      <p:pic>
        <p:nvPicPr>
          <p:cNvPr id="4" name="Picture 3" descr="barter-d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7750"/>
            <a:ext cx="341947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62050"/>
            <a:ext cx="2762250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975068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 costs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opportunity costs of finding a trading partner, negotiating a deal, and monitoring the terms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570494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Transaction costs of barter are so huge that it is very inefficient.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Barter only exists where laws or social norms make efficient indirect trade difficult or impossible.</a:t>
            </a:r>
          </a:p>
        </p:txBody>
      </p:sp>
      <p:pic>
        <p:nvPicPr>
          <p:cNvPr id="5" name="Picture 4" descr="la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" y="1162050"/>
            <a:ext cx="2854643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8953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places barter survives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 evade or reduce taxes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underground economy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marriage, dating, sex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car (trade in old)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health/dental benefits (less taxes)</a:t>
            </a:r>
          </a:p>
        </p:txBody>
      </p:sp>
      <p:pic>
        <p:nvPicPr>
          <p:cNvPr id="4" name="Picture 3" descr="online_dating_regular_d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562350"/>
            <a:ext cx="1375564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ar-insu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003" y="3562350"/>
            <a:ext cx="1718797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happytoot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20" y="3562350"/>
            <a:ext cx="132588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atton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56235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2262" y="1368207"/>
            <a:ext cx="44453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Adam Smith detailed the</a:t>
            </a:r>
          </a:p>
          <a:p>
            <a:pPr algn="ctr"/>
            <a:r>
              <a:rPr lang="en-US" sz="2800" b="1" dirty="0" smtClean="0"/>
              <a:t>benefits of specialization</a:t>
            </a:r>
          </a:p>
          <a:p>
            <a:pPr algn="ctr"/>
            <a:r>
              <a:rPr lang="en-US" sz="2800" b="1" dirty="0" smtClean="0"/>
              <a:t>and division of labor in his</a:t>
            </a:r>
          </a:p>
          <a:p>
            <a:pPr algn="ctr"/>
            <a:r>
              <a:rPr lang="en-US" sz="2800" b="1" dirty="0" smtClean="0"/>
              <a:t>book </a:t>
            </a:r>
            <a:r>
              <a:rPr lang="en-US" sz="2800" b="1" i="1" dirty="0" smtClean="0"/>
              <a:t>The Wealth of Nations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/>
              <a:t>Each worker could become</a:t>
            </a:r>
          </a:p>
          <a:p>
            <a:pPr algn="ctr"/>
            <a:r>
              <a:rPr lang="en-US" sz="2800" b="1" dirty="0" smtClean="0"/>
              <a:t>an expert in a small area,</a:t>
            </a:r>
          </a:p>
          <a:p>
            <a:pPr algn="ctr"/>
            <a:r>
              <a:rPr lang="en-US" sz="2800" b="1" dirty="0" smtClean="0"/>
              <a:t>greatly increasing efficiency.</a:t>
            </a:r>
          </a:p>
        </p:txBody>
      </p:sp>
      <p:pic>
        <p:nvPicPr>
          <p:cNvPr id="4" name="Picture 3" descr="Wealth_of_N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04950"/>
            <a:ext cx="229209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301" y="133350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165735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of exchange</a:t>
            </a:r>
          </a:p>
          <a:p>
            <a:pPr algn="ctr"/>
            <a:r>
              <a:rPr lang="en-US" sz="2800" b="1" dirty="0" smtClean="0"/>
              <a:t>(indirect exchange) –</a:t>
            </a:r>
          </a:p>
          <a:p>
            <a:pPr algn="ctr"/>
            <a:r>
              <a:rPr lang="en-US" sz="2800" b="1" dirty="0" smtClean="0"/>
              <a:t>something not wanted</a:t>
            </a:r>
          </a:p>
          <a:p>
            <a:pPr algn="ctr"/>
            <a:r>
              <a:rPr lang="en-US" sz="2800" b="1" dirty="0" smtClean="0"/>
              <a:t>for commodity value,</a:t>
            </a:r>
          </a:p>
          <a:p>
            <a:pPr algn="ctr"/>
            <a:r>
              <a:rPr lang="en-US" sz="2800" b="1" dirty="0" smtClean="0"/>
              <a:t>but rather for trade value</a:t>
            </a:r>
          </a:p>
        </p:txBody>
      </p:sp>
      <p:pic>
        <p:nvPicPr>
          <p:cNvPr id="4" name="Picture 3" descr="509px-CZ_traffic_mark_C1_roundabout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3950"/>
            <a:ext cx="3393758" cy="33937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52800" y="1276350"/>
            <a:ext cx="4876800" cy="3714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&gt; A &gt; C	B-owner refuses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to trade for 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&gt; B &gt; A	C-owner refuses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to trade for B.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&gt; C &gt; B	A-owner refuses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to trade for C.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6" descr="asparagu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0875" y="1260264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Picture 9" descr="broccol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4675" y="257291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" name="Picture 12" descr="cabb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8475" y="377190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00200" y="2281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44650" y="3424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16075" y="4567237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4301" y="153988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</a:p>
        </p:txBody>
      </p:sp>
      <p:pic>
        <p:nvPicPr>
          <p:cNvPr id="21" name="Picture 20" descr="a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121" y="1398270"/>
            <a:ext cx="927279" cy="1097280"/>
          </a:xfrm>
          <a:prstGeom prst="rect">
            <a:avLst/>
          </a:prstGeom>
        </p:spPr>
      </p:pic>
      <p:pic>
        <p:nvPicPr>
          <p:cNvPr id="22" name="Picture 21" descr="br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" y="2541270"/>
            <a:ext cx="822960" cy="1097280"/>
          </a:xfrm>
          <a:prstGeom prst="rect">
            <a:avLst/>
          </a:prstGeom>
        </p:spPr>
      </p:pic>
      <p:pic>
        <p:nvPicPr>
          <p:cNvPr id="23" name="Picture 22" descr="chr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684270"/>
            <a:ext cx="829014" cy="10972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7800" y="102864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endowment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10286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preference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90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ends with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sparagu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0875" y="1260264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roccol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4675" y="257291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abb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8475" y="377190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00200" y="2281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644650" y="3424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616075" y="4567237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301" y="153988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</a:p>
        </p:txBody>
      </p:sp>
      <p:pic>
        <p:nvPicPr>
          <p:cNvPr id="10" name="Picture 9" descr="a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121" y="1398270"/>
            <a:ext cx="927279" cy="1097280"/>
          </a:xfrm>
          <a:prstGeom prst="rect">
            <a:avLst/>
          </a:prstGeom>
        </p:spPr>
      </p:pic>
      <p:pic>
        <p:nvPicPr>
          <p:cNvPr id="11" name="Picture 10" descr="br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" y="2541270"/>
            <a:ext cx="822960" cy="1097280"/>
          </a:xfrm>
          <a:prstGeom prst="rect">
            <a:avLst/>
          </a:prstGeom>
        </p:spPr>
      </p:pic>
      <p:pic>
        <p:nvPicPr>
          <p:cNvPr id="12" name="Picture 11" descr="chr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684270"/>
            <a:ext cx="829014" cy="1097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102864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endowment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10286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preference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ends with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352800" y="1276350"/>
            <a:ext cx="42672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&gt; A &gt; C	 (1)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(2) 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&gt; B &gt; A	       B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&gt; C &gt; B	       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A</a:t>
            </a:r>
          </a:p>
        </p:txBody>
      </p:sp>
      <p:pic>
        <p:nvPicPr>
          <p:cNvPr id="19" name="Picture 9" descr="broccol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5200" y="142875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cabb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62890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asparagu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91400" y="3562350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bb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6695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asparagu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368194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broccoli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386773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8859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85800" y="34861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66800" y="29527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(MOE)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4301" y="153988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44407"/>
            <a:ext cx="48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trades worked because a medium of exchange was used.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Here broccoli was the</a:t>
            </a:r>
          </a:p>
          <a:p>
            <a:pPr algn="ctr"/>
            <a:r>
              <a:rPr lang="en-US" sz="2800" b="1" dirty="0" smtClean="0"/>
              <a:t>medium of exchange.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But the medium of exchange could be anything.</a:t>
            </a:r>
          </a:p>
        </p:txBody>
      </p:sp>
      <p:pic>
        <p:nvPicPr>
          <p:cNvPr id="10" name="Picture 4" descr="IodizedPlain_Salt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858125" y="2119721"/>
            <a:ext cx="944563" cy="15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477125" y="20383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6" descr="Wholesale ceramic vase - handpainted handmade home garden decoration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86525" y="376292"/>
            <a:ext cx="1074738" cy="248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8620125" y="37909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832850" y="4132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?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77150" y="3652837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(MOE)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467" y="153988"/>
            <a:ext cx="197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96215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commonly accepted</a:t>
            </a:r>
          </a:p>
          <a:p>
            <a:pPr algn="ctr"/>
            <a:r>
              <a:rPr lang="en-US" sz="2800" b="1" dirty="0" smtClean="0"/>
              <a:t>medium of exchange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859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467" y="153988"/>
            <a:ext cx="197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73355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a circulating medium of exchange becomes commonly accepted (that is, widely adopted by most traders as the preferred media of exchange), it becomes money.</a:t>
            </a:r>
          </a:p>
        </p:txBody>
      </p:sp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467" y="153988"/>
            <a:ext cx="197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104775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commodity money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money with a close relationship between money value and commodity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18135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fiat money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money in which monetary</a:t>
            </a:r>
          </a:p>
          <a:p>
            <a:pPr algn="ctr"/>
            <a:r>
              <a:rPr lang="en-US" sz="2800" b="1" dirty="0" smtClean="0"/>
              <a:t>value far exceeds commodity value</a:t>
            </a:r>
          </a:p>
        </p:txBody>
      </p:sp>
      <p:pic>
        <p:nvPicPr>
          <p:cNvPr id="7" name="Picture 6" descr="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" y="695325"/>
            <a:ext cx="2511743" cy="2511743"/>
          </a:xfrm>
          <a:prstGeom prst="rect">
            <a:avLst/>
          </a:prstGeom>
        </p:spPr>
      </p:pic>
      <p:pic>
        <p:nvPicPr>
          <p:cNvPr id="8" name="Picture 7" descr="dolla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6550"/>
            <a:ext cx="2286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88595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Many forms of commodity money have been adopted around the world.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commodity chosen tends to be the main production good or ornamental.</a:t>
            </a:r>
          </a:p>
        </p:txBody>
      </p:sp>
      <p:pic>
        <p:nvPicPr>
          <p:cNvPr id="4" name="Picture 3" descr="ear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57350"/>
            <a:ext cx="2468880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pic>
        <p:nvPicPr>
          <p:cNvPr id="3" name="Picture 2" descr="virgin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8362"/>
            <a:ext cx="3757613" cy="1500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tobacco crop 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20900"/>
            <a:ext cx="1905000" cy="2736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Colonial Virginia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tobacco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West Indies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sugar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WEST INDI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14550"/>
            <a:ext cx="35433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u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2114550"/>
            <a:ext cx="2377440" cy="1877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89535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Association</a:t>
            </a:r>
          </a:p>
          <a:p>
            <a:pPr algn="ctr"/>
            <a:r>
              <a:rPr lang="en-US" sz="2800" b="1" dirty="0" smtClean="0"/>
              <a:t>(comparative advantage) –</a:t>
            </a:r>
          </a:p>
          <a:p>
            <a:pPr algn="ctr"/>
            <a:r>
              <a:rPr lang="en-US" sz="2800" b="1" dirty="0" smtClean="0"/>
              <a:t>Even if someone is </a:t>
            </a:r>
            <a:r>
              <a:rPr lang="en-US" sz="2800" b="1" i="1" dirty="0" smtClean="0"/>
              <a:t>absolutely</a:t>
            </a:r>
            <a:r>
              <a:rPr lang="en-US" sz="2800" b="1" dirty="0" smtClean="0"/>
              <a:t> more</a:t>
            </a:r>
          </a:p>
          <a:p>
            <a:pPr algn="ctr"/>
            <a:r>
              <a:rPr lang="en-US" sz="2800" b="1" dirty="0" smtClean="0"/>
              <a:t>productive at 2 activities, if he is</a:t>
            </a:r>
          </a:p>
          <a:p>
            <a:pPr algn="ctr"/>
            <a:r>
              <a:rPr lang="en-US" sz="2800" b="1" i="1" dirty="0" smtClean="0"/>
              <a:t>comparatively</a:t>
            </a:r>
            <a:r>
              <a:rPr lang="en-US" sz="2800" b="1" dirty="0" smtClean="0"/>
              <a:t> more productive at 1</a:t>
            </a:r>
          </a:p>
          <a:p>
            <a:pPr algn="ctr"/>
            <a:r>
              <a:rPr lang="en-US" sz="2800" b="1" dirty="0" smtClean="0"/>
              <a:t>activity than another relative to a</a:t>
            </a:r>
          </a:p>
          <a:p>
            <a:pPr algn="ctr"/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person, he will be better off</a:t>
            </a:r>
          </a:p>
          <a:p>
            <a:pPr algn="ctr"/>
            <a:r>
              <a:rPr lang="en-US" sz="2800" b="1" dirty="0" smtClean="0"/>
              <a:t>specializing and trading than</a:t>
            </a:r>
          </a:p>
          <a:p>
            <a:pPr algn="ctr"/>
            <a:r>
              <a:rPr lang="en-US" sz="2800" b="1" dirty="0" smtClean="0"/>
              <a:t>producing in isolation.</a:t>
            </a:r>
          </a:p>
        </p:txBody>
      </p:sp>
      <p:pic>
        <p:nvPicPr>
          <p:cNvPr id="4" name="Picture 3" descr="ricard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52500"/>
            <a:ext cx="2857500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7675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David Ricardo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Abyssinia</a:t>
            </a:r>
          </a:p>
          <a:p>
            <a:pPr algn="ctr"/>
            <a:r>
              <a:rPr lang="en-US" sz="2800" b="1" i="1" dirty="0" smtClean="0"/>
              <a:t>(Ethiopia)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salt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4" descr="IodizedPlain_Sal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0" y="2219325"/>
            <a:ext cx="125063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thiop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571750"/>
            <a:ext cx="2681288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Ancient Greece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cattle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greece_ancient_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14550"/>
            <a:ext cx="3276600" cy="2790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956cat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145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Midieval</a:t>
            </a:r>
            <a:r>
              <a:rPr lang="en-US" sz="2800" b="1" i="1" dirty="0" smtClean="0"/>
              <a:t> Iceland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119REBML1white_w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90" y="2190750"/>
            <a:ext cx="3042902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celand_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90750"/>
            <a:ext cx="3429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Scotland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nails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scotland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14550"/>
            <a:ext cx="1635919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1-1_4-elasticel-nails9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1455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Ancient Egypt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copper rings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Map_Of_Ancient_Egy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14550"/>
            <a:ext cx="1706880" cy="2545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OPPER RING K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90750"/>
            <a:ext cx="3048000" cy="2474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Native Americans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58115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Wampum</a:t>
            </a:r>
          </a:p>
          <a:p>
            <a:pPr algn="ctr"/>
            <a:r>
              <a:rPr lang="en-US" sz="2800" b="1" i="1" dirty="0" smtClean="0"/>
              <a:t>(beads on a string)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wampu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95550"/>
            <a:ext cx="19050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Native American Cul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49" y="2343150"/>
            <a:ext cx="2238451" cy="2370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Island of Yap</a:t>
            </a:r>
          </a:p>
          <a:p>
            <a:pPr algn="ctr"/>
            <a:r>
              <a:rPr lang="en-US" sz="2800" b="1" i="1" dirty="0" smtClean="0"/>
              <a:t>(South Pacific)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58115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Fei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(large stone wheels)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yap_island_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09850"/>
            <a:ext cx="328422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yap_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94" y="2571750"/>
            <a:ext cx="3021806" cy="2021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West Africa, China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cowrie</a:t>
            </a:r>
            <a:r>
              <a:rPr lang="en-US" sz="2800" b="1" i="1" dirty="0" smtClean="0"/>
              <a:t> shells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West-Africa.svg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76450"/>
            <a:ext cx="2786063" cy="2857500"/>
          </a:xfrm>
          <a:prstGeom prst="rect">
            <a:avLst/>
          </a:prstGeom>
        </p:spPr>
      </p:pic>
      <p:pic>
        <p:nvPicPr>
          <p:cNvPr id="8" name="Picture 7" descr="Elements-Cowrie-Shell-Beads-10_ED6A00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114550"/>
            <a:ext cx="26289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Aztecs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caoca</a:t>
            </a:r>
            <a:r>
              <a:rPr lang="en-US" sz="2800" b="1" i="1" dirty="0" smtClean="0"/>
              <a:t> beans</a:t>
            </a:r>
          </a:p>
          <a:p>
            <a:pPr algn="ctr"/>
            <a:r>
              <a:rPr lang="en-US" sz="2800" b="1" i="1" dirty="0" smtClean="0"/>
              <a:t>(chocolate)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azte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162175"/>
            <a:ext cx="3371850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acao-be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552700"/>
            <a:ext cx="317500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China, Mongolia, Siberia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tea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AncientCh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78558"/>
            <a:ext cx="3227832" cy="2221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minib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472" y="2094738"/>
            <a:ext cx="2852928" cy="2382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olute_advant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00275"/>
            <a:ext cx="5372100" cy="2581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4775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Tom is better off specializing and trading</a:t>
            </a:r>
          </a:p>
          <a:p>
            <a:pPr algn="ctr"/>
            <a:r>
              <a:rPr lang="en-US" sz="2800" b="1" dirty="0" smtClean="0"/>
              <a:t>even though he has an absolute advantage.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Mesopotamia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barley (grain)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barle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66950"/>
            <a:ext cx="314325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imewatch-mesopotam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14550"/>
            <a:ext cx="3176588" cy="2376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Ancient Japan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jap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3454718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Rice 2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190750"/>
            <a:ext cx="24003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Colonial Australia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australia_1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14550"/>
            <a:ext cx="3350362" cy="2809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ap_morg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66950"/>
            <a:ext cx="2667000" cy="2524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cigarettes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</a:p>
        </p:txBody>
      </p:sp>
      <p:pic>
        <p:nvPicPr>
          <p:cNvPr id="7" name="Picture 6" descr="j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90750"/>
            <a:ext cx="3381375" cy="2543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httpgizmodocomgadgetssmokingfiresafe-cigarettes-to-keep-idiots-alive-a-bit-longer-264529php_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181225"/>
            <a:ext cx="2667000" cy="2600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3988"/>
            <a:ext cx="525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Money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1213068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Main function of money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medium of exchange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Subsidiary functions of money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medium of account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store of value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standard of deferred payment</a:t>
            </a:r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95350"/>
            <a:ext cx="678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account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common numerator of all prices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i="1" dirty="0" smtClean="0"/>
              <a:t>More properly</a:t>
            </a:r>
            <a:r>
              <a:rPr lang="en-US" sz="2800" b="1" dirty="0" smtClean="0"/>
              <a:t>: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of account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good used as a pricing or accounting </a:t>
            </a:r>
            <a:r>
              <a:rPr lang="en-US" sz="2800" b="1" dirty="0" smtClean="0"/>
              <a:t>unit</a:t>
            </a:r>
          </a:p>
          <a:p>
            <a:pPr algn="ctr"/>
            <a:r>
              <a:rPr lang="en-US" sz="2800" b="1" dirty="0" smtClean="0"/>
              <a:t> </a:t>
            </a:r>
            <a:endParaRPr lang="en-US" sz="28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account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specific quantity of the</a:t>
            </a:r>
          </a:p>
          <a:p>
            <a:pPr algn="ctr"/>
            <a:r>
              <a:rPr lang="en-US" sz="2800" b="1" dirty="0" smtClean="0"/>
              <a:t>good used as a pricing or accounting unit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53988"/>
            <a:ext cx="525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Money</a:t>
            </a:r>
          </a:p>
        </p:txBody>
      </p:sp>
      <p:pic>
        <p:nvPicPr>
          <p:cNvPr id="6" name="Picture 5" descr="dollar-sign.png"/>
          <p:cNvPicPr>
            <a:picLocks noChangeAspect="1"/>
          </p:cNvPicPr>
          <p:nvPr/>
        </p:nvPicPr>
        <p:blipFill>
          <a:blip r:embed="rId2"/>
          <a:srcRect l="17280" r="15360"/>
          <a:stretch>
            <a:fillRect/>
          </a:stretch>
        </p:blipFill>
        <p:spPr>
          <a:xfrm>
            <a:off x="192786" y="1504950"/>
            <a:ext cx="2245614" cy="26269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3988"/>
            <a:ext cx="525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Money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312366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of value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separates act of buying from selling</a:t>
            </a:r>
          </a:p>
          <a:p>
            <a:pPr algn="ctr"/>
            <a:r>
              <a:rPr lang="en-US" sz="2800" b="1" dirty="0" smtClean="0"/>
              <a:t>(saving with low transaction costs)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of deferred payment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is a good way of paying back loans</a:t>
            </a:r>
          </a:p>
        </p:txBody>
      </p:sp>
      <p:pic>
        <p:nvPicPr>
          <p:cNvPr id="5" name="Picture 4" descr="handsh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33700"/>
            <a:ext cx="2137410" cy="1162050"/>
          </a:xfrm>
          <a:prstGeom prst="rect">
            <a:avLst/>
          </a:prstGeom>
        </p:spPr>
      </p:pic>
      <p:pic>
        <p:nvPicPr>
          <p:cNvPr id="6" name="Picture 5" descr="piggyba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0015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049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 – monetary base (total currency)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M1 – very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M2 – somewhat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M3 – even less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MZM – money with zero maturity</a:t>
            </a:r>
          </a:p>
        </p:txBody>
      </p:sp>
      <p:pic>
        <p:nvPicPr>
          <p:cNvPr id="4" name="Picture 3" descr="TotalMoneySup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" y="1487329"/>
            <a:ext cx="2897029" cy="2760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7635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MB = currency in circulation + reserves in bank vaults</a:t>
            </a:r>
          </a:p>
          <a:p>
            <a:r>
              <a:rPr lang="en-US" sz="2800" b="1" dirty="0" smtClean="0"/>
              <a:t>	+ reserves with the Fed</a:t>
            </a:r>
          </a:p>
          <a:p>
            <a:r>
              <a:rPr lang="en-US" sz="2800" b="1" dirty="0" smtClean="0"/>
              <a:t>M1 = currency in circulation + travelers checks</a:t>
            </a:r>
          </a:p>
          <a:p>
            <a:r>
              <a:rPr lang="en-US" sz="2800" b="1" dirty="0" smtClean="0"/>
              <a:t>	+ demand deposits + other checkable deposits</a:t>
            </a:r>
          </a:p>
          <a:p>
            <a:r>
              <a:rPr lang="en-US" sz="2800" b="1" dirty="0" smtClean="0"/>
              <a:t>M2 = M1 + time deposits (&lt;$100k) + savings deposits</a:t>
            </a:r>
          </a:p>
          <a:p>
            <a:r>
              <a:rPr lang="en-US" sz="2800" b="1" dirty="0" smtClean="0"/>
              <a:t>	+ MMMF shares (individuals)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7635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M3 = M2 + time deposits (&gt;$100k) + MMMF shares</a:t>
            </a:r>
          </a:p>
          <a:p>
            <a:r>
              <a:rPr lang="en-US" sz="2800" b="1" dirty="0" smtClean="0"/>
              <a:t>	(institutional) + short term RP agreements</a:t>
            </a:r>
          </a:p>
          <a:p>
            <a:r>
              <a:rPr lang="en-US" sz="2800" b="1" dirty="0" smtClean="0"/>
              <a:t>	+ other large liquid assets </a:t>
            </a:r>
          </a:p>
          <a:p>
            <a:r>
              <a:rPr lang="en-US" sz="2800" b="1" dirty="0" smtClean="0"/>
              <a:t>MZM = currency in circulation + travelers checks</a:t>
            </a:r>
          </a:p>
          <a:p>
            <a:r>
              <a:rPr lang="en-US" sz="2800" b="1" dirty="0" smtClean="0"/>
              <a:t>	+ demand deposits + other checkable deposits</a:t>
            </a:r>
          </a:p>
          <a:p>
            <a:r>
              <a:rPr lang="en-US" sz="2800" b="1" dirty="0" smtClean="0"/>
              <a:t>	+ savings deposits + all MMMF shares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257550"/>
          <a:ext cx="2819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400" y="3257550"/>
          <a:ext cx="2819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48400" y="3257550"/>
          <a:ext cx="2819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268741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consumption + production</a:t>
            </a:r>
          </a:p>
          <a:p>
            <a:pPr algn="ctr"/>
            <a:r>
              <a:rPr lang="en-US" b="1" dirty="0" smtClean="0"/>
              <a:t>in autarky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268741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production</a:t>
            </a:r>
          </a:p>
          <a:p>
            <a:pPr algn="ctr"/>
            <a:r>
              <a:rPr lang="en-US" b="1" dirty="0" smtClean="0"/>
              <a:t>after trade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68741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consumption</a:t>
            </a:r>
          </a:p>
          <a:p>
            <a:pPr algn="ctr"/>
            <a:r>
              <a:rPr lang="en-US" b="1" dirty="0" smtClean="0"/>
              <a:t>after trade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58800" y="895350"/>
          <a:ext cx="18796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654800" y="895350"/>
          <a:ext cx="18796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-1905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production</a:t>
            </a:r>
          </a:p>
          <a:p>
            <a:pPr algn="ctr"/>
            <a:r>
              <a:rPr lang="en-US" b="1" dirty="0" smtClean="0"/>
              <a:t>possibilities</a:t>
            </a:r>
          </a:p>
          <a:p>
            <a:pPr algn="ctr"/>
            <a:r>
              <a:rPr lang="en-US" b="1" dirty="0" smtClean="0"/>
              <a:t>frontier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-1905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production</a:t>
            </a:r>
          </a:p>
          <a:p>
            <a:pPr algn="ctr"/>
            <a:r>
              <a:rPr lang="en-US" b="1" dirty="0" smtClean="0"/>
              <a:t>possibilities</a:t>
            </a:r>
          </a:p>
          <a:p>
            <a:pPr algn="ctr"/>
            <a:r>
              <a:rPr lang="en-US" b="1" dirty="0" smtClean="0"/>
              <a:t>frontier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138904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Specializing and trading</a:t>
            </a:r>
          </a:p>
          <a:p>
            <a:pPr algn="ctr"/>
            <a:r>
              <a:rPr lang="en-US" sz="2800" b="1" dirty="0" smtClean="0"/>
              <a:t>here gains 50 food.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73355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Only MB includes reserves.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M3&gt;M2&gt;M1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Fed</a:t>
            </a:r>
            <a:r>
              <a:rPr lang="en-US" sz="2800" b="1" dirty="0" smtClean="0"/>
              <a:t> </a:t>
            </a:r>
            <a:r>
              <a:rPr lang="en-US" sz="2800" b="1" dirty="0" smtClean="0"/>
              <a:t>stopped </a:t>
            </a:r>
            <a:r>
              <a:rPr lang="en-US" sz="2800" b="1" dirty="0" smtClean="0"/>
              <a:t>tracking M3 in 2006</a:t>
            </a:r>
          </a:p>
        </p:txBody>
      </p:sp>
      <p:pic>
        <p:nvPicPr>
          <p:cNvPr id="4" name="Picture 3" descr="notep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3429000" cy="248031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3988"/>
            <a:ext cx="376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vs. Flow</a:t>
            </a:r>
          </a:p>
        </p:txBody>
      </p:sp>
      <p:pic>
        <p:nvPicPr>
          <p:cNvPr id="3" name="Picture 5" descr="gold bullion"/>
          <p:cNvPicPr>
            <a:picLocks noChangeAspect="1" noChangeArrowheads="1"/>
          </p:cNvPicPr>
          <p:nvPr/>
        </p:nvPicPr>
        <p:blipFill>
          <a:blip r:embed="rId2"/>
          <a:srcRect r="36111"/>
          <a:stretch>
            <a:fillRect/>
          </a:stretch>
        </p:blipFill>
        <p:spPr bwMode="auto">
          <a:xfrm>
            <a:off x="838200" y="2124075"/>
            <a:ext cx="2667000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0830rl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81212"/>
            <a:ext cx="2590800" cy="254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12395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wealth is a stock value</a:t>
            </a:r>
          </a:p>
          <a:p>
            <a:pPr algn="ctr"/>
            <a:r>
              <a:rPr lang="en-US" sz="2800" b="1" dirty="0" smtClean="0"/>
              <a:t>(oz. Au)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12395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income is a flow value</a:t>
            </a:r>
          </a:p>
          <a:p>
            <a:pPr algn="ctr"/>
            <a:r>
              <a:rPr lang="en-US" sz="2800" b="1" dirty="0" smtClean="0"/>
              <a:t>(oz. Au / year)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165735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must distinguish</a:t>
            </a:r>
          </a:p>
          <a:p>
            <a:pPr algn="ctr"/>
            <a:r>
              <a:rPr lang="en-US" sz="2800" b="1" dirty="0" smtClean="0"/>
              <a:t>between price and value: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price is </a:t>
            </a:r>
            <a:r>
              <a:rPr lang="en-US" sz="2800" b="1" i="1" dirty="0" smtClean="0"/>
              <a:t>objective</a:t>
            </a:r>
          </a:p>
          <a:p>
            <a:pPr algn="ctr"/>
            <a:r>
              <a:rPr lang="en-US" sz="2800" b="1" dirty="0" smtClean="0"/>
              <a:t>value is </a:t>
            </a:r>
            <a:r>
              <a:rPr lang="en-US" sz="2800" b="1" i="1" dirty="0" smtClean="0"/>
              <a:t>subjective</a:t>
            </a:r>
          </a:p>
        </p:txBody>
      </p:sp>
      <p:pic>
        <p:nvPicPr>
          <p:cNvPr id="4" name="Picture 3" descr="iStock_000006139533X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200150"/>
            <a:ext cx="4064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034355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people trade, the price they see is the same.</a:t>
            </a:r>
          </a:p>
          <a:p>
            <a:pPr algn="ctr"/>
            <a:r>
              <a:rPr lang="en-US" sz="2800" b="1" dirty="0" smtClean="0"/>
              <a:t>However, they do not value the items traded </a:t>
            </a:r>
            <a:r>
              <a:rPr lang="en-US" sz="2800" b="1" i="1" dirty="0" smtClean="0"/>
              <a:t>equally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/>
              <a:t>Instead they value the items </a:t>
            </a:r>
            <a:r>
              <a:rPr lang="en-US" sz="2800" b="1" i="1" dirty="0" smtClean="0"/>
              <a:t>unequally</a:t>
            </a:r>
            <a:r>
              <a:rPr lang="en-US" sz="28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038350"/>
            <a:ext cx="190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/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1999893"/>
            <a:ext cx="190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atin typeface="Calibri"/>
              </a:rPr>
              <a:t>≠</a:t>
            </a:r>
            <a:endParaRPr lang="en-US" sz="15000" b="1" dirty="0" smtClean="0"/>
          </a:p>
        </p:txBody>
      </p:sp>
      <p:sp>
        <p:nvSpPr>
          <p:cNvPr id="7" name="&quot;No&quot; Symbol 6"/>
          <p:cNvSpPr/>
          <p:nvPr/>
        </p:nvSpPr>
        <p:spPr>
          <a:xfrm>
            <a:off x="2209800" y="2419350"/>
            <a:ext cx="1981200" cy="1828800"/>
          </a:xfrm>
          <a:prstGeom prst="noSmoking">
            <a:avLst>
              <a:gd name="adj" fmla="val 87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3345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There is a </a:t>
            </a:r>
            <a:r>
              <a:rPr lang="en-US" sz="2800" b="1" i="1" dirty="0" smtClean="0"/>
              <a:t>reverse inequality of value</a:t>
            </a:r>
            <a:r>
              <a:rPr lang="en-US" sz="2800" b="1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84468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inequality of value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both parties to the trade value what they’re</a:t>
            </a:r>
          </a:p>
          <a:p>
            <a:pPr algn="ctr"/>
            <a:r>
              <a:rPr lang="en-US" sz="2800" b="1" dirty="0" smtClean="0"/>
              <a:t>getting more than what they’re giving up</a:t>
            </a:r>
          </a:p>
          <a:p>
            <a:pPr algn="ctr"/>
            <a:r>
              <a:rPr lang="en-US" sz="2800" b="1" dirty="0" smtClean="0"/>
              <a:t>(everyone is happy)</a:t>
            </a:r>
          </a:p>
        </p:txBody>
      </p:sp>
      <p:pic>
        <p:nvPicPr>
          <p:cNvPr id="4" name="Picture 3" descr="Happy_people_dancing_Back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76550"/>
            <a:ext cx="560832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</a:p>
        </p:txBody>
      </p:sp>
      <p:pic>
        <p:nvPicPr>
          <p:cNvPr id="4" name="Picture 3" descr="ha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2171214" cy="2743200"/>
          </a:xfrm>
          <a:prstGeom prst="rect">
            <a:avLst/>
          </a:prstGeom>
        </p:spPr>
      </p:pic>
      <p:pic>
        <p:nvPicPr>
          <p:cNvPr id="5" name="Picture 4" descr="bar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428750"/>
            <a:ext cx="214875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17195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Harry the</a:t>
            </a:r>
          </a:p>
          <a:p>
            <a:pPr algn="ctr"/>
            <a:r>
              <a:rPr lang="en-US" sz="2800" b="1" dirty="0" smtClean="0"/>
              <a:t>haberdasher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17195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Bob the</a:t>
            </a:r>
          </a:p>
          <a:p>
            <a:pPr algn="ctr"/>
            <a:r>
              <a:rPr lang="en-US" sz="2800" b="1" dirty="0" smtClean="0"/>
              <a:t>barber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1581150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the trade occurs,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u="sng" dirty="0" smtClean="0"/>
              <a:t>Harry values</a:t>
            </a:r>
          </a:p>
          <a:p>
            <a:pPr algn="ctr"/>
            <a:r>
              <a:rPr lang="en-US" sz="2800" b="1" dirty="0" smtClean="0"/>
              <a:t>haircut &gt; hat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u="sng" dirty="0" smtClean="0"/>
              <a:t>Bob values</a:t>
            </a:r>
          </a:p>
          <a:p>
            <a:pPr algn="ctr"/>
            <a:r>
              <a:rPr lang="en-US" sz="2800" b="1" dirty="0" smtClean="0"/>
              <a:t>haircut &lt; 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89535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Suppose Harry wants to trade a hat to Bob for a haircut.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1168</Words>
  <Application>Microsoft Office PowerPoint</Application>
  <PresentationFormat>On-screen Show (16:9)</PresentationFormat>
  <Paragraphs>378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92</cp:revision>
  <dcterms:created xsi:type="dcterms:W3CDTF">2010-08-30T19:56:42Z</dcterms:created>
  <dcterms:modified xsi:type="dcterms:W3CDTF">2011-02-01T10:36:31Z</dcterms:modified>
</cp:coreProperties>
</file>