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9" r:id="rId9"/>
    <p:sldId id="270" r:id="rId10"/>
    <p:sldId id="271" r:id="rId11"/>
    <p:sldId id="274" r:id="rId12"/>
    <p:sldId id="275" r:id="rId13"/>
    <p:sldId id="262" r:id="rId14"/>
    <p:sldId id="263" r:id="rId15"/>
    <p:sldId id="265" r:id="rId16"/>
    <p:sldId id="266" r:id="rId17"/>
    <p:sldId id="273" r:id="rId18"/>
    <p:sldId id="267" r:id="rId19"/>
    <p:sldId id="268"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102"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A_money.jpg"/>
          <p:cNvPicPr>
            <a:picLocks noChangeAspect="1"/>
          </p:cNvPicPr>
          <p:nvPr/>
        </p:nvPicPr>
        <p:blipFill>
          <a:blip r:embed="rId2" cstate="print"/>
          <a:stretch>
            <a:fillRect/>
          </a:stretch>
        </p:blipFill>
        <p:spPr>
          <a:xfrm>
            <a:off x="0" y="819150"/>
            <a:ext cx="2057400" cy="1543050"/>
          </a:xfrm>
          <a:prstGeom prst="rect">
            <a:avLst/>
          </a:prstGeom>
        </p:spPr>
      </p:pic>
      <p:pic>
        <p:nvPicPr>
          <p:cNvPr id="9" name="Picture 8" descr="banking.jpg"/>
          <p:cNvPicPr>
            <a:picLocks noChangeAspect="1"/>
          </p:cNvPicPr>
          <p:nvPr/>
        </p:nvPicPr>
        <p:blipFill>
          <a:blip r:embed="rId3"/>
          <a:stretch>
            <a:fillRect/>
          </a:stretch>
        </p:blipFill>
        <p:spPr>
          <a:xfrm>
            <a:off x="7188200" y="819150"/>
            <a:ext cx="1955800" cy="1635760"/>
          </a:xfrm>
          <a:prstGeom prst="rect">
            <a:avLst/>
          </a:prstGeom>
        </p:spPr>
      </p:pic>
      <p:sp>
        <p:nvSpPr>
          <p:cNvPr id="10" name="TextBox 9"/>
          <p:cNvSpPr txBox="1"/>
          <p:nvPr/>
        </p:nvSpPr>
        <p:spPr>
          <a:xfrm>
            <a:off x="2133600" y="1200150"/>
            <a:ext cx="5029647" cy="830997"/>
          </a:xfrm>
          <a:prstGeom prst="rect">
            <a:avLst/>
          </a:prstGeom>
          <a:noFill/>
        </p:spPr>
        <p:txBody>
          <a:bodyPr wrap="none" rtlCol="0">
            <a:spAutoFit/>
          </a:bodyPr>
          <a:lstStyle/>
          <a:p>
            <a:pPr algn="ctr"/>
            <a:r>
              <a:rPr lang="en-US" sz="4800" b="1" dirty="0" smtClean="0">
                <a:solidFill>
                  <a:srgbClr val="00B050"/>
                </a:solidFill>
                <a:effectLst>
                  <a:outerShdw blurRad="38100" dist="38100" dir="2700000" algn="tl">
                    <a:srgbClr val="000000">
                      <a:alpha val="43137"/>
                    </a:srgbClr>
                  </a:outerShdw>
                </a:effectLst>
              </a:rPr>
              <a:t>Money</a:t>
            </a:r>
            <a:r>
              <a:rPr lang="en-US" sz="4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and</a:t>
            </a:r>
            <a:r>
              <a:rPr lang="en-US" sz="4800" b="1" dirty="0" smtClean="0">
                <a:effectLst>
                  <a:outerShdw blurRad="38100" dist="38100" dir="2700000" algn="tl">
                    <a:srgbClr val="000000">
                      <a:alpha val="43137"/>
                    </a:srgbClr>
                  </a:outerShdw>
                </a:effectLst>
              </a:rPr>
              <a:t> </a:t>
            </a:r>
            <a:r>
              <a:rPr lang="en-US" sz="4800" b="1" dirty="0" smtClean="0">
                <a:solidFill>
                  <a:srgbClr val="0070C0"/>
                </a:solidFill>
                <a:effectLst>
                  <a:outerShdw blurRad="38100" dist="38100" dir="2700000" algn="tl">
                    <a:srgbClr val="000000">
                      <a:alpha val="43137"/>
                    </a:srgbClr>
                  </a:outerShdw>
                </a:effectLst>
              </a:rPr>
              <a:t>Banking</a:t>
            </a:r>
            <a:endParaRPr lang="en-US" sz="4800" b="1" dirty="0">
              <a:solidFill>
                <a:srgbClr val="0070C0"/>
              </a:solidFill>
              <a:effectLst>
                <a:outerShdw blurRad="38100" dist="38100" dir="2700000" algn="tl">
                  <a:srgbClr val="000000">
                    <a:alpha val="43137"/>
                  </a:srgbClr>
                </a:outerShdw>
              </a:effectLst>
            </a:endParaRPr>
          </a:p>
        </p:txBody>
      </p:sp>
      <p:sp>
        <p:nvSpPr>
          <p:cNvPr id="13" name="TextBox 12"/>
          <p:cNvSpPr txBox="1"/>
          <p:nvPr/>
        </p:nvSpPr>
        <p:spPr>
          <a:xfrm>
            <a:off x="2819400" y="2567047"/>
            <a:ext cx="3603038" cy="2062103"/>
          </a:xfrm>
          <a:prstGeom prst="rect">
            <a:avLst/>
          </a:prstGeom>
          <a:noFill/>
        </p:spPr>
        <p:txBody>
          <a:bodyPr wrap="none" rtlCol="0">
            <a:spAutoFit/>
          </a:bodyPr>
          <a:lstStyle/>
          <a:p>
            <a:pPr algn="ctr"/>
            <a:r>
              <a:rPr lang="en-US" sz="3200" b="1" dirty="0" smtClean="0"/>
              <a:t>Econ </a:t>
            </a:r>
            <a:r>
              <a:rPr lang="en-US" sz="3200" b="1" dirty="0" smtClean="0"/>
              <a:t>310-008</a:t>
            </a:r>
            <a:endParaRPr lang="en-US" sz="3200" b="1" dirty="0" smtClean="0"/>
          </a:p>
          <a:p>
            <a:pPr algn="ctr"/>
            <a:r>
              <a:rPr lang="en-US" sz="3200" b="1" dirty="0" smtClean="0"/>
              <a:t>Tuesdays</a:t>
            </a:r>
            <a:endParaRPr lang="en-US" sz="3200" b="1" dirty="0" smtClean="0"/>
          </a:p>
          <a:p>
            <a:pPr algn="ctr"/>
            <a:r>
              <a:rPr lang="en-US" sz="3200" b="1" dirty="0" smtClean="0"/>
              <a:t>4:30-7:10 </a:t>
            </a:r>
            <a:r>
              <a:rPr lang="en-US" sz="3200" b="1" dirty="0" smtClean="0"/>
              <a:t>pm</a:t>
            </a:r>
          </a:p>
          <a:p>
            <a:pPr algn="ctr"/>
            <a:r>
              <a:rPr lang="en-US" sz="3200" b="1" dirty="0" smtClean="0"/>
              <a:t>Robinson Hall</a:t>
            </a:r>
            <a:r>
              <a:rPr lang="en-US" sz="3200" b="1" dirty="0" smtClean="0"/>
              <a:t>, </a:t>
            </a:r>
            <a:r>
              <a:rPr lang="en-US" sz="3200" b="1" dirty="0" smtClean="0"/>
              <a:t>A247</a:t>
            </a:r>
            <a:endParaRPr lang="en-US" sz="32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238" y="133350"/>
            <a:ext cx="53557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Teaching Philosophy</a:t>
            </a:r>
          </a:p>
        </p:txBody>
      </p:sp>
      <p:sp>
        <p:nvSpPr>
          <p:cNvPr id="3" name="TextBox 2"/>
          <p:cNvSpPr txBox="1"/>
          <p:nvPr/>
        </p:nvSpPr>
        <p:spPr>
          <a:xfrm>
            <a:off x="1683644" y="1047750"/>
            <a:ext cx="5783956" cy="954107"/>
          </a:xfrm>
          <a:prstGeom prst="rect">
            <a:avLst/>
          </a:prstGeom>
          <a:noFill/>
        </p:spPr>
        <p:txBody>
          <a:bodyPr wrap="none" rtlCol="0">
            <a:spAutoFit/>
          </a:bodyPr>
          <a:lstStyle/>
          <a:p>
            <a:pPr algn="ctr"/>
            <a:r>
              <a:rPr lang="en-US" sz="2800" b="1" dirty="0" smtClean="0"/>
              <a:t>Learning should be fun.</a:t>
            </a:r>
          </a:p>
          <a:p>
            <a:pPr algn="ctr"/>
            <a:r>
              <a:rPr lang="en-US" sz="2800" b="1" dirty="0" smtClean="0"/>
              <a:t>If it isn’t fun, you aren’t doing it right.</a:t>
            </a:r>
          </a:p>
        </p:txBody>
      </p:sp>
      <p:pic>
        <p:nvPicPr>
          <p:cNvPr id="4" name="Picture 3" descr="calvin,economics,fun,hobbes-b3fe3ff7ca0a4c4d29e2d22d73ba40e1_h[2].jpg"/>
          <p:cNvPicPr>
            <a:picLocks noChangeAspect="1"/>
          </p:cNvPicPr>
          <p:nvPr/>
        </p:nvPicPr>
        <p:blipFill>
          <a:blip r:embed="rId2"/>
          <a:stretch>
            <a:fillRect/>
          </a:stretch>
        </p:blipFill>
        <p:spPr>
          <a:xfrm>
            <a:off x="1701800" y="2114550"/>
            <a:ext cx="5765800" cy="2717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243438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Cheating</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Cheating-Pen.jpg"/>
          <p:cNvPicPr>
            <a:picLocks noChangeAspect="1"/>
          </p:cNvPicPr>
          <p:nvPr/>
        </p:nvPicPr>
        <p:blipFill>
          <a:blip r:embed="rId2"/>
          <a:stretch>
            <a:fillRect/>
          </a:stretch>
        </p:blipFill>
        <p:spPr>
          <a:xfrm>
            <a:off x="304800" y="1123950"/>
            <a:ext cx="2633472" cy="3444240"/>
          </a:xfrm>
          <a:prstGeom prst="rect">
            <a:avLst/>
          </a:prstGeom>
          <a:ln>
            <a:solidFill>
              <a:schemeClr val="tx1"/>
            </a:solidFill>
          </a:ln>
        </p:spPr>
      </p:pic>
      <p:sp>
        <p:nvSpPr>
          <p:cNvPr id="4" name="TextBox 3"/>
          <p:cNvSpPr txBox="1"/>
          <p:nvPr/>
        </p:nvSpPr>
        <p:spPr>
          <a:xfrm>
            <a:off x="3012578" y="1039832"/>
            <a:ext cx="6131422" cy="3970318"/>
          </a:xfrm>
          <a:prstGeom prst="rect">
            <a:avLst/>
          </a:prstGeom>
          <a:noFill/>
        </p:spPr>
        <p:txBody>
          <a:bodyPr wrap="none" rtlCol="0">
            <a:spAutoFit/>
          </a:bodyPr>
          <a:lstStyle/>
          <a:p>
            <a:pPr>
              <a:buFont typeface="Arial" pitchFamily="34" charset="0"/>
              <a:buChar char="•"/>
            </a:pPr>
            <a:r>
              <a:rPr lang="en-US" sz="2800" b="1" dirty="0" smtClean="0"/>
              <a:t> </a:t>
            </a:r>
            <a:r>
              <a:rPr lang="en-US" sz="2800" b="1" dirty="0" smtClean="0"/>
              <a:t>cheating will not be tolerated</a:t>
            </a:r>
          </a:p>
          <a:p>
            <a:pPr>
              <a:buFont typeface="Arial" pitchFamily="34" charset="0"/>
              <a:buChar char="•"/>
            </a:pPr>
            <a:r>
              <a:rPr lang="en-US" sz="2800" b="1" dirty="0" smtClean="0"/>
              <a:t> </a:t>
            </a:r>
            <a:r>
              <a:rPr lang="en-US" sz="2800" b="1" i="1" dirty="0" smtClean="0"/>
              <a:t>all</a:t>
            </a:r>
            <a:r>
              <a:rPr lang="en-US" sz="2800" b="1" dirty="0" smtClean="0"/>
              <a:t> cheaters will be</a:t>
            </a:r>
          </a:p>
          <a:p>
            <a:pPr lvl="1">
              <a:buFont typeface="Courier New" pitchFamily="49" charset="0"/>
              <a:buChar char="o"/>
            </a:pPr>
            <a:r>
              <a:rPr lang="en-US" sz="2800" b="1" dirty="0" smtClean="0"/>
              <a:t> </a:t>
            </a:r>
            <a:r>
              <a:rPr lang="en-US" sz="2800" b="1" dirty="0" smtClean="0"/>
              <a:t>discovered</a:t>
            </a:r>
          </a:p>
          <a:p>
            <a:pPr lvl="1">
              <a:buFont typeface="Courier New" pitchFamily="49" charset="0"/>
              <a:buChar char="o"/>
            </a:pPr>
            <a:r>
              <a:rPr lang="en-US" sz="2800" b="1" dirty="0" smtClean="0"/>
              <a:t> </a:t>
            </a:r>
            <a:r>
              <a:rPr lang="en-US" sz="2800" b="1" dirty="0" smtClean="0"/>
              <a:t>reported to the Honor Committee</a:t>
            </a:r>
          </a:p>
          <a:p>
            <a:pPr lvl="1">
              <a:buFont typeface="Courier New" pitchFamily="49" charset="0"/>
              <a:buChar char="o"/>
            </a:pPr>
            <a:r>
              <a:rPr lang="en-US" sz="2800" b="1" dirty="0" smtClean="0"/>
              <a:t> </a:t>
            </a:r>
            <a:r>
              <a:rPr lang="en-US" sz="2800" b="1" dirty="0" smtClean="0"/>
              <a:t>issued F’s for the course</a:t>
            </a:r>
          </a:p>
          <a:p>
            <a:pPr lvl="1">
              <a:buFont typeface="Courier New" pitchFamily="49" charset="0"/>
              <a:buChar char="o"/>
            </a:pPr>
            <a:r>
              <a:rPr lang="en-US" sz="2800" b="1" dirty="0" smtClean="0"/>
              <a:t> </a:t>
            </a:r>
            <a:r>
              <a:rPr lang="en-US" sz="2800" b="1" dirty="0" smtClean="0"/>
              <a:t>suspended or expelled from GMU</a:t>
            </a:r>
          </a:p>
          <a:p>
            <a:pPr>
              <a:buFont typeface="Arial" pitchFamily="34" charset="0"/>
              <a:buChar char="•"/>
            </a:pPr>
            <a:r>
              <a:rPr lang="en-US" sz="2800" b="1" dirty="0" smtClean="0"/>
              <a:t> </a:t>
            </a:r>
            <a:r>
              <a:rPr lang="en-US" sz="2800" b="1" dirty="0" smtClean="0"/>
              <a:t>honor code</a:t>
            </a:r>
          </a:p>
          <a:p>
            <a:pPr lvl="1">
              <a:buFont typeface="Courier New" pitchFamily="49" charset="0"/>
              <a:buChar char="o"/>
            </a:pPr>
            <a:r>
              <a:rPr lang="en-US" sz="2800" b="1" dirty="0" smtClean="0"/>
              <a:t> </a:t>
            </a:r>
            <a:r>
              <a:rPr lang="en-US" sz="2800" b="1" dirty="0" smtClean="0"/>
              <a:t>you must not cheat yourself</a:t>
            </a:r>
          </a:p>
          <a:p>
            <a:pPr lvl="1">
              <a:buFont typeface="Courier New" pitchFamily="49" charset="0"/>
              <a:buChar char="o"/>
            </a:pPr>
            <a:r>
              <a:rPr lang="en-US" sz="2800" b="1" dirty="0" smtClean="0"/>
              <a:t> </a:t>
            </a:r>
            <a:r>
              <a:rPr lang="en-US" sz="2800" b="1" dirty="0" smtClean="0"/>
              <a:t>you must report cheating of others</a:t>
            </a:r>
            <a:endParaRPr lang="en-US" sz="28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8063" y="133350"/>
            <a:ext cx="29979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Calculators</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basic_math.png"/>
          <p:cNvPicPr>
            <a:picLocks noChangeAspect="1"/>
          </p:cNvPicPr>
          <p:nvPr/>
        </p:nvPicPr>
        <p:blipFill>
          <a:blip r:embed="rId2"/>
          <a:stretch>
            <a:fillRect/>
          </a:stretch>
        </p:blipFill>
        <p:spPr>
          <a:xfrm>
            <a:off x="285750" y="1314450"/>
            <a:ext cx="2686050" cy="3238500"/>
          </a:xfrm>
          <a:prstGeom prst="rect">
            <a:avLst/>
          </a:prstGeom>
        </p:spPr>
      </p:pic>
      <p:sp>
        <p:nvSpPr>
          <p:cNvPr id="4" name="TextBox 3"/>
          <p:cNvSpPr txBox="1"/>
          <p:nvPr/>
        </p:nvSpPr>
        <p:spPr>
          <a:xfrm>
            <a:off x="3012578" y="1039832"/>
            <a:ext cx="5909182" cy="3539430"/>
          </a:xfrm>
          <a:prstGeom prst="rect">
            <a:avLst/>
          </a:prstGeom>
          <a:noFill/>
        </p:spPr>
        <p:txBody>
          <a:bodyPr wrap="none" rtlCol="0">
            <a:spAutoFit/>
          </a:bodyPr>
          <a:lstStyle/>
          <a:p>
            <a:pPr>
              <a:buFont typeface="Arial" pitchFamily="34" charset="0"/>
              <a:buChar char="•"/>
            </a:pPr>
            <a:r>
              <a:rPr lang="en-US" sz="2800" b="1" dirty="0" smtClean="0"/>
              <a:t> </a:t>
            </a:r>
            <a:r>
              <a:rPr lang="en-US" sz="2800" b="1" dirty="0" smtClean="0"/>
              <a:t>There will be no calculators on exa</a:t>
            </a:r>
            <a:r>
              <a:rPr lang="en-US" sz="2800" b="1" dirty="0" smtClean="0"/>
              <a:t>ms</a:t>
            </a:r>
            <a:endParaRPr lang="en-US" sz="2800" b="1" dirty="0" smtClean="0"/>
          </a:p>
          <a:p>
            <a:pPr>
              <a:buFont typeface="Arial" pitchFamily="34" charset="0"/>
              <a:buChar char="•"/>
            </a:pPr>
            <a:r>
              <a:rPr lang="en-US" sz="2800" b="1" dirty="0" smtClean="0"/>
              <a:t> You should know basic math:</a:t>
            </a:r>
          </a:p>
          <a:p>
            <a:pPr lvl="1">
              <a:buFont typeface="Courier New" pitchFamily="49" charset="0"/>
              <a:buChar char="o"/>
            </a:pPr>
            <a:r>
              <a:rPr lang="en-US" sz="2800" b="1" dirty="0" smtClean="0"/>
              <a:t> </a:t>
            </a:r>
            <a:r>
              <a:rPr lang="en-US" sz="2800" b="1" dirty="0" smtClean="0"/>
              <a:t>addition</a:t>
            </a:r>
          </a:p>
          <a:p>
            <a:pPr lvl="1">
              <a:buFont typeface="Courier New" pitchFamily="49" charset="0"/>
              <a:buChar char="o"/>
            </a:pPr>
            <a:r>
              <a:rPr lang="en-US" sz="2800" b="1" dirty="0" smtClean="0"/>
              <a:t> </a:t>
            </a:r>
            <a:r>
              <a:rPr lang="en-US" sz="2800" b="1" dirty="0" smtClean="0"/>
              <a:t>subtraction</a:t>
            </a:r>
          </a:p>
          <a:p>
            <a:pPr lvl="1">
              <a:buFont typeface="Courier New" pitchFamily="49" charset="0"/>
              <a:buChar char="o"/>
            </a:pPr>
            <a:r>
              <a:rPr lang="en-US" sz="2800" b="1" dirty="0" smtClean="0"/>
              <a:t> </a:t>
            </a:r>
            <a:r>
              <a:rPr lang="en-US" sz="2800" b="1" dirty="0" smtClean="0"/>
              <a:t>multiplication</a:t>
            </a:r>
          </a:p>
          <a:p>
            <a:pPr lvl="1">
              <a:buFont typeface="Courier New" pitchFamily="49" charset="0"/>
              <a:buChar char="o"/>
            </a:pPr>
            <a:r>
              <a:rPr lang="en-US" sz="2800" b="1" dirty="0" smtClean="0"/>
              <a:t> </a:t>
            </a:r>
            <a:r>
              <a:rPr lang="en-US" sz="2800" b="1" dirty="0" smtClean="0"/>
              <a:t>division</a:t>
            </a:r>
          </a:p>
          <a:p>
            <a:pPr lvl="1">
              <a:buFont typeface="Courier New" pitchFamily="49" charset="0"/>
              <a:buChar char="o"/>
            </a:pPr>
            <a:r>
              <a:rPr lang="en-US" sz="2800" b="1" dirty="0" smtClean="0"/>
              <a:t> </a:t>
            </a:r>
            <a:r>
              <a:rPr lang="en-US" sz="2800" b="1" dirty="0" smtClean="0"/>
              <a:t>fractions (+, –, </a:t>
            </a:r>
            <a:r>
              <a:rPr lang="en-US" sz="2800" b="1" dirty="0" smtClean="0">
                <a:cs typeface="Times New Roman"/>
              </a:rPr>
              <a:t>×</a:t>
            </a:r>
            <a:r>
              <a:rPr lang="en-US" sz="2800" b="1" dirty="0" smtClean="0"/>
              <a:t>, </a:t>
            </a:r>
            <a:r>
              <a:rPr lang="en-US" sz="2800" b="1" dirty="0" smtClean="0">
                <a:cs typeface="Times New Roman"/>
              </a:rPr>
              <a:t>÷</a:t>
            </a:r>
            <a:r>
              <a:rPr lang="en-US" sz="2800" b="1" dirty="0" smtClean="0"/>
              <a:t>)</a:t>
            </a:r>
          </a:p>
          <a:p>
            <a:pPr lvl="1">
              <a:buFont typeface="Courier New" pitchFamily="49" charset="0"/>
              <a:buChar char="o"/>
            </a:pPr>
            <a:r>
              <a:rPr lang="en-US" sz="2800" b="1" dirty="0" smtClean="0"/>
              <a:t> </a:t>
            </a:r>
            <a:r>
              <a:rPr lang="en-US" sz="2800" b="1" dirty="0" smtClean="0"/>
              <a:t>simple algebra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117" y="133350"/>
            <a:ext cx="398968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Bias Disclosure</a:t>
            </a:r>
          </a:p>
        </p:txBody>
      </p:sp>
      <p:sp>
        <p:nvSpPr>
          <p:cNvPr id="3" name="TextBox 2"/>
          <p:cNvSpPr txBox="1"/>
          <p:nvPr/>
        </p:nvSpPr>
        <p:spPr>
          <a:xfrm>
            <a:off x="1524000" y="1113532"/>
            <a:ext cx="2086405" cy="1077218"/>
          </a:xfrm>
          <a:prstGeom prst="rect">
            <a:avLst/>
          </a:prstGeom>
          <a:noFill/>
        </p:spPr>
        <p:txBody>
          <a:bodyPr wrap="none" rtlCol="0">
            <a:spAutoFit/>
          </a:bodyPr>
          <a:lstStyle/>
          <a:p>
            <a:pPr algn="ctr"/>
            <a:r>
              <a:rPr lang="en-US" sz="3200" b="1" dirty="0" smtClean="0"/>
              <a:t>Libertarian</a:t>
            </a:r>
          </a:p>
          <a:p>
            <a:pPr algn="ctr"/>
            <a:r>
              <a:rPr lang="en-US" sz="3200" b="1" dirty="0" smtClean="0"/>
              <a:t>(</a:t>
            </a:r>
            <a:r>
              <a:rPr lang="en-US" sz="3200" b="1" i="1" dirty="0" smtClean="0"/>
              <a:t>politically</a:t>
            </a:r>
            <a:r>
              <a:rPr lang="en-US" sz="3200" b="1" dirty="0" smtClean="0"/>
              <a:t>)</a:t>
            </a:r>
          </a:p>
        </p:txBody>
      </p:sp>
      <p:pic>
        <p:nvPicPr>
          <p:cNvPr id="4" name="Picture 3" descr="anarchy.png"/>
          <p:cNvPicPr>
            <a:picLocks noChangeAspect="1"/>
          </p:cNvPicPr>
          <p:nvPr/>
        </p:nvPicPr>
        <p:blipFill>
          <a:blip r:embed="rId2"/>
          <a:stretch>
            <a:fillRect/>
          </a:stretch>
        </p:blipFill>
        <p:spPr>
          <a:xfrm>
            <a:off x="4762500" y="2266950"/>
            <a:ext cx="2857500" cy="2857500"/>
          </a:xfrm>
          <a:prstGeom prst="rect">
            <a:avLst/>
          </a:prstGeom>
        </p:spPr>
      </p:pic>
      <p:pic>
        <p:nvPicPr>
          <p:cNvPr id="5" name="Picture 4" descr="libertarian.png"/>
          <p:cNvPicPr>
            <a:picLocks noChangeAspect="1"/>
          </p:cNvPicPr>
          <p:nvPr/>
        </p:nvPicPr>
        <p:blipFill>
          <a:blip r:embed="rId3"/>
          <a:stretch>
            <a:fillRect/>
          </a:stretch>
        </p:blipFill>
        <p:spPr>
          <a:xfrm>
            <a:off x="1219200" y="2190750"/>
            <a:ext cx="2667000" cy="2667000"/>
          </a:xfrm>
          <a:prstGeom prst="rect">
            <a:avLst/>
          </a:prstGeom>
        </p:spPr>
      </p:pic>
      <p:sp>
        <p:nvSpPr>
          <p:cNvPr id="6" name="TextBox 5"/>
          <p:cNvSpPr txBox="1"/>
          <p:nvPr/>
        </p:nvSpPr>
        <p:spPr>
          <a:xfrm>
            <a:off x="4504453" y="1113532"/>
            <a:ext cx="3267947" cy="1077218"/>
          </a:xfrm>
          <a:prstGeom prst="rect">
            <a:avLst/>
          </a:prstGeom>
          <a:noFill/>
        </p:spPr>
        <p:txBody>
          <a:bodyPr wrap="none" rtlCol="0">
            <a:spAutoFit/>
          </a:bodyPr>
          <a:lstStyle/>
          <a:p>
            <a:pPr algn="ctr"/>
            <a:r>
              <a:rPr lang="en-US" sz="3200" b="1" dirty="0" err="1" smtClean="0"/>
              <a:t>anarcho</a:t>
            </a:r>
            <a:r>
              <a:rPr lang="en-US" sz="3200" b="1" dirty="0" smtClean="0"/>
              <a:t>-capitalist</a:t>
            </a:r>
          </a:p>
          <a:p>
            <a:pPr algn="ctr"/>
            <a:r>
              <a:rPr lang="en-US" sz="3200" b="1" dirty="0" smtClean="0"/>
              <a:t>(</a:t>
            </a:r>
            <a:r>
              <a:rPr lang="en-US" sz="3200" b="1" i="1" dirty="0" smtClean="0"/>
              <a:t>philosophically</a:t>
            </a:r>
            <a:r>
              <a:rPr lang="en-US" sz="3200" b="1"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3897" y="133350"/>
            <a:ext cx="33983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a:t>
            </a:r>
          </a:p>
        </p:txBody>
      </p:sp>
      <p:pic>
        <p:nvPicPr>
          <p:cNvPr id="3" name="Picture 2" descr="dictionary.png"/>
          <p:cNvPicPr>
            <a:picLocks noChangeAspect="1"/>
          </p:cNvPicPr>
          <p:nvPr/>
        </p:nvPicPr>
        <p:blipFill>
          <a:blip r:embed="rId2"/>
          <a:stretch>
            <a:fillRect/>
          </a:stretch>
        </p:blipFill>
        <p:spPr>
          <a:xfrm>
            <a:off x="152400" y="3105150"/>
            <a:ext cx="1143000" cy="1725930"/>
          </a:xfrm>
          <a:prstGeom prst="rect">
            <a:avLst/>
          </a:prstGeom>
        </p:spPr>
      </p:pic>
      <p:pic>
        <p:nvPicPr>
          <p:cNvPr id="4" name="Picture 3" descr="police.png"/>
          <p:cNvPicPr>
            <a:picLocks noChangeAspect="1"/>
          </p:cNvPicPr>
          <p:nvPr/>
        </p:nvPicPr>
        <p:blipFill>
          <a:blip r:embed="rId3"/>
          <a:stretch>
            <a:fillRect/>
          </a:stretch>
        </p:blipFill>
        <p:spPr>
          <a:xfrm>
            <a:off x="381000" y="1295400"/>
            <a:ext cx="1719263" cy="1581150"/>
          </a:xfrm>
          <a:prstGeom prst="rect">
            <a:avLst/>
          </a:prstGeom>
        </p:spPr>
      </p:pic>
      <p:sp>
        <p:nvSpPr>
          <p:cNvPr id="5" name="TextBox 4"/>
          <p:cNvSpPr txBox="1"/>
          <p:nvPr/>
        </p:nvSpPr>
        <p:spPr>
          <a:xfrm>
            <a:off x="1354470" y="3352621"/>
            <a:ext cx="7425815" cy="1200329"/>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government</a:t>
            </a:r>
            <a:r>
              <a:rPr lang="en-US" sz="3600" b="1" dirty="0" smtClean="0"/>
              <a:t> –</a:t>
            </a:r>
          </a:p>
          <a:p>
            <a:pPr lvl="1"/>
            <a:r>
              <a:rPr lang="en-US" sz="3600" b="1" i="1" dirty="0" smtClean="0"/>
              <a:t>a legitimized monopoly on coercion</a:t>
            </a:r>
          </a:p>
        </p:txBody>
      </p:sp>
      <p:pic>
        <p:nvPicPr>
          <p:cNvPr id="6" name="Picture 5" descr="jail.png"/>
          <p:cNvPicPr>
            <a:picLocks noChangeAspect="1"/>
          </p:cNvPicPr>
          <p:nvPr/>
        </p:nvPicPr>
        <p:blipFill>
          <a:blip r:embed="rId4" cstate="print"/>
          <a:stretch>
            <a:fillRect/>
          </a:stretch>
        </p:blipFill>
        <p:spPr>
          <a:xfrm>
            <a:off x="3810000" y="1221105"/>
            <a:ext cx="1365885" cy="1731645"/>
          </a:xfrm>
          <a:prstGeom prst="rect">
            <a:avLst/>
          </a:prstGeom>
        </p:spPr>
      </p:pic>
      <p:pic>
        <p:nvPicPr>
          <p:cNvPr id="8" name="Picture 7" descr="simpsonsschippagenotahacksayrepublicansmayorquimby.jpg"/>
          <p:cNvPicPr>
            <a:picLocks noChangeAspect="1"/>
          </p:cNvPicPr>
          <p:nvPr/>
        </p:nvPicPr>
        <p:blipFill>
          <a:blip r:embed="rId5" cstate="print"/>
          <a:stretch>
            <a:fillRect/>
          </a:stretch>
        </p:blipFill>
        <p:spPr>
          <a:xfrm>
            <a:off x="6705600" y="1104900"/>
            <a:ext cx="1774825" cy="19240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3897"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3" name="Picture 2" descr="dictionary.png"/>
          <p:cNvPicPr>
            <a:picLocks noChangeAspect="1"/>
          </p:cNvPicPr>
          <p:nvPr/>
        </p:nvPicPr>
        <p:blipFill>
          <a:blip r:embed="rId2"/>
          <a:stretch>
            <a:fillRect/>
          </a:stretch>
        </p:blipFill>
        <p:spPr>
          <a:xfrm>
            <a:off x="381000" y="1581150"/>
            <a:ext cx="1714500" cy="2588895"/>
          </a:xfrm>
          <a:prstGeom prst="rect">
            <a:avLst/>
          </a:prstGeom>
        </p:spPr>
      </p:pic>
      <p:sp>
        <p:nvSpPr>
          <p:cNvPr id="4" name="TextBox 3"/>
          <p:cNvSpPr txBox="1"/>
          <p:nvPr/>
        </p:nvSpPr>
        <p:spPr>
          <a:xfrm>
            <a:off x="2209800" y="1809750"/>
            <a:ext cx="4435445" cy="2062103"/>
          </a:xfrm>
          <a:prstGeom prst="rect">
            <a:avLst/>
          </a:prstGeom>
          <a:noFill/>
        </p:spPr>
        <p:txBody>
          <a:bodyPr wrap="none" rtlCol="0">
            <a:spAutoFit/>
          </a:bodyPr>
          <a:lstStyle/>
          <a:p>
            <a:pPr algn="ctr"/>
            <a:r>
              <a:rPr lang="en-US" sz="3200" b="1" dirty="0" err="1" smtClean="0"/>
              <a:t>Mishkin</a:t>
            </a:r>
            <a:r>
              <a:rPr lang="en-US" sz="3200" b="1" dirty="0" smtClean="0"/>
              <a:t> chapters 1 and 2</a:t>
            </a:r>
          </a:p>
          <a:p>
            <a:pPr algn="ctr"/>
            <a:r>
              <a:rPr lang="en-US" sz="3200" b="1" dirty="0" smtClean="0"/>
              <a:t>have a lot of definitions.</a:t>
            </a:r>
          </a:p>
          <a:p>
            <a:pPr algn="ctr"/>
            <a:endParaRPr lang="en-US" sz="3200" b="1" dirty="0" smtClean="0"/>
          </a:p>
          <a:p>
            <a:pPr algn="ctr"/>
            <a:r>
              <a:rPr lang="en-US" sz="3200" b="1" dirty="0" smtClean="0"/>
              <a:t>Read those chapters!</a:t>
            </a:r>
          </a:p>
        </p:txBody>
      </p:sp>
      <p:pic>
        <p:nvPicPr>
          <p:cNvPr id="5" name="Picture 4" descr="Mishkin9e.jpg"/>
          <p:cNvPicPr>
            <a:picLocks noChangeAspect="1"/>
          </p:cNvPicPr>
          <p:nvPr/>
        </p:nvPicPr>
        <p:blipFill>
          <a:blip r:embed="rId3" cstate="print"/>
          <a:stretch>
            <a:fillRect/>
          </a:stretch>
        </p:blipFill>
        <p:spPr>
          <a:xfrm>
            <a:off x="7086600" y="1962150"/>
            <a:ext cx="1515533" cy="1828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620" y="133350"/>
            <a:ext cx="84573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Why study Money and Banking?</a:t>
            </a:r>
          </a:p>
        </p:txBody>
      </p:sp>
      <p:sp>
        <p:nvSpPr>
          <p:cNvPr id="3" name="TextBox 2"/>
          <p:cNvSpPr txBox="1"/>
          <p:nvPr/>
        </p:nvSpPr>
        <p:spPr>
          <a:xfrm>
            <a:off x="76200" y="1123950"/>
            <a:ext cx="8865312" cy="2062103"/>
          </a:xfrm>
          <a:prstGeom prst="rect">
            <a:avLst/>
          </a:prstGeom>
          <a:noFill/>
        </p:spPr>
        <p:txBody>
          <a:bodyPr wrap="none" rtlCol="0">
            <a:spAutoFit/>
          </a:bodyPr>
          <a:lstStyle/>
          <a:p>
            <a:pPr>
              <a:buFont typeface="Arial" pitchFamily="34" charset="0"/>
              <a:buChar char="•"/>
            </a:pPr>
            <a:r>
              <a:rPr lang="en-US" sz="3200" b="1" dirty="0" smtClean="0"/>
              <a:t> provides answers to personal financial questions</a:t>
            </a:r>
          </a:p>
          <a:p>
            <a:pPr>
              <a:buFont typeface="Arial" pitchFamily="34" charset="0"/>
              <a:buChar char="•"/>
            </a:pPr>
            <a:r>
              <a:rPr lang="en-US" sz="3200" b="1" dirty="0" smtClean="0"/>
              <a:t> explains how the economy works</a:t>
            </a:r>
          </a:p>
          <a:p>
            <a:pPr>
              <a:buFont typeface="Arial" pitchFamily="34" charset="0"/>
              <a:buChar char="•"/>
            </a:pPr>
            <a:r>
              <a:rPr lang="en-US" sz="3200" b="1" dirty="0" smtClean="0"/>
              <a:t> develops knowledge base for high income jobs</a:t>
            </a:r>
          </a:p>
          <a:p>
            <a:pPr>
              <a:buFont typeface="Arial" pitchFamily="34" charset="0"/>
              <a:buChar char="•"/>
            </a:pPr>
            <a:r>
              <a:rPr lang="en-US" sz="3200" b="1" dirty="0" smtClean="0"/>
              <a:t> fun, interesting stuff</a:t>
            </a:r>
          </a:p>
        </p:txBody>
      </p:sp>
      <p:pic>
        <p:nvPicPr>
          <p:cNvPr id="4" name="Picture 3" descr="question_mark.png"/>
          <p:cNvPicPr>
            <a:picLocks noChangeAspect="1"/>
          </p:cNvPicPr>
          <p:nvPr/>
        </p:nvPicPr>
        <p:blipFill>
          <a:blip r:embed="rId2"/>
          <a:stretch>
            <a:fillRect/>
          </a:stretch>
        </p:blipFill>
        <p:spPr>
          <a:xfrm>
            <a:off x="297180" y="3409950"/>
            <a:ext cx="1303020" cy="1371600"/>
          </a:xfrm>
          <a:prstGeom prst="rect">
            <a:avLst/>
          </a:prstGeom>
        </p:spPr>
      </p:pic>
      <p:pic>
        <p:nvPicPr>
          <p:cNvPr id="6" name="Picture 5" descr="COA_money.jpg"/>
          <p:cNvPicPr>
            <a:picLocks noChangeAspect="1"/>
          </p:cNvPicPr>
          <p:nvPr/>
        </p:nvPicPr>
        <p:blipFill>
          <a:blip r:embed="rId3" cstate="print"/>
          <a:stretch>
            <a:fillRect/>
          </a:stretch>
        </p:blipFill>
        <p:spPr>
          <a:xfrm>
            <a:off x="1676400" y="3257550"/>
            <a:ext cx="2057400" cy="1543050"/>
          </a:xfrm>
          <a:prstGeom prst="rect">
            <a:avLst/>
          </a:prstGeom>
        </p:spPr>
      </p:pic>
      <p:pic>
        <p:nvPicPr>
          <p:cNvPr id="7" name="Picture 6" descr="banking.jpg"/>
          <p:cNvPicPr>
            <a:picLocks noChangeAspect="1"/>
          </p:cNvPicPr>
          <p:nvPr/>
        </p:nvPicPr>
        <p:blipFill>
          <a:blip r:embed="rId4"/>
          <a:stretch>
            <a:fillRect/>
          </a:stretch>
        </p:blipFill>
        <p:spPr>
          <a:xfrm>
            <a:off x="5410200" y="3298190"/>
            <a:ext cx="1955800" cy="1635760"/>
          </a:xfrm>
          <a:prstGeom prst="rect">
            <a:avLst/>
          </a:prstGeom>
        </p:spPr>
      </p:pic>
      <p:pic>
        <p:nvPicPr>
          <p:cNvPr id="9" name="Picture 8" descr="question_mark.png"/>
          <p:cNvPicPr>
            <a:picLocks noChangeAspect="1"/>
          </p:cNvPicPr>
          <p:nvPr/>
        </p:nvPicPr>
        <p:blipFill>
          <a:blip r:embed="rId2"/>
          <a:stretch>
            <a:fillRect/>
          </a:stretch>
        </p:blipFill>
        <p:spPr>
          <a:xfrm>
            <a:off x="7467600" y="3409950"/>
            <a:ext cx="1303020" cy="1371600"/>
          </a:xfrm>
          <a:prstGeom prst="rect">
            <a:avLst/>
          </a:prstGeom>
        </p:spPr>
      </p:pic>
      <p:pic>
        <p:nvPicPr>
          <p:cNvPr id="10" name="Picture 9" descr="question_mark.png"/>
          <p:cNvPicPr>
            <a:picLocks noChangeAspect="1"/>
          </p:cNvPicPr>
          <p:nvPr/>
        </p:nvPicPr>
        <p:blipFill>
          <a:blip r:embed="rId2"/>
          <a:stretch>
            <a:fillRect/>
          </a:stretch>
        </p:blipFill>
        <p:spPr>
          <a:xfrm>
            <a:off x="3954780" y="3409950"/>
            <a:ext cx="1303020" cy="1371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20270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Quotes</a:t>
            </a:r>
          </a:p>
        </p:txBody>
      </p:sp>
      <p:sp>
        <p:nvSpPr>
          <p:cNvPr id="3" name="TextBox 2"/>
          <p:cNvSpPr txBox="1"/>
          <p:nvPr/>
        </p:nvSpPr>
        <p:spPr>
          <a:xfrm>
            <a:off x="2743200" y="1418094"/>
            <a:ext cx="6019800" cy="2677656"/>
          </a:xfrm>
          <a:prstGeom prst="rect">
            <a:avLst/>
          </a:prstGeom>
          <a:noFill/>
        </p:spPr>
        <p:txBody>
          <a:bodyPr wrap="square" rtlCol="0">
            <a:spAutoFit/>
          </a:bodyPr>
          <a:lstStyle/>
          <a:p>
            <a:pPr algn="ctr"/>
            <a:r>
              <a:rPr lang="en-US" sz="2800" b="1" dirty="0" smtClean="0"/>
              <a:t>When asked why he robbed banks,</a:t>
            </a:r>
          </a:p>
          <a:p>
            <a:pPr algn="ctr"/>
            <a:r>
              <a:rPr lang="en-US" sz="2800" b="1" dirty="0" smtClean="0"/>
              <a:t>the infamous Willie Sutton quipped,</a:t>
            </a:r>
          </a:p>
          <a:p>
            <a:pPr algn="ctr"/>
            <a:r>
              <a:rPr lang="en-US" sz="2800" b="1" dirty="0" smtClean="0"/>
              <a:t>“</a:t>
            </a:r>
            <a:r>
              <a:rPr lang="en-US" sz="2800" b="1" i="1" dirty="0" smtClean="0"/>
              <a:t>Because that’s where the money is.</a:t>
            </a:r>
            <a:r>
              <a:rPr lang="en-US" sz="2800" b="1" dirty="0" smtClean="0"/>
              <a:t>”</a:t>
            </a:r>
          </a:p>
          <a:p>
            <a:pPr algn="ctr"/>
            <a:endParaRPr lang="en-US" sz="2800" b="1" dirty="0" smtClean="0"/>
          </a:p>
          <a:p>
            <a:pPr algn="ctr"/>
            <a:r>
              <a:rPr lang="en-US" sz="2800" b="1" dirty="0" smtClean="0"/>
              <a:t>That’s the same reason we’ll</a:t>
            </a:r>
          </a:p>
          <a:p>
            <a:pPr algn="ctr"/>
            <a:r>
              <a:rPr lang="en-US" sz="2800" b="1" dirty="0" smtClean="0"/>
              <a:t>be studying Money and Banking.</a:t>
            </a:r>
          </a:p>
        </p:txBody>
      </p:sp>
      <p:pic>
        <p:nvPicPr>
          <p:cNvPr id="4" name="Picture 3" descr="willie_sutton_tunnel_escape.jpg"/>
          <p:cNvPicPr>
            <a:picLocks noChangeAspect="1"/>
          </p:cNvPicPr>
          <p:nvPr/>
        </p:nvPicPr>
        <p:blipFill>
          <a:blip r:embed="rId2"/>
          <a:stretch>
            <a:fillRect/>
          </a:stretch>
        </p:blipFill>
        <p:spPr>
          <a:xfrm>
            <a:off x="481012" y="1200150"/>
            <a:ext cx="2185988" cy="30861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20270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Quotes</a:t>
            </a:r>
          </a:p>
        </p:txBody>
      </p:sp>
      <p:sp>
        <p:nvSpPr>
          <p:cNvPr id="3" name="TextBox 2"/>
          <p:cNvSpPr txBox="1"/>
          <p:nvPr/>
        </p:nvSpPr>
        <p:spPr>
          <a:xfrm>
            <a:off x="2438401" y="1242120"/>
            <a:ext cx="6400799" cy="3387030"/>
          </a:xfrm>
          <a:prstGeom prst="rect">
            <a:avLst/>
          </a:prstGeom>
          <a:noFill/>
        </p:spPr>
        <p:txBody>
          <a:bodyPr wrap="square" rtlCol="0">
            <a:noAutofit/>
          </a:bodyPr>
          <a:lstStyle/>
          <a:p>
            <a:r>
              <a:rPr lang="en-US" sz="3000" b="1" dirty="0" smtClean="0"/>
              <a:t>“</a:t>
            </a:r>
            <a:r>
              <a:rPr lang="en-US" sz="3000" b="1" i="1" dirty="0" smtClean="0"/>
              <a:t>All the perplexities, confusion and distresses in America arise not from defects in the constitution or confederation, nor from want of honor or virtue, as much from downright ignorance of the nature of coin, credit, and circulation.</a:t>
            </a:r>
            <a:r>
              <a:rPr lang="en-US" sz="3000" b="1" dirty="0" smtClean="0"/>
              <a:t>” – John Adams</a:t>
            </a:r>
          </a:p>
        </p:txBody>
      </p:sp>
      <p:pic>
        <p:nvPicPr>
          <p:cNvPr id="4" name="Picture 3" descr="adams.png"/>
          <p:cNvPicPr>
            <a:picLocks noChangeAspect="1"/>
          </p:cNvPicPr>
          <p:nvPr/>
        </p:nvPicPr>
        <p:blipFill>
          <a:blip r:embed="rId2" cstate="print"/>
          <a:stretch>
            <a:fillRect/>
          </a:stretch>
        </p:blipFill>
        <p:spPr>
          <a:xfrm>
            <a:off x="64294" y="1371600"/>
            <a:ext cx="2297906" cy="30289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20270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Quotes</a:t>
            </a:r>
          </a:p>
        </p:txBody>
      </p:sp>
      <p:sp>
        <p:nvSpPr>
          <p:cNvPr id="3" name="TextBox 2"/>
          <p:cNvSpPr txBox="1"/>
          <p:nvPr/>
        </p:nvSpPr>
        <p:spPr>
          <a:xfrm>
            <a:off x="2057400" y="1200150"/>
            <a:ext cx="7086601" cy="3429000"/>
          </a:xfrm>
          <a:prstGeom prst="rect">
            <a:avLst/>
          </a:prstGeom>
          <a:noFill/>
        </p:spPr>
        <p:txBody>
          <a:bodyPr wrap="square" rtlCol="0">
            <a:noAutofit/>
          </a:bodyPr>
          <a:lstStyle/>
          <a:p>
            <a:r>
              <a:rPr lang="en-US" sz="3000" b="1" dirty="0" smtClean="0"/>
              <a:t>“</a:t>
            </a:r>
            <a:r>
              <a:rPr lang="en-US" sz="3000" b="1" i="1" dirty="0" smtClean="0"/>
              <a:t>It is no crime to be ignorant of economics, which is, after all, a specialized discipline and one that most people consider to be a dismal science. But it is totally irresponsible to have a loud and vociferous opinion on economic subjects while remaining in this state of ignorance.</a:t>
            </a:r>
            <a:r>
              <a:rPr lang="en-US" sz="3000" b="1" dirty="0" smtClean="0"/>
              <a:t>” – Murray </a:t>
            </a:r>
            <a:r>
              <a:rPr lang="en-US" sz="3000" b="1" dirty="0" err="1" smtClean="0"/>
              <a:t>Rothbard</a:t>
            </a:r>
            <a:endParaRPr lang="en-US" sz="3000" b="1" dirty="0" smtClean="0"/>
          </a:p>
        </p:txBody>
      </p:sp>
      <p:pic>
        <p:nvPicPr>
          <p:cNvPr id="4" name="Picture 3" descr="e09a59d21398f789.jpg"/>
          <p:cNvPicPr>
            <a:picLocks noChangeAspect="1"/>
          </p:cNvPicPr>
          <p:nvPr/>
        </p:nvPicPr>
        <p:blipFill>
          <a:blip r:embed="rId2"/>
          <a:stretch>
            <a:fillRect/>
          </a:stretch>
        </p:blipFill>
        <p:spPr>
          <a:xfrm>
            <a:off x="152400" y="1399540"/>
            <a:ext cx="1778000" cy="29248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uck.jpg"/>
          <p:cNvPicPr>
            <a:picLocks noChangeAspect="1"/>
          </p:cNvPicPr>
          <p:nvPr/>
        </p:nvPicPr>
        <p:blipFill>
          <a:blip r:embed="rId2"/>
          <a:stretch>
            <a:fillRect/>
          </a:stretch>
        </p:blipFill>
        <p:spPr>
          <a:xfrm>
            <a:off x="3062287" y="1443037"/>
            <a:ext cx="2957513" cy="2957513"/>
          </a:xfrm>
          <a:prstGeom prst="rect">
            <a:avLst/>
          </a:prstGeom>
          <a:ln w="127000" cmpd="thickThin">
            <a:solidFill>
              <a:schemeClr val="tx1"/>
            </a:solidFill>
          </a:ln>
        </p:spPr>
      </p:pic>
      <p:sp>
        <p:nvSpPr>
          <p:cNvPr id="3" name="TextBox 2"/>
          <p:cNvSpPr txBox="1"/>
          <p:nvPr/>
        </p:nvSpPr>
        <p:spPr>
          <a:xfrm>
            <a:off x="2813037" y="-19050"/>
            <a:ext cx="3435363" cy="1323439"/>
          </a:xfrm>
          <a:prstGeom prst="rect">
            <a:avLst/>
          </a:prstGeom>
          <a:noFill/>
        </p:spPr>
        <p:txBody>
          <a:bodyPr wrap="none" rtlCol="0">
            <a:spAutoFit/>
          </a:bodyPr>
          <a:lstStyle/>
          <a:p>
            <a:pPr algn="ctr"/>
            <a:r>
              <a:rPr lang="en-US" sz="4000" b="1" dirty="0" smtClean="0">
                <a:solidFill>
                  <a:srgbClr val="002060"/>
                </a:solidFill>
                <a:effectLst>
                  <a:outerShdw blurRad="38100" dist="38100" dir="2700000" algn="tl">
                    <a:srgbClr val="000000">
                      <a:alpha val="43137"/>
                    </a:srgbClr>
                  </a:outerShdw>
                </a:effectLst>
              </a:rPr>
              <a:t>Professor</a:t>
            </a:r>
          </a:p>
          <a:p>
            <a:pPr algn="ctr"/>
            <a:r>
              <a:rPr lang="en-US" sz="4000" b="1" dirty="0" smtClean="0">
                <a:solidFill>
                  <a:srgbClr val="002060"/>
                </a:solidFill>
                <a:effectLst>
                  <a:outerShdw blurRad="38100" dist="38100" dir="2700000" algn="tl">
                    <a:srgbClr val="000000">
                      <a:alpha val="43137"/>
                    </a:srgbClr>
                  </a:outerShdw>
                </a:effectLst>
              </a:rPr>
              <a:t>Chuck Moulton</a:t>
            </a:r>
          </a:p>
        </p:txBody>
      </p:sp>
      <p:sp>
        <p:nvSpPr>
          <p:cNvPr id="4" name="TextBox 3"/>
          <p:cNvSpPr txBox="1"/>
          <p:nvPr/>
        </p:nvSpPr>
        <p:spPr>
          <a:xfrm>
            <a:off x="76200" y="2133421"/>
            <a:ext cx="2784544" cy="1200329"/>
          </a:xfrm>
          <a:prstGeom prst="rect">
            <a:avLst/>
          </a:prstGeom>
          <a:noFill/>
        </p:spPr>
        <p:txBody>
          <a:bodyPr wrap="none" rtlCol="0">
            <a:spAutoFit/>
          </a:bodyPr>
          <a:lstStyle/>
          <a:p>
            <a:pPr algn="ctr"/>
            <a:r>
              <a:rPr lang="en-US" sz="2400" b="1" u="sng" dirty="0" smtClean="0"/>
              <a:t>Contact Info</a:t>
            </a:r>
          </a:p>
          <a:p>
            <a:pPr algn="ctr"/>
            <a:r>
              <a:rPr lang="en-US" sz="2400" b="1" dirty="0" smtClean="0"/>
              <a:t>chuck@moulton.org</a:t>
            </a:r>
          </a:p>
          <a:p>
            <a:pPr algn="ctr"/>
            <a:r>
              <a:rPr lang="en-US" sz="2400" b="1" dirty="0" smtClean="0"/>
              <a:t>877-MOULTON</a:t>
            </a:r>
          </a:p>
        </p:txBody>
      </p:sp>
      <p:sp>
        <p:nvSpPr>
          <p:cNvPr id="5" name="TextBox 4"/>
          <p:cNvSpPr txBox="1"/>
          <p:nvPr/>
        </p:nvSpPr>
        <p:spPr>
          <a:xfrm>
            <a:off x="6096000" y="2133421"/>
            <a:ext cx="2707280" cy="1200329"/>
          </a:xfrm>
          <a:prstGeom prst="rect">
            <a:avLst/>
          </a:prstGeom>
          <a:noFill/>
        </p:spPr>
        <p:txBody>
          <a:bodyPr wrap="none" rtlCol="0">
            <a:spAutoFit/>
          </a:bodyPr>
          <a:lstStyle/>
          <a:p>
            <a:pPr algn="ctr"/>
            <a:r>
              <a:rPr lang="en-US" sz="2400" b="1" u="sng" dirty="0" smtClean="0"/>
              <a:t>Office Hours</a:t>
            </a:r>
          </a:p>
          <a:p>
            <a:pPr algn="ctr"/>
            <a:r>
              <a:rPr lang="en-US" sz="2400" b="1" dirty="0" smtClean="0"/>
              <a:t>by appointment</a:t>
            </a:r>
            <a:endParaRPr lang="en-US" sz="2400" b="1" dirty="0" smtClean="0"/>
          </a:p>
          <a:p>
            <a:pPr algn="ctr"/>
            <a:r>
              <a:rPr lang="en-US" sz="2400" b="1" dirty="0" err="1" smtClean="0"/>
              <a:t>Ent</a:t>
            </a:r>
            <a:r>
              <a:rPr lang="en-US" sz="2400" b="1" dirty="0" smtClean="0"/>
              <a:t>. Hall, Work. 342</a:t>
            </a:r>
          </a:p>
        </p:txBody>
      </p:sp>
      <p:sp>
        <p:nvSpPr>
          <p:cNvPr id="6" name="TextBox 5"/>
          <p:cNvSpPr txBox="1"/>
          <p:nvPr/>
        </p:nvSpPr>
        <p:spPr>
          <a:xfrm>
            <a:off x="1447800" y="4548485"/>
            <a:ext cx="6185924" cy="461665"/>
          </a:xfrm>
          <a:prstGeom prst="rect">
            <a:avLst/>
          </a:prstGeom>
          <a:noFill/>
        </p:spPr>
        <p:txBody>
          <a:bodyPr wrap="none" rtlCol="0">
            <a:spAutoFit/>
          </a:bodyPr>
          <a:lstStyle/>
          <a:p>
            <a:pPr algn="ctr"/>
            <a:r>
              <a:rPr lang="en-US" sz="2400" b="1" i="1" dirty="0" smtClean="0"/>
              <a:t>http://www.chuckmoulton.org/gmu/econ310/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9696" y="133350"/>
            <a:ext cx="27568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Textbooks</a:t>
            </a:r>
          </a:p>
        </p:txBody>
      </p:sp>
      <p:pic>
        <p:nvPicPr>
          <p:cNvPr id="3" name="Picture 2" descr="4132QJ8MDCL._SL500_.jpg"/>
          <p:cNvPicPr>
            <a:picLocks noChangeAspect="1"/>
          </p:cNvPicPr>
          <p:nvPr/>
        </p:nvPicPr>
        <p:blipFill>
          <a:blip r:embed="rId2"/>
          <a:stretch>
            <a:fillRect/>
          </a:stretch>
        </p:blipFill>
        <p:spPr>
          <a:xfrm>
            <a:off x="6629400" y="2800350"/>
            <a:ext cx="1228184" cy="1828800"/>
          </a:xfrm>
          <a:prstGeom prst="rect">
            <a:avLst/>
          </a:prstGeom>
          <a:ln>
            <a:solidFill>
              <a:schemeClr val="tx1"/>
            </a:solidFill>
          </a:ln>
        </p:spPr>
      </p:pic>
      <p:pic>
        <p:nvPicPr>
          <p:cNvPr id="4" name="Picture 3" descr="51HTXXMDDDL.jpg"/>
          <p:cNvPicPr>
            <a:picLocks noChangeAspect="1"/>
          </p:cNvPicPr>
          <p:nvPr/>
        </p:nvPicPr>
        <p:blipFill>
          <a:blip r:embed="rId3"/>
          <a:stretch>
            <a:fillRect/>
          </a:stretch>
        </p:blipFill>
        <p:spPr>
          <a:xfrm>
            <a:off x="1219200" y="2800350"/>
            <a:ext cx="1196035" cy="1828800"/>
          </a:xfrm>
          <a:prstGeom prst="rect">
            <a:avLst/>
          </a:prstGeom>
          <a:ln>
            <a:solidFill>
              <a:schemeClr val="tx1"/>
            </a:solidFill>
          </a:ln>
        </p:spPr>
      </p:pic>
      <p:pic>
        <p:nvPicPr>
          <p:cNvPr id="5" name="Picture 4" descr="Mishkin9e.jpg"/>
          <p:cNvPicPr>
            <a:picLocks noChangeAspect="1"/>
          </p:cNvPicPr>
          <p:nvPr/>
        </p:nvPicPr>
        <p:blipFill>
          <a:blip r:embed="rId4" cstate="print"/>
          <a:stretch>
            <a:fillRect/>
          </a:stretch>
        </p:blipFill>
        <p:spPr>
          <a:xfrm>
            <a:off x="3818467" y="2800350"/>
            <a:ext cx="1515533" cy="1828800"/>
          </a:xfrm>
          <a:prstGeom prst="rect">
            <a:avLst/>
          </a:prstGeom>
          <a:ln>
            <a:solidFill>
              <a:schemeClr val="tx1"/>
            </a:solidFill>
          </a:ln>
        </p:spPr>
      </p:pic>
      <p:sp>
        <p:nvSpPr>
          <p:cNvPr id="6" name="TextBox 5"/>
          <p:cNvSpPr txBox="1"/>
          <p:nvPr/>
        </p:nvSpPr>
        <p:spPr>
          <a:xfrm>
            <a:off x="457200" y="1504950"/>
            <a:ext cx="2610073" cy="1015663"/>
          </a:xfrm>
          <a:prstGeom prst="rect">
            <a:avLst/>
          </a:prstGeom>
          <a:noFill/>
        </p:spPr>
        <p:txBody>
          <a:bodyPr wrap="none" rtlCol="0">
            <a:spAutoFit/>
          </a:bodyPr>
          <a:lstStyle/>
          <a:p>
            <a:pPr algn="ctr"/>
            <a:r>
              <a:rPr lang="en-US" sz="2000" b="1" i="1" dirty="0" smtClean="0"/>
              <a:t>What Has Government</a:t>
            </a:r>
          </a:p>
          <a:p>
            <a:pPr algn="ctr"/>
            <a:r>
              <a:rPr lang="en-US" sz="2000" b="1" i="1" dirty="0" smtClean="0"/>
              <a:t>Done to Our Money?</a:t>
            </a:r>
          </a:p>
          <a:p>
            <a:pPr algn="ctr"/>
            <a:r>
              <a:rPr lang="en-US" sz="2000" b="1" dirty="0" smtClean="0"/>
              <a:t>by Murray N. </a:t>
            </a:r>
            <a:r>
              <a:rPr lang="en-US" sz="2000" b="1" dirty="0" err="1" smtClean="0"/>
              <a:t>Rothbard</a:t>
            </a:r>
            <a:endParaRPr lang="en-US" sz="2000" b="1" dirty="0" smtClean="0"/>
          </a:p>
        </p:txBody>
      </p:sp>
      <p:sp>
        <p:nvSpPr>
          <p:cNvPr id="7" name="TextBox 6"/>
          <p:cNvSpPr txBox="1"/>
          <p:nvPr/>
        </p:nvSpPr>
        <p:spPr>
          <a:xfrm>
            <a:off x="3268778" y="1200150"/>
            <a:ext cx="2522422" cy="1323439"/>
          </a:xfrm>
          <a:prstGeom prst="rect">
            <a:avLst/>
          </a:prstGeom>
          <a:noFill/>
        </p:spPr>
        <p:txBody>
          <a:bodyPr wrap="none" rtlCol="0">
            <a:spAutoFit/>
          </a:bodyPr>
          <a:lstStyle/>
          <a:p>
            <a:pPr algn="ctr"/>
            <a:r>
              <a:rPr lang="en-US" sz="2000" b="1" i="1" dirty="0" smtClean="0"/>
              <a:t>The Economics of</a:t>
            </a:r>
          </a:p>
          <a:p>
            <a:pPr algn="ctr"/>
            <a:r>
              <a:rPr lang="en-US" sz="2000" b="1" i="1" dirty="0" smtClean="0"/>
              <a:t>Money, Banking, and</a:t>
            </a:r>
          </a:p>
          <a:p>
            <a:pPr algn="ctr"/>
            <a:r>
              <a:rPr lang="en-US" sz="2000" b="1" i="1" dirty="0" smtClean="0"/>
              <a:t>Financial Markets</a:t>
            </a:r>
          </a:p>
          <a:p>
            <a:pPr algn="ctr"/>
            <a:r>
              <a:rPr lang="en-US" sz="2000" b="1" dirty="0" smtClean="0"/>
              <a:t>by Frederic S. </a:t>
            </a:r>
            <a:r>
              <a:rPr lang="en-US" sz="2000" b="1" dirty="0" err="1" smtClean="0"/>
              <a:t>Mishkin</a:t>
            </a:r>
            <a:endParaRPr lang="en-US" sz="2000" b="1" dirty="0" smtClean="0"/>
          </a:p>
        </p:txBody>
      </p:sp>
      <p:sp>
        <p:nvSpPr>
          <p:cNvPr id="8" name="TextBox 7"/>
          <p:cNvSpPr txBox="1"/>
          <p:nvPr/>
        </p:nvSpPr>
        <p:spPr>
          <a:xfrm>
            <a:off x="5969763" y="1504950"/>
            <a:ext cx="2488437" cy="1015663"/>
          </a:xfrm>
          <a:prstGeom prst="rect">
            <a:avLst/>
          </a:prstGeom>
          <a:noFill/>
        </p:spPr>
        <p:txBody>
          <a:bodyPr wrap="none" rtlCol="0">
            <a:spAutoFit/>
          </a:bodyPr>
          <a:lstStyle/>
          <a:p>
            <a:pPr algn="ctr"/>
            <a:r>
              <a:rPr lang="en-US" sz="2000" b="1" i="1" dirty="0" smtClean="0"/>
              <a:t>The Theory of</a:t>
            </a:r>
          </a:p>
          <a:p>
            <a:pPr algn="ctr"/>
            <a:r>
              <a:rPr lang="en-US" sz="2000" b="1" i="1" dirty="0" smtClean="0"/>
              <a:t>Monetary Institutions</a:t>
            </a:r>
          </a:p>
          <a:p>
            <a:pPr algn="ctr"/>
            <a:r>
              <a:rPr lang="en-US" sz="2000" b="1" dirty="0" smtClean="0"/>
              <a:t>by Lawrence H. White</a:t>
            </a:r>
          </a:p>
        </p:txBody>
      </p:sp>
      <p:sp>
        <p:nvSpPr>
          <p:cNvPr id="9" name="TextBox 8"/>
          <p:cNvSpPr txBox="1"/>
          <p:nvPr/>
        </p:nvSpPr>
        <p:spPr>
          <a:xfrm>
            <a:off x="1278249" y="4686240"/>
            <a:ext cx="1083951" cy="400110"/>
          </a:xfrm>
          <a:prstGeom prst="rect">
            <a:avLst/>
          </a:prstGeom>
          <a:noFill/>
        </p:spPr>
        <p:txBody>
          <a:bodyPr wrap="none" rtlCol="0">
            <a:spAutoFit/>
          </a:bodyPr>
          <a:lstStyle/>
          <a:p>
            <a:pPr algn="ctr"/>
            <a:r>
              <a:rPr lang="en-US" sz="2000" b="1" i="1" dirty="0" smtClean="0"/>
              <a:t>required</a:t>
            </a:r>
            <a:endParaRPr lang="en-US" sz="2000" b="1" dirty="0" smtClean="0"/>
          </a:p>
        </p:txBody>
      </p:sp>
      <p:sp>
        <p:nvSpPr>
          <p:cNvPr id="10" name="TextBox 9"/>
          <p:cNvSpPr txBox="1"/>
          <p:nvPr/>
        </p:nvSpPr>
        <p:spPr>
          <a:xfrm>
            <a:off x="4021449" y="4686240"/>
            <a:ext cx="1083951" cy="400110"/>
          </a:xfrm>
          <a:prstGeom prst="rect">
            <a:avLst/>
          </a:prstGeom>
          <a:noFill/>
        </p:spPr>
        <p:txBody>
          <a:bodyPr wrap="none" rtlCol="0">
            <a:spAutoFit/>
          </a:bodyPr>
          <a:lstStyle/>
          <a:p>
            <a:pPr algn="ctr"/>
            <a:r>
              <a:rPr lang="en-US" sz="2000" b="1" i="1" dirty="0" smtClean="0"/>
              <a:t>required</a:t>
            </a:r>
            <a:endParaRPr lang="en-US" sz="2000" b="1" dirty="0" smtClean="0"/>
          </a:p>
        </p:txBody>
      </p:sp>
      <p:sp>
        <p:nvSpPr>
          <p:cNvPr id="11" name="TextBox 10"/>
          <p:cNvSpPr txBox="1"/>
          <p:nvPr/>
        </p:nvSpPr>
        <p:spPr>
          <a:xfrm>
            <a:off x="6367244" y="4686240"/>
            <a:ext cx="1709956" cy="400110"/>
          </a:xfrm>
          <a:prstGeom prst="rect">
            <a:avLst/>
          </a:prstGeom>
          <a:noFill/>
        </p:spPr>
        <p:txBody>
          <a:bodyPr wrap="none" rtlCol="0">
            <a:spAutoFit/>
          </a:bodyPr>
          <a:lstStyle/>
          <a:p>
            <a:pPr algn="ctr"/>
            <a:r>
              <a:rPr lang="en-US" sz="2000" b="1" i="1" dirty="0" smtClean="0"/>
              <a:t>recommended</a:t>
            </a:r>
            <a:endParaRPr lang="en-US" sz="2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9688" y="133350"/>
            <a:ext cx="19729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Grades</a:t>
            </a:r>
          </a:p>
        </p:txBody>
      </p:sp>
      <p:sp>
        <p:nvSpPr>
          <p:cNvPr id="3" name="TextBox 2"/>
          <p:cNvSpPr txBox="1"/>
          <p:nvPr/>
        </p:nvSpPr>
        <p:spPr>
          <a:xfrm>
            <a:off x="3299298" y="1276350"/>
            <a:ext cx="2872902" cy="1569660"/>
          </a:xfrm>
          <a:prstGeom prst="rect">
            <a:avLst/>
          </a:prstGeom>
          <a:solidFill>
            <a:schemeClr val="bg1"/>
          </a:solidFill>
          <a:ln>
            <a:solidFill>
              <a:schemeClr val="tx1"/>
            </a:solidFill>
          </a:ln>
        </p:spPr>
        <p:txBody>
          <a:bodyPr wrap="none" rtlCol="0">
            <a:spAutoFit/>
          </a:bodyPr>
          <a:lstStyle/>
          <a:p>
            <a:r>
              <a:rPr lang="en-US" sz="3200" b="1" dirty="0" smtClean="0"/>
              <a:t>20%	quizzes</a:t>
            </a:r>
          </a:p>
          <a:p>
            <a:r>
              <a:rPr lang="en-US" sz="3200" b="1" dirty="0" smtClean="0"/>
              <a:t>40%	midterms</a:t>
            </a:r>
          </a:p>
          <a:p>
            <a:r>
              <a:rPr lang="en-US" sz="3200" b="1" dirty="0" smtClean="0"/>
              <a:t>40%	final exam</a:t>
            </a:r>
          </a:p>
        </p:txBody>
      </p:sp>
      <p:pic>
        <p:nvPicPr>
          <p:cNvPr id="4" name="Picture 3" descr="grades4.jpg"/>
          <p:cNvPicPr>
            <a:picLocks noChangeAspect="1"/>
          </p:cNvPicPr>
          <p:nvPr/>
        </p:nvPicPr>
        <p:blipFill>
          <a:blip r:embed="rId2"/>
          <a:stretch>
            <a:fillRect/>
          </a:stretch>
        </p:blipFill>
        <p:spPr>
          <a:xfrm>
            <a:off x="228600" y="1200150"/>
            <a:ext cx="2286000" cy="1717040"/>
          </a:xfrm>
          <a:prstGeom prst="rect">
            <a:avLst/>
          </a:prstGeom>
          <a:ln>
            <a:solidFill>
              <a:schemeClr val="tx1"/>
            </a:solidFill>
          </a:ln>
        </p:spPr>
      </p:pic>
      <p:pic>
        <p:nvPicPr>
          <p:cNvPr id="6" name="Picture 5" descr="A_grades.jpg"/>
          <p:cNvPicPr>
            <a:picLocks noChangeAspect="1"/>
          </p:cNvPicPr>
          <p:nvPr/>
        </p:nvPicPr>
        <p:blipFill>
          <a:blip r:embed="rId3"/>
          <a:stretch>
            <a:fillRect/>
          </a:stretch>
        </p:blipFill>
        <p:spPr>
          <a:xfrm>
            <a:off x="6691313" y="892969"/>
            <a:ext cx="1843087" cy="2135981"/>
          </a:xfrm>
          <a:prstGeom prst="rect">
            <a:avLst/>
          </a:prstGeom>
        </p:spPr>
      </p:pic>
      <p:sp>
        <p:nvSpPr>
          <p:cNvPr id="7" name="TextBox 6"/>
          <p:cNvSpPr txBox="1"/>
          <p:nvPr/>
        </p:nvSpPr>
        <p:spPr>
          <a:xfrm>
            <a:off x="76200" y="3181350"/>
            <a:ext cx="8700139" cy="1938992"/>
          </a:xfrm>
          <a:prstGeom prst="rect">
            <a:avLst/>
          </a:prstGeom>
          <a:noFill/>
        </p:spPr>
        <p:txBody>
          <a:bodyPr wrap="none" rtlCol="0">
            <a:spAutoFit/>
          </a:bodyPr>
          <a:lstStyle/>
          <a:p>
            <a:pPr>
              <a:buFont typeface="Arial" pitchFamily="34" charset="0"/>
              <a:buChar char="•"/>
            </a:pPr>
            <a:r>
              <a:rPr lang="en-US" sz="2400" b="1" dirty="0" smtClean="0"/>
              <a:t> quizzes (5 question) on the readings, </a:t>
            </a:r>
            <a:r>
              <a:rPr lang="en-US" sz="2400" b="1" dirty="0" smtClean="0"/>
              <a:t>3 </a:t>
            </a:r>
            <a:r>
              <a:rPr lang="en-US" sz="2400" b="1" dirty="0" smtClean="0"/>
              <a:t>lowest dropped</a:t>
            </a:r>
          </a:p>
          <a:p>
            <a:pPr>
              <a:buFont typeface="Arial" pitchFamily="34" charset="0"/>
              <a:buChar char="•"/>
            </a:pPr>
            <a:r>
              <a:rPr lang="en-US" sz="2400" b="1" dirty="0" smtClean="0"/>
              <a:t> 3 non-comprehensive midterms on the lectures, lowest dropped</a:t>
            </a:r>
          </a:p>
          <a:p>
            <a:pPr>
              <a:buFont typeface="Arial" pitchFamily="34" charset="0"/>
              <a:buChar char="•"/>
            </a:pPr>
            <a:r>
              <a:rPr lang="en-US" sz="2400" b="1" dirty="0" smtClean="0"/>
              <a:t> comprehensive final exam </a:t>
            </a:r>
            <a:r>
              <a:rPr lang="en-US" sz="2400" b="1" dirty="0" smtClean="0"/>
              <a:t>(5/17/2011, 4:30 – 7:15 </a:t>
            </a:r>
            <a:r>
              <a:rPr lang="en-US" sz="2400" b="1" dirty="0" smtClean="0"/>
              <a:t>pm)</a:t>
            </a:r>
          </a:p>
          <a:p>
            <a:pPr>
              <a:buFont typeface="Arial" pitchFamily="34" charset="0"/>
              <a:buChar char="•"/>
            </a:pPr>
            <a:r>
              <a:rPr lang="en-US" sz="2400" b="1" dirty="0" smtClean="0"/>
              <a:t> no make-up quizzes or tests, </a:t>
            </a:r>
            <a:r>
              <a:rPr lang="en-US" sz="2400" b="1" dirty="0" smtClean="0"/>
              <a:t>quizzes and tests will be</a:t>
            </a:r>
            <a:r>
              <a:rPr lang="en-US" sz="2400" b="1" dirty="0" smtClean="0"/>
              <a:t> curved</a:t>
            </a:r>
            <a:endParaRPr lang="en-US" sz="2400" b="1" dirty="0" smtClean="0"/>
          </a:p>
          <a:p>
            <a:pPr>
              <a:buFont typeface="Arial" pitchFamily="34" charset="0"/>
              <a:buChar char="•"/>
            </a:pPr>
            <a:r>
              <a:rPr lang="en-US" sz="2400" b="1" dirty="0" smtClean="0"/>
              <a:t> might be extra credit for field trips or speakers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26" y="133350"/>
            <a:ext cx="45211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Course Overview</a:t>
            </a:r>
          </a:p>
        </p:txBody>
      </p:sp>
      <p:sp>
        <p:nvSpPr>
          <p:cNvPr id="3" name="TextBox 2"/>
          <p:cNvSpPr txBox="1"/>
          <p:nvPr/>
        </p:nvSpPr>
        <p:spPr>
          <a:xfrm>
            <a:off x="2276116" y="971550"/>
            <a:ext cx="4810484" cy="2062103"/>
          </a:xfrm>
          <a:prstGeom prst="rect">
            <a:avLst/>
          </a:prstGeom>
          <a:noFill/>
        </p:spPr>
        <p:txBody>
          <a:bodyPr wrap="none" rtlCol="0">
            <a:spAutoFit/>
          </a:bodyPr>
          <a:lstStyle/>
          <a:p>
            <a:r>
              <a:rPr lang="en-US" sz="3200" b="1" dirty="0" smtClean="0"/>
              <a:t>Unit 1:	Money</a:t>
            </a:r>
          </a:p>
          <a:p>
            <a:r>
              <a:rPr lang="en-US" sz="3200" b="1" dirty="0" smtClean="0"/>
              <a:t>Unit 2:	Banking</a:t>
            </a:r>
          </a:p>
          <a:p>
            <a:r>
              <a:rPr lang="en-US" sz="3200" b="1" dirty="0" smtClean="0"/>
              <a:t>Unit 3:	Monetary Policy</a:t>
            </a:r>
          </a:p>
          <a:p>
            <a:r>
              <a:rPr lang="en-US" sz="3200" b="1" dirty="0" smtClean="0"/>
              <a:t>Unit 4:	Macro Failures</a:t>
            </a:r>
          </a:p>
        </p:txBody>
      </p:sp>
      <p:pic>
        <p:nvPicPr>
          <p:cNvPr id="4" name="Picture 3" descr="COA_money.jpg"/>
          <p:cNvPicPr>
            <a:picLocks noChangeAspect="1"/>
          </p:cNvPicPr>
          <p:nvPr/>
        </p:nvPicPr>
        <p:blipFill>
          <a:blip r:embed="rId2" cstate="print"/>
          <a:stretch>
            <a:fillRect/>
          </a:stretch>
        </p:blipFill>
        <p:spPr>
          <a:xfrm>
            <a:off x="76200" y="3105150"/>
            <a:ext cx="2057400" cy="1543050"/>
          </a:xfrm>
          <a:prstGeom prst="rect">
            <a:avLst/>
          </a:prstGeom>
        </p:spPr>
      </p:pic>
      <p:pic>
        <p:nvPicPr>
          <p:cNvPr id="5" name="Picture 4" descr="banking.jpg"/>
          <p:cNvPicPr>
            <a:picLocks noChangeAspect="1"/>
          </p:cNvPicPr>
          <p:nvPr/>
        </p:nvPicPr>
        <p:blipFill>
          <a:blip r:embed="rId3"/>
          <a:stretch>
            <a:fillRect/>
          </a:stretch>
        </p:blipFill>
        <p:spPr>
          <a:xfrm>
            <a:off x="2387600" y="3028950"/>
            <a:ext cx="1955800" cy="1635760"/>
          </a:xfrm>
          <a:prstGeom prst="rect">
            <a:avLst/>
          </a:prstGeom>
        </p:spPr>
      </p:pic>
      <p:pic>
        <p:nvPicPr>
          <p:cNvPr id="6" name="Picture 5" descr="Monetary policy pic.jpg"/>
          <p:cNvPicPr>
            <a:picLocks noChangeAspect="1"/>
          </p:cNvPicPr>
          <p:nvPr/>
        </p:nvPicPr>
        <p:blipFill>
          <a:blip r:embed="rId4"/>
          <a:stretch>
            <a:fillRect/>
          </a:stretch>
        </p:blipFill>
        <p:spPr>
          <a:xfrm>
            <a:off x="4610100" y="2952750"/>
            <a:ext cx="2476500" cy="1653063"/>
          </a:xfrm>
          <a:prstGeom prst="rect">
            <a:avLst/>
          </a:prstGeom>
        </p:spPr>
      </p:pic>
      <p:pic>
        <p:nvPicPr>
          <p:cNvPr id="11" name="Picture 10" descr="slump.png"/>
          <p:cNvPicPr>
            <a:picLocks noChangeAspect="1"/>
          </p:cNvPicPr>
          <p:nvPr/>
        </p:nvPicPr>
        <p:blipFill>
          <a:blip r:embed="rId5"/>
          <a:stretch>
            <a:fillRect/>
          </a:stretch>
        </p:blipFill>
        <p:spPr>
          <a:xfrm>
            <a:off x="7099528" y="2876550"/>
            <a:ext cx="1815872" cy="1807619"/>
          </a:xfrm>
          <a:prstGeom prst="rect">
            <a:avLst/>
          </a:prstGeom>
        </p:spPr>
      </p:pic>
      <p:sp>
        <p:nvSpPr>
          <p:cNvPr id="12" name="TextBox 11"/>
          <p:cNvSpPr txBox="1"/>
          <p:nvPr/>
        </p:nvSpPr>
        <p:spPr>
          <a:xfrm>
            <a:off x="609600" y="4629150"/>
            <a:ext cx="934103" cy="400110"/>
          </a:xfrm>
          <a:prstGeom prst="rect">
            <a:avLst/>
          </a:prstGeom>
          <a:noFill/>
        </p:spPr>
        <p:txBody>
          <a:bodyPr wrap="none" rtlCol="0">
            <a:spAutoFit/>
          </a:bodyPr>
          <a:lstStyle/>
          <a:p>
            <a:pPr algn="ctr"/>
            <a:r>
              <a:rPr lang="en-US" sz="2000" b="1" dirty="0" smtClean="0"/>
              <a:t>Money</a:t>
            </a:r>
          </a:p>
        </p:txBody>
      </p:sp>
      <p:sp>
        <p:nvSpPr>
          <p:cNvPr id="13" name="TextBox 12"/>
          <p:cNvSpPr txBox="1"/>
          <p:nvPr/>
        </p:nvSpPr>
        <p:spPr>
          <a:xfrm>
            <a:off x="2923333" y="4629150"/>
            <a:ext cx="1039067" cy="400110"/>
          </a:xfrm>
          <a:prstGeom prst="rect">
            <a:avLst/>
          </a:prstGeom>
          <a:noFill/>
        </p:spPr>
        <p:txBody>
          <a:bodyPr wrap="none" rtlCol="0">
            <a:spAutoFit/>
          </a:bodyPr>
          <a:lstStyle/>
          <a:p>
            <a:pPr algn="ctr"/>
            <a:r>
              <a:rPr lang="en-US" sz="2000" b="1" dirty="0" smtClean="0"/>
              <a:t>Banking</a:t>
            </a:r>
          </a:p>
        </p:txBody>
      </p:sp>
      <p:sp>
        <p:nvSpPr>
          <p:cNvPr id="14" name="TextBox 13"/>
          <p:cNvSpPr txBox="1"/>
          <p:nvPr/>
        </p:nvSpPr>
        <p:spPr>
          <a:xfrm>
            <a:off x="4800600" y="4629150"/>
            <a:ext cx="1921553" cy="400110"/>
          </a:xfrm>
          <a:prstGeom prst="rect">
            <a:avLst/>
          </a:prstGeom>
          <a:noFill/>
        </p:spPr>
        <p:txBody>
          <a:bodyPr wrap="none" rtlCol="0">
            <a:spAutoFit/>
          </a:bodyPr>
          <a:lstStyle/>
          <a:p>
            <a:pPr algn="ctr"/>
            <a:r>
              <a:rPr lang="en-US" sz="2000" b="1" dirty="0" smtClean="0"/>
              <a:t>Monetary Policy</a:t>
            </a:r>
          </a:p>
        </p:txBody>
      </p:sp>
      <p:sp>
        <p:nvSpPr>
          <p:cNvPr id="15" name="TextBox 14"/>
          <p:cNvSpPr txBox="1"/>
          <p:nvPr/>
        </p:nvSpPr>
        <p:spPr>
          <a:xfrm>
            <a:off x="7167999" y="4629150"/>
            <a:ext cx="1747401" cy="400110"/>
          </a:xfrm>
          <a:prstGeom prst="rect">
            <a:avLst/>
          </a:prstGeom>
          <a:noFill/>
        </p:spPr>
        <p:txBody>
          <a:bodyPr wrap="none" rtlCol="0">
            <a:spAutoFit/>
          </a:bodyPr>
          <a:lstStyle/>
          <a:p>
            <a:pPr algn="ctr"/>
            <a:r>
              <a:rPr lang="en-US" sz="2000" b="1" dirty="0" smtClean="0"/>
              <a:t>Macro Failures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35861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Sample Quiz</a:t>
            </a:r>
          </a:p>
        </p:txBody>
      </p:sp>
      <p:pic>
        <p:nvPicPr>
          <p:cNvPr id="3" name="Picture 2" descr="quiz.png"/>
          <p:cNvPicPr>
            <a:picLocks noChangeAspect="1"/>
          </p:cNvPicPr>
          <p:nvPr/>
        </p:nvPicPr>
        <p:blipFill>
          <a:blip r:embed="rId2"/>
          <a:stretch>
            <a:fillRect/>
          </a:stretch>
        </p:blipFill>
        <p:spPr>
          <a:xfrm>
            <a:off x="3143250" y="1200150"/>
            <a:ext cx="2857500" cy="2286000"/>
          </a:xfrm>
          <a:prstGeom prst="rect">
            <a:avLst/>
          </a:prstGeom>
        </p:spPr>
      </p:pic>
      <p:sp>
        <p:nvSpPr>
          <p:cNvPr id="4" name="TextBox 3"/>
          <p:cNvSpPr txBox="1"/>
          <p:nvPr/>
        </p:nvSpPr>
        <p:spPr>
          <a:xfrm>
            <a:off x="1129451" y="3704332"/>
            <a:ext cx="7100149" cy="1077218"/>
          </a:xfrm>
          <a:prstGeom prst="rect">
            <a:avLst/>
          </a:prstGeom>
          <a:noFill/>
        </p:spPr>
        <p:txBody>
          <a:bodyPr wrap="none" rtlCol="0">
            <a:spAutoFit/>
          </a:bodyPr>
          <a:lstStyle/>
          <a:p>
            <a:pPr algn="ctr"/>
            <a:r>
              <a:rPr lang="en-US" sz="3200" b="1" dirty="0" smtClean="0"/>
              <a:t>We’re going to take a sample quiz on the</a:t>
            </a:r>
          </a:p>
          <a:p>
            <a:pPr algn="ctr"/>
            <a:r>
              <a:rPr lang="en-US" sz="3200" b="1" dirty="0" smtClean="0"/>
              <a:t>syllabus to familiarize with the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5066" y="133350"/>
            <a:ext cx="41243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Course Method</a:t>
            </a:r>
          </a:p>
        </p:txBody>
      </p:sp>
      <p:sp>
        <p:nvSpPr>
          <p:cNvPr id="3" name="TextBox 2"/>
          <p:cNvSpPr txBox="1"/>
          <p:nvPr/>
        </p:nvSpPr>
        <p:spPr>
          <a:xfrm>
            <a:off x="3146424" y="895350"/>
            <a:ext cx="2625655" cy="2400657"/>
          </a:xfrm>
          <a:prstGeom prst="rect">
            <a:avLst/>
          </a:prstGeom>
          <a:noFill/>
        </p:spPr>
        <p:txBody>
          <a:bodyPr wrap="none" rtlCol="0">
            <a:spAutoFit/>
          </a:bodyPr>
          <a:lstStyle/>
          <a:p>
            <a:pPr>
              <a:buFont typeface="Arial" pitchFamily="34" charset="0"/>
              <a:buChar char="•"/>
            </a:pPr>
            <a:r>
              <a:rPr lang="en-US" sz="3000" b="1" dirty="0" smtClean="0"/>
              <a:t> </a:t>
            </a:r>
            <a:r>
              <a:rPr lang="en-US" sz="3000" b="1" dirty="0" smtClean="0"/>
              <a:t>definitions</a:t>
            </a:r>
            <a:endParaRPr lang="en-US" sz="3000" b="1" dirty="0" smtClean="0"/>
          </a:p>
          <a:p>
            <a:pPr>
              <a:buFont typeface="Arial" pitchFamily="34" charset="0"/>
              <a:buChar char="•"/>
            </a:pPr>
            <a:r>
              <a:rPr lang="en-US" sz="3000" b="1" dirty="0" smtClean="0"/>
              <a:t> </a:t>
            </a:r>
            <a:r>
              <a:rPr lang="en-US" sz="3000" b="1" dirty="0" smtClean="0"/>
              <a:t>history</a:t>
            </a:r>
            <a:endParaRPr lang="en-US" sz="3000" b="1" dirty="0" smtClean="0"/>
          </a:p>
          <a:p>
            <a:pPr>
              <a:buFont typeface="Arial" pitchFamily="34" charset="0"/>
              <a:buChar char="•"/>
            </a:pPr>
            <a:r>
              <a:rPr lang="en-US" sz="3000" b="1" dirty="0" smtClean="0"/>
              <a:t> </a:t>
            </a:r>
            <a:r>
              <a:rPr lang="en-US" sz="3000" b="1" dirty="0" smtClean="0"/>
              <a:t>structure</a:t>
            </a:r>
            <a:endParaRPr lang="en-US" sz="3000" b="1" dirty="0" smtClean="0"/>
          </a:p>
          <a:p>
            <a:pPr>
              <a:buFont typeface="Arial" pitchFamily="34" charset="0"/>
              <a:buChar char="•"/>
            </a:pPr>
            <a:r>
              <a:rPr lang="en-US" sz="3000" b="1" dirty="0" smtClean="0"/>
              <a:t> </a:t>
            </a:r>
            <a:r>
              <a:rPr lang="en-US" sz="3000" b="1" dirty="0" smtClean="0"/>
              <a:t>math/models</a:t>
            </a:r>
            <a:endParaRPr lang="en-US" sz="3000" b="1" dirty="0" smtClean="0"/>
          </a:p>
          <a:p>
            <a:pPr>
              <a:buFont typeface="Arial" pitchFamily="34" charset="0"/>
              <a:buChar char="•"/>
            </a:pPr>
            <a:r>
              <a:rPr lang="en-US" sz="3000" b="1" dirty="0" smtClean="0"/>
              <a:t> </a:t>
            </a:r>
            <a:r>
              <a:rPr lang="en-US" sz="3000" b="1" dirty="0" smtClean="0"/>
              <a:t>application</a:t>
            </a:r>
            <a:endParaRPr lang="en-US" sz="3000" b="1" dirty="0" smtClean="0"/>
          </a:p>
        </p:txBody>
      </p:sp>
      <p:pic>
        <p:nvPicPr>
          <p:cNvPr id="7" name="Picture 6" descr="dictionary.png"/>
          <p:cNvPicPr>
            <a:picLocks noChangeAspect="1"/>
          </p:cNvPicPr>
          <p:nvPr/>
        </p:nvPicPr>
        <p:blipFill>
          <a:blip r:embed="rId2"/>
          <a:stretch>
            <a:fillRect/>
          </a:stretch>
        </p:blipFill>
        <p:spPr>
          <a:xfrm>
            <a:off x="304800" y="3257550"/>
            <a:ext cx="1143000" cy="1725930"/>
          </a:xfrm>
          <a:prstGeom prst="rect">
            <a:avLst/>
          </a:prstGeom>
        </p:spPr>
      </p:pic>
      <p:pic>
        <p:nvPicPr>
          <p:cNvPr id="9" name="Picture 8" descr="history.png"/>
          <p:cNvPicPr>
            <a:picLocks noChangeAspect="1"/>
          </p:cNvPicPr>
          <p:nvPr/>
        </p:nvPicPr>
        <p:blipFill>
          <a:blip r:embed="rId3"/>
          <a:stretch>
            <a:fillRect/>
          </a:stretch>
        </p:blipFill>
        <p:spPr>
          <a:xfrm>
            <a:off x="1676400" y="3333750"/>
            <a:ext cx="1424940" cy="1699260"/>
          </a:xfrm>
          <a:prstGeom prst="rect">
            <a:avLst/>
          </a:prstGeom>
        </p:spPr>
      </p:pic>
      <p:pic>
        <p:nvPicPr>
          <p:cNvPr id="10" name="Picture 9" descr="fed_structure2.png"/>
          <p:cNvPicPr>
            <a:picLocks noChangeAspect="1"/>
          </p:cNvPicPr>
          <p:nvPr/>
        </p:nvPicPr>
        <p:blipFill>
          <a:blip r:embed="rId4"/>
          <a:stretch>
            <a:fillRect/>
          </a:stretch>
        </p:blipFill>
        <p:spPr>
          <a:xfrm>
            <a:off x="3352800" y="3448050"/>
            <a:ext cx="1992630" cy="1409700"/>
          </a:xfrm>
          <a:prstGeom prst="rect">
            <a:avLst/>
          </a:prstGeom>
          <a:ln>
            <a:solidFill>
              <a:schemeClr val="tx1"/>
            </a:solidFill>
          </a:ln>
        </p:spPr>
      </p:pic>
      <p:pic>
        <p:nvPicPr>
          <p:cNvPr id="12" name="Picture 11" descr="model.png"/>
          <p:cNvPicPr>
            <a:picLocks noChangeAspect="1"/>
          </p:cNvPicPr>
          <p:nvPr/>
        </p:nvPicPr>
        <p:blipFill>
          <a:blip r:embed="rId5"/>
          <a:stretch>
            <a:fillRect/>
          </a:stretch>
        </p:blipFill>
        <p:spPr>
          <a:xfrm>
            <a:off x="5638800" y="3552825"/>
            <a:ext cx="2000250" cy="1228725"/>
          </a:xfrm>
          <a:prstGeom prst="rect">
            <a:avLst/>
          </a:prstGeom>
          <a:ln>
            <a:solidFill>
              <a:schemeClr val="tx1"/>
            </a:solidFill>
          </a:ln>
        </p:spPr>
      </p:pic>
      <p:pic>
        <p:nvPicPr>
          <p:cNvPr id="15" name="Picture 14" descr="eureka.png"/>
          <p:cNvPicPr>
            <a:picLocks noChangeAspect="1"/>
          </p:cNvPicPr>
          <p:nvPr/>
        </p:nvPicPr>
        <p:blipFill>
          <a:blip r:embed="rId6"/>
          <a:stretch>
            <a:fillRect/>
          </a:stretch>
        </p:blipFill>
        <p:spPr>
          <a:xfrm>
            <a:off x="7867650" y="3181350"/>
            <a:ext cx="971550" cy="1714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238" y="133350"/>
            <a:ext cx="53557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Teaching Philosophy</a:t>
            </a:r>
          </a:p>
        </p:txBody>
      </p:sp>
      <p:sp>
        <p:nvSpPr>
          <p:cNvPr id="3" name="TextBox 2"/>
          <p:cNvSpPr txBox="1"/>
          <p:nvPr/>
        </p:nvSpPr>
        <p:spPr>
          <a:xfrm>
            <a:off x="468653" y="1047750"/>
            <a:ext cx="8416921" cy="1384995"/>
          </a:xfrm>
          <a:prstGeom prst="rect">
            <a:avLst/>
          </a:prstGeom>
          <a:noFill/>
        </p:spPr>
        <p:txBody>
          <a:bodyPr wrap="none" rtlCol="0">
            <a:spAutoFit/>
          </a:bodyPr>
          <a:lstStyle/>
          <a:p>
            <a:pPr algn="ctr"/>
            <a:r>
              <a:rPr lang="en-US" sz="2800" b="1" dirty="0" smtClean="0"/>
              <a:t>I aim to align student incentives with course goals,</a:t>
            </a:r>
          </a:p>
          <a:p>
            <a:pPr algn="ctr"/>
            <a:r>
              <a:rPr lang="en-US" sz="2800" b="1" dirty="0" smtClean="0"/>
              <a:t>so that quiz grades correlate with book knowledge</a:t>
            </a:r>
          </a:p>
          <a:p>
            <a:pPr algn="ctr"/>
            <a:r>
              <a:rPr lang="en-US" sz="2800" b="1" dirty="0" smtClean="0"/>
              <a:t>and midterms/final correlate with lecture knowledge .</a:t>
            </a:r>
          </a:p>
        </p:txBody>
      </p:sp>
      <p:pic>
        <p:nvPicPr>
          <p:cNvPr id="4" name="Picture 3" descr="God-kills-kitten.jpg"/>
          <p:cNvPicPr>
            <a:picLocks noChangeAspect="1"/>
          </p:cNvPicPr>
          <p:nvPr/>
        </p:nvPicPr>
        <p:blipFill>
          <a:blip r:embed="rId2"/>
          <a:stretch>
            <a:fillRect/>
          </a:stretch>
        </p:blipFill>
        <p:spPr>
          <a:xfrm>
            <a:off x="2971800" y="2571750"/>
            <a:ext cx="3038475" cy="2276475"/>
          </a:xfrm>
          <a:prstGeom prst="rect">
            <a:avLst/>
          </a:prstGeom>
          <a:ln>
            <a:solidFill>
              <a:schemeClr val="tx1"/>
            </a:solidFill>
          </a:ln>
        </p:spPr>
      </p:pic>
      <p:pic>
        <p:nvPicPr>
          <p:cNvPr id="5" name="Picture 4" descr="motivation.gif"/>
          <p:cNvPicPr>
            <a:picLocks noChangeAspect="1"/>
          </p:cNvPicPr>
          <p:nvPr/>
        </p:nvPicPr>
        <p:blipFill>
          <a:blip r:embed="rId3"/>
          <a:stretch>
            <a:fillRect/>
          </a:stretch>
        </p:blipFill>
        <p:spPr>
          <a:xfrm>
            <a:off x="304800" y="2571750"/>
            <a:ext cx="2263140" cy="2293620"/>
          </a:xfrm>
          <a:prstGeom prst="rect">
            <a:avLst/>
          </a:prstGeom>
        </p:spPr>
      </p:pic>
      <p:pic>
        <p:nvPicPr>
          <p:cNvPr id="7" name="Picture 6" descr="chocking_bart.png"/>
          <p:cNvPicPr>
            <a:picLocks noChangeAspect="1"/>
          </p:cNvPicPr>
          <p:nvPr/>
        </p:nvPicPr>
        <p:blipFill>
          <a:blip r:embed="rId4"/>
          <a:stretch>
            <a:fillRect/>
          </a:stretch>
        </p:blipFill>
        <p:spPr>
          <a:xfrm>
            <a:off x="6534150" y="2490787"/>
            <a:ext cx="2381250" cy="24431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238" y="133350"/>
            <a:ext cx="53557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Teaching Philosophy</a:t>
            </a:r>
          </a:p>
        </p:txBody>
      </p:sp>
      <p:sp>
        <p:nvSpPr>
          <p:cNvPr id="3" name="TextBox 2"/>
          <p:cNvSpPr txBox="1"/>
          <p:nvPr/>
        </p:nvSpPr>
        <p:spPr>
          <a:xfrm>
            <a:off x="1253308" y="1047750"/>
            <a:ext cx="6519092" cy="954107"/>
          </a:xfrm>
          <a:prstGeom prst="rect">
            <a:avLst/>
          </a:prstGeom>
          <a:noFill/>
        </p:spPr>
        <p:txBody>
          <a:bodyPr wrap="none" rtlCol="0">
            <a:spAutoFit/>
          </a:bodyPr>
          <a:lstStyle/>
          <a:p>
            <a:pPr algn="ctr"/>
            <a:r>
              <a:rPr lang="en-US" sz="2800" b="1" dirty="0" smtClean="0"/>
              <a:t>In my opinion notes became obsolete with</a:t>
            </a:r>
          </a:p>
          <a:p>
            <a:pPr algn="ctr"/>
            <a:r>
              <a:rPr lang="en-US" sz="2800" b="1" dirty="0" smtClean="0"/>
              <a:t>the invention of the printing press in 1440.</a:t>
            </a:r>
          </a:p>
        </p:txBody>
      </p:sp>
      <p:pic>
        <p:nvPicPr>
          <p:cNvPr id="4" name="Picture 3" descr="printing_press.png"/>
          <p:cNvPicPr>
            <a:picLocks noChangeAspect="1"/>
          </p:cNvPicPr>
          <p:nvPr/>
        </p:nvPicPr>
        <p:blipFill>
          <a:blip r:embed="rId2"/>
          <a:stretch>
            <a:fillRect/>
          </a:stretch>
        </p:blipFill>
        <p:spPr>
          <a:xfrm>
            <a:off x="3124200" y="2190750"/>
            <a:ext cx="2682240" cy="2667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528</Words>
  <Application>Microsoft Office PowerPoint</Application>
  <PresentationFormat>On-screen Show (16:9)</PresentationFormat>
  <Paragraphs>113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48</cp:revision>
  <dcterms:created xsi:type="dcterms:W3CDTF">2010-08-30T19:56:42Z</dcterms:created>
  <dcterms:modified xsi:type="dcterms:W3CDTF">2011-01-25T20:45:23Z</dcterms:modified>
</cp:coreProperties>
</file>