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43" r:id="rId3"/>
    <p:sldId id="344" r:id="rId4"/>
    <p:sldId id="369" r:id="rId5"/>
    <p:sldId id="345" r:id="rId6"/>
    <p:sldId id="370" r:id="rId7"/>
    <p:sldId id="371" r:id="rId8"/>
    <p:sldId id="348" r:id="rId9"/>
    <p:sldId id="347" r:id="rId10"/>
    <p:sldId id="354" r:id="rId11"/>
    <p:sldId id="349" r:id="rId12"/>
    <p:sldId id="353" r:id="rId13"/>
    <p:sldId id="355" r:id="rId14"/>
    <p:sldId id="356" r:id="rId15"/>
    <p:sldId id="357" r:id="rId16"/>
    <p:sldId id="358" r:id="rId17"/>
    <p:sldId id="359" r:id="rId18"/>
    <p:sldId id="360" r:id="rId19"/>
    <p:sldId id="372" r:id="rId20"/>
    <p:sldId id="362" r:id="rId21"/>
    <p:sldId id="373" r:id="rId22"/>
    <p:sldId id="374" r:id="rId23"/>
    <p:sldId id="375" r:id="rId24"/>
    <p:sldId id="368"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33" autoAdjust="0"/>
    <p:restoredTop sz="94660"/>
  </p:normalViewPr>
  <p:slideViewPr>
    <p:cSldViewPr>
      <p:cViewPr varScale="1">
        <p:scale>
          <a:sx n="83" d="100"/>
          <a:sy n="83" d="100"/>
        </p:scale>
        <p:origin x="-78" y="-9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9D8F-2C80-4976-B5A9-A17695868A8A}" type="datetimeFigureOut">
              <a:rPr lang="en-US" smtClean="0"/>
              <a:pPr/>
              <a:t>12/7/2010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4F72D-7D23-44DD-927B-B4F879912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12/7/2010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7400" y="1200150"/>
            <a:ext cx="4860177" cy="707886"/>
          </a:xfrm>
          <a:prstGeom prst="rect">
            <a:avLst/>
          </a:prstGeom>
          <a:noFill/>
        </p:spPr>
        <p:txBody>
          <a:bodyPr wrap="none" rtlCol="0">
            <a:spAutoFit/>
          </a:bodyPr>
          <a:lstStyle/>
          <a:p>
            <a:pPr algn="ctr"/>
            <a:r>
              <a:rPr lang="en-US" sz="4000" b="1" dirty="0" smtClean="0">
                <a:solidFill>
                  <a:srgbClr val="CC0000"/>
                </a:solidFill>
                <a:effectLst>
                  <a:outerShdw blurRad="38100" dist="38100" dir="2700000" algn="tl">
                    <a:srgbClr val="000000">
                      <a:alpha val="43137"/>
                    </a:srgbClr>
                  </a:outerShdw>
                </a:effectLst>
              </a:rPr>
              <a:t>Unit 4: Macro Failures</a:t>
            </a:r>
            <a:endParaRPr lang="en-US" sz="4000" b="1" dirty="0">
              <a:solidFill>
                <a:srgbClr val="CC0000"/>
              </a:solidFill>
              <a:effectLst>
                <a:outerShdw blurRad="38100" dist="38100" dir="2700000" algn="tl">
                  <a:srgbClr val="000000">
                    <a:alpha val="43137"/>
                  </a:srgbClr>
                </a:outerShdw>
              </a:effectLst>
            </a:endParaRPr>
          </a:p>
        </p:txBody>
      </p:sp>
      <p:sp>
        <p:nvSpPr>
          <p:cNvPr id="12" name="TextBox 11"/>
          <p:cNvSpPr txBox="1"/>
          <p:nvPr/>
        </p:nvSpPr>
        <p:spPr>
          <a:xfrm>
            <a:off x="1760281" y="2438221"/>
            <a:ext cx="5554919"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International Banking Crises</a:t>
            </a:r>
            <a:endParaRPr lang="en-US" sz="3600" b="1" dirty="0" smtClean="0">
              <a:effectLst>
                <a:outerShdw blurRad="38100" dist="38100" dir="2700000" algn="tl">
                  <a:srgbClr val="000000">
                    <a:alpha val="43137"/>
                  </a:srgbClr>
                </a:outerShdw>
              </a:effectLst>
            </a:endParaRPr>
          </a:p>
          <a:p>
            <a:pPr algn="ctr"/>
            <a:r>
              <a:rPr lang="en-US" sz="3600" b="1" dirty="0" smtClean="0">
                <a:effectLst>
                  <a:outerShdw blurRad="38100" dist="38100" dir="2700000" algn="tl">
                    <a:srgbClr val="000000">
                      <a:alpha val="43137"/>
                    </a:srgbClr>
                  </a:outerShdw>
                </a:effectLst>
              </a:rPr>
              <a:t>12/7/2010</a:t>
            </a:r>
            <a:endParaRPr lang="en-US" sz="3600" b="1" dirty="0" smtClean="0">
              <a:effectLst>
                <a:outerShdw blurRad="38100" dist="38100" dir="2700000" algn="tl">
                  <a:srgbClr val="000000">
                    <a:alpha val="43137"/>
                  </a:srgbClr>
                </a:outerShdw>
              </a:effectLst>
            </a:endParaRPr>
          </a:p>
        </p:txBody>
      </p:sp>
      <p:pic>
        <p:nvPicPr>
          <p:cNvPr id="7" name="Picture 6" descr="slump.png"/>
          <p:cNvPicPr>
            <a:picLocks noChangeAspect="1"/>
          </p:cNvPicPr>
          <p:nvPr/>
        </p:nvPicPr>
        <p:blipFill>
          <a:blip r:embed="rId2"/>
          <a:stretch>
            <a:fillRect/>
          </a:stretch>
        </p:blipFill>
        <p:spPr>
          <a:xfrm>
            <a:off x="7099528" y="687931"/>
            <a:ext cx="1815872" cy="1807619"/>
          </a:xfrm>
          <a:prstGeom prst="rect">
            <a:avLst/>
          </a:prstGeom>
        </p:spPr>
      </p:pic>
      <p:pic>
        <p:nvPicPr>
          <p:cNvPr id="8" name="Picture 7" descr="slump.png"/>
          <p:cNvPicPr>
            <a:picLocks noChangeAspect="1"/>
          </p:cNvPicPr>
          <p:nvPr/>
        </p:nvPicPr>
        <p:blipFill>
          <a:blip r:embed="rId2"/>
          <a:stretch>
            <a:fillRect/>
          </a:stretch>
        </p:blipFill>
        <p:spPr>
          <a:xfrm>
            <a:off x="241528" y="666750"/>
            <a:ext cx="1815872" cy="1807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217" y="133350"/>
            <a:ext cx="393678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Risk Premiums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risk.jpg"/>
          <p:cNvPicPr>
            <a:picLocks noChangeAspect="1"/>
          </p:cNvPicPr>
          <p:nvPr/>
        </p:nvPicPr>
        <p:blipFill>
          <a:blip r:embed="rId2"/>
          <a:stretch>
            <a:fillRect/>
          </a:stretch>
        </p:blipFill>
        <p:spPr>
          <a:xfrm>
            <a:off x="228600" y="1832610"/>
            <a:ext cx="3048000" cy="2034540"/>
          </a:xfrm>
          <a:prstGeom prst="rect">
            <a:avLst/>
          </a:prstGeom>
          <a:ln>
            <a:solidFill>
              <a:schemeClr val="tx1"/>
            </a:solidFill>
          </a:ln>
        </p:spPr>
      </p:pic>
      <p:sp>
        <p:nvSpPr>
          <p:cNvPr id="4" name="TextBox 3"/>
          <p:cNvSpPr txBox="1"/>
          <p:nvPr/>
        </p:nvSpPr>
        <p:spPr>
          <a:xfrm>
            <a:off x="3352800" y="1123950"/>
            <a:ext cx="5638800" cy="3539430"/>
          </a:xfrm>
          <a:prstGeom prst="rect">
            <a:avLst/>
          </a:prstGeom>
          <a:noFill/>
        </p:spPr>
        <p:txBody>
          <a:bodyPr wrap="square" rtlCol="0">
            <a:spAutoFit/>
          </a:bodyPr>
          <a:lstStyle/>
          <a:p>
            <a:pPr algn="ctr"/>
            <a:r>
              <a:rPr lang="en-US" sz="2800" b="1" dirty="0" smtClean="0"/>
              <a:t>So </a:t>
            </a:r>
            <a:r>
              <a:rPr lang="en-US" sz="2800" b="1" dirty="0" smtClean="0"/>
              <a:t>if there is a chance the foreign country will devalue its exchange rate peg, foreign investors will need to be paid a currency premium to get them to invest in spite of that risk – the premium should exactly compensate them for the probability of that event occurring.</a:t>
            </a:r>
            <a:endParaRPr lang="en-US" sz="28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217" y="133350"/>
            <a:ext cx="393678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Risk Premiums</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581400" y="1165920"/>
            <a:ext cx="5181600" cy="353943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country premium </a:t>
            </a:r>
            <a:r>
              <a:rPr lang="en-US" sz="2800" b="1" dirty="0" smtClean="0"/>
              <a:t>–</a:t>
            </a:r>
          </a:p>
          <a:p>
            <a:pPr algn="ctr"/>
            <a:r>
              <a:rPr lang="en-US" sz="2800" b="1" dirty="0" smtClean="0"/>
              <a:t>default risk premium;</a:t>
            </a:r>
          </a:p>
          <a:p>
            <a:pPr algn="ctr"/>
            <a:r>
              <a:rPr lang="en-US" sz="2800" b="1" dirty="0" smtClean="0"/>
              <a:t>higher interest rate that</a:t>
            </a:r>
          </a:p>
          <a:p>
            <a:pPr algn="ctr"/>
            <a:r>
              <a:rPr lang="en-US" sz="2800" b="1" dirty="0" smtClean="0"/>
              <a:t>must be paid to compensate</a:t>
            </a:r>
          </a:p>
          <a:p>
            <a:pPr algn="ctr"/>
            <a:r>
              <a:rPr lang="en-US" sz="2800" b="1" dirty="0" smtClean="0"/>
              <a:t>for possibility of government expropriation of private investment or default on sovereign debt</a:t>
            </a:r>
            <a:endParaRPr lang="en-US" sz="2800" b="1" dirty="0" smtClean="0"/>
          </a:p>
        </p:txBody>
      </p:sp>
      <p:pic>
        <p:nvPicPr>
          <p:cNvPr id="5" name="Picture 4" descr="risk.jpg"/>
          <p:cNvPicPr>
            <a:picLocks noChangeAspect="1"/>
          </p:cNvPicPr>
          <p:nvPr/>
        </p:nvPicPr>
        <p:blipFill>
          <a:blip r:embed="rId2"/>
          <a:stretch>
            <a:fillRect/>
          </a:stretch>
        </p:blipFill>
        <p:spPr>
          <a:xfrm>
            <a:off x="228600" y="1832610"/>
            <a:ext cx="3048000" cy="203454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217" y="133350"/>
            <a:ext cx="393678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Risk Premiums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risk.jpg"/>
          <p:cNvPicPr>
            <a:picLocks noChangeAspect="1"/>
          </p:cNvPicPr>
          <p:nvPr/>
        </p:nvPicPr>
        <p:blipFill>
          <a:blip r:embed="rId2"/>
          <a:stretch>
            <a:fillRect/>
          </a:stretch>
        </p:blipFill>
        <p:spPr>
          <a:xfrm>
            <a:off x="228600" y="1832610"/>
            <a:ext cx="3048000" cy="2034540"/>
          </a:xfrm>
          <a:prstGeom prst="rect">
            <a:avLst/>
          </a:prstGeom>
          <a:ln>
            <a:solidFill>
              <a:schemeClr val="tx1"/>
            </a:solidFill>
          </a:ln>
        </p:spPr>
      </p:pic>
      <p:sp>
        <p:nvSpPr>
          <p:cNvPr id="4" name="TextBox 3"/>
          <p:cNvSpPr txBox="1"/>
          <p:nvPr/>
        </p:nvSpPr>
        <p:spPr>
          <a:xfrm>
            <a:off x="3352800" y="971550"/>
            <a:ext cx="5638800" cy="4185761"/>
          </a:xfrm>
          <a:prstGeom prst="rect">
            <a:avLst/>
          </a:prstGeom>
          <a:noFill/>
        </p:spPr>
        <p:txBody>
          <a:bodyPr wrap="square" rtlCol="0">
            <a:spAutoFit/>
          </a:bodyPr>
          <a:lstStyle/>
          <a:p>
            <a:pPr algn="ctr"/>
            <a:r>
              <a:rPr lang="en-US" sz="2800" b="1" dirty="0" smtClean="0"/>
              <a:t>Some governments have been known to seize foreign investments nationalizing industries.</a:t>
            </a:r>
          </a:p>
          <a:p>
            <a:pPr algn="ctr"/>
            <a:r>
              <a:rPr lang="en-US" sz="2800" b="1" dirty="0" smtClean="0"/>
              <a:t>To compensate for that risk a country premium must be paid.</a:t>
            </a:r>
          </a:p>
          <a:p>
            <a:pPr algn="ctr"/>
            <a:endParaRPr lang="en-US" sz="1400" b="1" dirty="0" smtClean="0"/>
          </a:p>
          <a:p>
            <a:pPr algn="ctr"/>
            <a:r>
              <a:rPr lang="en-US" sz="2800" b="1" dirty="0" smtClean="0"/>
              <a:t>A country premium is also paid on government bonds to compensate for the risk of sovereign debt repudiation (refusing to pay it back).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3350"/>
            <a:ext cx="471154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Sovereign Default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overeign_default.jpg"/>
          <p:cNvPicPr>
            <a:picLocks noChangeAspect="1"/>
          </p:cNvPicPr>
          <p:nvPr/>
        </p:nvPicPr>
        <p:blipFill>
          <a:blip r:embed="rId2"/>
          <a:stretch>
            <a:fillRect/>
          </a:stretch>
        </p:blipFill>
        <p:spPr>
          <a:xfrm>
            <a:off x="228600" y="1009650"/>
            <a:ext cx="2995930" cy="4000500"/>
          </a:xfrm>
          <a:prstGeom prst="rect">
            <a:avLst/>
          </a:prstGeom>
          <a:ln>
            <a:solidFill>
              <a:schemeClr val="tx1"/>
            </a:solidFill>
          </a:ln>
        </p:spPr>
      </p:pic>
      <p:sp>
        <p:nvSpPr>
          <p:cNvPr id="4" name="TextBox 3"/>
          <p:cNvSpPr txBox="1"/>
          <p:nvPr/>
        </p:nvSpPr>
        <p:spPr>
          <a:xfrm>
            <a:off x="3581400" y="1165920"/>
            <a:ext cx="51816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sovereign default </a:t>
            </a:r>
            <a:r>
              <a:rPr lang="en-US" sz="2800" b="1" dirty="0" smtClean="0"/>
              <a:t>–</a:t>
            </a:r>
          </a:p>
          <a:p>
            <a:pPr algn="ctr"/>
            <a:r>
              <a:rPr lang="en-US" sz="2800" b="1" dirty="0" smtClean="0"/>
              <a:t>r</a:t>
            </a:r>
            <a:r>
              <a:rPr lang="en-US" sz="2800" b="1" dirty="0" smtClean="0"/>
              <a:t>epudiation of debt;</a:t>
            </a:r>
          </a:p>
          <a:p>
            <a:pPr algn="ctr"/>
            <a:r>
              <a:rPr lang="en-US" sz="2800" b="1" dirty="0" smtClean="0"/>
              <a:t>country government</a:t>
            </a:r>
          </a:p>
          <a:p>
            <a:pPr algn="ctr"/>
            <a:r>
              <a:rPr lang="en-US" sz="2800" b="1" dirty="0" smtClean="0"/>
              <a:t>default on its bonds</a:t>
            </a:r>
          </a:p>
          <a:p>
            <a:pPr algn="ctr"/>
            <a:endParaRPr lang="en-US" sz="1400" b="1" dirty="0" smtClean="0"/>
          </a:p>
          <a:p>
            <a:pPr algn="ctr"/>
            <a:r>
              <a:rPr lang="en-US" sz="2800" b="1" dirty="0" smtClean="0">
                <a:effectLst>
                  <a:outerShdw blurRad="38100" dist="38100" dir="2700000" algn="tl">
                    <a:srgbClr val="000000">
                      <a:alpha val="43137"/>
                    </a:srgbClr>
                  </a:outerShdw>
                </a:effectLst>
              </a:rPr>
              <a:t>partial repudiation </a:t>
            </a:r>
            <a:r>
              <a:rPr lang="en-US" sz="2800" b="1" dirty="0" smtClean="0"/>
              <a:t>–</a:t>
            </a:r>
          </a:p>
          <a:p>
            <a:pPr algn="ctr"/>
            <a:r>
              <a:rPr lang="en-US" sz="2800" b="1" dirty="0" smtClean="0"/>
              <a:t>declaration by government</a:t>
            </a:r>
          </a:p>
          <a:p>
            <a:pPr algn="ctr"/>
            <a:r>
              <a:rPr lang="en-US" sz="2800" b="1" dirty="0" smtClean="0"/>
              <a:t>that it won’t pay back</a:t>
            </a:r>
          </a:p>
          <a:p>
            <a:pPr algn="ctr"/>
            <a:r>
              <a:rPr lang="en-US" sz="2800" b="1" i="1" dirty="0" smtClean="0"/>
              <a:t>part</a:t>
            </a:r>
            <a:r>
              <a:rPr lang="en-US" sz="2800" b="1" dirty="0" smtClean="0"/>
              <a:t> of its debt</a:t>
            </a:r>
            <a:endParaRPr lang="en-US" sz="28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3350"/>
            <a:ext cx="471154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Sovereign Default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overeign_default.jpg"/>
          <p:cNvPicPr>
            <a:picLocks noChangeAspect="1"/>
          </p:cNvPicPr>
          <p:nvPr/>
        </p:nvPicPr>
        <p:blipFill>
          <a:blip r:embed="rId2"/>
          <a:stretch>
            <a:fillRect/>
          </a:stretch>
        </p:blipFill>
        <p:spPr>
          <a:xfrm>
            <a:off x="228600" y="1009650"/>
            <a:ext cx="2995930" cy="4000500"/>
          </a:xfrm>
          <a:prstGeom prst="rect">
            <a:avLst/>
          </a:prstGeom>
          <a:ln>
            <a:solidFill>
              <a:schemeClr val="tx1"/>
            </a:solidFill>
          </a:ln>
        </p:spPr>
      </p:pic>
      <p:sp>
        <p:nvSpPr>
          <p:cNvPr id="4" name="TextBox 3"/>
          <p:cNvSpPr txBox="1"/>
          <p:nvPr/>
        </p:nvSpPr>
        <p:spPr>
          <a:xfrm>
            <a:off x="3352800" y="1581150"/>
            <a:ext cx="5638800" cy="2893100"/>
          </a:xfrm>
          <a:prstGeom prst="rect">
            <a:avLst/>
          </a:prstGeom>
          <a:noFill/>
        </p:spPr>
        <p:txBody>
          <a:bodyPr wrap="square" rtlCol="0">
            <a:spAutoFit/>
          </a:bodyPr>
          <a:lstStyle/>
          <a:p>
            <a:pPr algn="ctr"/>
            <a:r>
              <a:rPr lang="en-US" sz="2800" b="1" u="sng" dirty="0" smtClean="0"/>
              <a:t>Question</a:t>
            </a:r>
          </a:p>
          <a:p>
            <a:pPr algn="ctr"/>
            <a:r>
              <a:rPr lang="en-US" sz="2800" b="1" dirty="0" smtClean="0"/>
              <a:t>When do governments</a:t>
            </a:r>
          </a:p>
          <a:p>
            <a:pPr algn="ctr"/>
            <a:r>
              <a:rPr lang="en-US" sz="2800" b="1" dirty="0" smtClean="0"/>
              <a:t>default on their debt?</a:t>
            </a:r>
          </a:p>
          <a:p>
            <a:pPr algn="ctr"/>
            <a:endParaRPr lang="en-US" sz="1400" b="1" dirty="0" smtClean="0"/>
          </a:p>
          <a:p>
            <a:pPr algn="ctr"/>
            <a:r>
              <a:rPr lang="en-US" sz="2800" b="1" u="sng" dirty="0" smtClean="0"/>
              <a:t>Answer</a:t>
            </a:r>
            <a:endParaRPr lang="en-US" sz="2800" b="1" u="sng" dirty="0" smtClean="0"/>
          </a:p>
          <a:p>
            <a:pPr algn="ctr"/>
            <a:r>
              <a:rPr lang="en-US" sz="2800" b="1" dirty="0" smtClean="0"/>
              <a:t>When the benefits of</a:t>
            </a:r>
          </a:p>
          <a:p>
            <a:pPr algn="ctr"/>
            <a:r>
              <a:rPr lang="en-US" sz="2800" b="1" dirty="0" smtClean="0"/>
              <a:t>defaulting exceed the costs.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3350"/>
            <a:ext cx="471154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Sovereign Default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overeign_default.jpg"/>
          <p:cNvPicPr>
            <a:picLocks noChangeAspect="1"/>
          </p:cNvPicPr>
          <p:nvPr/>
        </p:nvPicPr>
        <p:blipFill>
          <a:blip r:embed="rId2"/>
          <a:stretch>
            <a:fillRect/>
          </a:stretch>
        </p:blipFill>
        <p:spPr>
          <a:xfrm>
            <a:off x="228600" y="1009650"/>
            <a:ext cx="2995930" cy="4000500"/>
          </a:xfrm>
          <a:prstGeom prst="rect">
            <a:avLst/>
          </a:prstGeom>
          <a:ln>
            <a:solidFill>
              <a:schemeClr val="tx1"/>
            </a:solidFill>
          </a:ln>
        </p:spPr>
      </p:pic>
      <p:sp>
        <p:nvSpPr>
          <p:cNvPr id="4" name="TextBox 3"/>
          <p:cNvSpPr txBox="1"/>
          <p:nvPr/>
        </p:nvSpPr>
        <p:spPr>
          <a:xfrm>
            <a:off x="3352800" y="819150"/>
            <a:ext cx="5638800" cy="4401205"/>
          </a:xfrm>
          <a:prstGeom prst="rect">
            <a:avLst/>
          </a:prstGeom>
          <a:noFill/>
        </p:spPr>
        <p:txBody>
          <a:bodyPr wrap="square" rtlCol="0">
            <a:spAutoFit/>
          </a:bodyPr>
          <a:lstStyle/>
          <a:p>
            <a:r>
              <a:rPr lang="en-US" sz="2800" b="1" u="sng" dirty="0" smtClean="0"/>
              <a:t>Costs of defaulting</a:t>
            </a:r>
          </a:p>
          <a:p>
            <a:pPr>
              <a:buFont typeface="Arial" pitchFamily="34" charset="0"/>
              <a:buChar char="•"/>
            </a:pPr>
            <a:r>
              <a:rPr lang="en-US" sz="2800" b="1" dirty="0" smtClean="0"/>
              <a:t> financial market penalties</a:t>
            </a:r>
          </a:p>
          <a:p>
            <a:pPr lvl="1">
              <a:buFont typeface="Courier New" pitchFamily="49" charset="0"/>
              <a:buChar char="o"/>
            </a:pPr>
            <a:r>
              <a:rPr lang="en-US" sz="2800" b="1" dirty="0" smtClean="0"/>
              <a:t> can’t borrow until resolved</a:t>
            </a:r>
          </a:p>
          <a:p>
            <a:pPr lvl="1">
              <a:buFont typeface="Courier New" pitchFamily="49" charset="0"/>
              <a:buChar char="o"/>
            </a:pPr>
            <a:r>
              <a:rPr lang="en-US" sz="2800" b="1" dirty="0" smtClean="0"/>
              <a:t> </a:t>
            </a:r>
            <a:r>
              <a:rPr lang="en-US" sz="2800" b="1" dirty="0" smtClean="0"/>
              <a:t>downgrade in credit ratings</a:t>
            </a:r>
          </a:p>
          <a:p>
            <a:pPr lvl="2">
              <a:buFont typeface="Wingdings" pitchFamily="2" charset="2"/>
              <a:buChar char="§"/>
            </a:pPr>
            <a:r>
              <a:rPr lang="en-US" sz="2800" b="1" dirty="0" smtClean="0"/>
              <a:t> higher country risk premium</a:t>
            </a:r>
          </a:p>
          <a:p>
            <a:pPr lvl="1">
              <a:buFont typeface="Courier New" pitchFamily="49" charset="0"/>
              <a:buChar char="o"/>
            </a:pPr>
            <a:r>
              <a:rPr lang="en-US" sz="2800" b="1" dirty="0" smtClean="0"/>
              <a:t> </a:t>
            </a:r>
            <a:r>
              <a:rPr lang="en-US" sz="2800" b="1" dirty="0" smtClean="0"/>
              <a:t>can’t borrow in own currency</a:t>
            </a:r>
          </a:p>
          <a:p>
            <a:pPr>
              <a:buFont typeface="Arial" pitchFamily="34" charset="0"/>
              <a:buChar char="•"/>
            </a:pPr>
            <a:r>
              <a:rPr lang="en-US" sz="2800" b="1" dirty="0" smtClean="0"/>
              <a:t> broader macroeconomic costs</a:t>
            </a:r>
          </a:p>
          <a:p>
            <a:pPr lvl="1">
              <a:buFont typeface="Courier New" pitchFamily="49" charset="0"/>
              <a:buChar char="o"/>
            </a:pPr>
            <a:r>
              <a:rPr lang="en-US" sz="2800" b="1" dirty="0" smtClean="0"/>
              <a:t> bank panics</a:t>
            </a:r>
          </a:p>
          <a:p>
            <a:pPr lvl="2">
              <a:buFont typeface="Wingdings" pitchFamily="2" charset="2"/>
              <a:buChar char="§"/>
            </a:pPr>
            <a:r>
              <a:rPr lang="en-US" sz="2800" b="1" dirty="0" smtClean="0"/>
              <a:t> </a:t>
            </a:r>
            <a:r>
              <a:rPr lang="en-US" sz="2800" b="1" dirty="0" smtClean="0"/>
              <a:t>financial disintermediation</a:t>
            </a:r>
          </a:p>
          <a:p>
            <a:pPr lvl="1">
              <a:buFont typeface="Courier New" pitchFamily="49" charset="0"/>
              <a:buChar char="o"/>
            </a:pPr>
            <a:r>
              <a:rPr lang="en-US" sz="2800" b="1" dirty="0" smtClean="0"/>
              <a:t> </a:t>
            </a:r>
            <a:r>
              <a:rPr lang="en-US" sz="2800" b="1" dirty="0" smtClean="0"/>
              <a:t>lost investment, trade, output</a:t>
            </a:r>
            <a:endParaRPr lang="en-US" sz="28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3350"/>
            <a:ext cx="471154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Sovereign Default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overeign_default.jpg"/>
          <p:cNvPicPr>
            <a:picLocks noChangeAspect="1"/>
          </p:cNvPicPr>
          <p:nvPr/>
        </p:nvPicPr>
        <p:blipFill>
          <a:blip r:embed="rId2"/>
          <a:stretch>
            <a:fillRect/>
          </a:stretch>
        </p:blipFill>
        <p:spPr>
          <a:xfrm>
            <a:off x="228600" y="1009650"/>
            <a:ext cx="2995930" cy="4000500"/>
          </a:xfrm>
          <a:prstGeom prst="rect">
            <a:avLst/>
          </a:prstGeom>
          <a:ln>
            <a:solidFill>
              <a:schemeClr val="tx1"/>
            </a:solidFill>
          </a:ln>
        </p:spPr>
      </p:pic>
      <p:sp>
        <p:nvSpPr>
          <p:cNvPr id="4" name="TextBox 3"/>
          <p:cNvSpPr txBox="1"/>
          <p:nvPr/>
        </p:nvSpPr>
        <p:spPr>
          <a:xfrm>
            <a:off x="3581400" y="1047750"/>
            <a:ext cx="5181600" cy="3970318"/>
          </a:xfrm>
          <a:prstGeom prst="rect">
            <a:avLst/>
          </a:prstGeom>
          <a:noFill/>
        </p:spPr>
        <p:txBody>
          <a:bodyPr wrap="square" rtlCol="0">
            <a:spAutoFit/>
          </a:bodyPr>
          <a:lstStyle/>
          <a:p>
            <a:pPr algn="ctr"/>
            <a:r>
              <a:rPr lang="en-US" sz="2800" b="1" u="sng" dirty="0" smtClean="0"/>
              <a:t>Output if repays</a:t>
            </a:r>
          </a:p>
          <a:p>
            <a:pPr algn="ctr"/>
            <a:r>
              <a:rPr lang="en-US" sz="2800" b="1" dirty="0" smtClean="0"/>
              <a:t>Y – (1 + </a:t>
            </a:r>
            <a:r>
              <a:rPr lang="en-US" sz="2800" b="1" dirty="0" err="1" smtClean="0"/>
              <a:t>r</a:t>
            </a:r>
            <a:r>
              <a:rPr lang="en-US" sz="2800" b="1" baseline="-25000" dirty="0" err="1" smtClean="0"/>
              <a:t>L</a:t>
            </a:r>
            <a:r>
              <a:rPr lang="en-US" sz="2800" b="1" dirty="0" smtClean="0"/>
              <a:t>)L</a:t>
            </a:r>
          </a:p>
          <a:p>
            <a:pPr algn="ctr"/>
            <a:endParaRPr lang="en-US" sz="1400" b="1" dirty="0" smtClean="0"/>
          </a:p>
          <a:p>
            <a:pPr algn="ctr"/>
            <a:r>
              <a:rPr lang="en-US" sz="2800" b="1" u="sng" dirty="0" smtClean="0"/>
              <a:t>Output if </a:t>
            </a:r>
            <a:r>
              <a:rPr lang="en-US" sz="2800" b="1" u="sng" dirty="0" smtClean="0"/>
              <a:t>defaults</a:t>
            </a:r>
            <a:endParaRPr lang="en-US" sz="2800" b="1" u="sng" dirty="0" smtClean="0"/>
          </a:p>
          <a:p>
            <a:pPr algn="ctr"/>
            <a:r>
              <a:rPr lang="en-US" sz="2800" b="1" dirty="0" smtClean="0"/>
              <a:t>Y – </a:t>
            </a:r>
            <a:r>
              <a:rPr lang="en-US" sz="2800" b="1" dirty="0" err="1" smtClean="0"/>
              <a:t>cY</a:t>
            </a:r>
            <a:endParaRPr lang="en-US" sz="2800" b="1" dirty="0" smtClean="0"/>
          </a:p>
          <a:p>
            <a:pPr algn="ctr"/>
            <a:endParaRPr lang="en-US" sz="1400" b="1" dirty="0" smtClean="0"/>
          </a:p>
          <a:p>
            <a:pPr>
              <a:buFont typeface="Arial" pitchFamily="34" charset="0"/>
              <a:buChar char="•"/>
            </a:pPr>
            <a:r>
              <a:rPr lang="en-US" sz="2800" b="1" dirty="0" smtClean="0"/>
              <a:t> Y </a:t>
            </a:r>
            <a:r>
              <a:rPr lang="en-US" sz="2800" b="1" dirty="0" smtClean="0">
                <a:latin typeface="Times New Roman"/>
                <a:cs typeface="Times New Roman"/>
              </a:rPr>
              <a:t>≡</a:t>
            </a:r>
            <a:r>
              <a:rPr lang="en-US" sz="2800" b="1" dirty="0" smtClean="0"/>
              <a:t> nominal output</a:t>
            </a:r>
          </a:p>
          <a:p>
            <a:pPr>
              <a:buFont typeface="Arial" pitchFamily="34" charset="0"/>
              <a:buChar char="•"/>
            </a:pPr>
            <a:r>
              <a:rPr lang="en-US" sz="2800" b="1" dirty="0" smtClean="0"/>
              <a:t> L </a:t>
            </a:r>
            <a:r>
              <a:rPr lang="en-US" sz="2800" b="1" dirty="0" smtClean="0">
                <a:latin typeface="Times New Roman"/>
                <a:cs typeface="Times New Roman"/>
              </a:rPr>
              <a:t>≡</a:t>
            </a:r>
            <a:r>
              <a:rPr lang="en-US" sz="2800" b="1" dirty="0" smtClean="0"/>
              <a:t> amount of loan (bonds)</a:t>
            </a:r>
          </a:p>
          <a:p>
            <a:pPr>
              <a:buFont typeface="Arial" pitchFamily="34" charset="0"/>
              <a:buChar char="•"/>
            </a:pPr>
            <a:r>
              <a:rPr lang="en-US" sz="2800" b="1" dirty="0" smtClean="0"/>
              <a:t> </a:t>
            </a:r>
            <a:r>
              <a:rPr lang="en-US" sz="2800" b="1" dirty="0" err="1" smtClean="0"/>
              <a:t>r</a:t>
            </a:r>
            <a:r>
              <a:rPr lang="en-US" sz="2800" b="1" baseline="-25000" dirty="0" err="1" smtClean="0"/>
              <a:t>L</a:t>
            </a:r>
            <a:r>
              <a:rPr lang="en-US" sz="2800" b="1" dirty="0" smtClean="0"/>
              <a:t> </a:t>
            </a:r>
            <a:r>
              <a:rPr lang="en-US" sz="2800" b="1" dirty="0" smtClean="0">
                <a:latin typeface="Times New Roman"/>
                <a:cs typeface="Times New Roman"/>
              </a:rPr>
              <a:t>≡</a:t>
            </a:r>
            <a:r>
              <a:rPr lang="en-US" sz="2800" b="1" dirty="0" smtClean="0"/>
              <a:t> loan rate of interest</a:t>
            </a:r>
          </a:p>
          <a:p>
            <a:pPr>
              <a:buFont typeface="Arial" pitchFamily="34" charset="0"/>
              <a:buChar char="•"/>
            </a:pPr>
            <a:r>
              <a:rPr lang="en-US" sz="2800" b="1" dirty="0" smtClean="0"/>
              <a:t> </a:t>
            </a:r>
            <a:r>
              <a:rPr lang="en-US" sz="2800" b="1" dirty="0" smtClean="0"/>
              <a:t>c </a:t>
            </a:r>
            <a:r>
              <a:rPr lang="en-US" sz="2800" b="1" dirty="0" smtClean="0">
                <a:latin typeface="Times New Roman"/>
                <a:cs typeface="Times New Roman"/>
              </a:rPr>
              <a:t>≡</a:t>
            </a:r>
            <a:r>
              <a:rPr lang="en-US" sz="2800" b="1" dirty="0" smtClean="0"/>
              <a:t> </a:t>
            </a:r>
            <a:r>
              <a:rPr lang="en-US" sz="2800" b="1" dirty="0" smtClean="0"/>
              <a:t>% of output lost in default</a:t>
            </a:r>
            <a:endParaRPr lang="en-US" sz="28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3350"/>
            <a:ext cx="471154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Sovereign Default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overeign_default.jpg"/>
          <p:cNvPicPr>
            <a:picLocks noChangeAspect="1"/>
          </p:cNvPicPr>
          <p:nvPr/>
        </p:nvPicPr>
        <p:blipFill>
          <a:blip r:embed="rId2"/>
          <a:stretch>
            <a:fillRect/>
          </a:stretch>
        </p:blipFill>
        <p:spPr>
          <a:xfrm>
            <a:off x="228600" y="1009650"/>
            <a:ext cx="2995930" cy="4000500"/>
          </a:xfrm>
          <a:prstGeom prst="rect">
            <a:avLst/>
          </a:prstGeom>
          <a:ln>
            <a:solidFill>
              <a:schemeClr val="tx1"/>
            </a:solidFill>
          </a:ln>
        </p:spPr>
      </p:pic>
      <p:sp>
        <p:nvSpPr>
          <p:cNvPr id="4" name="TextBox 3"/>
          <p:cNvSpPr txBox="1"/>
          <p:nvPr/>
        </p:nvSpPr>
        <p:spPr>
          <a:xfrm>
            <a:off x="3581400" y="1047750"/>
            <a:ext cx="5181600" cy="3754874"/>
          </a:xfrm>
          <a:prstGeom prst="rect">
            <a:avLst/>
          </a:prstGeom>
          <a:noFill/>
        </p:spPr>
        <p:txBody>
          <a:bodyPr wrap="square" rtlCol="0">
            <a:spAutoFit/>
          </a:bodyPr>
          <a:lstStyle/>
          <a:p>
            <a:pPr algn="ctr"/>
            <a:r>
              <a:rPr lang="en-US" sz="2800" b="1" dirty="0" smtClean="0"/>
              <a:t>if</a:t>
            </a:r>
          </a:p>
          <a:p>
            <a:pPr algn="ctr"/>
            <a:r>
              <a:rPr lang="en-US" sz="2800" b="1" dirty="0" smtClean="0"/>
              <a:t>Y – (1 + </a:t>
            </a:r>
            <a:r>
              <a:rPr lang="en-US" sz="2800" b="1" dirty="0" err="1" smtClean="0"/>
              <a:t>r</a:t>
            </a:r>
            <a:r>
              <a:rPr lang="en-US" sz="2800" b="1" baseline="-25000" dirty="0" err="1" smtClean="0"/>
              <a:t>L</a:t>
            </a:r>
            <a:r>
              <a:rPr lang="en-US" sz="2800" b="1" dirty="0" smtClean="0"/>
              <a:t>)L &gt; Y – </a:t>
            </a:r>
            <a:r>
              <a:rPr lang="en-US" sz="2800" b="1" dirty="0" err="1" smtClean="0"/>
              <a:t>cY</a:t>
            </a:r>
            <a:endParaRPr lang="en-US" sz="2800" b="1" dirty="0" smtClean="0"/>
          </a:p>
          <a:p>
            <a:pPr algn="ctr"/>
            <a:r>
              <a:rPr lang="en-US" sz="2800" b="1" dirty="0" smtClean="0"/>
              <a:t>then repay;</a:t>
            </a:r>
          </a:p>
          <a:p>
            <a:pPr algn="ctr"/>
            <a:r>
              <a:rPr lang="en-US" sz="2800" b="1" dirty="0" smtClean="0"/>
              <a:t>otherwise, default</a:t>
            </a:r>
          </a:p>
          <a:p>
            <a:pPr algn="ctr"/>
            <a:endParaRPr lang="en-US" sz="1400" b="1" dirty="0" smtClean="0"/>
          </a:p>
          <a:p>
            <a:pPr>
              <a:buFont typeface="Arial" pitchFamily="34" charset="0"/>
              <a:buChar char="•"/>
            </a:pPr>
            <a:r>
              <a:rPr lang="en-US" sz="2800" b="1" dirty="0" smtClean="0"/>
              <a:t> Y </a:t>
            </a:r>
            <a:r>
              <a:rPr lang="en-US" sz="2800" b="1" dirty="0" smtClean="0">
                <a:latin typeface="Times New Roman"/>
                <a:cs typeface="Times New Roman"/>
              </a:rPr>
              <a:t>≡</a:t>
            </a:r>
            <a:r>
              <a:rPr lang="en-US" sz="2800" b="1" dirty="0" smtClean="0"/>
              <a:t> nominal output</a:t>
            </a:r>
          </a:p>
          <a:p>
            <a:pPr>
              <a:buFont typeface="Arial" pitchFamily="34" charset="0"/>
              <a:buChar char="•"/>
            </a:pPr>
            <a:r>
              <a:rPr lang="en-US" sz="2800" b="1" dirty="0" smtClean="0"/>
              <a:t> L </a:t>
            </a:r>
            <a:r>
              <a:rPr lang="en-US" sz="2800" b="1" dirty="0" smtClean="0">
                <a:latin typeface="Times New Roman"/>
                <a:cs typeface="Times New Roman"/>
              </a:rPr>
              <a:t>≡</a:t>
            </a:r>
            <a:r>
              <a:rPr lang="en-US" sz="2800" b="1" dirty="0" smtClean="0"/>
              <a:t> amount of loan (bonds)</a:t>
            </a:r>
          </a:p>
          <a:p>
            <a:pPr>
              <a:buFont typeface="Arial" pitchFamily="34" charset="0"/>
              <a:buChar char="•"/>
            </a:pPr>
            <a:r>
              <a:rPr lang="en-US" sz="2800" b="1" dirty="0" smtClean="0"/>
              <a:t> </a:t>
            </a:r>
            <a:r>
              <a:rPr lang="en-US" sz="2800" b="1" dirty="0" err="1" smtClean="0"/>
              <a:t>r</a:t>
            </a:r>
            <a:r>
              <a:rPr lang="en-US" sz="2800" b="1" baseline="-25000" dirty="0" err="1" smtClean="0"/>
              <a:t>L</a:t>
            </a:r>
            <a:r>
              <a:rPr lang="en-US" sz="2800" b="1" dirty="0" smtClean="0"/>
              <a:t> </a:t>
            </a:r>
            <a:r>
              <a:rPr lang="en-US" sz="2800" b="1" dirty="0" smtClean="0">
                <a:latin typeface="Times New Roman"/>
                <a:cs typeface="Times New Roman"/>
              </a:rPr>
              <a:t>≡</a:t>
            </a:r>
            <a:r>
              <a:rPr lang="en-US" sz="2800" b="1" dirty="0" smtClean="0"/>
              <a:t> loan rate of interest</a:t>
            </a:r>
          </a:p>
          <a:p>
            <a:pPr>
              <a:buFont typeface="Arial" pitchFamily="34" charset="0"/>
              <a:buChar char="•"/>
            </a:pPr>
            <a:r>
              <a:rPr lang="en-US" sz="2800" b="1" dirty="0" smtClean="0"/>
              <a:t> </a:t>
            </a:r>
            <a:r>
              <a:rPr lang="en-US" sz="2800" b="1" dirty="0" smtClean="0"/>
              <a:t>c </a:t>
            </a:r>
            <a:r>
              <a:rPr lang="en-US" sz="2800" b="1" dirty="0" smtClean="0">
                <a:latin typeface="Times New Roman"/>
                <a:cs typeface="Times New Roman"/>
              </a:rPr>
              <a:t>≡</a:t>
            </a:r>
            <a:r>
              <a:rPr lang="en-US" sz="2800" b="1" dirty="0" smtClean="0"/>
              <a:t> </a:t>
            </a:r>
            <a:r>
              <a:rPr lang="en-US" sz="2800" b="1" dirty="0" smtClean="0"/>
              <a:t>% of output lost in default</a:t>
            </a:r>
            <a:endParaRPr lang="en-US" sz="28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3350"/>
            <a:ext cx="471154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Sovereign Default</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overeign_default.jpg"/>
          <p:cNvPicPr>
            <a:picLocks noChangeAspect="1"/>
          </p:cNvPicPr>
          <p:nvPr/>
        </p:nvPicPr>
        <p:blipFill>
          <a:blip r:embed="rId2"/>
          <a:stretch>
            <a:fillRect/>
          </a:stretch>
        </p:blipFill>
        <p:spPr>
          <a:xfrm>
            <a:off x="228600" y="1009650"/>
            <a:ext cx="2995930" cy="4000500"/>
          </a:xfrm>
          <a:prstGeom prst="rect">
            <a:avLst/>
          </a:prstGeom>
          <a:ln>
            <a:solidFill>
              <a:schemeClr val="tx1"/>
            </a:solidFill>
          </a:ln>
        </p:spPr>
      </p:pic>
      <p:sp>
        <p:nvSpPr>
          <p:cNvPr id="4" name="TextBox 3"/>
          <p:cNvSpPr txBox="1"/>
          <p:nvPr/>
        </p:nvSpPr>
        <p:spPr>
          <a:xfrm>
            <a:off x="3352800" y="1276350"/>
            <a:ext cx="5638800" cy="3539430"/>
          </a:xfrm>
          <a:prstGeom prst="rect">
            <a:avLst/>
          </a:prstGeom>
          <a:noFill/>
        </p:spPr>
        <p:txBody>
          <a:bodyPr wrap="square" rtlCol="0">
            <a:spAutoFit/>
          </a:bodyPr>
          <a:lstStyle/>
          <a:p>
            <a:pPr algn="ctr"/>
            <a:r>
              <a:rPr lang="en-US" sz="2800" b="1" dirty="0" smtClean="0"/>
              <a:t>In general countries that default on their sovereign debt get hit with a</a:t>
            </a:r>
          </a:p>
          <a:p>
            <a:pPr algn="ctr"/>
            <a:r>
              <a:rPr lang="en-US" sz="2800" b="1" dirty="0" smtClean="0"/>
              <a:t>4-5% country risk premium for the next 3-10 years.  They also have to denominate their future bond issues in a foreign currency (e.g., dollars) and suffer bank panics leading to massive bank failures.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33350"/>
            <a:ext cx="5902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Argentina (2001-2002)</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argentina.png"/>
          <p:cNvPicPr>
            <a:picLocks noChangeAspect="1"/>
          </p:cNvPicPr>
          <p:nvPr/>
        </p:nvPicPr>
        <p:blipFill>
          <a:blip r:embed="rId2"/>
          <a:srcRect l="22400" r="22400"/>
          <a:stretch>
            <a:fillRect/>
          </a:stretch>
        </p:blipFill>
        <p:spPr>
          <a:xfrm>
            <a:off x="0" y="819150"/>
            <a:ext cx="3154680" cy="4286250"/>
          </a:xfrm>
          <a:prstGeom prst="rect">
            <a:avLst/>
          </a:prstGeom>
        </p:spPr>
      </p:pic>
      <p:sp>
        <p:nvSpPr>
          <p:cNvPr id="4" name="TextBox 3"/>
          <p:cNvSpPr txBox="1"/>
          <p:nvPr/>
        </p:nvSpPr>
        <p:spPr>
          <a:xfrm>
            <a:off x="3276600" y="1646694"/>
            <a:ext cx="5715000" cy="2677656"/>
          </a:xfrm>
          <a:prstGeom prst="rect">
            <a:avLst/>
          </a:prstGeom>
          <a:noFill/>
        </p:spPr>
        <p:txBody>
          <a:bodyPr wrap="square" rtlCol="0">
            <a:spAutoFit/>
          </a:bodyPr>
          <a:lstStyle/>
          <a:p>
            <a:r>
              <a:rPr lang="en-US" sz="2800" b="1" u="sng" dirty="0" smtClean="0"/>
              <a:t>Argentina (2001)</a:t>
            </a:r>
          </a:p>
          <a:p>
            <a:pPr>
              <a:buFont typeface="Arial" pitchFamily="34" charset="0"/>
              <a:buChar char="•"/>
            </a:pPr>
            <a:r>
              <a:rPr lang="en-US" sz="2800" b="1" dirty="0" smtClean="0"/>
              <a:t> fixed exchange rate</a:t>
            </a:r>
          </a:p>
          <a:p>
            <a:pPr lvl="1">
              <a:buFont typeface="Courier New" pitchFamily="49" charset="0"/>
              <a:buChar char="o"/>
            </a:pPr>
            <a:r>
              <a:rPr lang="en-US" sz="2800" b="1" dirty="0" smtClean="0"/>
              <a:t> 1:1 peg (peso </a:t>
            </a:r>
            <a:r>
              <a:rPr lang="en-US" sz="2800" b="1" dirty="0" smtClean="0"/>
              <a:t>to dollar)</a:t>
            </a:r>
          </a:p>
          <a:p>
            <a:pPr>
              <a:buFont typeface="Arial" pitchFamily="34" charset="0"/>
              <a:buChar char="•"/>
            </a:pPr>
            <a:r>
              <a:rPr lang="en-US" sz="2800" b="1" dirty="0" smtClean="0"/>
              <a:t> current account deficit</a:t>
            </a:r>
          </a:p>
          <a:p>
            <a:pPr lvl="1">
              <a:buFont typeface="Courier New" pitchFamily="49" charset="0"/>
              <a:buChar char="o"/>
            </a:pPr>
            <a:r>
              <a:rPr lang="en-US" sz="2800" b="1" dirty="0" smtClean="0"/>
              <a:t> imports &gt; exports</a:t>
            </a:r>
          </a:p>
          <a:p>
            <a:pPr lvl="1">
              <a:buFont typeface="Courier New" pitchFamily="49" charset="0"/>
              <a:buChar char="o"/>
            </a:pPr>
            <a:r>
              <a:rPr lang="en-US" sz="2800" b="1" dirty="0" smtClean="0"/>
              <a:t> ↓ foreign exchange reserves</a:t>
            </a:r>
            <a:endParaRPr lang="en-US" sz="28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4724400" y="1441668"/>
            <a:ext cx="3352800" cy="1815882"/>
          </a:xfrm>
          <a:prstGeom prst="rect">
            <a:avLst/>
          </a:prstGeom>
          <a:noFill/>
        </p:spPr>
        <p:txBody>
          <a:bodyPr wrap="square" rtlCol="0">
            <a:spAutoFit/>
          </a:bodyPr>
          <a:lstStyle/>
          <a:p>
            <a:r>
              <a:rPr lang="en-US" sz="2800" b="1" u="sng" dirty="0" smtClean="0"/>
              <a:t>Types of crises</a:t>
            </a:r>
          </a:p>
          <a:p>
            <a:pPr>
              <a:buFont typeface="Arial" pitchFamily="34" charset="0"/>
              <a:buChar char="•"/>
            </a:pPr>
            <a:r>
              <a:rPr lang="en-US" sz="2800" b="1" dirty="0" smtClean="0"/>
              <a:t> exchange rate crisis</a:t>
            </a:r>
          </a:p>
          <a:p>
            <a:pPr>
              <a:buFont typeface="Arial" pitchFamily="34" charset="0"/>
              <a:buChar char="•"/>
            </a:pPr>
            <a:r>
              <a:rPr lang="en-US" sz="2800" b="1" dirty="0" smtClean="0"/>
              <a:t> </a:t>
            </a:r>
            <a:r>
              <a:rPr lang="en-US" sz="2800" b="1" dirty="0" smtClean="0"/>
              <a:t>banking crisis</a:t>
            </a:r>
          </a:p>
          <a:p>
            <a:pPr>
              <a:buFont typeface="Arial" pitchFamily="34" charset="0"/>
              <a:buChar char="•"/>
            </a:pPr>
            <a:r>
              <a:rPr lang="en-US" sz="2800" b="1" dirty="0" smtClean="0"/>
              <a:t> </a:t>
            </a:r>
            <a:r>
              <a:rPr lang="en-US" sz="2800" b="1" dirty="0" smtClean="0"/>
              <a:t>default crisis</a:t>
            </a:r>
            <a:endParaRPr lang="en-US" sz="2800" b="1" dirty="0" smtClean="0"/>
          </a:p>
        </p:txBody>
      </p:sp>
      <p:pic>
        <p:nvPicPr>
          <p:cNvPr id="7" name="Picture 6" descr="earth.png"/>
          <p:cNvPicPr>
            <a:picLocks noChangeAspect="1"/>
          </p:cNvPicPr>
          <p:nvPr/>
        </p:nvPicPr>
        <p:blipFill>
          <a:blip r:embed="rId2"/>
          <a:stretch>
            <a:fillRect/>
          </a:stretch>
        </p:blipFill>
        <p:spPr>
          <a:xfrm>
            <a:off x="152400" y="1390650"/>
            <a:ext cx="3086100" cy="3086100"/>
          </a:xfrm>
          <a:prstGeom prst="rect">
            <a:avLst/>
          </a:prstGeom>
        </p:spPr>
      </p:pic>
      <p:sp>
        <p:nvSpPr>
          <p:cNvPr id="8" name="TextBox 7"/>
          <p:cNvSpPr txBox="1"/>
          <p:nvPr/>
        </p:nvSpPr>
        <p:spPr>
          <a:xfrm>
            <a:off x="3276600" y="3446443"/>
            <a:ext cx="5715000" cy="954107"/>
          </a:xfrm>
          <a:prstGeom prst="rect">
            <a:avLst/>
          </a:prstGeom>
          <a:noFill/>
        </p:spPr>
        <p:txBody>
          <a:bodyPr wrap="square" rtlCol="0">
            <a:spAutoFit/>
          </a:bodyPr>
          <a:lstStyle/>
          <a:p>
            <a:pPr algn="ctr"/>
            <a:r>
              <a:rPr lang="en-US" sz="2800" b="1" dirty="0" smtClean="0"/>
              <a:t>Often these crises occur together (twin or triple crises).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33350"/>
            <a:ext cx="5902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Argentina (2001-2002)</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argentina.png"/>
          <p:cNvPicPr>
            <a:picLocks noChangeAspect="1"/>
          </p:cNvPicPr>
          <p:nvPr/>
        </p:nvPicPr>
        <p:blipFill>
          <a:blip r:embed="rId2"/>
          <a:srcRect l="22400" r="22400"/>
          <a:stretch>
            <a:fillRect/>
          </a:stretch>
        </p:blipFill>
        <p:spPr>
          <a:xfrm>
            <a:off x="0" y="819150"/>
            <a:ext cx="3154680" cy="4286250"/>
          </a:xfrm>
          <a:prstGeom prst="rect">
            <a:avLst/>
          </a:prstGeom>
        </p:spPr>
      </p:pic>
      <p:sp>
        <p:nvSpPr>
          <p:cNvPr id="4" name="TextBox 3"/>
          <p:cNvSpPr txBox="1"/>
          <p:nvPr/>
        </p:nvSpPr>
        <p:spPr>
          <a:xfrm>
            <a:off x="3276600" y="819150"/>
            <a:ext cx="5715000" cy="4401205"/>
          </a:xfrm>
          <a:prstGeom prst="rect">
            <a:avLst/>
          </a:prstGeom>
          <a:noFill/>
        </p:spPr>
        <p:txBody>
          <a:bodyPr wrap="square" rtlCol="0">
            <a:spAutoFit/>
          </a:bodyPr>
          <a:lstStyle/>
          <a:p>
            <a:r>
              <a:rPr lang="en-US" sz="2800" b="1" u="sng" dirty="0" smtClean="0"/>
              <a:t>Reactions</a:t>
            </a:r>
          </a:p>
          <a:p>
            <a:pPr>
              <a:buFont typeface="Arial" pitchFamily="34" charset="0"/>
              <a:buChar char="•"/>
            </a:pPr>
            <a:r>
              <a:rPr lang="en-US" sz="2800" b="1" dirty="0" smtClean="0"/>
              <a:t> future devaluation feared</a:t>
            </a:r>
          </a:p>
          <a:p>
            <a:pPr lvl="1">
              <a:buFont typeface="Courier New" pitchFamily="49" charset="0"/>
              <a:buChar char="o"/>
            </a:pPr>
            <a:r>
              <a:rPr lang="en-US" sz="2800" b="1" dirty="0" smtClean="0"/>
              <a:t> bank runs began</a:t>
            </a:r>
          </a:p>
          <a:p>
            <a:pPr lvl="2">
              <a:buFont typeface="Wingdings" pitchFamily="2" charset="2"/>
              <a:buChar char="§"/>
            </a:pPr>
            <a:r>
              <a:rPr lang="en-US" sz="2800" b="1" dirty="0" smtClean="0"/>
              <a:t> convert pesos to dollars</a:t>
            </a:r>
            <a:endParaRPr lang="en-US" sz="2800" b="1" dirty="0" smtClean="0"/>
          </a:p>
          <a:p>
            <a:pPr lvl="2">
              <a:buFont typeface="Wingdings" pitchFamily="2" charset="2"/>
              <a:buChar char="§"/>
            </a:pPr>
            <a:r>
              <a:rPr lang="en-US" sz="2800" b="1" dirty="0" smtClean="0"/>
              <a:t> withdraw money</a:t>
            </a:r>
          </a:p>
          <a:p>
            <a:pPr>
              <a:buFont typeface="Arial" pitchFamily="34" charset="0"/>
              <a:buChar char="•"/>
            </a:pPr>
            <a:r>
              <a:rPr lang="en-US" sz="2800" b="1" dirty="0" smtClean="0"/>
              <a:t> </a:t>
            </a:r>
            <a:r>
              <a:rPr lang="en-US" sz="2800" b="1" dirty="0" smtClean="0"/>
              <a:t>government devalues peso</a:t>
            </a:r>
          </a:p>
          <a:p>
            <a:pPr lvl="1">
              <a:buFont typeface="Courier New" pitchFamily="49" charset="0"/>
              <a:buChar char="o"/>
            </a:pPr>
            <a:r>
              <a:rPr lang="en-US" sz="2800" b="1" dirty="0" smtClean="0"/>
              <a:t> </a:t>
            </a:r>
            <a:r>
              <a:rPr lang="en-US" sz="2800" b="1" dirty="0" smtClean="0"/>
              <a:t>1.4:1 new peg (pesos to dollars)</a:t>
            </a:r>
          </a:p>
          <a:p>
            <a:pPr lvl="1">
              <a:buFont typeface="Courier New" pitchFamily="49" charset="0"/>
              <a:buChar char="o"/>
            </a:pPr>
            <a:r>
              <a:rPr lang="en-US" sz="2800" b="1" dirty="0" smtClean="0"/>
              <a:t> </a:t>
            </a:r>
            <a:r>
              <a:rPr lang="en-US" sz="2800" b="1" dirty="0" smtClean="0"/>
              <a:t>force converts bank accounts</a:t>
            </a:r>
          </a:p>
          <a:p>
            <a:pPr lvl="2">
              <a:buFont typeface="Wingdings" pitchFamily="2" charset="2"/>
              <a:buChar char="§"/>
            </a:pPr>
            <a:r>
              <a:rPr lang="en-US" sz="2800" b="1" dirty="0" smtClean="0"/>
              <a:t> dollar accounts to pesos</a:t>
            </a:r>
          </a:p>
          <a:p>
            <a:pPr lvl="2">
              <a:buFont typeface="Wingdings" pitchFamily="2" charset="2"/>
              <a:buChar char="§"/>
            </a:pPr>
            <a:r>
              <a:rPr lang="en-US" sz="2800" b="1" dirty="0" smtClean="0"/>
              <a:t> </a:t>
            </a:r>
            <a:r>
              <a:rPr lang="en-US" sz="2800" b="1" dirty="0" smtClean="0"/>
              <a:t>30% of wealth seized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963632"/>
            <a:ext cx="5867400" cy="3970318"/>
          </a:xfrm>
          <a:prstGeom prst="rect">
            <a:avLst/>
          </a:prstGeom>
          <a:noFill/>
        </p:spPr>
        <p:txBody>
          <a:bodyPr wrap="square" rtlCol="0">
            <a:spAutoFit/>
          </a:bodyPr>
          <a:lstStyle/>
          <a:p>
            <a:r>
              <a:rPr lang="en-US" sz="2800" b="1" u="sng" dirty="0" smtClean="0"/>
              <a:t>Reactions</a:t>
            </a:r>
          </a:p>
          <a:p>
            <a:pPr>
              <a:buFont typeface="Arial" pitchFamily="34" charset="0"/>
              <a:buChar char="•"/>
            </a:pPr>
            <a:r>
              <a:rPr lang="en-US" sz="2800" b="1" dirty="0" smtClean="0"/>
              <a:t> devaluation ramifications</a:t>
            </a:r>
          </a:p>
          <a:p>
            <a:pPr lvl="1">
              <a:buFont typeface="Courier New" pitchFamily="49" charset="0"/>
              <a:buChar char="o"/>
            </a:pPr>
            <a:r>
              <a:rPr lang="en-US" sz="2800" b="1" dirty="0" smtClean="0"/>
              <a:t> </a:t>
            </a:r>
            <a:r>
              <a:rPr lang="en-US" sz="2800" b="1" dirty="0" smtClean="0"/>
              <a:t>more bank panics</a:t>
            </a:r>
          </a:p>
          <a:p>
            <a:pPr lvl="1">
              <a:buFont typeface="Courier New" pitchFamily="49" charset="0"/>
              <a:buChar char="o"/>
            </a:pPr>
            <a:r>
              <a:rPr lang="en-US" sz="2800" b="1" dirty="0" smtClean="0"/>
              <a:t> </a:t>
            </a:r>
            <a:r>
              <a:rPr lang="en-US" sz="2800" b="1" dirty="0" smtClean="0"/>
              <a:t>foreign investors avoid bonds</a:t>
            </a:r>
          </a:p>
          <a:p>
            <a:pPr lvl="2">
              <a:buFont typeface="Wingdings" pitchFamily="2" charset="2"/>
              <a:buChar char="§"/>
            </a:pPr>
            <a:r>
              <a:rPr lang="en-US" sz="2800" b="1" dirty="0" smtClean="0"/>
              <a:t> </a:t>
            </a:r>
            <a:r>
              <a:rPr lang="en-US" sz="2800" b="1" dirty="0" smtClean="0"/>
              <a:t>don’t roll over debt</a:t>
            </a:r>
          </a:p>
          <a:p>
            <a:pPr lvl="1">
              <a:buFont typeface="Courier New" pitchFamily="49" charset="0"/>
              <a:buChar char="o"/>
            </a:pPr>
            <a:r>
              <a:rPr lang="en-US" sz="2800" b="1" dirty="0" smtClean="0"/>
              <a:t> </a:t>
            </a:r>
            <a:r>
              <a:rPr lang="en-US" sz="2800" b="1" dirty="0" smtClean="0"/>
              <a:t>macroeconomic consequences</a:t>
            </a:r>
          </a:p>
          <a:p>
            <a:pPr lvl="2">
              <a:buFont typeface="Wingdings" pitchFamily="2" charset="2"/>
              <a:buChar char="§"/>
            </a:pPr>
            <a:r>
              <a:rPr lang="en-US" sz="2800" b="1" dirty="0" smtClean="0"/>
              <a:t> </a:t>
            </a:r>
            <a:r>
              <a:rPr lang="en-US" sz="2800" b="1" dirty="0" smtClean="0"/>
              <a:t>tax revenue declines</a:t>
            </a:r>
          </a:p>
          <a:p>
            <a:pPr lvl="2">
              <a:buFont typeface="Wingdings" pitchFamily="2" charset="2"/>
              <a:buChar char="§"/>
            </a:pPr>
            <a:r>
              <a:rPr lang="en-US" sz="2800" b="1" dirty="0" smtClean="0"/>
              <a:t> </a:t>
            </a:r>
            <a:r>
              <a:rPr lang="en-US" sz="2800" b="1" dirty="0" smtClean="0"/>
              <a:t>social welfare spending up</a:t>
            </a:r>
          </a:p>
          <a:p>
            <a:pPr lvl="1">
              <a:buFont typeface="Courier New" pitchFamily="49" charset="0"/>
              <a:buChar char="o"/>
            </a:pPr>
            <a:r>
              <a:rPr lang="en-US" sz="2800" b="1" dirty="0" smtClean="0"/>
              <a:t> </a:t>
            </a:r>
            <a:r>
              <a:rPr lang="en-US" sz="2800" b="1" dirty="0" smtClean="0"/>
              <a:t>government debt unsustainable</a:t>
            </a:r>
            <a:endParaRPr lang="en-US" sz="2800" b="1" dirty="0" smtClean="0"/>
          </a:p>
        </p:txBody>
      </p:sp>
      <p:sp>
        <p:nvSpPr>
          <p:cNvPr id="3" name="TextBox 2"/>
          <p:cNvSpPr txBox="1"/>
          <p:nvPr/>
        </p:nvSpPr>
        <p:spPr>
          <a:xfrm>
            <a:off x="1828800" y="133350"/>
            <a:ext cx="5902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Argentina (2001-2002)</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argentina.png"/>
          <p:cNvPicPr>
            <a:picLocks noChangeAspect="1"/>
          </p:cNvPicPr>
          <p:nvPr/>
        </p:nvPicPr>
        <p:blipFill>
          <a:blip r:embed="rId2"/>
          <a:srcRect l="22400" r="22400"/>
          <a:stretch>
            <a:fillRect/>
          </a:stretch>
        </p:blipFill>
        <p:spPr>
          <a:xfrm>
            <a:off x="0" y="819150"/>
            <a:ext cx="3154680" cy="4286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963632"/>
            <a:ext cx="5867400" cy="3970318"/>
          </a:xfrm>
          <a:prstGeom prst="rect">
            <a:avLst/>
          </a:prstGeom>
          <a:noFill/>
        </p:spPr>
        <p:txBody>
          <a:bodyPr wrap="square" rtlCol="0">
            <a:spAutoFit/>
          </a:bodyPr>
          <a:lstStyle/>
          <a:p>
            <a:r>
              <a:rPr lang="en-US" sz="2800" b="1" u="sng" dirty="0" smtClean="0"/>
              <a:t>Reactions</a:t>
            </a:r>
          </a:p>
          <a:p>
            <a:pPr>
              <a:buFont typeface="Arial" pitchFamily="34" charset="0"/>
              <a:buChar char="•"/>
            </a:pPr>
            <a:r>
              <a:rPr lang="en-US" sz="2800" b="1" dirty="0" smtClean="0"/>
              <a:t> government repudiates debt</a:t>
            </a:r>
          </a:p>
          <a:p>
            <a:pPr lvl="1">
              <a:buFont typeface="Courier New" pitchFamily="49" charset="0"/>
              <a:buChar char="o"/>
            </a:pPr>
            <a:r>
              <a:rPr lang="en-US" sz="2800" b="1" dirty="0" smtClean="0"/>
              <a:t> only default on foreign held debt</a:t>
            </a:r>
          </a:p>
          <a:p>
            <a:pPr lvl="2">
              <a:buFont typeface="Wingdings" pitchFamily="2" charset="2"/>
              <a:buChar char="§"/>
            </a:pPr>
            <a:r>
              <a:rPr lang="en-US" sz="2800" b="1" dirty="0" smtClean="0"/>
              <a:t> </a:t>
            </a:r>
            <a:r>
              <a:rPr lang="en-US" sz="2800" b="1" dirty="0" smtClean="0"/>
              <a:t>arbitrage opportunity</a:t>
            </a:r>
          </a:p>
          <a:p>
            <a:pPr lvl="2">
              <a:buFont typeface="Wingdings" pitchFamily="2" charset="2"/>
              <a:buChar char="§"/>
            </a:pPr>
            <a:r>
              <a:rPr lang="en-US" sz="2800" b="1" dirty="0" smtClean="0"/>
              <a:t> </a:t>
            </a:r>
            <a:r>
              <a:rPr lang="en-US" sz="2800" b="1" dirty="0" smtClean="0"/>
              <a:t>people buy foreign at discount</a:t>
            </a:r>
            <a:endParaRPr lang="en-US" sz="2800" b="1" dirty="0" smtClean="0"/>
          </a:p>
          <a:p>
            <a:pPr lvl="1">
              <a:buFont typeface="Courier New" pitchFamily="49" charset="0"/>
              <a:buChar char="o"/>
            </a:pPr>
            <a:r>
              <a:rPr lang="en-US" sz="2800" b="1" dirty="0" smtClean="0"/>
              <a:t> so default on all debt</a:t>
            </a:r>
          </a:p>
          <a:p>
            <a:pPr lvl="1">
              <a:buFont typeface="Courier New" pitchFamily="49" charset="0"/>
              <a:buChar char="o"/>
            </a:pPr>
            <a:r>
              <a:rPr lang="en-US" sz="2800" b="1" dirty="0" smtClean="0"/>
              <a:t> </a:t>
            </a:r>
            <a:r>
              <a:rPr lang="en-US" sz="2800" b="1" dirty="0" smtClean="0"/>
              <a:t>partial repudiation</a:t>
            </a:r>
          </a:p>
          <a:p>
            <a:pPr lvl="2">
              <a:buFont typeface="Wingdings" pitchFamily="2" charset="2"/>
              <a:buChar char="§"/>
            </a:pPr>
            <a:r>
              <a:rPr lang="en-US" sz="2800" b="1" dirty="0" smtClean="0"/>
              <a:t> </a:t>
            </a:r>
            <a:r>
              <a:rPr lang="en-US" sz="2800" b="1" dirty="0" smtClean="0"/>
              <a:t>pennies on dollar for most</a:t>
            </a:r>
          </a:p>
          <a:p>
            <a:pPr lvl="2">
              <a:buFont typeface="Wingdings" pitchFamily="2" charset="2"/>
              <a:buChar char="§"/>
            </a:pPr>
            <a:r>
              <a:rPr lang="en-US" sz="2800" b="1" dirty="0" smtClean="0"/>
              <a:t> </a:t>
            </a:r>
            <a:r>
              <a:rPr lang="en-US" sz="2800" b="1" dirty="0" smtClean="0"/>
              <a:t>IMF paid in full</a:t>
            </a:r>
          </a:p>
        </p:txBody>
      </p:sp>
      <p:sp>
        <p:nvSpPr>
          <p:cNvPr id="3" name="TextBox 2"/>
          <p:cNvSpPr txBox="1"/>
          <p:nvPr/>
        </p:nvSpPr>
        <p:spPr>
          <a:xfrm>
            <a:off x="1828800" y="133350"/>
            <a:ext cx="5902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Argentina (2001-2002)</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argentina.png"/>
          <p:cNvPicPr>
            <a:picLocks noChangeAspect="1"/>
          </p:cNvPicPr>
          <p:nvPr/>
        </p:nvPicPr>
        <p:blipFill>
          <a:blip r:embed="rId2"/>
          <a:srcRect l="22400" r="22400"/>
          <a:stretch>
            <a:fillRect/>
          </a:stretch>
        </p:blipFill>
        <p:spPr>
          <a:xfrm>
            <a:off x="0" y="819150"/>
            <a:ext cx="3154680" cy="42862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819150"/>
            <a:ext cx="5867400" cy="4401205"/>
          </a:xfrm>
          <a:prstGeom prst="rect">
            <a:avLst/>
          </a:prstGeom>
          <a:noFill/>
        </p:spPr>
        <p:txBody>
          <a:bodyPr wrap="square" rtlCol="0">
            <a:spAutoFit/>
          </a:bodyPr>
          <a:lstStyle/>
          <a:p>
            <a:r>
              <a:rPr lang="en-US" sz="2800" b="1" u="sng" dirty="0" smtClean="0"/>
              <a:t>Effects</a:t>
            </a:r>
          </a:p>
          <a:p>
            <a:pPr>
              <a:buFont typeface="Arial" pitchFamily="34" charset="0"/>
              <a:buChar char="•"/>
            </a:pPr>
            <a:r>
              <a:rPr lang="en-US" sz="2800" b="1" dirty="0" smtClean="0"/>
              <a:t> triple crisis</a:t>
            </a:r>
          </a:p>
          <a:p>
            <a:pPr lvl="1">
              <a:buFont typeface="Courier New" pitchFamily="49" charset="0"/>
              <a:buChar char="o"/>
            </a:pPr>
            <a:r>
              <a:rPr lang="en-US" sz="2800" b="1" dirty="0" smtClean="0"/>
              <a:t> </a:t>
            </a:r>
            <a:r>
              <a:rPr lang="en-US" sz="2800" b="1" dirty="0" smtClean="0"/>
              <a:t>exchange rate</a:t>
            </a:r>
          </a:p>
          <a:p>
            <a:pPr lvl="1">
              <a:buFont typeface="Courier New" pitchFamily="49" charset="0"/>
              <a:buChar char="o"/>
            </a:pPr>
            <a:r>
              <a:rPr lang="en-US" sz="2800" b="1" dirty="0" smtClean="0"/>
              <a:t> </a:t>
            </a:r>
            <a:r>
              <a:rPr lang="en-US" sz="2800" b="1" dirty="0" smtClean="0"/>
              <a:t>banking</a:t>
            </a:r>
          </a:p>
          <a:p>
            <a:pPr lvl="1">
              <a:buFont typeface="Courier New" pitchFamily="49" charset="0"/>
              <a:buChar char="o"/>
            </a:pPr>
            <a:r>
              <a:rPr lang="en-US" sz="2800" b="1" dirty="0" smtClean="0"/>
              <a:t> </a:t>
            </a:r>
            <a:r>
              <a:rPr lang="en-US" sz="2800" b="1" dirty="0" smtClean="0"/>
              <a:t>default</a:t>
            </a:r>
            <a:endParaRPr lang="en-US" sz="2800" b="1" dirty="0" smtClean="0"/>
          </a:p>
          <a:p>
            <a:pPr>
              <a:buFont typeface="Arial" pitchFamily="34" charset="0"/>
              <a:buChar char="•"/>
            </a:pPr>
            <a:r>
              <a:rPr lang="en-US" sz="2800" b="1" dirty="0" smtClean="0"/>
              <a:t> </a:t>
            </a:r>
            <a:r>
              <a:rPr lang="en-US" sz="2800" b="1" dirty="0" smtClean="0"/>
              <a:t>unemployment </a:t>
            </a:r>
            <a:r>
              <a:rPr lang="en-US" sz="2800" b="1" dirty="0" smtClean="0"/>
              <a:t>hit 25</a:t>
            </a:r>
            <a:r>
              <a:rPr lang="en-US" sz="2800" b="1" dirty="0" smtClean="0"/>
              <a:t>%</a:t>
            </a:r>
            <a:endParaRPr lang="en-US" sz="2800" b="1" dirty="0" smtClean="0"/>
          </a:p>
          <a:p>
            <a:pPr>
              <a:buFont typeface="Arial" pitchFamily="34" charset="0"/>
              <a:buChar char="•"/>
            </a:pPr>
            <a:r>
              <a:rPr lang="en-US" sz="2800" b="1" dirty="0" smtClean="0"/>
              <a:t> inflation </a:t>
            </a:r>
            <a:r>
              <a:rPr lang="en-US" sz="2800" b="1" dirty="0" smtClean="0"/>
              <a:t>peaked at 10</a:t>
            </a:r>
            <a:r>
              <a:rPr lang="en-US" sz="2800" b="1" dirty="0" smtClean="0"/>
              <a:t>%/month</a:t>
            </a:r>
          </a:p>
          <a:p>
            <a:pPr>
              <a:buFont typeface="Arial" pitchFamily="34" charset="0"/>
              <a:buChar char="•"/>
            </a:pPr>
            <a:r>
              <a:rPr lang="en-US" sz="2800" b="1" dirty="0" smtClean="0"/>
              <a:t> all bank </a:t>
            </a:r>
            <a:r>
              <a:rPr lang="en-US" sz="2800" b="1" dirty="0" smtClean="0"/>
              <a:t>accounts </a:t>
            </a:r>
            <a:r>
              <a:rPr lang="en-US" sz="2800" b="1" dirty="0" smtClean="0"/>
              <a:t>frozen for 1 year</a:t>
            </a:r>
          </a:p>
          <a:p>
            <a:pPr>
              <a:buFont typeface="Arial" pitchFamily="34" charset="0"/>
              <a:buChar char="•"/>
            </a:pPr>
            <a:r>
              <a:rPr lang="en-US" sz="2800" b="1" dirty="0" smtClean="0"/>
              <a:t> </a:t>
            </a:r>
            <a:r>
              <a:rPr lang="en-US" sz="2800" b="1" dirty="0" smtClean="0"/>
              <a:t>massive exchange rate devaluation</a:t>
            </a:r>
          </a:p>
          <a:p>
            <a:pPr lvl="1">
              <a:buFont typeface="Courier New" pitchFamily="49" charset="0"/>
              <a:buChar char="o"/>
            </a:pPr>
            <a:r>
              <a:rPr lang="en-US" sz="2800" b="1" dirty="0" smtClean="0"/>
              <a:t> from </a:t>
            </a:r>
            <a:r>
              <a:rPr lang="en-US" sz="2800" b="1" dirty="0" smtClean="0"/>
              <a:t>1:1 to </a:t>
            </a:r>
            <a:r>
              <a:rPr lang="en-US" sz="2800" b="1" dirty="0" smtClean="0"/>
              <a:t>4:1 (pesos to dollars)</a:t>
            </a:r>
            <a:endParaRPr lang="en-US" sz="2800" b="1" dirty="0" smtClean="0"/>
          </a:p>
        </p:txBody>
      </p:sp>
      <p:sp>
        <p:nvSpPr>
          <p:cNvPr id="3" name="TextBox 2"/>
          <p:cNvSpPr txBox="1"/>
          <p:nvPr/>
        </p:nvSpPr>
        <p:spPr>
          <a:xfrm>
            <a:off x="1828800" y="133350"/>
            <a:ext cx="5902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Argentina (2001-2002)</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argentina.png"/>
          <p:cNvPicPr>
            <a:picLocks noChangeAspect="1"/>
          </p:cNvPicPr>
          <p:nvPr/>
        </p:nvPicPr>
        <p:blipFill>
          <a:blip r:embed="rId2"/>
          <a:srcRect l="22400" r="22400"/>
          <a:stretch>
            <a:fillRect/>
          </a:stretch>
        </p:blipFill>
        <p:spPr>
          <a:xfrm>
            <a:off x="0" y="819150"/>
            <a:ext cx="3154680" cy="4286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ngent.jpg"/>
          <p:cNvPicPr>
            <a:picLocks noChangeAspect="1"/>
          </p:cNvPicPr>
          <p:nvPr/>
        </p:nvPicPr>
        <p:blipFill>
          <a:blip r:embed="rId2"/>
          <a:stretch>
            <a:fillRect/>
          </a:stretch>
        </p:blipFill>
        <p:spPr>
          <a:xfrm>
            <a:off x="533400" y="1504950"/>
            <a:ext cx="2786063" cy="2773680"/>
          </a:xfrm>
          <a:prstGeom prst="rect">
            <a:avLst/>
          </a:prstGeom>
          <a:ln>
            <a:solidFill>
              <a:schemeClr val="tx1"/>
            </a:solidFill>
          </a:ln>
        </p:spPr>
      </p:pic>
      <p:sp>
        <p:nvSpPr>
          <p:cNvPr id="3" name="TextBox 2"/>
          <p:cNvSpPr txBox="1"/>
          <p:nvPr/>
        </p:nvSpPr>
        <p:spPr>
          <a:xfrm>
            <a:off x="3276600" y="133350"/>
            <a:ext cx="24549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Tangents</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962400" y="2177355"/>
            <a:ext cx="4648200" cy="1384995"/>
          </a:xfrm>
          <a:prstGeom prst="rect">
            <a:avLst/>
          </a:prstGeom>
          <a:noFill/>
        </p:spPr>
        <p:txBody>
          <a:bodyPr wrap="square" rtlCol="0">
            <a:spAutoFit/>
          </a:bodyPr>
          <a:lstStyle/>
          <a:p>
            <a:pPr algn="ctr"/>
            <a:r>
              <a:rPr lang="en-US" sz="2800" b="1" dirty="0" smtClean="0"/>
              <a:t>I’m going to cover a few concepts that didn’t fit neatly into the broad lecture topics.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1221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Growth</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mini-me.jpg"/>
          <p:cNvPicPr>
            <a:picLocks noChangeAspect="1"/>
          </p:cNvPicPr>
          <p:nvPr/>
        </p:nvPicPr>
        <p:blipFill>
          <a:blip r:embed="rId2"/>
          <a:stretch>
            <a:fillRect/>
          </a:stretch>
        </p:blipFill>
        <p:spPr>
          <a:xfrm>
            <a:off x="304800" y="1123950"/>
            <a:ext cx="2682240" cy="3677920"/>
          </a:xfrm>
          <a:prstGeom prst="rect">
            <a:avLst/>
          </a:prstGeom>
          <a:ln>
            <a:solidFill>
              <a:schemeClr val="tx1"/>
            </a:solidFill>
          </a:ln>
        </p:spPr>
      </p:pic>
      <p:sp>
        <p:nvSpPr>
          <p:cNvPr id="4" name="TextBox 3"/>
          <p:cNvSpPr txBox="1"/>
          <p:nvPr/>
        </p:nvSpPr>
        <p:spPr>
          <a:xfrm>
            <a:off x="3505200" y="976789"/>
            <a:ext cx="5257800" cy="4185761"/>
          </a:xfrm>
          <a:prstGeom prst="rect">
            <a:avLst/>
          </a:prstGeom>
          <a:noFill/>
        </p:spPr>
        <p:txBody>
          <a:bodyPr wrap="square" rtlCol="0">
            <a:spAutoFit/>
          </a:bodyPr>
          <a:lstStyle/>
          <a:p>
            <a:pPr algn="ctr"/>
            <a:r>
              <a:rPr lang="en-US" sz="2800" b="1" dirty="0" smtClean="0"/>
              <a:t>This class has focused on business cycles because they are impacted by monetary policy.</a:t>
            </a:r>
          </a:p>
          <a:p>
            <a:pPr algn="ctr"/>
            <a:endParaRPr lang="en-US" sz="1400" b="1" dirty="0" smtClean="0"/>
          </a:p>
          <a:p>
            <a:pPr algn="ctr"/>
            <a:r>
              <a:rPr lang="en-US" sz="2800" b="1" dirty="0" smtClean="0"/>
              <a:t>But in macroeconomics economic growth is far important than business cycles.  </a:t>
            </a:r>
            <a:r>
              <a:rPr lang="en-US" sz="2800" b="1" dirty="0" smtClean="0"/>
              <a:t>Government policies aiming to mitigate business cycles often retard growth – a terrible tradeoff.</a:t>
            </a:r>
            <a:endParaRPr lang="en-US" sz="28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1221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Growth</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mini-me.jpg"/>
          <p:cNvPicPr>
            <a:picLocks noChangeAspect="1"/>
          </p:cNvPicPr>
          <p:nvPr/>
        </p:nvPicPr>
        <p:blipFill>
          <a:blip r:embed="rId2"/>
          <a:stretch>
            <a:fillRect/>
          </a:stretch>
        </p:blipFill>
        <p:spPr>
          <a:xfrm>
            <a:off x="304800" y="1123950"/>
            <a:ext cx="2682240" cy="3677920"/>
          </a:xfrm>
          <a:prstGeom prst="rect">
            <a:avLst/>
          </a:prstGeom>
          <a:ln>
            <a:solidFill>
              <a:schemeClr val="tx1"/>
            </a:solidFill>
          </a:ln>
        </p:spPr>
      </p:pic>
      <p:sp>
        <p:nvSpPr>
          <p:cNvPr id="4" name="TextBox 3"/>
          <p:cNvSpPr txBox="1"/>
          <p:nvPr/>
        </p:nvSpPr>
        <p:spPr>
          <a:xfrm>
            <a:off x="3352800" y="1047750"/>
            <a:ext cx="5486400" cy="3970318"/>
          </a:xfrm>
          <a:prstGeom prst="rect">
            <a:avLst/>
          </a:prstGeom>
          <a:noFill/>
        </p:spPr>
        <p:txBody>
          <a:bodyPr wrap="square" rtlCol="0">
            <a:spAutoFit/>
          </a:bodyPr>
          <a:lstStyle/>
          <a:p>
            <a:r>
              <a:rPr lang="en-US" sz="2800" b="1" u="sng" dirty="0" smtClean="0"/>
              <a:t>Example</a:t>
            </a:r>
          </a:p>
          <a:p>
            <a:pPr>
              <a:buFont typeface="Arial" pitchFamily="34" charset="0"/>
              <a:buChar char="•"/>
            </a:pPr>
            <a:r>
              <a:rPr lang="en-US" sz="2800" b="1" dirty="0" smtClean="0"/>
              <a:t> begin w/ $3,000 average income</a:t>
            </a:r>
            <a:endParaRPr lang="en-US" sz="2800" b="1" dirty="0" smtClean="0"/>
          </a:p>
          <a:p>
            <a:pPr>
              <a:buFont typeface="Arial" pitchFamily="34" charset="0"/>
              <a:buChar char="•"/>
            </a:pPr>
            <a:r>
              <a:rPr lang="en-US" sz="2800" b="1" dirty="0" smtClean="0"/>
              <a:t> country A</a:t>
            </a:r>
          </a:p>
          <a:p>
            <a:pPr lvl="1">
              <a:buFont typeface="Courier New" pitchFamily="49" charset="0"/>
              <a:buChar char="o"/>
            </a:pPr>
            <a:r>
              <a:rPr lang="en-US" sz="2800" b="1" dirty="0" smtClean="0"/>
              <a:t> </a:t>
            </a:r>
            <a:r>
              <a:rPr lang="en-US" sz="2800" b="1" dirty="0" smtClean="0"/>
              <a:t>6% growth rate</a:t>
            </a:r>
          </a:p>
          <a:p>
            <a:pPr lvl="1">
              <a:buFont typeface="Courier New" pitchFamily="49" charset="0"/>
              <a:buChar char="o"/>
            </a:pPr>
            <a:r>
              <a:rPr lang="en-US" sz="2800" b="1" dirty="0" smtClean="0"/>
              <a:t> </a:t>
            </a:r>
            <a:r>
              <a:rPr lang="en-US" sz="2800" b="1" dirty="0" smtClean="0"/>
              <a:t>50 years later: $55,260 income</a:t>
            </a:r>
          </a:p>
          <a:p>
            <a:pPr>
              <a:buFont typeface="Arial" pitchFamily="34" charset="0"/>
              <a:buChar char="•"/>
            </a:pPr>
            <a:r>
              <a:rPr lang="en-US" sz="2800" b="1" dirty="0" smtClean="0"/>
              <a:t> country B</a:t>
            </a:r>
          </a:p>
          <a:p>
            <a:pPr lvl="1">
              <a:buFont typeface="Courier New" pitchFamily="49" charset="0"/>
              <a:buChar char="o"/>
            </a:pPr>
            <a:r>
              <a:rPr lang="en-US" sz="2800" b="1" dirty="0" smtClean="0"/>
              <a:t> </a:t>
            </a:r>
            <a:r>
              <a:rPr lang="en-US" sz="2800" b="1" dirty="0" smtClean="0"/>
              <a:t>2% growth rate</a:t>
            </a:r>
          </a:p>
          <a:p>
            <a:pPr lvl="1">
              <a:buFont typeface="Courier New" pitchFamily="49" charset="0"/>
              <a:buChar char="o"/>
            </a:pPr>
            <a:r>
              <a:rPr lang="en-US" sz="2800" b="1" dirty="0" smtClean="0"/>
              <a:t> </a:t>
            </a:r>
            <a:r>
              <a:rPr lang="en-US" sz="2800" b="1" dirty="0" smtClean="0"/>
              <a:t>50 years later: $8,075 income</a:t>
            </a:r>
          </a:p>
          <a:p>
            <a:pPr>
              <a:buFont typeface="Arial" pitchFamily="34" charset="0"/>
              <a:buChar char="•"/>
            </a:pPr>
            <a:r>
              <a:rPr lang="en-US" sz="2800" b="1" dirty="0" smtClean="0"/>
              <a:t> </a:t>
            </a:r>
            <a:r>
              <a:rPr lang="en-US" sz="2800" b="1" dirty="0" smtClean="0"/>
              <a:t>6.8x higher standard of living in 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3350"/>
            <a:ext cx="21221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Growth</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mini-me.jpg"/>
          <p:cNvPicPr>
            <a:picLocks noChangeAspect="1"/>
          </p:cNvPicPr>
          <p:nvPr/>
        </p:nvPicPr>
        <p:blipFill>
          <a:blip r:embed="rId2"/>
          <a:stretch>
            <a:fillRect/>
          </a:stretch>
        </p:blipFill>
        <p:spPr>
          <a:xfrm>
            <a:off x="304800" y="1123950"/>
            <a:ext cx="2682240" cy="3677920"/>
          </a:xfrm>
          <a:prstGeom prst="rect">
            <a:avLst/>
          </a:prstGeom>
          <a:ln>
            <a:solidFill>
              <a:schemeClr val="tx1"/>
            </a:solidFill>
          </a:ln>
        </p:spPr>
      </p:pic>
      <p:sp>
        <p:nvSpPr>
          <p:cNvPr id="4" name="TextBox 3"/>
          <p:cNvSpPr txBox="1"/>
          <p:nvPr/>
        </p:nvSpPr>
        <p:spPr>
          <a:xfrm>
            <a:off x="3352800" y="1352550"/>
            <a:ext cx="5486400" cy="3323987"/>
          </a:xfrm>
          <a:prstGeom prst="rect">
            <a:avLst/>
          </a:prstGeom>
          <a:noFill/>
        </p:spPr>
        <p:txBody>
          <a:bodyPr wrap="square" rtlCol="0">
            <a:spAutoFit/>
          </a:bodyPr>
          <a:lstStyle/>
          <a:p>
            <a:pPr algn="ctr"/>
            <a:r>
              <a:rPr lang="en-US" sz="2800" b="1" dirty="0" smtClean="0"/>
              <a:t>Government policies of taxes, regulation, and uncertainty cause lower growth rates in the U.S.</a:t>
            </a:r>
          </a:p>
          <a:p>
            <a:pPr algn="ctr"/>
            <a:endParaRPr lang="en-US" sz="1400" b="1" dirty="0" smtClean="0"/>
          </a:p>
          <a:p>
            <a:pPr algn="ctr"/>
            <a:r>
              <a:rPr lang="en-US" sz="2800" b="1" dirty="0" smtClean="0"/>
              <a:t>Lack of a sound money as well as disrespect for property rights and the rule of law cause low growth rates in developing countries.</a:t>
            </a:r>
            <a:endParaRPr lang="en-US" sz="2800"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200150"/>
            <a:ext cx="4953000" cy="3539430"/>
          </a:xfrm>
          <a:prstGeom prst="rect">
            <a:avLst/>
          </a:prstGeom>
          <a:noFill/>
        </p:spPr>
        <p:txBody>
          <a:bodyPr wrap="square" rtlCol="0">
            <a:spAutoFit/>
          </a:bodyPr>
          <a:lstStyle/>
          <a:p>
            <a:pPr algn="ctr"/>
            <a:r>
              <a:rPr lang="en-US" sz="2800" b="1" dirty="0" smtClean="0"/>
              <a:t>As mentioned throughout this course, many economists are afraid of deflation.</a:t>
            </a:r>
          </a:p>
          <a:p>
            <a:pPr algn="ctr"/>
            <a:endParaRPr lang="en-US" sz="1400" b="1" dirty="0" smtClean="0"/>
          </a:p>
          <a:p>
            <a:pPr algn="ctr"/>
            <a:r>
              <a:rPr lang="en-US" sz="2800" b="1" dirty="0" smtClean="0"/>
              <a:t>It is widely believed that deflation causes recessions.</a:t>
            </a:r>
          </a:p>
          <a:p>
            <a:pPr algn="ctr"/>
            <a:endParaRPr lang="en-US" sz="1400" b="1" dirty="0" smtClean="0"/>
          </a:p>
          <a:p>
            <a:pPr algn="ctr"/>
            <a:r>
              <a:rPr lang="en-US" sz="2800" b="1" dirty="0" smtClean="0"/>
              <a:t>But some economists (myself included) like deflation.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28600" y="971550"/>
            <a:ext cx="8686800" cy="1815882"/>
          </a:xfrm>
          <a:prstGeom prst="rect">
            <a:avLst/>
          </a:prstGeom>
          <a:noFill/>
        </p:spPr>
        <p:txBody>
          <a:bodyPr wrap="square" rtlCol="0">
            <a:spAutoFit/>
          </a:bodyPr>
          <a:lstStyle/>
          <a:p>
            <a:pPr algn="ctr"/>
            <a:r>
              <a:rPr lang="en-US" sz="2800" b="1" dirty="0" smtClean="0"/>
              <a:t>Deflation and recessions often go together, but that doesn’t necessarily mean deflation causes recessions.  This more likely a case of reverse causation: recessions cause disintermediation, which leads to deflation.</a:t>
            </a:r>
          </a:p>
        </p:txBody>
      </p:sp>
      <p:pic>
        <p:nvPicPr>
          <p:cNvPr id="5" name="Picture 4" descr="correlation.png"/>
          <p:cNvPicPr>
            <a:picLocks noChangeAspect="1"/>
          </p:cNvPicPr>
          <p:nvPr/>
        </p:nvPicPr>
        <p:blipFill>
          <a:blip r:embed="rId2"/>
          <a:stretch>
            <a:fillRect/>
          </a:stretch>
        </p:blipFill>
        <p:spPr>
          <a:xfrm>
            <a:off x="1764685" y="2895864"/>
            <a:ext cx="5245714" cy="2114286"/>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657350"/>
            <a:ext cx="51816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exchange rate crisis </a:t>
            </a:r>
            <a:r>
              <a:rPr lang="en-US" sz="2800" b="1" dirty="0" smtClean="0"/>
              <a:t>–</a:t>
            </a:r>
            <a:endParaRPr lang="en-US" sz="2800" b="1" dirty="0" smtClean="0"/>
          </a:p>
          <a:p>
            <a:pPr algn="ctr"/>
            <a:r>
              <a:rPr lang="en-US" sz="2800" b="1" dirty="0" smtClean="0"/>
              <a:t>(aka balance of payments crisis)</a:t>
            </a:r>
          </a:p>
          <a:p>
            <a:pPr algn="ctr"/>
            <a:r>
              <a:rPr lang="en-US" sz="2800" b="1" dirty="0" smtClean="0"/>
              <a:t>big depreciation in the currency; drain of foreign reserves</a:t>
            </a:r>
          </a:p>
          <a:p>
            <a:pPr algn="ctr"/>
            <a:r>
              <a:rPr lang="en-US" sz="2800" b="1" dirty="0" smtClean="0"/>
              <a:t>forcing a devaluation</a:t>
            </a:r>
          </a:p>
          <a:p>
            <a:pPr algn="ctr"/>
            <a:r>
              <a:rPr lang="en-US" sz="2800" b="1" dirty="0" smtClean="0"/>
              <a:t>or switch to float</a:t>
            </a:r>
            <a:endParaRPr lang="en-US" sz="2800" b="1" dirty="0" smtClean="0"/>
          </a:p>
        </p:txBody>
      </p:sp>
      <p:sp>
        <p:nvSpPr>
          <p:cNvPr id="3" name="TextBox 2"/>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5" name="Picture 4" descr="earth.png"/>
          <p:cNvPicPr>
            <a:picLocks noChangeAspect="1"/>
          </p:cNvPicPr>
          <p:nvPr/>
        </p:nvPicPr>
        <p:blipFill>
          <a:blip r:embed="rId2"/>
          <a:stretch>
            <a:fillRect/>
          </a:stretch>
        </p:blipFill>
        <p:spPr>
          <a:xfrm>
            <a:off x="152400" y="1390650"/>
            <a:ext cx="3086100" cy="3086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352550"/>
            <a:ext cx="4953000" cy="3323987"/>
          </a:xfrm>
          <a:prstGeom prst="rect">
            <a:avLst/>
          </a:prstGeom>
          <a:noFill/>
        </p:spPr>
        <p:txBody>
          <a:bodyPr wrap="square" rtlCol="0">
            <a:spAutoFit/>
          </a:bodyPr>
          <a:lstStyle/>
          <a:p>
            <a:pPr algn="ctr"/>
            <a:r>
              <a:rPr lang="en-US" sz="2800" b="1" dirty="0" smtClean="0"/>
              <a:t>George </a:t>
            </a:r>
            <a:r>
              <a:rPr lang="en-US" sz="2800" b="1" dirty="0" err="1" smtClean="0"/>
              <a:t>Selgin</a:t>
            </a:r>
            <a:r>
              <a:rPr lang="en-US" sz="2800" b="1" dirty="0" smtClean="0"/>
              <a:t> wrote</a:t>
            </a:r>
          </a:p>
          <a:p>
            <a:pPr algn="ctr"/>
            <a:r>
              <a:rPr lang="en-US" sz="2800" b="1" i="1" dirty="0" smtClean="0"/>
              <a:t>Less Than Zero: The Case</a:t>
            </a:r>
          </a:p>
          <a:p>
            <a:pPr algn="ctr"/>
            <a:r>
              <a:rPr lang="en-US" sz="2800" b="1" i="1" dirty="0" smtClean="0"/>
              <a:t>for a Falling Price Level</a:t>
            </a:r>
          </a:p>
          <a:p>
            <a:pPr algn="ctr"/>
            <a:r>
              <a:rPr lang="en-US" sz="2800" b="1" i="1" dirty="0" smtClean="0"/>
              <a:t>in a Growing Economy</a:t>
            </a:r>
            <a:r>
              <a:rPr lang="en-US" sz="2800" b="1" dirty="0" smtClean="0"/>
              <a:t>.</a:t>
            </a:r>
          </a:p>
          <a:p>
            <a:pPr algn="ctr"/>
            <a:endParaRPr lang="en-US" sz="1400" b="1" dirty="0" smtClean="0"/>
          </a:p>
          <a:p>
            <a:pPr algn="ctr"/>
            <a:r>
              <a:rPr lang="en-US" sz="2800" b="1" dirty="0" smtClean="0"/>
              <a:t>He advocates letting prices</a:t>
            </a:r>
          </a:p>
          <a:p>
            <a:pPr algn="ctr"/>
            <a:r>
              <a:rPr lang="en-US" sz="2800" b="1" dirty="0" smtClean="0"/>
              <a:t>fall rather than trying to</a:t>
            </a:r>
          </a:p>
          <a:p>
            <a:pPr algn="ctr"/>
            <a:r>
              <a:rPr lang="en-US" sz="2800" b="1" dirty="0" smtClean="0"/>
              <a:t>keep them constant.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785937"/>
            <a:ext cx="5257800" cy="2462213"/>
          </a:xfrm>
          <a:prstGeom prst="rect">
            <a:avLst/>
          </a:prstGeom>
          <a:noFill/>
        </p:spPr>
        <p:txBody>
          <a:bodyPr wrap="square" rtlCol="0">
            <a:spAutoFit/>
          </a:bodyPr>
          <a:lstStyle/>
          <a:p>
            <a:pPr algn="ctr"/>
            <a:r>
              <a:rPr lang="en-US" sz="2800" b="1" dirty="0" err="1" smtClean="0"/>
              <a:t>Selgin</a:t>
            </a:r>
            <a:r>
              <a:rPr lang="en-US" sz="2800" b="1" dirty="0" smtClean="0"/>
              <a:t> believes prices should fall at the rate of productivity growth.</a:t>
            </a:r>
          </a:p>
          <a:p>
            <a:pPr algn="ctr"/>
            <a:endParaRPr lang="en-US" sz="1400" b="1" dirty="0" smtClean="0"/>
          </a:p>
          <a:p>
            <a:pPr algn="ctr"/>
            <a:r>
              <a:rPr lang="en-US" sz="2800" b="1" dirty="0" smtClean="0"/>
              <a:t>This leaves people relative price signals and also conveys that productivity is increasing.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200150"/>
            <a:ext cx="5257800" cy="3539430"/>
          </a:xfrm>
          <a:prstGeom prst="rect">
            <a:avLst/>
          </a:prstGeom>
          <a:noFill/>
        </p:spPr>
        <p:txBody>
          <a:bodyPr wrap="square" rtlCol="0">
            <a:spAutoFit/>
          </a:bodyPr>
          <a:lstStyle/>
          <a:p>
            <a:pPr algn="ctr"/>
            <a:r>
              <a:rPr lang="en-US" sz="2800" b="1" dirty="0" smtClean="0"/>
              <a:t>w = W/P</a:t>
            </a:r>
            <a:endParaRPr lang="en-US" sz="2800" b="1" dirty="0" smtClean="0"/>
          </a:p>
          <a:p>
            <a:pPr algn="ctr"/>
            <a:endParaRPr lang="en-US" sz="1400" b="1" dirty="0" smtClean="0"/>
          </a:p>
          <a:p>
            <a:pPr algn="ctr"/>
            <a:r>
              <a:rPr lang="en-US" sz="2800" b="1" dirty="0" smtClean="0"/>
              <a:t>Letting prices fall leaves nominal wages stable while real wages rise (real wages = labor productivity).</a:t>
            </a:r>
          </a:p>
          <a:p>
            <a:pPr algn="ctr"/>
            <a:endParaRPr lang="en-US" sz="1400" b="1" dirty="0" smtClean="0"/>
          </a:p>
          <a:p>
            <a:pPr algn="ctr"/>
            <a:r>
              <a:rPr lang="en-US" sz="2800" b="1" dirty="0" smtClean="0"/>
              <a:t>If prices are manipulated to stay constant, nominal wages rise when real wages rise.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047750"/>
            <a:ext cx="5486400" cy="3754874"/>
          </a:xfrm>
          <a:prstGeom prst="rect">
            <a:avLst/>
          </a:prstGeom>
          <a:noFill/>
        </p:spPr>
        <p:txBody>
          <a:bodyPr wrap="square" rtlCol="0">
            <a:spAutoFit/>
          </a:bodyPr>
          <a:lstStyle/>
          <a:p>
            <a:r>
              <a:rPr lang="en-US" sz="2800" b="1" u="sng" dirty="0" smtClean="0"/>
              <a:t>Tradeoff</a:t>
            </a:r>
          </a:p>
          <a:p>
            <a:pPr>
              <a:buFont typeface="Arial" pitchFamily="34" charset="0"/>
              <a:buChar char="•"/>
            </a:pPr>
            <a:r>
              <a:rPr lang="en-US" sz="2800" b="1" dirty="0" smtClean="0"/>
              <a:t> falling P, stable W; or</a:t>
            </a:r>
          </a:p>
          <a:p>
            <a:pPr>
              <a:buFont typeface="Arial" pitchFamily="34" charset="0"/>
              <a:buChar char="•"/>
            </a:pPr>
            <a:r>
              <a:rPr lang="en-US" sz="2800" b="1" dirty="0" smtClean="0"/>
              <a:t> stable P, rising W</a:t>
            </a:r>
          </a:p>
          <a:p>
            <a:endParaRPr lang="en-US" sz="1400" b="1" dirty="0" smtClean="0"/>
          </a:p>
          <a:p>
            <a:pPr algn="ctr"/>
            <a:r>
              <a:rPr lang="en-US" sz="2800" b="1" dirty="0" smtClean="0"/>
              <a:t>Either way you have an unstable macroeconomic variable.  But the latter choice (stabilizing P) requires constant government intervention; whereas, the former is natural.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709737"/>
            <a:ext cx="5486400" cy="2462213"/>
          </a:xfrm>
          <a:prstGeom prst="rect">
            <a:avLst/>
          </a:prstGeom>
          <a:noFill/>
        </p:spPr>
        <p:txBody>
          <a:bodyPr wrap="square" rtlCol="0">
            <a:spAutoFit/>
          </a:bodyPr>
          <a:lstStyle/>
          <a:p>
            <a:pPr algn="ctr"/>
            <a:r>
              <a:rPr lang="en-US" sz="2800" b="1" dirty="0" smtClean="0"/>
              <a:t>Why do prices fall naturally?</a:t>
            </a:r>
          </a:p>
          <a:p>
            <a:pPr algn="ctr"/>
            <a:endParaRPr lang="en-US" sz="1400" b="1" dirty="0" smtClean="0"/>
          </a:p>
          <a:p>
            <a:pPr algn="ctr"/>
            <a:r>
              <a:rPr lang="en-US" sz="2800" b="1" dirty="0" smtClean="0"/>
              <a:t>As productivity increases, goods can be produced cheaper.  That savings is passed on to consumers through lower prices.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976789"/>
            <a:ext cx="5486400" cy="4185761"/>
          </a:xfrm>
          <a:prstGeom prst="rect">
            <a:avLst/>
          </a:prstGeom>
          <a:noFill/>
        </p:spPr>
        <p:txBody>
          <a:bodyPr wrap="square" rtlCol="0">
            <a:spAutoFit/>
          </a:bodyPr>
          <a:lstStyle/>
          <a:p>
            <a:pPr algn="ctr"/>
            <a:r>
              <a:rPr lang="en-US" sz="2800" b="1" dirty="0" smtClean="0"/>
              <a:t>The best example of this is computers, whose prices fall</a:t>
            </a:r>
          </a:p>
          <a:p>
            <a:pPr algn="ctr"/>
            <a:r>
              <a:rPr lang="en-US" sz="2800" b="1" dirty="0" smtClean="0"/>
              <a:t>at a huge rate year to year as technology improves.</a:t>
            </a:r>
          </a:p>
          <a:p>
            <a:pPr algn="ctr"/>
            <a:endParaRPr lang="en-US" sz="1400" b="1" dirty="0" smtClean="0"/>
          </a:p>
          <a:p>
            <a:pPr algn="ctr"/>
            <a:r>
              <a:rPr lang="en-US" sz="2800" b="1" dirty="0" smtClean="0"/>
              <a:t>But the same is true of any item.  The prices of most items drop slower than computers.  And their price drop is often obscured by inflation (a rise in the price level).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646694"/>
            <a:ext cx="5486400" cy="2677656"/>
          </a:xfrm>
          <a:prstGeom prst="rect">
            <a:avLst/>
          </a:prstGeom>
          <a:noFill/>
        </p:spPr>
        <p:txBody>
          <a:bodyPr wrap="square" rtlCol="0">
            <a:spAutoFit/>
          </a:bodyPr>
          <a:lstStyle/>
          <a:p>
            <a:pPr algn="ctr"/>
            <a:r>
              <a:rPr lang="en-US" sz="2800" b="1" dirty="0" smtClean="0"/>
              <a:t>Policies attempting to stabilize</a:t>
            </a:r>
          </a:p>
          <a:p>
            <a:pPr algn="ctr"/>
            <a:r>
              <a:rPr lang="en-US" sz="2800" b="1" dirty="0" smtClean="0"/>
              <a:t>the price level raise prices.</a:t>
            </a:r>
          </a:p>
          <a:p>
            <a:pPr algn="ctr"/>
            <a:endParaRPr lang="en-US" sz="1400" b="1" dirty="0" smtClean="0"/>
          </a:p>
          <a:p>
            <a:pPr algn="ctr"/>
            <a:r>
              <a:rPr lang="en-US" sz="2800" b="1" dirty="0" smtClean="0"/>
              <a:t>Nominal wages rise slower, so profits rise until wages catch up.</a:t>
            </a:r>
          </a:p>
          <a:p>
            <a:pPr algn="ctr"/>
            <a:endParaRPr lang="en-US" sz="1400" b="1" dirty="0" smtClean="0"/>
          </a:p>
          <a:p>
            <a:pPr algn="ctr"/>
            <a:r>
              <a:rPr lang="en-US" sz="2800" b="1" dirty="0" smtClean="0"/>
              <a:t>This causes asset bubbles.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84" y="133350"/>
            <a:ext cx="25469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Deflation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selgin_less_than_zero.jpeg"/>
          <p:cNvPicPr>
            <a:picLocks noChangeAspect="1"/>
          </p:cNvPicPr>
          <p:nvPr/>
        </p:nvPicPr>
        <p:blipFill>
          <a:blip r:embed="rId2"/>
          <a:stretch>
            <a:fillRect/>
          </a:stretch>
        </p:blipFill>
        <p:spPr>
          <a:xfrm>
            <a:off x="304800" y="1047750"/>
            <a:ext cx="2438400" cy="3810000"/>
          </a:xfrm>
          <a:prstGeom prst="rect">
            <a:avLst/>
          </a:prstGeom>
          <a:ln>
            <a:solidFill>
              <a:schemeClr val="tx1"/>
            </a:solidFill>
          </a:ln>
        </p:spPr>
      </p:pic>
      <p:sp>
        <p:nvSpPr>
          <p:cNvPr id="4" name="TextBox 3"/>
          <p:cNvSpPr txBox="1"/>
          <p:nvPr/>
        </p:nvSpPr>
        <p:spPr>
          <a:xfrm>
            <a:off x="3352800" y="1444407"/>
            <a:ext cx="5029200" cy="3108543"/>
          </a:xfrm>
          <a:prstGeom prst="rect">
            <a:avLst/>
          </a:prstGeom>
          <a:noFill/>
        </p:spPr>
        <p:txBody>
          <a:bodyPr wrap="square" rtlCol="0">
            <a:spAutoFit/>
          </a:bodyPr>
          <a:lstStyle/>
          <a:p>
            <a:pPr algn="ctr"/>
            <a:r>
              <a:rPr lang="en-US" sz="2800" b="1" dirty="0" smtClean="0"/>
              <a:t>Allowing natural deflation</a:t>
            </a:r>
          </a:p>
          <a:p>
            <a:pPr algn="ctr"/>
            <a:r>
              <a:rPr lang="en-US" sz="2800" b="1" dirty="0" smtClean="0"/>
              <a:t>(as occurred during the gold standard at 0.5% per year) means your wages would be stable and you could buy</a:t>
            </a:r>
          </a:p>
          <a:p>
            <a:pPr algn="ctr"/>
            <a:r>
              <a:rPr lang="en-US" sz="2800" b="1" dirty="0" smtClean="0"/>
              <a:t>more and more stuff for</a:t>
            </a:r>
          </a:p>
          <a:p>
            <a:pPr algn="ctr"/>
            <a:r>
              <a:rPr lang="en-US" sz="2800" b="1" dirty="0" smtClean="0"/>
              <a:t>that wage every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581150"/>
            <a:ext cx="51816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banking </a:t>
            </a:r>
            <a:r>
              <a:rPr lang="en-US" sz="2800" b="1" dirty="0" smtClean="0">
                <a:effectLst>
                  <a:outerShdw blurRad="38100" dist="38100" dir="2700000" algn="tl">
                    <a:srgbClr val="000000">
                      <a:alpha val="43137"/>
                    </a:srgbClr>
                  </a:outerShdw>
                </a:effectLst>
              </a:rPr>
              <a:t>crisis </a:t>
            </a:r>
            <a:r>
              <a:rPr lang="en-US" sz="2800" b="1" dirty="0" smtClean="0"/>
              <a:t>–</a:t>
            </a:r>
          </a:p>
          <a:p>
            <a:pPr algn="ctr"/>
            <a:r>
              <a:rPr lang="en-US" sz="2800" b="1" dirty="0" smtClean="0"/>
              <a:t>bank panics leading to</a:t>
            </a:r>
          </a:p>
          <a:p>
            <a:pPr algn="ctr"/>
            <a:r>
              <a:rPr lang="en-US" sz="2800" b="1" dirty="0" smtClean="0"/>
              <a:t>massive bank failures;</a:t>
            </a:r>
          </a:p>
          <a:p>
            <a:pPr algn="ctr"/>
            <a:r>
              <a:rPr lang="en-US" sz="2800" b="1" dirty="0" smtClean="0"/>
              <a:t>when banks and other institutions face losses, insolvency, and bankruptcy</a:t>
            </a:r>
            <a:endParaRPr lang="en-US" sz="2800" b="1" dirty="0" smtClean="0"/>
          </a:p>
        </p:txBody>
      </p:sp>
      <p:sp>
        <p:nvSpPr>
          <p:cNvPr id="3" name="TextBox 2"/>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earth.png"/>
          <p:cNvPicPr>
            <a:picLocks noChangeAspect="1"/>
          </p:cNvPicPr>
          <p:nvPr/>
        </p:nvPicPr>
        <p:blipFill>
          <a:blip r:embed="rId2"/>
          <a:stretch>
            <a:fillRect/>
          </a:stretch>
        </p:blipFill>
        <p:spPr>
          <a:xfrm>
            <a:off x="152400" y="1390650"/>
            <a:ext cx="3086100" cy="3086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52550"/>
            <a:ext cx="51816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default </a:t>
            </a:r>
            <a:r>
              <a:rPr lang="en-US" sz="2800" b="1" dirty="0" smtClean="0">
                <a:effectLst>
                  <a:outerShdw blurRad="38100" dist="38100" dir="2700000" algn="tl">
                    <a:srgbClr val="000000">
                      <a:alpha val="43137"/>
                    </a:srgbClr>
                  </a:outerShdw>
                </a:effectLst>
              </a:rPr>
              <a:t>crisis </a:t>
            </a:r>
            <a:r>
              <a:rPr lang="en-US" sz="2800" b="1" dirty="0" smtClean="0"/>
              <a:t>–</a:t>
            </a:r>
          </a:p>
          <a:p>
            <a:pPr algn="ctr"/>
            <a:r>
              <a:rPr lang="en-US" sz="2800" b="1" dirty="0" smtClean="0"/>
              <a:t>government default</a:t>
            </a:r>
          </a:p>
          <a:p>
            <a:pPr algn="ctr"/>
            <a:r>
              <a:rPr lang="en-US" sz="2800" b="1" dirty="0" smtClean="0"/>
              <a:t>on sovereign debt;</a:t>
            </a:r>
          </a:p>
          <a:p>
            <a:pPr algn="ctr"/>
            <a:r>
              <a:rPr lang="en-US" sz="2800" b="1" dirty="0" smtClean="0"/>
              <a:t>when governments are</a:t>
            </a:r>
          </a:p>
          <a:p>
            <a:pPr algn="ctr"/>
            <a:r>
              <a:rPr lang="en-US" sz="2800" b="1" dirty="0" smtClean="0"/>
              <a:t>unwilling or unable</a:t>
            </a:r>
          </a:p>
          <a:p>
            <a:pPr algn="ctr"/>
            <a:r>
              <a:rPr lang="en-US" sz="2800" b="1" dirty="0" smtClean="0"/>
              <a:t>to honor principal/interest payments on their debt</a:t>
            </a:r>
            <a:endParaRPr lang="en-US" sz="2800" b="1" dirty="0" smtClean="0"/>
          </a:p>
        </p:txBody>
      </p:sp>
      <p:sp>
        <p:nvSpPr>
          <p:cNvPr id="3" name="TextBox 2"/>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5" name="Picture 4" descr="earth.png"/>
          <p:cNvPicPr>
            <a:picLocks noChangeAspect="1"/>
          </p:cNvPicPr>
          <p:nvPr/>
        </p:nvPicPr>
        <p:blipFill>
          <a:blip r:embed="rId2"/>
          <a:stretch>
            <a:fillRect/>
          </a:stretch>
        </p:blipFill>
        <p:spPr>
          <a:xfrm>
            <a:off x="152400" y="1390650"/>
            <a:ext cx="3086100" cy="3086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507450"/>
            <a:ext cx="5181600" cy="289310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twin </a:t>
            </a:r>
            <a:r>
              <a:rPr lang="en-US" sz="2800" b="1" dirty="0" smtClean="0">
                <a:effectLst>
                  <a:outerShdw blurRad="38100" dist="38100" dir="2700000" algn="tl">
                    <a:srgbClr val="000000">
                      <a:alpha val="43137"/>
                    </a:srgbClr>
                  </a:outerShdw>
                </a:effectLst>
              </a:rPr>
              <a:t>crisis </a:t>
            </a:r>
            <a:r>
              <a:rPr lang="en-US" sz="2800" b="1" dirty="0" smtClean="0"/>
              <a:t>–</a:t>
            </a:r>
          </a:p>
          <a:p>
            <a:pPr algn="ctr"/>
            <a:r>
              <a:rPr lang="en-US" sz="2800" b="1" dirty="0" smtClean="0"/>
              <a:t>2/3 of exchange rate,</a:t>
            </a:r>
          </a:p>
          <a:p>
            <a:pPr algn="ctr"/>
            <a:r>
              <a:rPr lang="en-US" sz="2800" b="1" dirty="0" smtClean="0"/>
              <a:t>banking, and default crises</a:t>
            </a:r>
          </a:p>
          <a:p>
            <a:pPr algn="ctr"/>
            <a:endParaRPr lang="en-US" sz="1400" b="1" dirty="0" smtClean="0"/>
          </a:p>
          <a:p>
            <a:pPr algn="ctr"/>
            <a:r>
              <a:rPr lang="en-US" sz="2800" b="1" dirty="0" smtClean="0">
                <a:effectLst>
                  <a:outerShdw blurRad="38100" dist="38100" dir="2700000" algn="tl">
                    <a:srgbClr val="000000">
                      <a:alpha val="43137"/>
                    </a:srgbClr>
                  </a:outerShdw>
                </a:effectLst>
              </a:rPr>
              <a:t>triple </a:t>
            </a:r>
            <a:r>
              <a:rPr lang="en-US" sz="2800" b="1" dirty="0" smtClean="0">
                <a:effectLst>
                  <a:outerShdw blurRad="38100" dist="38100" dir="2700000" algn="tl">
                    <a:srgbClr val="000000">
                      <a:alpha val="43137"/>
                    </a:srgbClr>
                  </a:outerShdw>
                </a:effectLst>
              </a:rPr>
              <a:t>crisis </a:t>
            </a:r>
            <a:r>
              <a:rPr lang="en-US" sz="2800" b="1" dirty="0" smtClean="0"/>
              <a:t>–</a:t>
            </a:r>
          </a:p>
          <a:p>
            <a:pPr algn="ctr"/>
            <a:r>
              <a:rPr lang="en-US" sz="2800" b="1" dirty="0" smtClean="0"/>
              <a:t>3/3 </a:t>
            </a:r>
            <a:r>
              <a:rPr lang="en-US" sz="2800" b="1" dirty="0" smtClean="0"/>
              <a:t>of exchange rate,</a:t>
            </a:r>
          </a:p>
          <a:p>
            <a:pPr algn="ctr"/>
            <a:r>
              <a:rPr lang="en-US" sz="2800" b="1" dirty="0" smtClean="0"/>
              <a:t>banking, and default crises</a:t>
            </a:r>
            <a:endParaRPr lang="en-US" sz="2800" b="1" dirty="0" smtClean="0"/>
          </a:p>
        </p:txBody>
      </p:sp>
      <p:sp>
        <p:nvSpPr>
          <p:cNvPr id="3" name="TextBox 2"/>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earth.png"/>
          <p:cNvPicPr>
            <a:picLocks noChangeAspect="1"/>
          </p:cNvPicPr>
          <p:nvPr/>
        </p:nvPicPr>
        <p:blipFill>
          <a:blip r:embed="rId2"/>
          <a:stretch>
            <a:fillRect/>
          </a:stretch>
        </p:blipFill>
        <p:spPr>
          <a:xfrm>
            <a:off x="152400" y="1390650"/>
            <a:ext cx="3086100" cy="3086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09800" y="1021080"/>
            <a:ext cx="4841558" cy="3912870"/>
          </a:xfrm>
          <a:prstGeom prst="rect">
            <a:avLst/>
          </a:prstGeom>
          <a:noFill/>
          <a:ln w="9525">
            <a:solidFill>
              <a:schemeClr val="tx1"/>
            </a:solidFill>
            <a:miter lim="800000"/>
            <a:headEnd/>
            <a:tailEnd/>
          </a:ln>
        </p:spPr>
      </p:pic>
      <p:sp>
        <p:nvSpPr>
          <p:cNvPr id="3" name="TextBox 2"/>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1510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Crises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724400" y="1441668"/>
            <a:ext cx="3352800" cy="1815882"/>
          </a:xfrm>
          <a:prstGeom prst="rect">
            <a:avLst/>
          </a:prstGeom>
          <a:noFill/>
        </p:spPr>
        <p:txBody>
          <a:bodyPr wrap="square" rtlCol="0">
            <a:spAutoFit/>
          </a:bodyPr>
          <a:lstStyle/>
          <a:p>
            <a:r>
              <a:rPr lang="en-US" sz="2800" b="1" u="sng" dirty="0" smtClean="0"/>
              <a:t>Types of crises</a:t>
            </a:r>
          </a:p>
          <a:p>
            <a:pPr>
              <a:buFont typeface="Arial" pitchFamily="34" charset="0"/>
              <a:buChar char="•"/>
            </a:pPr>
            <a:r>
              <a:rPr lang="en-US" sz="2800" b="1" dirty="0" smtClean="0"/>
              <a:t> exchange rate crisis</a:t>
            </a:r>
          </a:p>
          <a:p>
            <a:pPr>
              <a:buFont typeface="Arial" pitchFamily="34" charset="0"/>
              <a:buChar char="•"/>
            </a:pPr>
            <a:r>
              <a:rPr lang="en-US" sz="2800" b="1" dirty="0" smtClean="0"/>
              <a:t> </a:t>
            </a:r>
            <a:r>
              <a:rPr lang="en-US" sz="2800" b="1" dirty="0" smtClean="0"/>
              <a:t>banking crisis</a:t>
            </a:r>
          </a:p>
          <a:p>
            <a:pPr>
              <a:buFont typeface="Arial" pitchFamily="34" charset="0"/>
              <a:buChar char="•"/>
            </a:pPr>
            <a:r>
              <a:rPr lang="en-US" sz="2800" b="1" dirty="0" smtClean="0"/>
              <a:t> </a:t>
            </a:r>
            <a:r>
              <a:rPr lang="en-US" sz="2800" b="1" dirty="0" smtClean="0"/>
              <a:t>default crisis</a:t>
            </a:r>
            <a:endParaRPr lang="en-US" sz="2800" b="1" dirty="0" smtClean="0"/>
          </a:p>
        </p:txBody>
      </p:sp>
      <p:pic>
        <p:nvPicPr>
          <p:cNvPr id="4" name="Picture 3" descr="earth.png"/>
          <p:cNvPicPr>
            <a:picLocks noChangeAspect="1"/>
          </p:cNvPicPr>
          <p:nvPr/>
        </p:nvPicPr>
        <p:blipFill>
          <a:blip r:embed="rId2"/>
          <a:stretch>
            <a:fillRect/>
          </a:stretch>
        </p:blipFill>
        <p:spPr>
          <a:xfrm>
            <a:off x="152400" y="1390650"/>
            <a:ext cx="3086100" cy="3086100"/>
          </a:xfrm>
          <a:prstGeom prst="rect">
            <a:avLst/>
          </a:prstGeom>
        </p:spPr>
      </p:pic>
      <p:sp>
        <p:nvSpPr>
          <p:cNvPr id="5" name="TextBox 4"/>
          <p:cNvSpPr txBox="1"/>
          <p:nvPr/>
        </p:nvSpPr>
        <p:spPr>
          <a:xfrm>
            <a:off x="3276600" y="3446443"/>
            <a:ext cx="5715000" cy="954107"/>
          </a:xfrm>
          <a:prstGeom prst="rect">
            <a:avLst/>
          </a:prstGeom>
          <a:noFill/>
        </p:spPr>
        <p:txBody>
          <a:bodyPr wrap="square" rtlCol="0">
            <a:spAutoFit/>
          </a:bodyPr>
          <a:lstStyle/>
          <a:p>
            <a:pPr algn="ctr"/>
            <a:r>
              <a:rPr lang="en-US" sz="2800" b="1" dirty="0" smtClean="0"/>
              <a:t>Often these crises occur together (twin or triple crises).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217" y="133350"/>
            <a:ext cx="393678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Risk Premiums</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581400" y="1570494"/>
            <a:ext cx="51816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currency premium </a:t>
            </a:r>
            <a:r>
              <a:rPr lang="en-US" sz="2800" b="1" dirty="0" smtClean="0"/>
              <a:t>–</a:t>
            </a:r>
          </a:p>
          <a:p>
            <a:pPr algn="ctr"/>
            <a:r>
              <a:rPr lang="en-US" sz="2800" b="1" dirty="0" smtClean="0"/>
              <a:t>exchange rate risk premium;</a:t>
            </a:r>
          </a:p>
          <a:p>
            <a:pPr algn="ctr"/>
            <a:r>
              <a:rPr lang="en-US" sz="2800" b="1" dirty="0" smtClean="0"/>
              <a:t>higher interest rate that</a:t>
            </a:r>
          </a:p>
          <a:p>
            <a:pPr algn="ctr"/>
            <a:r>
              <a:rPr lang="en-US" sz="2800" b="1" dirty="0" smtClean="0"/>
              <a:t>must be paid to compensate</a:t>
            </a:r>
          </a:p>
          <a:p>
            <a:pPr algn="ctr"/>
            <a:r>
              <a:rPr lang="en-US" sz="2800" b="1" dirty="0" smtClean="0"/>
              <a:t>for possibility of fluctuations</a:t>
            </a:r>
          </a:p>
          <a:p>
            <a:pPr algn="ctr"/>
            <a:r>
              <a:rPr lang="en-US" sz="2800" b="1" dirty="0" smtClean="0"/>
              <a:t>in the exchange rate</a:t>
            </a:r>
          </a:p>
          <a:p>
            <a:pPr algn="ctr"/>
            <a:r>
              <a:rPr lang="en-US" sz="2800" b="1" dirty="0" smtClean="0"/>
              <a:t>(i.e., the peg is not credible)</a:t>
            </a:r>
            <a:endParaRPr lang="en-US" sz="2800" b="1" dirty="0" smtClean="0"/>
          </a:p>
        </p:txBody>
      </p:sp>
      <p:pic>
        <p:nvPicPr>
          <p:cNvPr id="5" name="Picture 4" descr="risk.jpg"/>
          <p:cNvPicPr>
            <a:picLocks noChangeAspect="1"/>
          </p:cNvPicPr>
          <p:nvPr/>
        </p:nvPicPr>
        <p:blipFill>
          <a:blip r:embed="rId2"/>
          <a:stretch>
            <a:fillRect/>
          </a:stretch>
        </p:blipFill>
        <p:spPr>
          <a:xfrm>
            <a:off x="228600" y="1832610"/>
            <a:ext cx="3048000" cy="203454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13586</TotalTime>
  <Words>1323</Words>
  <Application>Microsoft Office PowerPoint</Application>
  <PresentationFormat>On-screen Show (16:9)</PresentationFormat>
  <Paragraphs>239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1088</cp:revision>
  <dcterms:created xsi:type="dcterms:W3CDTF">2010-08-30T19:56:42Z</dcterms:created>
  <dcterms:modified xsi:type="dcterms:W3CDTF">2010-12-07T14:54:39Z</dcterms:modified>
</cp:coreProperties>
</file>