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handoutMasterIdLst>
    <p:handoutMasterId r:id="rId80"/>
  </p:handoutMasterIdLst>
  <p:sldIdLst>
    <p:sldId id="256" r:id="rId2"/>
    <p:sldId id="319" r:id="rId3"/>
    <p:sldId id="320" r:id="rId4"/>
    <p:sldId id="321" r:id="rId5"/>
    <p:sldId id="322" r:id="rId6"/>
    <p:sldId id="323" r:id="rId7"/>
    <p:sldId id="325" r:id="rId8"/>
    <p:sldId id="326" r:id="rId9"/>
    <p:sldId id="327" r:id="rId10"/>
    <p:sldId id="328" r:id="rId11"/>
    <p:sldId id="324"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 id="348" r:id="rId32"/>
    <p:sldId id="349" r:id="rId33"/>
    <p:sldId id="350" r:id="rId34"/>
    <p:sldId id="351" r:id="rId35"/>
    <p:sldId id="352" r:id="rId36"/>
    <p:sldId id="353" r:id="rId37"/>
    <p:sldId id="354" r:id="rId38"/>
    <p:sldId id="355" r:id="rId39"/>
    <p:sldId id="361" r:id="rId40"/>
    <p:sldId id="366" r:id="rId41"/>
    <p:sldId id="356" r:id="rId42"/>
    <p:sldId id="357" r:id="rId43"/>
    <p:sldId id="358" r:id="rId44"/>
    <p:sldId id="359" r:id="rId45"/>
    <p:sldId id="362" r:id="rId46"/>
    <p:sldId id="360" r:id="rId47"/>
    <p:sldId id="363" r:id="rId48"/>
    <p:sldId id="364" r:id="rId49"/>
    <p:sldId id="365" r:id="rId50"/>
    <p:sldId id="367" r:id="rId51"/>
    <p:sldId id="368" r:id="rId52"/>
    <p:sldId id="369" r:id="rId53"/>
    <p:sldId id="370" r:id="rId54"/>
    <p:sldId id="371" r:id="rId55"/>
    <p:sldId id="372" r:id="rId56"/>
    <p:sldId id="373" r:id="rId57"/>
    <p:sldId id="374" r:id="rId58"/>
    <p:sldId id="375" r:id="rId59"/>
    <p:sldId id="376" r:id="rId60"/>
    <p:sldId id="377" r:id="rId61"/>
    <p:sldId id="378" r:id="rId62"/>
    <p:sldId id="379" r:id="rId63"/>
    <p:sldId id="380" r:id="rId64"/>
    <p:sldId id="381" r:id="rId65"/>
    <p:sldId id="382" r:id="rId66"/>
    <p:sldId id="383" r:id="rId67"/>
    <p:sldId id="384" r:id="rId68"/>
    <p:sldId id="390" r:id="rId69"/>
    <p:sldId id="385" r:id="rId70"/>
    <p:sldId id="392" r:id="rId71"/>
    <p:sldId id="386" r:id="rId72"/>
    <p:sldId id="387" r:id="rId73"/>
    <p:sldId id="388" r:id="rId74"/>
    <p:sldId id="389" r:id="rId75"/>
    <p:sldId id="393" r:id="rId76"/>
    <p:sldId id="394" r:id="rId77"/>
    <p:sldId id="395" r:id="rId7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CC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746" autoAdjust="0"/>
    <p:restoredTop sz="94660"/>
  </p:normalViewPr>
  <p:slideViewPr>
    <p:cSldViewPr>
      <p:cViewPr varScale="1">
        <p:scale>
          <a:sx n="86" d="100"/>
          <a:sy n="86" d="100"/>
        </p:scale>
        <p:origin x="-90" y="-94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272B7B-43F4-42C2-913F-7228ECF126BD}" type="datetimeFigureOut">
              <a:rPr lang="en-US" smtClean="0"/>
              <a:pPr/>
              <a:t>12/2/2010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9BC8-186E-4391-9271-944B43B5993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A89D8F-2C80-4976-B5A9-A17695868A8A}" type="datetimeFigureOut">
              <a:rPr lang="en-US" smtClean="0"/>
              <a:pPr/>
              <a:t>12/2/2010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E4F72D-7D23-44DD-927B-B4F8799124A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E4F72D-7D23-44DD-927B-B4F8799124A1}"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A170D-0BDD-4638-9A1B-2043113D8863}" type="datetimeFigureOut">
              <a:rPr lang="en-US" smtClean="0"/>
              <a:pPr/>
              <a:t>12/2/2010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A170D-0BDD-4638-9A1B-2043113D8863}" type="datetimeFigureOut">
              <a:rPr lang="en-US" smtClean="0"/>
              <a:pPr/>
              <a:t>12/2/2010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A170D-0BDD-4638-9A1B-2043113D8863}" type="datetimeFigureOut">
              <a:rPr lang="en-US" smtClean="0"/>
              <a:pPr/>
              <a:t>12/2/2010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A170D-0BDD-4638-9A1B-2043113D8863}" type="datetimeFigureOut">
              <a:rPr lang="en-US" smtClean="0"/>
              <a:pPr/>
              <a:t>12/2/2010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A170D-0BDD-4638-9A1B-2043113D8863}" type="datetimeFigureOut">
              <a:rPr lang="en-US" smtClean="0"/>
              <a:pPr/>
              <a:t>12/2/2010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12/2/2010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12/2/2010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8AA170D-0BDD-4638-9A1B-2043113D8863}" type="datetimeFigureOut">
              <a:rPr lang="en-US" smtClean="0"/>
              <a:pPr/>
              <a:t>12/2/2010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8766CD-751F-4563-94E6-E8FE1AE84C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57400" y="1200150"/>
            <a:ext cx="4860177" cy="707886"/>
          </a:xfrm>
          <a:prstGeom prst="rect">
            <a:avLst/>
          </a:prstGeom>
          <a:noFill/>
        </p:spPr>
        <p:txBody>
          <a:bodyPr wrap="none" rtlCol="0">
            <a:spAutoFit/>
          </a:bodyPr>
          <a:lstStyle/>
          <a:p>
            <a:pPr algn="ctr"/>
            <a:r>
              <a:rPr lang="en-US" sz="4000" b="1" dirty="0" smtClean="0">
                <a:solidFill>
                  <a:srgbClr val="CC0000"/>
                </a:solidFill>
                <a:effectLst>
                  <a:outerShdw blurRad="38100" dist="38100" dir="2700000" algn="tl">
                    <a:srgbClr val="000000">
                      <a:alpha val="43137"/>
                    </a:srgbClr>
                  </a:outerShdw>
                </a:effectLst>
              </a:rPr>
              <a:t>Unit 4: Macro Failures</a:t>
            </a:r>
            <a:endParaRPr lang="en-US" sz="4000" b="1" dirty="0">
              <a:solidFill>
                <a:srgbClr val="CC0000"/>
              </a:solidFill>
              <a:effectLst>
                <a:outerShdw blurRad="38100" dist="38100" dir="2700000" algn="tl">
                  <a:srgbClr val="000000">
                    <a:alpha val="43137"/>
                  </a:srgbClr>
                </a:outerShdw>
              </a:effectLst>
            </a:endParaRPr>
          </a:p>
        </p:txBody>
      </p:sp>
      <p:sp>
        <p:nvSpPr>
          <p:cNvPr id="12" name="TextBox 11"/>
          <p:cNvSpPr txBox="1"/>
          <p:nvPr/>
        </p:nvSpPr>
        <p:spPr>
          <a:xfrm>
            <a:off x="2362200" y="2438221"/>
            <a:ext cx="4315349" cy="1200329"/>
          </a:xfrm>
          <a:prstGeom prst="rect">
            <a:avLst/>
          </a:prstGeom>
          <a:noFill/>
        </p:spPr>
        <p:txBody>
          <a:bodyPr wrap="none" rtlCol="0">
            <a:spAutoFit/>
          </a:bodyPr>
          <a:lstStyle/>
          <a:p>
            <a:pPr algn="ctr"/>
            <a:r>
              <a:rPr lang="en-US" sz="3600" b="1" dirty="0" smtClean="0">
                <a:effectLst>
                  <a:outerShdw blurRad="38100" dist="38100" dir="2700000" algn="tl">
                    <a:srgbClr val="000000">
                      <a:alpha val="43137"/>
                    </a:srgbClr>
                  </a:outerShdw>
                </a:effectLst>
              </a:rPr>
              <a:t>The Great Depression</a:t>
            </a:r>
          </a:p>
          <a:p>
            <a:pPr algn="ctr"/>
            <a:r>
              <a:rPr lang="en-US" sz="3600" b="1" dirty="0" smtClean="0">
                <a:effectLst>
                  <a:outerShdw blurRad="38100" dist="38100" dir="2700000" algn="tl">
                    <a:srgbClr val="000000">
                      <a:alpha val="43137"/>
                    </a:srgbClr>
                  </a:outerShdw>
                </a:effectLst>
              </a:rPr>
              <a:t>12/2/2010</a:t>
            </a:r>
          </a:p>
        </p:txBody>
      </p:sp>
      <p:pic>
        <p:nvPicPr>
          <p:cNvPr id="7" name="Picture 6" descr="slump.png"/>
          <p:cNvPicPr>
            <a:picLocks noChangeAspect="1"/>
          </p:cNvPicPr>
          <p:nvPr/>
        </p:nvPicPr>
        <p:blipFill>
          <a:blip r:embed="rId2"/>
          <a:stretch>
            <a:fillRect/>
          </a:stretch>
        </p:blipFill>
        <p:spPr>
          <a:xfrm>
            <a:off x="7099528" y="687931"/>
            <a:ext cx="1815872" cy="1807619"/>
          </a:xfrm>
          <a:prstGeom prst="rect">
            <a:avLst/>
          </a:prstGeom>
        </p:spPr>
      </p:pic>
      <p:pic>
        <p:nvPicPr>
          <p:cNvPr id="8" name="Picture 7" descr="slump.png"/>
          <p:cNvPicPr>
            <a:picLocks noChangeAspect="1"/>
          </p:cNvPicPr>
          <p:nvPr/>
        </p:nvPicPr>
        <p:blipFill>
          <a:blip r:embed="rId2"/>
          <a:stretch>
            <a:fillRect/>
          </a:stretch>
        </p:blipFill>
        <p:spPr>
          <a:xfrm>
            <a:off x="241528" y="666750"/>
            <a:ext cx="1815872" cy="180761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5042" y="133350"/>
            <a:ext cx="397435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Debt-Deflation</a:t>
            </a:r>
          </a:p>
        </p:txBody>
      </p:sp>
      <p:sp>
        <p:nvSpPr>
          <p:cNvPr id="4" name="TextBox 3"/>
          <p:cNvSpPr txBox="1"/>
          <p:nvPr/>
        </p:nvSpPr>
        <p:spPr>
          <a:xfrm>
            <a:off x="2895600" y="900589"/>
            <a:ext cx="6096000" cy="4185761"/>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buying on margin </a:t>
            </a:r>
            <a:r>
              <a:rPr lang="en-US" sz="2800" b="1" dirty="0" smtClean="0"/>
              <a:t>–</a:t>
            </a:r>
          </a:p>
          <a:p>
            <a:pPr algn="ctr"/>
            <a:r>
              <a:rPr lang="en-US" sz="2800" b="1" dirty="0" smtClean="0"/>
              <a:t>purchase of an asset by paying the margin and borrowing the balance</a:t>
            </a:r>
          </a:p>
          <a:p>
            <a:pPr algn="ctr"/>
            <a:r>
              <a:rPr lang="en-US" sz="2800" b="1" dirty="0" smtClean="0"/>
              <a:t>from a bank or broker</a:t>
            </a:r>
          </a:p>
          <a:p>
            <a:pPr algn="ctr"/>
            <a:endParaRPr lang="en-US" sz="1400" b="1" dirty="0" smtClean="0"/>
          </a:p>
          <a:p>
            <a:pPr algn="ctr"/>
            <a:r>
              <a:rPr lang="en-US" sz="2800" b="1" dirty="0" smtClean="0">
                <a:effectLst>
                  <a:outerShdw blurRad="38100" dist="38100" dir="2700000" algn="tl">
                    <a:srgbClr val="000000">
                      <a:alpha val="43137"/>
                    </a:srgbClr>
                  </a:outerShdw>
                </a:effectLst>
              </a:rPr>
              <a:t>margin call </a:t>
            </a:r>
            <a:r>
              <a:rPr lang="en-US" sz="2800" b="1" dirty="0" smtClean="0"/>
              <a:t>–</a:t>
            </a:r>
          </a:p>
          <a:p>
            <a:pPr algn="ctr"/>
            <a:r>
              <a:rPr lang="en-US" sz="2800" b="1" dirty="0" smtClean="0"/>
              <a:t>lender’s demand on an investor using margin to deposit additional money or securities so that the margin account is brought up to the minimum margin</a:t>
            </a:r>
          </a:p>
        </p:txBody>
      </p:sp>
      <p:pic>
        <p:nvPicPr>
          <p:cNvPr id="5" name="Picture 4" descr="irving_fisher.jpg"/>
          <p:cNvPicPr>
            <a:picLocks noChangeAspect="1"/>
          </p:cNvPicPr>
          <p:nvPr/>
        </p:nvPicPr>
        <p:blipFill>
          <a:blip r:embed="rId2"/>
          <a:stretch>
            <a:fillRect/>
          </a:stretch>
        </p:blipFill>
        <p:spPr>
          <a:xfrm>
            <a:off x="190500" y="1360170"/>
            <a:ext cx="2400300" cy="3040380"/>
          </a:xfrm>
          <a:prstGeom prst="rect">
            <a:avLst/>
          </a:prstGeom>
          <a:ln>
            <a:solidFill>
              <a:schemeClr val="tx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5042" y="133350"/>
            <a:ext cx="397435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Debt-Deflation</a:t>
            </a:r>
          </a:p>
        </p:txBody>
      </p:sp>
      <p:sp>
        <p:nvSpPr>
          <p:cNvPr id="3" name="TextBox 2"/>
          <p:cNvSpPr txBox="1"/>
          <p:nvPr/>
        </p:nvSpPr>
        <p:spPr>
          <a:xfrm>
            <a:off x="2667000" y="819150"/>
            <a:ext cx="6400800" cy="4401205"/>
          </a:xfrm>
          <a:prstGeom prst="rect">
            <a:avLst/>
          </a:prstGeom>
          <a:noFill/>
        </p:spPr>
        <p:txBody>
          <a:bodyPr wrap="square" rtlCol="0">
            <a:spAutoFit/>
          </a:bodyPr>
          <a:lstStyle/>
          <a:p>
            <a:pPr>
              <a:buFont typeface="Arial" pitchFamily="34" charset="0"/>
              <a:buChar char="•"/>
            </a:pPr>
            <a:r>
              <a:rPr lang="en-US" sz="2800" b="1" dirty="0" smtClean="0"/>
              <a:t> margin calls</a:t>
            </a:r>
          </a:p>
          <a:p>
            <a:pPr lvl="1">
              <a:buFont typeface="Courier New" pitchFamily="49" charset="0"/>
              <a:buChar char="o"/>
            </a:pPr>
            <a:r>
              <a:rPr lang="en-US" sz="2800" b="1" dirty="0" smtClean="0"/>
              <a:t> margin requirements were 10%</a:t>
            </a:r>
          </a:p>
          <a:p>
            <a:pPr lvl="1">
              <a:buFont typeface="Courier New" pitchFamily="49" charset="0"/>
              <a:buChar char="o"/>
            </a:pPr>
            <a:r>
              <a:rPr lang="en-US" sz="2800" b="1" dirty="0" smtClean="0"/>
              <a:t> margin calls when stocks declined</a:t>
            </a:r>
          </a:p>
          <a:p>
            <a:pPr lvl="1">
              <a:buFont typeface="Courier New" pitchFamily="49" charset="0"/>
              <a:buChar char="o"/>
            </a:pPr>
            <a:r>
              <a:rPr lang="en-US" sz="2800" b="1" dirty="0" smtClean="0"/>
              <a:t> selling made stocks decline more</a:t>
            </a:r>
          </a:p>
          <a:p>
            <a:pPr>
              <a:buFont typeface="Arial" pitchFamily="34" charset="0"/>
              <a:buChar char="•"/>
            </a:pPr>
            <a:r>
              <a:rPr lang="en-US" sz="2800" b="1" dirty="0" smtClean="0"/>
              <a:t> banks</a:t>
            </a:r>
          </a:p>
          <a:p>
            <a:pPr lvl="1">
              <a:buFont typeface="Courier New" pitchFamily="49" charset="0"/>
              <a:buChar char="o"/>
            </a:pPr>
            <a:r>
              <a:rPr lang="en-US" sz="2800" b="1" dirty="0" smtClean="0"/>
              <a:t> didn’t re-lend called in loans</a:t>
            </a:r>
          </a:p>
          <a:p>
            <a:pPr lvl="1">
              <a:buFont typeface="Courier New" pitchFamily="49" charset="0"/>
              <a:buChar char="o"/>
            </a:pPr>
            <a:r>
              <a:rPr lang="en-US" sz="2800" b="1" dirty="0" smtClean="0"/>
              <a:t> borrowers default, banks insolvent</a:t>
            </a:r>
          </a:p>
          <a:p>
            <a:pPr lvl="1">
              <a:buFont typeface="Courier New" pitchFamily="49" charset="0"/>
              <a:buChar char="o"/>
            </a:pPr>
            <a:r>
              <a:rPr lang="en-US" sz="2800" b="1" dirty="0" smtClean="0"/>
              <a:t> bank runs, bank panics, bank failures</a:t>
            </a:r>
          </a:p>
          <a:p>
            <a:pPr>
              <a:buFont typeface="Arial" pitchFamily="34" charset="0"/>
              <a:buChar char="•"/>
            </a:pPr>
            <a:r>
              <a:rPr lang="en-US" sz="2800" b="1" dirty="0" smtClean="0"/>
              <a:t> spirals in margin calls &amp; bank failures</a:t>
            </a:r>
          </a:p>
          <a:p>
            <a:pPr lvl="1">
              <a:buFont typeface="Courier New" pitchFamily="49" charset="0"/>
              <a:buChar char="o"/>
            </a:pPr>
            <a:r>
              <a:rPr lang="en-US" sz="2800" b="1" dirty="0" smtClean="0"/>
              <a:t> massive deflation</a:t>
            </a:r>
          </a:p>
        </p:txBody>
      </p:sp>
      <p:pic>
        <p:nvPicPr>
          <p:cNvPr id="5" name="Picture 4" descr="irving_fisher.jpg"/>
          <p:cNvPicPr>
            <a:picLocks noChangeAspect="1"/>
          </p:cNvPicPr>
          <p:nvPr/>
        </p:nvPicPr>
        <p:blipFill>
          <a:blip r:embed="rId2"/>
          <a:stretch>
            <a:fillRect/>
          </a:stretch>
        </p:blipFill>
        <p:spPr>
          <a:xfrm>
            <a:off x="190500" y="1360170"/>
            <a:ext cx="2400300" cy="3040380"/>
          </a:xfrm>
          <a:prstGeom prst="rect">
            <a:avLst/>
          </a:prstGeom>
          <a:ln>
            <a:solidFill>
              <a:schemeClr val="tx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7370" y="133350"/>
            <a:ext cx="302243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Monetarist</a:t>
            </a:r>
          </a:p>
        </p:txBody>
      </p:sp>
      <p:sp>
        <p:nvSpPr>
          <p:cNvPr id="4" name="TextBox 3"/>
          <p:cNvSpPr txBox="1"/>
          <p:nvPr/>
        </p:nvSpPr>
        <p:spPr>
          <a:xfrm>
            <a:off x="2895600" y="1305163"/>
            <a:ext cx="6096000" cy="3323987"/>
          </a:xfrm>
          <a:prstGeom prst="rect">
            <a:avLst/>
          </a:prstGeom>
          <a:noFill/>
        </p:spPr>
        <p:txBody>
          <a:bodyPr wrap="square" rtlCol="0">
            <a:spAutoFit/>
          </a:bodyPr>
          <a:lstStyle/>
          <a:p>
            <a:pPr algn="ctr"/>
            <a:r>
              <a:rPr lang="en-US" sz="2800" b="1" dirty="0" smtClean="0"/>
              <a:t>Milton Friedman and Anna J. Schwartz wrote a detailed monetary history of the United States with a new theory about the Great Depression.</a:t>
            </a:r>
          </a:p>
          <a:p>
            <a:pPr algn="ctr"/>
            <a:endParaRPr lang="en-US" sz="1400" b="1" dirty="0" smtClean="0"/>
          </a:p>
          <a:p>
            <a:pPr algn="ctr"/>
            <a:r>
              <a:rPr lang="en-US" sz="2800" b="1" dirty="0" smtClean="0"/>
              <a:t>They believed the depression was caused by </a:t>
            </a:r>
            <a:r>
              <a:rPr lang="en-US" sz="2800" b="1" dirty="0" err="1" smtClean="0"/>
              <a:t>contractionary</a:t>
            </a:r>
            <a:r>
              <a:rPr lang="en-US" sz="2800" b="1" dirty="0" smtClean="0"/>
              <a:t> monetary policy by the Federal Reserve.</a:t>
            </a:r>
          </a:p>
        </p:txBody>
      </p:sp>
      <p:pic>
        <p:nvPicPr>
          <p:cNvPr id="5" name="Picture 4" descr="monetary_history_us.gif"/>
          <p:cNvPicPr>
            <a:picLocks noChangeAspect="1"/>
          </p:cNvPicPr>
          <p:nvPr/>
        </p:nvPicPr>
        <p:blipFill>
          <a:blip r:embed="rId2"/>
          <a:stretch>
            <a:fillRect/>
          </a:stretch>
        </p:blipFill>
        <p:spPr>
          <a:xfrm>
            <a:off x="457200" y="1261110"/>
            <a:ext cx="2286000" cy="3444240"/>
          </a:xfrm>
          <a:prstGeom prst="rect">
            <a:avLst/>
          </a:prstGeom>
          <a:ln>
            <a:solidFill>
              <a:schemeClr val="tx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7370" y="133350"/>
            <a:ext cx="302243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Monetarist</a:t>
            </a:r>
          </a:p>
        </p:txBody>
      </p:sp>
      <p:sp>
        <p:nvSpPr>
          <p:cNvPr id="3" name="TextBox 2"/>
          <p:cNvSpPr txBox="1"/>
          <p:nvPr/>
        </p:nvSpPr>
        <p:spPr>
          <a:xfrm>
            <a:off x="2895600" y="1123950"/>
            <a:ext cx="6096000" cy="3754874"/>
          </a:xfrm>
          <a:prstGeom prst="rect">
            <a:avLst/>
          </a:prstGeom>
          <a:noFill/>
        </p:spPr>
        <p:txBody>
          <a:bodyPr wrap="square" rtlCol="0">
            <a:spAutoFit/>
          </a:bodyPr>
          <a:lstStyle/>
          <a:p>
            <a:pPr algn="ctr"/>
            <a:r>
              <a:rPr lang="en-US" sz="2800" b="1" dirty="0" smtClean="0"/>
              <a:t>M1 declined by 25% 1929-1933.</a:t>
            </a:r>
          </a:p>
          <a:p>
            <a:pPr algn="ctr"/>
            <a:r>
              <a:rPr lang="en-US" sz="2800" b="1" dirty="0" smtClean="0"/>
              <a:t>M2 declined by 35% 1929-1933.</a:t>
            </a:r>
          </a:p>
          <a:p>
            <a:pPr algn="ctr"/>
            <a:endParaRPr lang="en-US" sz="1400" b="1" dirty="0" smtClean="0"/>
          </a:p>
          <a:p>
            <a:pPr algn="ctr"/>
            <a:r>
              <a:rPr lang="en-US" sz="2800" b="1" dirty="0" smtClean="0"/>
              <a:t>The Fed was looking at interest rates rather than monetary aggregates.  It only considered M1 the money supply (i.e., didn’t know savings and other M2 elements were part of money supply) and didn’t calculate that very well.</a:t>
            </a:r>
          </a:p>
        </p:txBody>
      </p:sp>
      <p:pic>
        <p:nvPicPr>
          <p:cNvPr id="4" name="Picture 3" descr="monetary_history_us.gif"/>
          <p:cNvPicPr>
            <a:picLocks noChangeAspect="1"/>
          </p:cNvPicPr>
          <p:nvPr/>
        </p:nvPicPr>
        <p:blipFill>
          <a:blip r:embed="rId2"/>
          <a:stretch>
            <a:fillRect/>
          </a:stretch>
        </p:blipFill>
        <p:spPr>
          <a:xfrm>
            <a:off x="457200" y="1261110"/>
            <a:ext cx="2286000" cy="3444240"/>
          </a:xfrm>
          <a:prstGeom prst="rect">
            <a:avLst/>
          </a:prstGeom>
          <a:ln>
            <a:solidFill>
              <a:schemeClr val="tx1"/>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7370" y="133350"/>
            <a:ext cx="302243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Monetarist</a:t>
            </a:r>
          </a:p>
        </p:txBody>
      </p:sp>
      <p:sp>
        <p:nvSpPr>
          <p:cNvPr id="3" name="TextBox 2"/>
          <p:cNvSpPr txBox="1"/>
          <p:nvPr/>
        </p:nvSpPr>
        <p:spPr>
          <a:xfrm>
            <a:off x="2895600" y="1123950"/>
            <a:ext cx="6096000" cy="3754874"/>
          </a:xfrm>
          <a:prstGeom prst="rect">
            <a:avLst/>
          </a:prstGeom>
          <a:noFill/>
        </p:spPr>
        <p:txBody>
          <a:bodyPr wrap="square" rtlCol="0">
            <a:spAutoFit/>
          </a:bodyPr>
          <a:lstStyle/>
          <a:p>
            <a:pPr algn="ctr"/>
            <a:r>
              <a:rPr lang="en-US" sz="2800" b="1" dirty="0" smtClean="0"/>
              <a:t>Early the Depression the Fed didn’t want to expand the money supply, fearful of re-creating the stock bubble.</a:t>
            </a:r>
          </a:p>
          <a:p>
            <a:pPr algn="ctr"/>
            <a:r>
              <a:rPr lang="en-US" sz="2800" b="1" dirty="0" smtClean="0"/>
              <a:t>So in 1928 the Fed began contracting.</a:t>
            </a:r>
          </a:p>
          <a:p>
            <a:pPr algn="ctr"/>
            <a:endParaRPr lang="en-US" sz="1400" b="1" dirty="0" smtClean="0"/>
          </a:p>
          <a:p>
            <a:pPr algn="ctr"/>
            <a:r>
              <a:rPr lang="en-US" sz="2800" b="1" dirty="0" smtClean="0"/>
              <a:t>Late in the Depression the Fed believed it had a loose policy, but did not take into account bank failures which made the money supply still </a:t>
            </a:r>
            <a:r>
              <a:rPr lang="en-US" sz="2800" b="1" dirty="0" err="1" smtClean="0"/>
              <a:t>contractionary</a:t>
            </a:r>
            <a:r>
              <a:rPr lang="en-US" sz="2800" b="1" dirty="0" smtClean="0"/>
              <a:t>.</a:t>
            </a:r>
          </a:p>
        </p:txBody>
      </p:sp>
      <p:pic>
        <p:nvPicPr>
          <p:cNvPr id="4" name="Picture 3" descr="monetary_history_us.gif"/>
          <p:cNvPicPr>
            <a:picLocks noChangeAspect="1"/>
          </p:cNvPicPr>
          <p:nvPr/>
        </p:nvPicPr>
        <p:blipFill>
          <a:blip r:embed="rId2"/>
          <a:stretch>
            <a:fillRect/>
          </a:stretch>
        </p:blipFill>
        <p:spPr>
          <a:xfrm>
            <a:off x="457200" y="1261110"/>
            <a:ext cx="2286000" cy="3444240"/>
          </a:xfrm>
          <a:prstGeom prst="rect">
            <a:avLst/>
          </a:prstGeom>
          <a:ln>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7370" y="133350"/>
            <a:ext cx="302243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Monetarist</a:t>
            </a:r>
          </a:p>
        </p:txBody>
      </p:sp>
      <p:sp>
        <p:nvSpPr>
          <p:cNvPr id="3" name="TextBox 2"/>
          <p:cNvSpPr txBox="1"/>
          <p:nvPr/>
        </p:nvSpPr>
        <p:spPr>
          <a:xfrm>
            <a:off x="2895600" y="1444407"/>
            <a:ext cx="6096000" cy="3108543"/>
          </a:xfrm>
          <a:prstGeom prst="rect">
            <a:avLst/>
          </a:prstGeom>
          <a:noFill/>
        </p:spPr>
        <p:txBody>
          <a:bodyPr wrap="square" rtlCol="0">
            <a:spAutoFit/>
          </a:bodyPr>
          <a:lstStyle/>
          <a:p>
            <a:pPr algn="ctr"/>
            <a:r>
              <a:rPr lang="en-US" sz="2800" b="1" dirty="0" smtClean="0"/>
              <a:t>In addition the president of the NY Fed bank (Benjamin Strong) died in 1928.  He was most in tune with international financial conditions and a powerful figure among bankers.  The power vacuum left in his absence was not filled by anyone particularly competent.</a:t>
            </a:r>
          </a:p>
        </p:txBody>
      </p:sp>
      <p:pic>
        <p:nvPicPr>
          <p:cNvPr id="4" name="Picture 3" descr="monetary_history_us.gif"/>
          <p:cNvPicPr>
            <a:picLocks noChangeAspect="1"/>
          </p:cNvPicPr>
          <p:nvPr/>
        </p:nvPicPr>
        <p:blipFill>
          <a:blip r:embed="rId2"/>
          <a:stretch>
            <a:fillRect/>
          </a:stretch>
        </p:blipFill>
        <p:spPr>
          <a:xfrm>
            <a:off x="457200" y="1261110"/>
            <a:ext cx="2286000" cy="3444240"/>
          </a:xfrm>
          <a:prstGeom prst="rect">
            <a:avLst/>
          </a:prstGeom>
          <a:ln>
            <a:solidFill>
              <a:schemeClr val="tx1"/>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7370" y="133350"/>
            <a:ext cx="302243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Monetarist</a:t>
            </a:r>
          </a:p>
        </p:txBody>
      </p:sp>
      <p:sp>
        <p:nvSpPr>
          <p:cNvPr id="3" name="TextBox 2"/>
          <p:cNvSpPr txBox="1"/>
          <p:nvPr/>
        </p:nvSpPr>
        <p:spPr>
          <a:xfrm>
            <a:off x="2895600" y="1504950"/>
            <a:ext cx="6096000" cy="2893100"/>
          </a:xfrm>
          <a:prstGeom prst="rect">
            <a:avLst/>
          </a:prstGeom>
          <a:noFill/>
        </p:spPr>
        <p:txBody>
          <a:bodyPr wrap="square" rtlCol="0">
            <a:spAutoFit/>
          </a:bodyPr>
          <a:lstStyle/>
          <a:p>
            <a:pPr algn="ctr"/>
            <a:r>
              <a:rPr lang="en-US" sz="2800" b="1" dirty="0" smtClean="0"/>
              <a:t>Doubling reserve requirements led to a double dip recession in 1936.</a:t>
            </a:r>
          </a:p>
          <a:p>
            <a:pPr algn="ctr"/>
            <a:endParaRPr lang="en-US" sz="1400" b="1" dirty="0" smtClean="0"/>
          </a:p>
          <a:p>
            <a:pPr algn="ctr"/>
            <a:r>
              <a:rPr lang="en-US" sz="2800" b="1" dirty="0" smtClean="0"/>
              <a:t>In general Federal Reserve policy was the opposite of what should have been done in hindsight according to economists Friedman and Schwartz.</a:t>
            </a:r>
          </a:p>
        </p:txBody>
      </p:sp>
      <p:pic>
        <p:nvPicPr>
          <p:cNvPr id="4" name="Picture 3" descr="monetary_history_us.gif"/>
          <p:cNvPicPr>
            <a:picLocks noChangeAspect="1"/>
          </p:cNvPicPr>
          <p:nvPr/>
        </p:nvPicPr>
        <p:blipFill>
          <a:blip r:embed="rId2"/>
          <a:stretch>
            <a:fillRect/>
          </a:stretch>
        </p:blipFill>
        <p:spPr>
          <a:xfrm>
            <a:off x="457200" y="1261110"/>
            <a:ext cx="2286000" cy="3444240"/>
          </a:xfrm>
          <a:prstGeom prst="rect">
            <a:avLst/>
          </a:prstGeom>
          <a:ln>
            <a:solidFill>
              <a:schemeClr val="tx1"/>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7370" y="133350"/>
            <a:ext cx="302243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Monetarist</a:t>
            </a:r>
          </a:p>
        </p:txBody>
      </p:sp>
      <p:pic>
        <p:nvPicPr>
          <p:cNvPr id="3" name="Picture 2" descr="monetary_history_us.gif"/>
          <p:cNvPicPr>
            <a:picLocks noChangeAspect="1"/>
          </p:cNvPicPr>
          <p:nvPr/>
        </p:nvPicPr>
        <p:blipFill>
          <a:blip r:embed="rId2"/>
          <a:stretch>
            <a:fillRect/>
          </a:stretch>
        </p:blipFill>
        <p:spPr>
          <a:xfrm>
            <a:off x="457200" y="1261110"/>
            <a:ext cx="2286000" cy="3444240"/>
          </a:xfrm>
          <a:prstGeom prst="rect">
            <a:avLst/>
          </a:prstGeom>
          <a:ln>
            <a:solidFill>
              <a:schemeClr val="tx1"/>
            </a:solidFill>
          </a:ln>
        </p:spPr>
      </p:pic>
      <p:sp>
        <p:nvSpPr>
          <p:cNvPr id="4" name="TextBox 3"/>
          <p:cNvSpPr txBox="1"/>
          <p:nvPr/>
        </p:nvSpPr>
        <p:spPr>
          <a:xfrm>
            <a:off x="2819400" y="819150"/>
            <a:ext cx="6248400" cy="4401205"/>
          </a:xfrm>
          <a:prstGeom prst="rect">
            <a:avLst/>
          </a:prstGeom>
          <a:noFill/>
        </p:spPr>
        <p:txBody>
          <a:bodyPr wrap="square" rtlCol="0">
            <a:spAutoFit/>
          </a:bodyPr>
          <a:lstStyle/>
          <a:p>
            <a:pPr>
              <a:buFont typeface="Arial" pitchFamily="34" charset="0"/>
              <a:buChar char="•"/>
            </a:pPr>
            <a:r>
              <a:rPr lang="en-US" sz="2800" b="1" dirty="0" smtClean="0"/>
              <a:t> money supply</a:t>
            </a:r>
          </a:p>
          <a:p>
            <a:pPr lvl="1">
              <a:buFont typeface="Courier New" pitchFamily="49" charset="0"/>
              <a:buChar char="o"/>
            </a:pPr>
            <a:r>
              <a:rPr lang="en-US" sz="2800" b="1" dirty="0" smtClean="0"/>
              <a:t> M1 declined by 25% 1929-1933</a:t>
            </a:r>
          </a:p>
          <a:p>
            <a:pPr lvl="1">
              <a:buFont typeface="Courier New" pitchFamily="49" charset="0"/>
              <a:buChar char="o"/>
            </a:pPr>
            <a:r>
              <a:rPr lang="en-US" sz="2800" b="1" dirty="0" smtClean="0"/>
              <a:t> M2 declined by 35% 1929-1933</a:t>
            </a:r>
          </a:p>
          <a:p>
            <a:pPr>
              <a:buFont typeface="Arial" pitchFamily="34" charset="0"/>
              <a:buChar char="•"/>
            </a:pPr>
            <a:r>
              <a:rPr lang="en-US" sz="2800" b="1" dirty="0" smtClean="0"/>
              <a:t> Federal Reserve</a:t>
            </a:r>
          </a:p>
          <a:p>
            <a:pPr lvl="1">
              <a:buFont typeface="Courier New" pitchFamily="49" charset="0"/>
              <a:buChar char="o"/>
            </a:pPr>
            <a:r>
              <a:rPr lang="en-US" sz="2800" b="1" dirty="0" smtClean="0"/>
              <a:t> looked at interest rates, not M1</a:t>
            </a:r>
          </a:p>
          <a:p>
            <a:pPr lvl="1">
              <a:buFont typeface="Courier New" pitchFamily="49" charset="0"/>
              <a:buChar char="o"/>
            </a:pPr>
            <a:r>
              <a:rPr lang="en-US" sz="2800" b="1" dirty="0" smtClean="0"/>
              <a:t> tight policy 1928 (stock market)</a:t>
            </a:r>
          </a:p>
          <a:p>
            <a:pPr lvl="1">
              <a:buFont typeface="Courier New" pitchFamily="49" charset="0"/>
              <a:buChar char="o"/>
            </a:pPr>
            <a:r>
              <a:rPr lang="en-US" sz="2800" b="1" dirty="0" smtClean="0"/>
              <a:t> believed loose later, really tight</a:t>
            </a:r>
          </a:p>
          <a:p>
            <a:pPr lvl="2">
              <a:buFont typeface="Wingdings" pitchFamily="2" charset="2"/>
              <a:buChar char="§"/>
            </a:pPr>
            <a:r>
              <a:rPr lang="en-US" sz="2800" b="1" dirty="0" smtClean="0"/>
              <a:t> due to bank failures</a:t>
            </a:r>
          </a:p>
          <a:p>
            <a:pPr lvl="1">
              <a:buFont typeface="Courier New" pitchFamily="49" charset="0"/>
              <a:buChar char="o"/>
            </a:pPr>
            <a:r>
              <a:rPr lang="en-US" sz="2800" b="1" dirty="0" smtClean="0"/>
              <a:t> doubled reserve requirements 1936</a:t>
            </a:r>
          </a:p>
          <a:p>
            <a:pPr lvl="2">
              <a:buFont typeface="Wingdings" pitchFamily="2" charset="2"/>
              <a:buChar char="§"/>
            </a:pPr>
            <a:r>
              <a:rPr lang="en-US" sz="2800" b="1" dirty="0" smtClean="0"/>
              <a:t> led to double dip recession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6575" y="133350"/>
            <a:ext cx="808022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Austrian Business Cycle Theory</a:t>
            </a:r>
          </a:p>
        </p:txBody>
      </p:sp>
      <p:sp>
        <p:nvSpPr>
          <p:cNvPr id="3" name="TextBox 2"/>
          <p:cNvSpPr txBox="1"/>
          <p:nvPr/>
        </p:nvSpPr>
        <p:spPr>
          <a:xfrm>
            <a:off x="3733800" y="895350"/>
            <a:ext cx="5181600" cy="4185761"/>
          </a:xfrm>
          <a:prstGeom prst="rect">
            <a:avLst/>
          </a:prstGeom>
          <a:noFill/>
        </p:spPr>
        <p:txBody>
          <a:bodyPr wrap="square" rtlCol="0">
            <a:spAutoFit/>
          </a:bodyPr>
          <a:lstStyle/>
          <a:p>
            <a:pPr algn="ctr"/>
            <a:r>
              <a:rPr lang="en-US" sz="2800" b="1" dirty="0" smtClean="0"/>
              <a:t>Ludwig von </a:t>
            </a:r>
            <a:r>
              <a:rPr lang="en-US" sz="2800" b="1" dirty="0" err="1" smtClean="0"/>
              <a:t>Mises</a:t>
            </a:r>
            <a:r>
              <a:rPr lang="en-US" sz="2800" b="1" dirty="0" smtClean="0"/>
              <a:t> and F.A. Hayek believed the Great Depression was a simple application of the Austrian Business Cycle Theory.</a:t>
            </a:r>
          </a:p>
          <a:p>
            <a:pPr algn="ctr"/>
            <a:endParaRPr lang="en-US" sz="1400" b="1" dirty="0" smtClean="0"/>
          </a:p>
          <a:p>
            <a:pPr algn="ctr"/>
            <a:r>
              <a:rPr lang="en-US" sz="2800" b="1" dirty="0" smtClean="0"/>
              <a:t>The 1920’s were the boom phase, with the Fed setting interest rates artificially low.  The Great Depression was the inevitable bust from </a:t>
            </a:r>
            <a:r>
              <a:rPr lang="en-US" sz="2800" b="1" dirty="0" err="1" smtClean="0"/>
              <a:t>malinvestments</a:t>
            </a:r>
            <a:r>
              <a:rPr lang="en-US" sz="2800" b="1" dirty="0" smtClean="0"/>
              <a:t>.</a:t>
            </a:r>
          </a:p>
        </p:txBody>
      </p:sp>
      <p:pic>
        <p:nvPicPr>
          <p:cNvPr id="5" name="Picture 4" descr="kaynes_vs_hayek_rap.jpg"/>
          <p:cNvPicPr>
            <a:picLocks noChangeAspect="1"/>
          </p:cNvPicPr>
          <p:nvPr/>
        </p:nvPicPr>
        <p:blipFill>
          <a:blip r:embed="rId2"/>
          <a:stretch>
            <a:fillRect/>
          </a:stretch>
        </p:blipFill>
        <p:spPr>
          <a:xfrm>
            <a:off x="304800" y="1750695"/>
            <a:ext cx="3148965" cy="2497455"/>
          </a:xfrm>
          <a:prstGeom prst="rect">
            <a:avLst/>
          </a:prstGeom>
          <a:ln>
            <a:solidFill>
              <a:schemeClr val="tx1"/>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6575" y="133350"/>
            <a:ext cx="808022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Austrian Business Cycle Theory</a:t>
            </a:r>
          </a:p>
        </p:txBody>
      </p:sp>
      <p:pic>
        <p:nvPicPr>
          <p:cNvPr id="4" name="Picture 3" descr="kaynes_vs_hayek_rap.jpg"/>
          <p:cNvPicPr>
            <a:picLocks noChangeAspect="1"/>
          </p:cNvPicPr>
          <p:nvPr/>
        </p:nvPicPr>
        <p:blipFill>
          <a:blip r:embed="rId2"/>
          <a:stretch>
            <a:fillRect/>
          </a:stretch>
        </p:blipFill>
        <p:spPr>
          <a:xfrm>
            <a:off x="304800" y="1750695"/>
            <a:ext cx="3148965" cy="2497455"/>
          </a:xfrm>
          <a:prstGeom prst="rect">
            <a:avLst/>
          </a:prstGeom>
          <a:ln>
            <a:solidFill>
              <a:schemeClr val="tx1"/>
            </a:solidFill>
          </a:ln>
        </p:spPr>
      </p:pic>
      <p:sp>
        <p:nvSpPr>
          <p:cNvPr id="5" name="TextBox 4"/>
          <p:cNvSpPr txBox="1"/>
          <p:nvPr/>
        </p:nvSpPr>
        <p:spPr>
          <a:xfrm>
            <a:off x="3581400" y="1242120"/>
            <a:ext cx="5486400" cy="3539430"/>
          </a:xfrm>
          <a:prstGeom prst="rect">
            <a:avLst/>
          </a:prstGeom>
          <a:noFill/>
        </p:spPr>
        <p:txBody>
          <a:bodyPr wrap="square" rtlCol="0">
            <a:spAutoFit/>
          </a:bodyPr>
          <a:lstStyle/>
          <a:p>
            <a:pPr>
              <a:buFont typeface="Arial" pitchFamily="34" charset="0"/>
              <a:buChar char="•"/>
            </a:pPr>
            <a:r>
              <a:rPr lang="en-US" sz="2800" b="1" dirty="0" smtClean="0"/>
              <a:t> boom</a:t>
            </a:r>
          </a:p>
          <a:p>
            <a:pPr lvl="1">
              <a:buFont typeface="Courier New" pitchFamily="49" charset="0"/>
              <a:buChar char="o"/>
            </a:pPr>
            <a:r>
              <a:rPr lang="en-US" sz="2800" b="1" dirty="0" smtClean="0"/>
              <a:t> artificially low interest rates</a:t>
            </a:r>
          </a:p>
          <a:p>
            <a:pPr lvl="1">
              <a:buFont typeface="Courier New" pitchFamily="49" charset="0"/>
              <a:buChar char="o"/>
            </a:pPr>
            <a:r>
              <a:rPr lang="en-US" sz="2800" b="1" dirty="0" smtClean="0"/>
              <a:t> 1920’s expansion</a:t>
            </a:r>
          </a:p>
          <a:p>
            <a:pPr lvl="1">
              <a:buFont typeface="Courier New" pitchFamily="49" charset="0"/>
              <a:buChar char="o"/>
            </a:pPr>
            <a:r>
              <a:rPr lang="en-US" sz="2800" b="1" dirty="0" smtClean="0"/>
              <a:t> stock bubble</a:t>
            </a:r>
          </a:p>
          <a:p>
            <a:pPr>
              <a:buFont typeface="Arial" pitchFamily="34" charset="0"/>
              <a:buChar char="•"/>
            </a:pPr>
            <a:r>
              <a:rPr lang="en-US" sz="2800" b="1" dirty="0" smtClean="0"/>
              <a:t> bust</a:t>
            </a:r>
          </a:p>
          <a:p>
            <a:pPr lvl="1">
              <a:buFont typeface="Courier New" pitchFamily="49" charset="0"/>
              <a:buChar char="o"/>
            </a:pPr>
            <a:r>
              <a:rPr lang="en-US" sz="2800" b="1" dirty="0" smtClean="0"/>
              <a:t> 1929 stock market crash</a:t>
            </a:r>
          </a:p>
          <a:p>
            <a:pPr lvl="1">
              <a:buFont typeface="Courier New" pitchFamily="49" charset="0"/>
              <a:buChar char="o"/>
            </a:pPr>
            <a:r>
              <a:rPr lang="en-US" sz="2800" b="1" dirty="0" smtClean="0"/>
              <a:t> </a:t>
            </a:r>
            <a:r>
              <a:rPr lang="en-US" sz="2800" b="1" dirty="0" err="1" smtClean="0"/>
              <a:t>malinvestments</a:t>
            </a:r>
            <a:r>
              <a:rPr lang="en-US" sz="2800" b="1" dirty="0" smtClean="0"/>
              <a:t> revealed</a:t>
            </a:r>
          </a:p>
          <a:p>
            <a:pPr lvl="1">
              <a:buFont typeface="Courier New" pitchFamily="49" charset="0"/>
              <a:buChar char="o"/>
            </a:pPr>
            <a:r>
              <a:rPr lang="en-US" sz="2800" b="1" dirty="0" smtClean="0"/>
              <a:t> Great Depression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9365" y="133350"/>
            <a:ext cx="510280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Aggregate Theories</a:t>
            </a:r>
          </a:p>
        </p:txBody>
      </p:sp>
      <p:pic>
        <p:nvPicPr>
          <p:cNvPr id="5" name="Picture 4" descr="hooverville.jpg"/>
          <p:cNvPicPr>
            <a:picLocks noChangeAspect="1"/>
          </p:cNvPicPr>
          <p:nvPr/>
        </p:nvPicPr>
        <p:blipFill>
          <a:blip r:embed="rId2"/>
          <a:stretch>
            <a:fillRect/>
          </a:stretch>
        </p:blipFill>
        <p:spPr>
          <a:xfrm>
            <a:off x="228600" y="1504950"/>
            <a:ext cx="3607435" cy="2806700"/>
          </a:xfrm>
          <a:prstGeom prst="rect">
            <a:avLst/>
          </a:prstGeom>
          <a:ln>
            <a:solidFill>
              <a:schemeClr val="tx1"/>
            </a:solidFill>
          </a:ln>
        </p:spPr>
      </p:pic>
      <p:sp>
        <p:nvSpPr>
          <p:cNvPr id="6" name="TextBox 5"/>
          <p:cNvSpPr txBox="1"/>
          <p:nvPr/>
        </p:nvSpPr>
        <p:spPr>
          <a:xfrm>
            <a:off x="3886200" y="1848981"/>
            <a:ext cx="5105400" cy="2246769"/>
          </a:xfrm>
          <a:prstGeom prst="rect">
            <a:avLst/>
          </a:prstGeom>
          <a:noFill/>
        </p:spPr>
        <p:txBody>
          <a:bodyPr wrap="square" rtlCol="0">
            <a:spAutoFit/>
          </a:bodyPr>
          <a:lstStyle/>
          <a:p>
            <a:pPr>
              <a:buFont typeface="Arial" pitchFamily="34" charset="0"/>
              <a:buChar char="•"/>
            </a:pPr>
            <a:r>
              <a:rPr lang="en-US" sz="2800" b="1" dirty="0" smtClean="0"/>
              <a:t> Keynesian – J.M. Keynes</a:t>
            </a:r>
          </a:p>
          <a:p>
            <a:pPr>
              <a:buFont typeface="Arial" pitchFamily="34" charset="0"/>
              <a:buChar char="•"/>
            </a:pPr>
            <a:r>
              <a:rPr lang="en-US" sz="2800" b="1" dirty="0" smtClean="0"/>
              <a:t> Debt Deflation – Irving Fisher</a:t>
            </a:r>
          </a:p>
          <a:p>
            <a:pPr>
              <a:buFont typeface="Arial" pitchFamily="34" charset="0"/>
              <a:buChar char="•"/>
            </a:pPr>
            <a:r>
              <a:rPr lang="en-US" sz="2800" b="1" dirty="0" smtClean="0"/>
              <a:t> Monetarist – Milton Friedman</a:t>
            </a:r>
          </a:p>
          <a:p>
            <a:pPr>
              <a:buFont typeface="Arial" pitchFamily="34" charset="0"/>
              <a:buChar char="•"/>
            </a:pPr>
            <a:r>
              <a:rPr lang="en-US" sz="2800" b="1" dirty="0" smtClean="0"/>
              <a:t> ABCT – F.A. Hayek &amp; </a:t>
            </a:r>
            <a:r>
              <a:rPr lang="en-US" sz="2800" b="1" dirty="0" err="1" smtClean="0"/>
              <a:t>L.v</a:t>
            </a:r>
            <a:r>
              <a:rPr lang="en-US" sz="2800" b="1" dirty="0" smtClean="0"/>
              <a:t>. </a:t>
            </a:r>
            <a:r>
              <a:rPr lang="en-US" sz="2800" b="1" dirty="0" err="1" smtClean="0"/>
              <a:t>Mises</a:t>
            </a:r>
            <a:endParaRPr lang="en-US" sz="2800" b="1" dirty="0" smtClean="0"/>
          </a:p>
          <a:p>
            <a:pPr>
              <a:buFont typeface="Arial" pitchFamily="34" charset="0"/>
              <a:buChar char="•"/>
            </a:pPr>
            <a:r>
              <a:rPr lang="en-US" sz="2800" b="1" dirty="0" smtClean="0"/>
              <a:t> Golden Fetters – B. </a:t>
            </a:r>
            <a:r>
              <a:rPr lang="en-US" sz="2800" b="1" dirty="0" err="1" smtClean="0"/>
              <a:t>Eichengreen</a:t>
            </a:r>
            <a:endParaRPr lang="en-US" sz="2800" b="1"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133350"/>
            <a:ext cx="392421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Golden Fetters</a:t>
            </a:r>
          </a:p>
        </p:txBody>
      </p:sp>
      <p:sp>
        <p:nvSpPr>
          <p:cNvPr id="3" name="TextBox 2"/>
          <p:cNvSpPr txBox="1"/>
          <p:nvPr/>
        </p:nvSpPr>
        <p:spPr>
          <a:xfrm>
            <a:off x="3276600" y="976789"/>
            <a:ext cx="5715000" cy="4185761"/>
          </a:xfrm>
          <a:prstGeom prst="rect">
            <a:avLst/>
          </a:prstGeom>
          <a:noFill/>
        </p:spPr>
        <p:txBody>
          <a:bodyPr wrap="square" rtlCol="0">
            <a:spAutoFit/>
          </a:bodyPr>
          <a:lstStyle/>
          <a:p>
            <a:pPr algn="ctr"/>
            <a:r>
              <a:rPr lang="en-US" sz="2800" b="1" dirty="0" smtClean="0"/>
              <a:t>Barry </a:t>
            </a:r>
            <a:r>
              <a:rPr lang="en-US" sz="2800" b="1" dirty="0" err="1" smtClean="0"/>
              <a:t>Eichengreen</a:t>
            </a:r>
            <a:r>
              <a:rPr lang="en-US" sz="2800" b="1" dirty="0" smtClean="0"/>
              <a:t> theorized that the Great Depression was caused by the international gold standard.</a:t>
            </a:r>
          </a:p>
          <a:p>
            <a:pPr algn="ctr"/>
            <a:r>
              <a:rPr lang="en-US" sz="2800" b="1" dirty="0" smtClean="0"/>
              <a:t>He wrote the book </a:t>
            </a:r>
            <a:r>
              <a:rPr lang="en-US" sz="2800" b="1" i="1" dirty="0" smtClean="0"/>
              <a:t>Golden Fetters</a:t>
            </a:r>
            <a:r>
              <a:rPr lang="en-US" sz="2800" b="1" dirty="0" smtClean="0"/>
              <a:t>.</a:t>
            </a:r>
          </a:p>
          <a:p>
            <a:pPr algn="ctr"/>
            <a:endParaRPr lang="en-US" sz="1400" b="1" dirty="0" smtClean="0"/>
          </a:p>
          <a:p>
            <a:pPr algn="ctr"/>
            <a:r>
              <a:rPr lang="en-US" sz="2800" b="1" dirty="0" smtClean="0"/>
              <a:t>In the interwar period (between WWI &amp; WWII) countries operated on the gold exchange standard.  Both gold and foreign currencies could be used as backing for printing money.</a:t>
            </a:r>
          </a:p>
        </p:txBody>
      </p:sp>
      <p:pic>
        <p:nvPicPr>
          <p:cNvPr id="5" name="Picture 4" descr="golden_fetters.jpg"/>
          <p:cNvPicPr>
            <a:picLocks noChangeAspect="1"/>
          </p:cNvPicPr>
          <p:nvPr/>
        </p:nvPicPr>
        <p:blipFill>
          <a:blip r:embed="rId2"/>
          <a:stretch>
            <a:fillRect/>
          </a:stretch>
        </p:blipFill>
        <p:spPr>
          <a:xfrm>
            <a:off x="228600" y="1047750"/>
            <a:ext cx="2857500" cy="3810000"/>
          </a:xfrm>
          <a:prstGeom prst="rect">
            <a:avLst/>
          </a:prstGeom>
          <a:ln>
            <a:solidFill>
              <a:schemeClr val="tx1"/>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133350"/>
            <a:ext cx="392421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Golden Fetters</a:t>
            </a:r>
          </a:p>
        </p:txBody>
      </p:sp>
      <p:sp>
        <p:nvSpPr>
          <p:cNvPr id="3" name="TextBox 2"/>
          <p:cNvSpPr txBox="1"/>
          <p:nvPr/>
        </p:nvSpPr>
        <p:spPr>
          <a:xfrm>
            <a:off x="3276600" y="1352550"/>
            <a:ext cx="5715000" cy="3323987"/>
          </a:xfrm>
          <a:prstGeom prst="rect">
            <a:avLst/>
          </a:prstGeom>
          <a:noFill/>
        </p:spPr>
        <p:txBody>
          <a:bodyPr wrap="square" rtlCol="0">
            <a:spAutoFit/>
          </a:bodyPr>
          <a:lstStyle/>
          <a:p>
            <a:pPr algn="ctr"/>
            <a:r>
              <a:rPr lang="en-US" sz="2800" b="1" dirty="0" smtClean="0"/>
              <a:t>Countries agreed to provide 50% backing of gold or foreign reserves for each dollar printed.  But 30% of foreign reserves had to be gold.  So the minimum backing was 15% gold (all foreign reserves, with 30% gold).</a:t>
            </a:r>
          </a:p>
          <a:p>
            <a:pPr algn="ctr"/>
            <a:endParaRPr lang="en-US" sz="1400" b="1" dirty="0" smtClean="0"/>
          </a:p>
          <a:p>
            <a:pPr algn="ctr"/>
            <a:r>
              <a:rPr lang="en-US" sz="2800" b="1" dirty="0" smtClean="0"/>
              <a:t>(0.5)(0.3) = 0.15</a:t>
            </a:r>
          </a:p>
        </p:txBody>
      </p:sp>
      <p:pic>
        <p:nvPicPr>
          <p:cNvPr id="4" name="Picture 3" descr="golden_fetters.jpg"/>
          <p:cNvPicPr>
            <a:picLocks noChangeAspect="1"/>
          </p:cNvPicPr>
          <p:nvPr/>
        </p:nvPicPr>
        <p:blipFill>
          <a:blip r:embed="rId2"/>
          <a:stretch>
            <a:fillRect/>
          </a:stretch>
        </p:blipFill>
        <p:spPr>
          <a:xfrm>
            <a:off x="228600" y="1047750"/>
            <a:ext cx="2857500" cy="3810000"/>
          </a:xfrm>
          <a:prstGeom prst="rect">
            <a:avLst/>
          </a:prstGeom>
          <a:ln>
            <a:solidFill>
              <a:schemeClr val="tx1"/>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133350"/>
            <a:ext cx="392421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Golden Fetters</a:t>
            </a:r>
          </a:p>
        </p:txBody>
      </p:sp>
      <p:sp>
        <p:nvSpPr>
          <p:cNvPr id="3" name="TextBox 2"/>
          <p:cNvSpPr txBox="1"/>
          <p:nvPr/>
        </p:nvSpPr>
        <p:spPr>
          <a:xfrm>
            <a:off x="3276600" y="895350"/>
            <a:ext cx="5715000" cy="4185761"/>
          </a:xfrm>
          <a:prstGeom prst="rect">
            <a:avLst/>
          </a:prstGeom>
          <a:noFill/>
        </p:spPr>
        <p:txBody>
          <a:bodyPr wrap="square" rtlCol="0">
            <a:spAutoFit/>
          </a:bodyPr>
          <a:lstStyle/>
          <a:p>
            <a:pPr algn="ctr"/>
            <a:r>
              <a:rPr lang="en-US" sz="2800" b="1" dirty="0" smtClean="0"/>
              <a:t>Only countries accruing gold could grow their money supplies.  These were the countries with trade surpluses (exports &gt; imports):</a:t>
            </a:r>
          </a:p>
          <a:p>
            <a:pPr algn="ctr"/>
            <a:r>
              <a:rPr lang="en-US" sz="2800" b="1" dirty="0" smtClean="0"/>
              <a:t>just the United States and France.</a:t>
            </a:r>
          </a:p>
          <a:p>
            <a:pPr algn="ctr"/>
            <a:endParaRPr lang="en-US" sz="1400" b="1" dirty="0" smtClean="0"/>
          </a:p>
          <a:p>
            <a:pPr algn="ctr"/>
            <a:r>
              <a:rPr lang="en-US" sz="2800" b="1" dirty="0" smtClean="0"/>
              <a:t>The U.S. had a tight monetary policy due to the 1920’s stock bubble.  France was afraid of hyperinflation.</a:t>
            </a:r>
          </a:p>
          <a:p>
            <a:pPr algn="ctr"/>
            <a:r>
              <a:rPr lang="en-US" sz="2800" b="1" dirty="0" smtClean="0"/>
              <a:t>Therefore, LM contracted worldwide.</a:t>
            </a:r>
          </a:p>
        </p:txBody>
      </p:sp>
      <p:pic>
        <p:nvPicPr>
          <p:cNvPr id="4" name="Picture 3" descr="golden_fetters.jpg"/>
          <p:cNvPicPr>
            <a:picLocks noChangeAspect="1"/>
          </p:cNvPicPr>
          <p:nvPr/>
        </p:nvPicPr>
        <p:blipFill>
          <a:blip r:embed="rId2"/>
          <a:stretch>
            <a:fillRect/>
          </a:stretch>
        </p:blipFill>
        <p:spPr>
          <a:xfrm>
            <a:off x="228600" y="1047750"/>
            <a:ext cx="2857500" cy="3810000"/>
          </a:xfrm>
          <a:prstGeom prst="rect">
            <a:avLst/>
          </a:prstGeom>
          <a:ln>
            <a:solidFill>
              <a:schemeClr val="tx1"/>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133350"/>
            <a:ext cx="392421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Golden Fetters</a:t>
            </a:r>
          </a:p>
        </p:txBody>
      </p:sp>
      <p:pic>
        <p:nvPicPr>
          <p:cNvPr id="4" name="Picture 3" descr="golden_fetters.jpg"/>
          <p:cNvPicPr>
            <a:picLocks noChangeAspect="1"/>
          </p:cNvPicPr>
          <p:nvPr/>
        </p:nvPicPr>
        <p:blipFill>
          <a:blip r:embed="rId2"/>
          <a:stretch>
            <a:fillRect/>
          </a:stretch>
        </p:blipFill>
        <p:spPr>
          <a:xfrm>
            <a:off x="228600" y="1047750"/>
            <a:ext cx="2857500" cy="3810000"/>
          </a:xfrm>
          <a:prstGeom prst="rect">
            <a:avLst/>
          </a:prstGeom>
          <a:ln>
            <a:solidFill>
              <a:schemeClr val="tx1"/>
            </a:solidFill>
          </a:ln>
        </p:spPr>
      </p:pic>
      <p:sp>
        <p:nvSpPr>
          <p:cNvPr id="5" name="TextBox 4"/>
          <p:cNvSpPr txBox="1"/>
          <p:nvPr/>
        </p:nvSpPr>
        <p:spPr>
          <a:xfrm>
            <a:off x="3276600" y="819150"/>
            <a:ext cx="5791200" cy="4401205"/>
          </a:xfrm>
          <a:prstGeom prst="rect">
            <a:avLst/>
          </a:prstGeom>
          <a:noFill/>
        </p:spPr>
        <p:txBody>
          <a:bodyPr wrap="square" rtlCol="0">
            <a:spAutoFit/>
          </a:bodyPr>
          <a:lstStyle/>
          <a:p>
            <a:pPr>
              <a:buFont typeface="Arial" pitchFamily="34" charset="0"/>
              <a:buChar char="•"/>
            </a:pPr>
            <a:r>
              <a:rPr lang="en-US" sz="2800" b="1" dirty="0" smtClean="0"/>
              <a:t> gold exchange standard</a:t>
            </a:r>
          </a:p>
          <a:p>
            <a:pPr lvl="1">
              <a:buFont typeface="Courier New" pitchFamily="49" charset="0"/>
              <a:buChar char="o"/>
            </a:pPr>
            <a:r>
              <a:rPr lang="en-US" sz="2800" b="1" dirty="0" smtClean="0"/>
              <a:t> restrictions on printing money</a:t>
            </a:r>
          </a:p>
          <a:p>
            <a:pPr lvl="2">
              <a:buFont typeface="Wingdings" pitchFamily="2" charset="2"/>
              <a:buChar char="§"/>
            </a:pPr>
            <a:r>
              <a:rPr lang="en-US" sz="2800" b="1" dirty="0" smtClean="0"/>
              <a:t> 15% minimum gold backing</a:t>
            </a:r>
          </a:p>
          <a:p>
            <a:pPr>
              <a:buFont typeface="Arial" pitchFamily="34" charset="0"/>
              <a:buChar char="•"/>
            </a:pPr>
            <a:r>
              <a:rPr lang="en-US" sz="2800" b="1" dirty="0" smtClean="0"/>
              <a:t> must import gold to print money</a:t>
            </a:r>
          </a:p>
          <a:p>
            <a:pPr lvl="1">
              <a:buFont typeface="Courier New" pitchFamily="49" charset="0"/>
              <a:buChar char="o"/>
            </a:pPr>
            <a:r>
              <a:rPr lang="en-US" sz="2800" b="1" dirty="0" smtClean="0"/>
              <a:t> only trade surplus countries</a:t>
            </a:r>
          </a:p>
          <a:p>
            <a:pPr lvl="2">
              <a:buFont typeface="Wingdings" pitchFamily="2" charset="2"/>
              <a:buChar char="§"/>
            </a:pPr>
            <a:r>
              <a:rPr lang="en-US" sz="2800" b="1" dirty="0" smtClean="0"/>
              <a:t> United States – contracted</a:t>
            </a:r>
          </a:p>
          <a:p>
            <a:pPr lvl="2">
              <a:buFont typeface="Wingdings" pitchFamily="2" charset="2"/>
              <a:buChar char="§"/>
            </a:pPr>
            <a:r>
              <a:rPr lang="en-US" sz="2800" b="1" dirty="0" smtClean="0"/>
              <a:t> France – feared hyperinflation</a:t>
            </a:r>
          </a:p>
          <a:p>
            <a:pPr>
              <a:buFont typeface="Arial" pitchFamily="34" charset="0"/>
              <a:buChar char="•"/>
            </a:pPr>
            <a:r>
              <a:rPr lang="en-US" sz="2800" b="1" dirty="0" smtClean="0"/>
              <a:t> LM contracted worldwide</a:t>
            </a:r>
          </a:p>
          <a:p>
            <a:pPr lvl="1">
              <a:buFont typeface="Courier New" pitchFamily="49" charset="0"/>
              <a:buChar char="o"/>
            </a:pPr>
            <a:r>
              <a:rPr lang="en-US" sz="2800" b="1" dirty="0" smtClean="0"/>
              <a:t> deflation</a:t>
            </a:r>
          </a:p>
          <a:p>
            <a:pPr lvl="1">
              <a:buFont typeface="Courier New" pitchFamily="49" charset="0"/>
              <a:buChar char="o"/>
            </a:pPr>
            <a:r>
              <a:rPr lang="en-US" sz="2800" b="1" dirty="0" smtClean="0"/>
              <a:t> output declined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6762" y="133350"/>
            <a:ext cx="401263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Other Theories</a:t>
            </a:r>
          </a:p>
        </p:txBody>
      </p:sp>
      <p:pic>
        <p:nvPicPr>
          <p:cNvPr id="3" name="Picture 2" descr="hooverville.jpg"/>
          <p:cNvPicPr>
            <a:picLocks noChangeAspect="1"/>
          </p:cNvPicPr>
          <p:nvPr/>
        </p:nvPicPr>
        <p:blipFill>
          <a:blip r:embed="rId2"/>
          <a:stretch>
            <a:fillRect/>
          </a:stretch>
        </p:blipFill>
        <p:spPr>
          <a:xfrm>
            <a:off x="228600" y="1504950"/>
            <a:ext cx="3607435" cy="2806700"/>
          </a:xfrm>
          <a:prstGeom prst="rect">
            <a:avLst/>
          </a:prstGeom>
          <a:ln>
            <a:solidFill>
              <a:schemeClr val="tx1"/>
            </a:solidFill>
          </a:ln>
        </p:spPr>
      </p:pic>
      <p:sp>
        <p:nvSpPr>
          <p:cNvPr id="4" name="TextBox 3"/>
          <p:cNvSpPr txBox="1"/>
          <p:nvPr/>
        </p:nvSpPr>
        <p:spPr>
          <a:xfrm>
            <a:off x="4343400" y="1368207"/>
            <a:ext cx="3962400" cy="3108543"/>
          </a:xfrm>
          <a:prstGeom prst="rect">
            <a:avLst/>
          </a:prstGeom>
          <a:noFill/>
        </p:spPr>
        <p:txBody>
          <a:bodyPr wrap="square" rtlCol="0">
            <a:spAutoFit/>
          </a:bodyPr>
          <a:lstStyle/>
          <a:p>
            <a:pPr>
              <a:buFont typeface="Arial" pitchFamily="34" charset="0"/>
              <a:buChar char="•"/>
            </a:pPr>
            <a:r>
              <a:rPr lang="en-US" sz="2800" b="1" dirty="0" smtClean="0"/>
              <a:t> tariffs</a:t>
            </a:r>
          </a:p>
          <a:p>
            <a:pPr>
              <a:buFont typeface="Arial" pitchFamily="34" charset="0"/>
              <a:buChar char="•"/>
            </a:pPr>
            <a:r>
              <a:rPr lang="en-US" sz="2800" b="1" dirty="0" smtClean="0"/>
              <a:t> wage &amp; price floors</a:t>
            </a:r>
          </a:p>
          <a:p>
            <a:pPr>
              <a:buFont typeface="Arial" pitchFamily="34" charset="0"/>
              <a:buChar char="•"/>
            </a:pPr>
            <a:r>
              <a:rPr lang="en-US" sz="2800" b="1" dirty="0" smtClean="0"/>
              <a:t> income tax</a:t>
            </a:r>
          </a:p>
          <a:p>
            <a:pPr>
              <a:buFont typeface="Arial" pitchFamily="34" charset="0"/>
              <a:buChar char="•"/>
            </a:pPr>
            <a:r>
              <a:rPr lang="en-US" sz="2800" b="1" dirty="0" smtClean="0"/>
              <a:t> make-work projects</a:t>
            </a:r>
          </a:p>
          <a:p>
            <a:pPr>
              <a:buFont typeface="Arial" pitchFamily="34" charset="0"/>
              <a:buChar char="•"/>
            </a:pPr>
            <a:r>
              <a:rPr lang="en-US" sz="2800" b="1" dirty="0" smtClean="0"/>
              <a:t> consumer loans</a:t>
            </a:r>
          </a:p>
          <a:p>
            <a:pPr>
              <a:buFont typeface="Arial" pitchFamily="34" charset="0"/>
              <a:buChar char="•"/>
            </a:pPr>
            <a:r>
              <a:rPr lang="en-US" sz="2800" b="1" dirty="0" smtClean="0"/>
              <a:t> gold standard</a:t>
            </a:r>
          </a:p>
          <a:p>
            <a:pPr>
              <a:buFont typeface="Arial" pitchFamily="34" charset="0"/>
              <a:buChar char="•"/>
            </a:pPr>
            <a:r>
              <a:rPr lang="en-US" sz="2800" b="1" dirty="0" smtClean="0"/>
              <a:t> regime uncertainty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4749" y="133350"/>
            <a:ext cx="174785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Tariffs</a:t>
            </a:r>
          </a:p>
        </p:txBody>
      </p:sp>
      <p:sp>
        <p:nvSpPr>
          <p:cNvPr id="3" name="TextBox 2"/>
          <p:cNvSpPr txBox="1"/>
          <p:nvPr/>
        </p:nvSpPr>
        <p:spPr>
          <a:xfrm>
            <a:off x="3810000" y="819150"/>
            <a:ext cx="5181600" cy="4401205"/>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tariff </a:t>
            </a:r>
            <a:r>
              <a:rPr lang="en-US" sz="2800" b="1" dirty="0" smtClean="0"/>
              <a:t>–</a:t>
            </a:r>
          </a:p>
          <a:p>
            <a:pPr algn="ctr"/>
            <a:r>
              <a:rPr lang="en-US" sz="2800" b="1" dirty="0" smtClean="0"/>
              <a:t>tax imposed on a product when it is imported into a country</a:t>
            </a:r>
          </a:p>
          <a:p>
            <a:pPr algn="ctr"/>
            <a:endParaRPr lang="en-US" sz="1400" b="1" dirty="0" smtClean="0"/>
          </a:p>
          <a:p>
            <a:pPr algn="ctr"/>
            <a:r>
              <a:rPr lang="en-US" sz="2800" b="1" dirty="0" smtClean="0"/>
              <a:t>Tariffs are very bad.</a:t>
            </a:r>
          </a:p>
          <a:p>
            <a:pPr algn="ctr"/>
            <a:endParaRPr lang="en-US" sz="1400" b="1" dirty="0" smtClean="0"/>
          </a:p>
          <a:p>
            <a:pPr algn="ctr"/>
            <a:r>
              <a:rPr lang="en-US" sz="2800" b="1" dirty="0" smtClean="0"/>
              <a:t>Tariffs hurt consumers and help domestic producers.</a:t>
            </a:r>
          </a:p>
          <a:p>
            <a:pPr algn="ctr"/>
            <a:r>
              <a:rPr lang="en-US" sz="2800" b="1" dirty="0" smtClean="0"/>
              <a:t>But producers are helped far less than consumers are hurt;</a:t>
            </a:r>
          </a:p>
          <a:p>
            <a:pPr algn="ctr"/>
            <a:r>
              <a:rPr lang="en-US" sz="2800" b="1" dirty="0" smtClean="0"/>
              <a:t>there is a deadweight loss.</a:t>
            </a:r>
          </a:p>
        </p:txBody>
      </p:sp>
      <p:pic>
        <p:nvPicPr>
          <p:cNvPr id="5" name="Picture 4" descr="tariff.png"/>
          <p:cNvPicPr>
            <a:picLocks noChangeAspect="1"/>
          </p:cNvPicPr>
          <p:nvPr/>
        </p:nvPicPr>
        <p:blipFill>
          <a:blip r:embed="rId3"/>
          <a:stretch>
            <a:fillRect/>
          </a:stretch>
        </p:blipFill>
        <p:spPr>
          <a:xfrm>
            <a:off x="228600" y="1123950"/>
            <a:ext cx="3429000" cy="3771900"/>
          </a:xfrm>
          <a:prstGeom prst="rect">
            <a:avLst/>
          </a:prstGeom>
          <a:ln>
            <a:solidFill>
              <a:schemeClr val="tx1"/>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4749" y="133350"/>
            <a:ext cx="174785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Tariffs</a:t>
            </a:r>
          </a:p>
        </p:txBody>
      </p:sp>
      <p:sp>
        <p:nvSpPr>
          <p:cNvPr id="3" name="TextBox 2"/>
          <p:cNvSpPr txBox="1"/>
          <p:nvPr/>
        </p:nvSpPr>
        <p:spPr>
          <a:xfrm>
            <a:off x="3810000" y="1583650"/>
            <a:ext cx="5181600" cy="2893100"/>
          </a:xfrm>
          <a:prstGeom prst="rect">
            <a:avLst/>
          </a:prstGeom>
          <a:noFill/>
        </p:spPr>
        <p:txBody>
          <a:bodyPr wrap="square" rtlCol="0">
            <a:spAutoFit/>
          </a:bodyPr>
          <a:lstStyle/>
          <a:p>
            <a:pPr algn="ctr"/>
            <a:r>
              <a:rPr lang="en-US" sz="2800" b="1" dirty="0" smtClean="0"/>
              <a:t>It is easier to organize producers than consumers (concentrated benefits vs. distributed losses).</a:t>
            </a:r>
          </a:p>
          <a:p>
            <a:pPr algn="ctr"/>
            <a:endParaRPr lang="en-US" sz="1400" b="1" dirty="0" smtClean="0"/>
          </a:p>
          <a:p>
            <a:pPr algn="ctr"/>
            <a:r>
              <a:rPr lang="en-US" sz="2800" b="1" dirty="0" smtClean="0"/>
              <a:t>So producers are often successful in convincing stupid politicians to impose tariffs (e.g., on steel).</a:t>
            </a:r>
          </a:p>
        </p:txBody>
      </p:sp>
      <p:pic>
        <p:nvPicPr>
          <p:cNvPr id="4" name="Picture 3" descr="tariff.png"/>
          <p:cNvPicPr>
            <a:picLocks noChangeAspect="1"/>
          </p:cNvPicPr>
          <p:nvPr/>
        </p:nvPicPr>
        <p:blipFill>
          <a:blip r:embed="rId2"/>
          <a:stretch>
            <a:fillRect/>
          </a:stretch>
        </p:blipFill>
        <p:spPr>
          <a:xfrm>
            <a:off x="228600" y="1123950"/>
            <a:ext cx="3429000" cy="3771900"/>
          </a:xfrm>
          <a:prstGeom prst="rect">
            <a:avLst/>
          </a:prstGeom>
          <a:ln>
            <a:solidFill>
              <a:schemeClr val="tx1"/>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4749" y="133350"/>
            <a:ext cx="174785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Tariffs</a:t>
            </a:r>
          </a:p>
        </p:txBody>
      </p:sp>
      <p:sp>
        <p:nvSpPr>
          <p:cNvPr id="3" name="TextBox 2"/>
          <p:cNvSpPr txBox="1"/>
          <p:nvPr/>
        </p:nvSpPr>
        <p:spPr>
          <a:xfrm>
            <a:off x="3810000" y="1305163"/>
            <a:ext cx="5181600" cy="3323987"/>
          </a:xfrm>
          <a:prstGeom prst="rect">
            <a:avLst/>
          </a:prstGeom>
          <a:noFill/>
        </p:spPr>
        <p:txBody>
          <a:bodyPr wrap="square" rtlCol="0">
            <a:spAutoFit/>
          </a:bodyPr>
          <a:lstStyle/>
          <a:p>
            <a:pPr algn="ctr"/>
            <a:r>
              <a:rPr lang="en-US" sz="2800" b="1" dirty="0" smtClean="0"/>
              <a:t>Other countries invariably respond with tariffs on other items as revenge.</a:t>
            </a:r>
          </a:p>
          <a:p>
            <a:pPr algn="ctr"/>
            <a:endParaRPr lang="en-US" sz="1400" b="1" dirty="0" smtClean="0"/>
          </a:p>
          <a:p>
            <a:pPr algn="ctr"/>
            <a:r>
              <a:rPr lang="en-US" sz="2800" b="1" dirty="0" smtClean="0">
                <a:effectLst>
                  <a:outerShdw blurRad="38100" dist="38100" dir="2700000" algn="tl">
                    <a:srgbClr val="000000">
                      <a:alpha val="43137"/>
                    </a:srgbClr>
                  </a:outerShdw>
                </a:effectLst>
              </a:rPr>
              <a:t>retaliatory tariff </a:t>
            </a:r>
            <a:r>
              <a:rPr lang="en-US" sz="2800" b="1" dirty="0" smtClean="0"/>
              <a:t>–</a:t>
            </a:r>
          </a:p>
          <a:p>
            <a:pPr algn="ctr"/>
            <a:r>
              <a:rPr lang="en-US" sz="2800" b="1" dirty="0" smtClean="0"/>
              <a:t>tariff imposed by a foreign country to punish the government for its high tariffs</a:t>
            </a:r>
          </a:p>
        </p:txBody>
      </p:sp>
      <p:pic>
        <p:nvPicPr>
          <p:cNvPr id="4" name="Picture 3" descr="tariff.png"/>
          <p:cNvPicPr>
            <a:picLocks noChangeAspect="1"/>
          </p:cNvPicPr>
          <p:nvPr/>
        </p:nvPicPr>
        <p:blipFill>
          <a:blip r:embed="rId2"/>
          <a:stretch>
            <a:fillRect/>
          </a:stretch>
        </p:blipFill>
        <p:spPr>
          <a:xfrm>
            <a:off x="228600" y="1123950"/>
            <a:ext cx="3429000" cy="3771900"/>
          </a:xfrm>
          <a:prstGeom prst="rect">
            <a:avLst/>
          </a:prstGeom>
          <a:ln>
            <a:solidFill>
              <a:schemeClr val="tx1"/>
            </a:solid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1165920"/>
            <a:ext cx="5562600" cy="3539430"/>
          </a:xfrm>
          <a:prstGeom prst="rect">
            <a:avLst/>
          </a:prstGeom>
          <a:noFill/>
        </p:spPr>
        <p:txBody>
          <a:bodyPr wrap="square" rtlCol="0">
            <a:spAutoFit/>
          </a:bodyPr>
          <a:lstStyle/>
          <a:p>
            <a:pPr algn="ctr"/>
            <a:r>
              <a:rPr lang="en-US" sz="2800" b="1" dirty="0" smtClean="0"/>
              <a:t>Imagine you are in a rowboat with someone you don’t like.</a:t>
            </a:r>
          </a:p>
          <a:p>
            <a:pPr algn="ctr"/>
            <a:endParaRPr lang="en-US" sz="1400" b="1" dirty="0" smtClean="0"/>
          </a:p>
          <a:p>
            <a:pPr algn="ctr"/>
            <a:r>
              <a:rPr lang="en-US" sz="2800" b="1" dirty="0" smtClean="0"/>
              <a:t>You shoot a hole on </a:t>
            </a:r>
            <a:r>
              <a:rPr lang="en-US" sz="2800" b="1" i="1" dirty="0" smtClean="0"/>
              <a:t>your</a:t>
            </a:r>
            <a:r>
              <a:rPr lang="en-US" sz="2800" b="1" dirty="0" smtClean="0"/>
              <a:t> side of the boat.  To get you back, he shoots a hole on </a:t>
            </a:r>
            <a:r>
              <a:rPr lang="en-US" sz="2800" b="1" i="1" dirty="0" smtClean="0"/>
              <a:t>his</a:t>
            </a:r>
            <a:r>
              <a:rPr lang="en-US" sz="2800" b="1" dirty="0" smtClean="0"/>
              <a:t> side of the boat.</a:t>
            </a:r>
          </a:p>
          <a:p>
            <a:pPr algn="ctr"/>
            <a:endParaRPr lang="en-US" sz="1400" b="1" dirty="0" smtClean="0"/>
          </a:p>
          <a:p>
            <a:pPr algn="ctr"/>
            <a:r>
              <a:rPr lang="en-US" sz="2800" b="1" dirty="0" smtClean="0"/>
              <a:t>That’s how tariffs work: you hurt yourself more and everyone sinks.</a:t>
            </a:r>
          </a:p>
        </p:txBody>
      </p:sp>
      <p:sp>
        <p:nvSpPr>
          <p:cNvPr id="3" name="TextBox 2"/>
          <p:cNvSpPr txBox="1"/>
          <p:nvPr/>
        </p:nvSpPr>
        <p:spPr>
          <a:xfrm>
            <a:off x="3814749" y="133350"/>
            <a:ext cx="174785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Tariffs</a:t>
            </a:r>
          </a:p>
        </p:txBody>
      </p:sp>
      <p:pic>
        <p:nvPicPr>
          <p:cNvPr id="5" name="Picture 4" descr="rowboat.png"/>
          <p:cNvPicPr>
            <a:picLocks noChangeAspect="1"/>
          </p:cNvPicPr>
          <p:nvPr/>
        </p:nvPicPr>
        <p:blipFill>
          <a:blip r:embed="rId2"/>
          <a:stretch>
            <a:fillRect/>
          </a:stretch>
        </p:blipFill>
        <p:spPr>
          <a:xfrm>
            <a:off x="304800" y="1838325"/>
            <a:ext cx="2952750" cy="2105025"/>
          </a:xfrm>
          <a:prstGeom prst="rect">
            <a:avLst/>
          </a:prstGeom>
          <a:ln>
            <a:solidFill>
              <a:schemeClr val="tx1"/>
            </a:solid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6397" y="133350"/>
            <a:ext cx="539500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Smoot-Hawley Tariff</a:t>
            </a:r>
          </a:p>
        </p:txBody>
      </p:sp>
      <p:sp>
        <p:nvSpPr>
          <p:cNvPr id="3" name="TextBox 2"/>
          <p:cNvSpPr txBox="1"/>
          <p:nvPr/>
        </p:nvSpPr>
        <p:spPr>
          <a:xfrm>
            <a:off x="3810000" y="900589"/>
            <a:ext cx="5181600" cy="4185761"/>
          </a:xfrm>
          <a:prstGeom prst="rect">
            <a:avLst/>
          </a:prstGeom>
          <a:noFill/>
        </p:spPr>
        <p:txBody>
          <a:bodyPr wrap="square" rtlCol="0">
            <a:spAutoFit/>
          </a:bodyPr>
          <a:lstStyle/>
          <a:p>
            <a:pPr algn="ctr"/>
            <a:r>
              <a:rPr lang="en-US" sz="2800" b="1" dirty="0" smtClean="0"/>
              <a:t>The Smoot-Hawley Tariff Act of 1930 dramatically raised tariffs.  It was signed into law by President Herbert Hoover.</a:t>
            </a:r>
          </a:p>
          <a:p>
            <a:pPr algn="ctr"/>
            <a:endParaRPr lang="en-US" sz="1400" b="1" dirty="0" smtClean="0"/>
          </a:p>
          <a:p>
            <a:pPr algn="ctr"/>
            <a:r>
              <a:rPr lang="en-US" sz="2800" b="1" dirty="0" smtClean="0"/>
              <a:t>Many economists believe that the discussion in Congress about Smoot-Hawley caused the stock market crash of 1929 as stocks dropped in anticipation.</a:t>
            </a:r>
          </a:p>
        </p:txBody>
      </p:sp>
      <p:pic>
        <p:nvPicPr>
          <p:cNvPr id="5" name="Picture 4" descr="smoot-hawley.jpg"/>
          <p:cNvPicPr>
            <a:picLocks noChangeAspect="1"/>
          </p:cNvPicPr>
          <p:nvPr/>
        </p:nvPicPr>
        <p:blipFill>
          <a:blip r:embed="rId2"/>
          <a:srcRect l="6154" t="4800" r="6154" b="2400"/>
          <a:stretch>
            <a:fillRect/>
          </a:stretch>
        </p:blipFill>
        <p:spPr>
          <a:xfrm>
            <a:off x="381000" y="1044702"/>
            <a:ext cx="2866634" cy="3889248"/>
          </a:xfrm>
          <a:prstGeom prst="rect">
            <a:avLst/>
          </a:prstGeom>
          <a:ln>
            <a:solidFill>
              <a:schemeClr val="tx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133350"/>
            <a:ext cx="277595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Keynesian</a:t>
            </a:r>
          </a:p>
        </p:txBody>
      </p:sp>
      <p:sp>
        <p:nvSpPr>
          <p:cNvPr id="4" name="TextBox 3"/>
          <p:cNvSpPr txBox="1"/>
          <p:nvPr/>
        </p:nvSpPr>
        <p:spPr>
          <a:xfrm>
            <a:off x="2895600" y="963632"/>
            <a:ext cx="6096000" cy="3970318"/>
          </a:xfrm>
          <a:prstGeom prst="rect">
            <a:avLst/>
          </a:prstGeom>
          <a:noFill/>
        </p:spPr>
        <p:txBody>
          <a:bodyPr wrap="square" rtlCol="0">
            <a:spAutoFit/>
          </a:bodyPr>
          <a:lstStyle/>
          <a:p>
            <a:pPr algn="ctr"/>
            <a:r>
              <a:rPr lang="en-US" sz="2800" b="1" dirty="0" smtClean="0"/>
              <a:t> John Maynard Keynes viewed the Great Depression as a failure of aggregate demand due to animal spirits causing less investment.  He advocated a counter cyclical public spending policy.  Thus he advocated that governments engage in fiscal policy increasing government spending to offset reductions in private investment.</a:t>
            </a:r>
          </a:p>
        </p:txBody>
      </p:sp>
      <p:pic>
        <p:nvPicPr>
          <p:cNvPr id="5" name="Picture 4" descr="keynes.jpg"/>
          <p:cNvPicPr>
            <a:picLocks noChangeAspect="1"/>
          </p:cNvPicPr>
          <p:nvPr/>
        </p:nvPicPr>
        <p:blipFill>
          <a:blip r:embed="rId2"/>
          <a:stretch>
            <a:fillRect/>
          </a:stretch>
        </p:blipFill>
        <p:spPr>
          <a:xfrm>
            <a:off x="304800" y="1276350"/>
            <a:ext cx="2426970" cy="3194685"/>
          </a:xfrm>
          <a:prstGeom prst="rect">
            <a:avLst/>
          </a:prstGeom>
          <a:ln>
            <a:solidFill>
              <a:schemeClr val="tx1"/>
            </a:solid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moot-hawley.jpg"/>
          <p:cNvPicPr>
            <a:picLocks noChangeAspect="1"/>
          </p:cNvPicPr>
          <p:nvPr/>
        </p:nvPicPr>
        <p:blipFill>
          <a:blip r:embed="rId2"/>
          <a:srcRect l="6154" t="4800" r="6154" b="2400"/>
          <a:stretch>
            <a:fillRect/>
          </a:stretch>
        </p:blipFill>
        <p:spPr>
          <a:xfrm>
            <a:off x="381000" y="1044702"/>
            <a:ext cx="2866634" cy="3889248"/>
          </a:xfrm>
          <a:prstGeom prst="rect">
            <a:avLst/>
          </a:prstGeom>
          <a:ln>
            <a:solidFill>
              <a:schemeClr val="tx1"/>
            </a:solidFill>
          </a:ln>
        </p:spPr>
      </p:pic>
      <p:sp>
        <p:nvSpPr>
          <p:cNvPr id="5" name="TextBox 4"/>
          <p:cNvSpPr txBox="1"/>
          <p:nvPr/>
        </p:nvSpPr>
        <p:spPr>
          <a:xfrm>
            <a:off x="3352800" y="819150"/>
            <a:ext cx="5715000" cy="4401205"/>
          </a:xfrm>
          <a:prstGeom prst="rect">
            <a:avLst/>
          </a:prstGeom>
          <a:noFill/>
        </p:spPr>
        <p:txBody>
          <a:bodyPr wrap="square" rtlCol="0">
            <a:spAutoFit/>
          </a:bodyPr>
          <a:lstStyle/>
          <a:p>
            <a:pPr>
              <a:buFont typeface="Arial" pitchFamily="34" charset="0"/>
              <a:buChar char="•"/>
            </a:pPr>
            <a:r>
              <a:rPr lang="en-US" sz="2800" b="1" dirty="0" smtClean="0"/>
              <a:t> passed in 1930</a:t>
            </a:r>
          </a:p>
          <a:p>
            <a:pPr>
              <a:buFont typeface="Arial" pitchFamily="34" charset="0"/>
              <a:buChar char="•"/>
            </a:pPr>
            <a:r>
              <a:rPr lang="en-US" sz="2800" b="1" dirty="0" smtClean="0"/>
              <a:t> signed by President Herbert Hoover</a:t>
            </a:r>
          </a:p>
          <a:p>
            <a:pPr>
              <a:buFont typeface="Arial" pitchFamily="34" charset="0"/>
              <a:buChar char="•"/>
            </a:pPr>
            <a:r>
              <a:rPr lang="en-US" sz="2800" b="1" dirty="0" smtClean="0"/>
              <a:t> 1,028 economists asked for veto</a:t>
            </a:r>
          </a:p>
          <a:p>
            <a:pPr>
              <a:buFont typeface="Arial" pitchFamily="34" charset="0"/>
              <a:buChar char="•"/>
            </a:pPr>
            <a:r>
              <a:rPr lang="en-US" sz="2800" b="1" dirty="0" smtClean="0"/>
              <a:t> 23 countries threatened retaliation</a:t>
            </a:r>
          </a:p>
          <a:p>
            <a:pPr>
              <a:buFont typeface="Arial" pitchFamily="34" charset="0"/>
              <a:buChar char="•"/>
            </a:pPr>
            <a:r>
              <a:rPr lang="en-US" sz="2800" b="1" dirty="0" smtClean="0"/>
              <a:t> Smoot and Hawley not re-elected</a:t>
            </a:r>
          </a:p>
          <a:p>
            <a:pPr>
              <a:buFont typeface="Arial" pitchFamily="34" charset="0"/>
              <a:buChar char="•"/>
            </a:pPr>
            <a:r>
              <a:rPr lang="en-US" sz="2800" b="1" dirty="0" smtClean="0"/>
              <a:t> raised tariffs on 20,000 goods</a:t>
            </a:r>
          </a:p>
          <a:p>
            <a:pPr>
              <a:buFont typeface="Arial" pitchFamily="34" charset="0"/>
              <a:buChar char="•"/>
            </a:pPr>
            <a:r>
              <a:rPr lang="en-US" sz="2800" b="1" dirty="0" smtClean="0"/>
              <a:t> tariff rate varied (depends on good)</a:t>
            </a:r>
          </a:p>
          <a:p>
            <a:pPr>
              <a:buFont typeface="Arial" pitchFamily="34" charset="0"/>
              <a:buChar char="•"/>
            </a:pPr>
            <a:r>
              <a:rPr lang="en-US" sz="2800" b="1" dirty="0" smtClean="0"/>
              <a:t> imports declined 66% 1929-1933</a:t>
            </a:r>
          </a:p>
          <a:p>
            <a:pPr>
              <a:buFont typeface="Arial" pitchFamily="34" charset="0"/>
              <a:buChar char="•"/>
            </a:pPr>
            <a:r>
              <a:rPr lang="en-US" sz="2800" b="1" dirty="0" smtClean="0"/>
              <a:t> exports declined 61% 1929-1933</a:t>
            </a:r>
          </a:p>
          <a:p>
            <a:pPr>
              <a:buFont typeface="Arial" pitchFamily="34" charset="0"/>
              <a:buChar char="•"/>
            </a:pPr>
            <a:r>
              <a:rPr lang="en-US" sz="2800" b="1" dirty="0" smtClean="0"/>
              <a:t> caused 1929 stock market crash</a:t>
            </a:r>
          </a:p>
        </p:txBody>
      </p:sp>
      <p:sp>
        <p:nvSpPr>
          <p:cNvPr id="6" name="TextBox 5"/>
          <p:cNvSpPr txBox="1"/>
          <p:nvPr/>
        </p:nvSpPr>
        <p:spPr>
          <a:xfrm>
            <a:off x="1996397" y="133350"/>
            <a:ext cx="539500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Smoot-Hawley Tariff</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7662" y="133350"/>
            <a:ext cx="528753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Wage &amp; Price Floors</a:t>
            </a:r>
          </a:p>
        </p:txBody>
      </p:sp>
      <p:sp>
        <p:nvSpPr>
          <p:cNvPr id="3" name="TextBox 2"/>
          <p:cNvSpPr txBox="1"/>
          <p:nvPr/>
        </p:nvSpPr>
        <p:spPr>
          <a:xfrm>
            <a:off x="3276600" y="1123950"/>
            <a:ext cx="5715000" cy="3754874"/>
          </a:xfrm>
          <a:prstGeom prst="rect">
            <a:avLst/>
          </a:prstGeom>
          <a:noFill/>
        </p:spPr>
        <p:txBody>
          <a:bodyPr wrap="square" rtlCol="0">
            <a:spAutoFit/>
          </a:bodyPr>
          <a:lstStyle/>
          <a:p>
            <a:pPr algn="ctr"/>
            <a:r>
              <a:rPr lang="en-US" sz="2800" b="1" dirty="0" smtClean="0"/>
              <a:t>President Herbert Hoover was a big believer in wage &amp; price floors.</a:t>
            </a:r>
          </a:p>
          <a:p>
            <a:pPr algn="ctr"/>
            <a:endParaRPr lang="en-US" sz="1400" b="1" dirty="0" smtClean="0"/>
          </a:p>
          <a:p>
            <a:pPr algn="ctr"/>
            <a:r>
              <a:rPr lang="en-US" sz="2800" b="1" dirty="0" smtClean="0"/>
              <a:t>In World War I, President Wilson appointed Hoover head of the U.S. Food Administration.  While there he rationed food for the nation, setting prices and encouraging people to eat potatoes rather than meat.</a:t>
            </a:r>
          </a:p>
        </p:txBody>
      </p:sp>
      <p:pic>
        <p:nvPicPr>
          <p:cNvPr id="5" name="Picture 4" descr="herbert-hoover.jpg"/>
          <p:cNvPicPr>
            <a:picLocks noChangeAspect="1"/>
          </p:cNvPicPr>
          <p:nvPr/>
        </p:nvPicPr>
        <p:blipFill>
          <a:blip r:embed="rId2"/>
          <a:stretch>
            <a:fillRect/>
          </a:stretch>
        </p:blipFill>
        <p:spPr>
          <a:xfrm>
            <a:off x="304800" y="1200150"/>
            <a:ext cx="2743200" cy="3657600"/>
          </a:xfrm>
          <a:prstGeom prst="rect">
            <a:avLst/>
          </a:prstGeom>
          <a:ln>
            <a:solidFill>
              <a:schemeClr val="tx1"/>
            </a:solid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1276350"/>
            <a:ext cx="5715000" cy="3539430"/>
          </a:xfrm>
          <a:prstGeom prst="rect">
            <a:avLst/>
          </a:prstGeom>
          <a:noFill/>
        </p:spPr>
        <p:txBody>
          <a:bodyPr wrap="square" rtlCol="0">
            <a:spAutoFit/>
          </a:bodyPr>
          <a:lstStyle/>
          <a:p>
            <a:pPr algn="ctr"/>
            <a:r>
              <a:rPr lang="en-US" sz="2800" b="1" dirty="0" smtClean="0"/>
              <a:t>Under President Harding, Hoover was appointed Secretary of Commerce.  In that capacity he started regulating business like never before.  He would regularly meet with business leaders and threaten them if they didn’t do business the way he wanted them to.</a:t>
            </a:r>
          </a:p>
        </p:txBody>
      </p:sp>
      <p:pic>
        <p:nvPicPr>
          <p:cNvPr id="4" name="Picture 3" descr="herbert-hoover.jpg"/>
          <p:cNvPicPr>
            <a:picLocks noChangeAspect="1"/>
          </p:cNvPicPr>
          <p:nvPr/>
        </p:nvPicPr>
        <p:blipFill>
          <a:blip r:embed="rId2"/>
          <a:stretch>
            <a:fillRect/>
          </a:stretch>
        </p:blipFill>
        <p:spPr>
          <a:xfrm>
            <a:off x="304800" y="1200150"/>
            <a:ext cx="2743200" cy="3657600"/>
          </a:xfrm>
          <a:prstGeom prst="rect">
            <a:avLst/>
          </a:prstGeom>
          <a:ln>
            <a:solidFill>
              <a:schemeClr val="tx1"/>
            </a:solidFill>
          </a:ln>
        </p:spPr>
      </p:pic>
      <p:sp>
        <p:nvSpPr>
          <p:cNvPr id="5" name="TextBox 4"/>
          <p:cNvSpPr txBox="1"/>
          <p:nvPr/>
        </p:nvSpPr>
        <p:spPr>
          <a:xfrm>
            <a:off x="2027662" y="133350"/>
            <a:ext cx="528753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Wage &amp; Price Floors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971550"/>
            <a:ext cx="5715000" cy="4185761"/>
          </a:xfrm>
          <a:prstGeom prst="rect">
            <a:avLst/>
          </a:prstGeom>
          <a:noFill/>
        </p:spPr>
        <p:txBody>
          <a:bodyPr wrap="square" rtlCol="0">
            <a:spAutoFit/>
          </a:bodyPr>
          <a:lstStyle/>
          <a:p>
            <a:pPr algn="ctr"/>
            <a:r>
              <a:rPr lang="en-US" sz="2800" b="1" dirty="0" smtClean="0"/>
              <a:t>President Coolidge had a very hands off presidency.  In contrast, President Hoover immediately began running things like a wartime economy.</a:t>
            </a:r>
          </a:p>
          <a:p>
            <a:pPr algn="ctr"/>
            <a:endParaRPr lang="en-US" sz="1400" b="1" dirty="0" smtClean="0"/>
          </a:p>
          <a:p>
            <a:pPr algn="ctr"/>
            <a:r>
              <a:rPr lang="en-US" sz="2800" b="1" dirty="0" smtClean="0">
                <a:effectLst>
                  <a:outerShdw blurRad="38100" dist="38100" dir="2700000" algn="tl">
                    <a:srgbClr val="000000">
                      <a:alpha val="43137"/>
                    </a:srgbClr>
                  </a:outerShdw>
                </a:effectLst>
              </a:rPr>
              <a:t>jawboning </a:t>
            </a:r>
            <a:r>
              <a:rPr lang="en-US" sz="2800" b="1" dirty="0" smtClean="0"/>
              <a:t>–</a:t>
            </a:r>
          </a:p>
          <a:p>
            <a:pPr algn="ctr"/>
            <a:r>
              <a:rPr lang="en-US" sz="2800" b="1" dirty="0" smtClean="0"/>
              <a:t>attempt to persuade others to act in a certain way by using the influence or pressure of a high office</a:t>
            </a:r>
          </a:p>
          <a:p>
            <a:pPr algn="ctr"/>
            <a:r>
              <a:rPr lang="en-US" sz="2800" b="1" dirty="0" smtClean="0"/>
              <a:t>(implicit threat if don’t comply)</a:t>
            </a:r>
          </a:p>
        </p:txBody>
      </p:sp>
      <p:pic>
        <p:nvPicPr>
          <p:cNvPr id="4" name="Picture 3" descr="herbert-hoover.jpg"/>
          <p:cNvPicPr>
            <a:picLocks noChangeAspect="1"/>
          </p:cNvPicPr>
          <p:nvPr/>
        </p:nvPicPr>
        <p:blipFill>
          <a:blip r:embed="rId2"/>
          <a:stretch>
            <a:fillRect/>
          </a:stretch>
        </p:blipFill>
        <p:spPr>
          <a:xfrm>
            <a:off x="304800" y="1200150"/>
            <a:ext cx="2743200" cy="3657600"/>
          </a:xfrm>
          <a:prstGeom prst="rect">
            <a:avLst/>
          </a:prstGeom>
          <a:ln>
            <a:solidFill>
              <a:schemeClr val="tx1"/>
            </a:solidFill>
          </a:ln>
        </p:spPr>
      </p:pic>
      <p:sp>
        <p:nvSpPr>
          <p:cNvPr id="5" name="TextBox 4"/>
          <p:cNvSpPr txBox="1"/>
          <p:nvPr/>
        </p:nvSpPr>
        <p:spPr>
          <a:xfrm>
            <a:off x="2027662" y="133350"/>
            <a:ext cx="528753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Wage &amp; Price Floors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1583650"/>
            <a:ext cx="5715000" cy="2893100"/>
          </a:xfrm>
          <a:prstGeom prst="rect">
            <a:avLst/>
          </a:prstGeom>
          <a:noFill/>
        </p:spPr>
        <p:txBody>
          <a:bodyPr wrap="square" rtlCol="0">
            <a:spAutoFit/>
          </a:bodyPr>
          <a:lstStyle/>
          <a:p>
            <a:pPr algn="ctr"/>
            <a:r>
              <a:rPr lang="en-US" sz="2800" b="1" dirty="0" smtClean="0"/>
              <a:t>Hoover would jawbone business leaders to keep wages &amp; prices high.</a:t>
            </a:r>
          </a:p>
          <a:p>
            <a:pPr algn="ctr"/>
            <a:endParaRPr lang="en-US" sz="1400" b="1" dirty="0" smtClean="0"/>
          </a:p>
          <a:p>
            <a:pPr algn="ctr"/>
            <a:r>
              <a:rPr lang="en-US" sz="2800" b="1" dirty="0" smtClean="0"/>
              <a:t>He would meet with business leaders to negotiate cartels among them.  Additionally he would plead with business leaders to not lower wages.</a:t>
            </a:r>
          </a:p>
        </p:txBody>
      </p:sp>
      <p:pic>
        <p:nvPicPr>
          <p:cNvPr id="4" name="Picture 3" descr="herbert-hoover.jpg"/>
          <p:cNvPicPr>
            <a:picLocks noChangeAspect="1"/>
          </p:cNvPicPr>
          <p:nvPr/>
        </p:nvPicPr>
        <p:blipFill>
          <a:blip r:embed="rId2"/>
          <a:stretch>
            <a:fillRect/>
          </a:stretch>
        </p:blipFill>
        <p:spPr>
          <a:xfrm>
            <a:off x="304800" y="1200150"/>
            <a:ext cx="2743200" cy="3657600"/>
          </a:xfrm>
          <a:prstGeom prst="rect">
            <a:avLst/>
          </a:prstGeom>
          <a:ln>
            <a:solidFill>
              <a:schemeClr val="tx1"/>
            </a:solidFill>
          </a:ln>
        </p:spPr>
      </p:pic>
      <p:sp>
        <p:nvSpPr>
          <p:cNvPr id="5" name="TextBox 4"/>
          <p:cNvSpPr txBox="1"/>
          <p:nvPr/>
        </p:nvSpPr>
        <p:spPr>
          <a:xfrm>
            <a:off x="2027662" y="133350"/>
            <a:ext cx="528753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Wage &amp; Price Floors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1381363"/>
            <a:ext cx="5715000" cy="3323987"/>
          </a:xfrm>
          <a:prstGeom prst="rect">
            <a:avLst/>
          </a:prstGeom>
          <a:noFill/>
        </p:spPr>
        <p:txBody>
          <a:bodyPr wrap="square" rtlCol="0">
            <a:spAutoFit/>
          </a:bodyPr>
          <a:lstStyle/>
          <a:p>
            <a:pPr algn="ctr"/>
            <a:r>
              <a:rPr lang="en-US" sz="2800" b="1" dirty="0" smtClean="0"/>
              <a:t>Note that the reason Keynesianism is said to be needed is because of wage inflexibility (or price rigidity in monetarism and new Keynesianism).</a:t>
            </a:r>
          </a:p>
          <a:p>
            <a:pPr algn="ctr"/>
            <a:endParaRPr lang="en-US" sz="1400" b="1" dirty="0" smtClean="0"/>
          </a:p>
          <a:p>
            <a:pPr algn="ctr"/>
            <a:r>
              <a:rPr lang="en-US" sz="2800" b="1" dirty="0" smtClean="0"/>
              <a:t>But government (Hoover) was the one causing the wage and price rigidities with jawboning!</a:t>
            </a:r>
          </a:p>
        </p:txBody>
      </p:sp>
      <p:pic>
        <p:nvPicPr>
          <p:cNvPr id="4" name="Picture 3" descr="herbert-hoover.jpg"/>
          <p:cNvPicPr>
            <a:picLocks noChangeAspect="1"/>
          </p:cNvPicPr>
          <p:nvPr/>
        </p:nvPicPr>
        <p:blipFill>
          <a:blip r:embed="rId2"/>
          <a:stretch>
            <a:fillRect/>
          </a:stretch>
        </p:blipFill>
        <p:spPr>
          <a:xfrm>
            <a:off x="304800" y="1200150"/>
            <a:ext cx="2743200" cy="3657600"/>
          </a:xfrm>
          <a:prstGeom prst="rect">
            <a:avLst/>
          </a:prstGeom>
          <a:ln>
            <a:solidFill>
              <a:schemeClr val="tx1"/>
            </a:solidFill>
          </a:ln>
        </p:spPr>
      </p:pic>
      <p:sp>
        <p:nvSpPr>
          <p:cNvPr id="5" name="TextBox 4"/>
          <p:cNvSpPr txBox="1"/>
          <p:nvPr/>
        </p:nvSpPr>
        <p:spPr>
          <a:xfrm>
            <a:off x="2027662" y="133350"/>
            <a:ext cx="528753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Wage &amp; Price Floors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95800" y="1722894"/>
            <a:ext cx="4343400" cy="2677656"/>
          </a:xfrm>
          <a:prstGeom prst="rect">
            <a:avLst/>
          </a:prstGeom>
          <a:noFill/>
        </p:spPr>
        <p:txBody>
          <a:bodyPr wrap="square" rtlCol="0">
            <a:spAutoFit/>
          </a:bodyPr>
          <a:lstStyle/>
          <a:p>
            <a:pPr algn="ctr"/>
            <a:r>
              <a:rPr lang="en-US" sz="2800" b="1" dirty="0" smtClean="0"/>
              <a:t>Later Franklin D. Roosevelt exacerbated the problem through the creation of government programs explicitly designed to keep prices and wages high.</a:t>
            </a:r>
          </a:p>
        </p:txBody>
      </p:sp>
      <p:pic>
        <p:nvPicPr>
          <p:cNvPr id="5" name="Picture 4" descr="hoover_roosevelt.png"/>
          <p:cNvPicPr>
            <a:picLocks noChangeAspect="1"/>
          </p:cNvPicPr>
          <p:nvPr/>
        </p:nvPicPr>
        <p:blipFill>
          <a:blip r:embed="rId2"/>
          <a:stretch>
            <a:fillRect/>
          </a:stretch>
        </p:blipFill>
        <p:spPr>
          <a:xfrm>
            <a:off x="304800" y="1581150"/>
            <a:ext cx="4000500" cy="2918460"/>
          </a:xfrm>
          <a:prstGeom prst="rect">
            <a:avLst/>
          </a:prstGeom>
          <a:ln>
            <a:solidFill>
              <a:schemeClr val="tx1"/>
            </a:solidFill>
          </a:ln>
        </p:spPr>
      </p:pic>
      <p:sp>
        <p:nvSpPr>
          <p:cNvPr id="6" name="TextBox 5"/>
          <p:cNvSpPr txBox="1"/>
          <p:nvPr/>
        </p:nvSpPr>
        <p:spPr>
          <a:xfrm>
            <a:off x="2027662" y="133350"/>
            <a:ext cx="528753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Wage &amp; Price Floors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86200" y="1123950"/>
            <a:ext cx="4495800" cy="3754874"/>
          </a:xfrm>
          <a:prstGeom prst="rect">
            <a:avLst/>
          </a:prstGeom>
          <a:noFill/>
        </p:spPr>
        <p:txBody>
          <a:bodyPr wrap="square" rtlCol="0">
            <a:spAutoFit/>
          </a:bodyPr>
          <a:lstStyle/>
          <a:p>
            <a:pPr algn="ctr"/>
            <a:r>
              <a:rPr lang="en-US" sz="2800" b="1" dirty="0" smtClean="0"/>
              <a:t>The National Industrial Recovery Act (NIRA) of 1933 gave the FDR administration the power to regulate work hours, pay rates, and prices.</a:t>
            </a:r>
          </a:p>
          <a:p>
            <a:pPr algn="ctr"/>
            <a:endParaRPr lang="en-US" sz="1400" b="1" dirty="0" smtClean="0"/>
          </a:p>
          <a:p>
            <a:pPr algn="ctr"/>
            <a:r>
              <a:rPr lang="en-US" sz="2800" b="1" dirty="0" smtClean="0"/>
              <a:t>This meant maximum</a:t>
            </a:r>
          </a:p>
          <a:p>
            <a:pPr algn="ctr"/>
            <a:r>
              <a:rPr lang="en-US" sz="2800" b="1" dirty="0" smtClean="0"/>
              <a:t>hours, a minimum wage,</a:t>
            </a:r>
          </a:p>
          <a:p>
            <a:pPr algn="ctr"/>
            <a:r>
              <a:rPr lang="en-US" sz="2800" b="1" dirty="0" smtClean="0"/>
              <a:t>and price floors.</a:t>
            </a:r>
          </a:p>
        </p:txBody>
      </p:sp>
      <p:sp>
        <p:nvSpPr>
          <p:cNvPr id="8" name="TextBox 7"/>
          <p:cNvSpPr txBox="1"/>
          <p:nvPr/>
        </p:nvSpPr>
        <p:spPr>
          <a:xfrm>
            <a:off x="2027662" y="133350"/>
            <a:ext cx="528753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Wage &amp; Price Floors</a:t>
            </a:r>
          </a:p>
        </p:txBody>
      </p:sp>
      <p:pic>
        <p:nvPicPr>
          <p:cNvPr id="9" name="Picture 8" descr="roosevelt.png"/>
          <p:cNvPicPr>
            <a:picLocks noChangeAspect="1"/>
          </p:cNvPicPr>
          <p:nvPr/>
        </p:nvPicPr>
        <p:blipFill>
          <a:blip r:embed="rId2"/>
          <a:stretch>
            <a:fillRect/>
          </a:stretch>
        </p:blipFill>
        <p:spPr>
          <a:xfrm>
            <a:off x="320040" y="1428750"/>
            <a:ext cx="2880360" cy="2914650"/>
          </a:xfrm>
          <a:prstGeom prst="rect">
            <a:avLst/>
          </a:prstGeom>
          <a:ln>
            <a:solidFill>
              <a:schemeClr val="tx1"/>
            </a:solid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62400" y="1276350"/>
            <a:ext cx="4343400" cy="3539430"/>
          </a:xfrm>
          <a:prstGeom prst="rect">
            <a:avLst/>
          </a:prstGeom>
          <a:noFill/>
        </p:spPr>
        <p:txBody>
          <a:bodyPr wrap="square" rtlCol="0">
            <a:spAutoFit/>
          </a:bodyPr>
          <a:lstStyle/>
          <a:p>
            <a:pPr algn="ctr"/>
            <a:r>
              <a:rPr lang="en-US" sz="2800" b="1" dirty="0" smtClean="0"/>
              <a:t>The Agricultural Adjustment Act (AAA) of 1933 gave the FDR administration the power to pay farmers not to grow crops.  These farm subsidies (which are still in place today) raise food prices hurting consumers.</a:t>
            </a:r>
          </a:p>
        </p:txBody>
      </p:sp>
      <p:sp>
        <p:nvSpPr>
          <p:cNvPr id="5" name="TextBox 4"/>
          <p:cNvSpPr txBox="1"/>
          <p:nvPr/>
        </p:nvSpPr>
        <p:spPr>
          <a:xfrm>
            <a:off x="2027662" y="133350"/>
            <a:ext cx="528753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Wage &amp; Price Floors</a:t>
            </a:r>
          </a:p>
        </p:txBody>
      </p:sp>
      <p:pic>
        <p:nvPicPr>
          <p:cNvPr id="6" name="Picture 5" descr="roosevelt.png"/>
          <p:cNvPicPr>
            <a:picLocks noChangeAspect="1"/>
          </p:cNvPicPr>
          <p:nvPr/>
        </p:nvPicPr>
        <p:blipFill>
          <a:blip r:embed="rId2"/>
          <a:stretch>
            <a:fillRect/>
          </a:stretch>
        </p:blipFill>
        <p:spPr>
          <a:xfrm>
            <a:off x="320040" y="1428750"/>
            <a:ext cx="2880360" cy="2914650"/>
          </a:xfrm>
          <a:prstGeom prst="rect">
            <a:avLst/>
          </a:prstGeom>
          <a:ln>
            <a:solidFill>
              <a:schemeClr val="tx1"/>
            </a:solid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7662" y="133350"/>
            <a:ext cx="528753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Wage &amp; Price Floors</a:t>
            </a:r>
          </a:p>
        </p:txBody>
      </p:sp>
      <p:sp>
        <p:nvSpPr>
          <p:cNvPr id="4" name="TextBox 3"/>
          <p:cNvSpPr txBox="1"/>
          <p:nvPr/>
        </p:nvSpPr>
        <p:spPr>
          <a:xfrm>
            <a:off x="3124200" y="1242120"/>
            <a:ext cx="6019800" cy="3539430"/>
          </a:xfrm>
          <a:prstGeom prst="rect">
            <a:avLst/>
          </a:prstGeom>
          <a:noFill/>
        </p:spPr>
        <p:txBody>
          <a:bodyPr wrap="square" rtlCol="0">
            <a:spAutoFit/>
          </a:bodyPr>
          <a:lstStyle/>
          <a:p>
            <a:pPr>
              <a:buFont typeface="Arial" pitchFamily="34" charset="0"/>
              <a:buChar char="•"/>
            </a:pPr>
            <a:r>
              <a:rPr lang="en-US" sz="2800" b="1" dirty="0" smtClean="0"/>
              <a:t> Herbert Hoover</a:t>
            </a:r>
          </a:p>
          <a:p>
            <a:pPr lvl="1">
              <a:buFont typeface="Courier New" pitchFamily="49" charset="0"/>
              <a:buChar char="o"/>
            </a:pPr>
            <a:r>
              <a:rPr lang="en-US" sz="2800" b="1" dirty="0" smtClean="0"/>
              <a:t> head of U.S. Food Administration</a:t>
            </a:r>
          </a:p>
          <a:p>
            <a:pPr lvl="2">
              <a:buFont typeface="Wingdings" pitchFamily="2" charset="2"/>
              <a:buChar char="§"/>
            </a:pPr>
            <a:r>
              <a:rPr lang="en-US" sz="2800" b="1" dirty="0" smtClean="0"/>
              <a:t> rationed food for nation (WWI)</a:t>
            </a:r>
          </a:p>
          <a:p>
            <a:pPr lvl="1">
              <a:buFont typeface="Courier New" pitchFamily="49" charset="0"/>
              <a:buChar char="o"/>
            </a:pPr>
            <a:r>
              <a:rPr lang="en-US" sz="2800" b="1" dirty="0" smtClean="0"/>
              <a:t> Secretary of Commerce</a:t>
            </a:r>
          </a:p>
          <a:p>
            <a:pPr lvl="2">
              <a:buFont typeface="Wingdings" pitchFamily="2" charset="2"/>
              <a:buChar char="§"/>
            </a:pPr>
            <a:r>
              <a:rPr lang="en-US" sz="2800" b="1" dirty="0" smtClean="0"/>
              <a:t> massive business regulation</a:t>
            </a:r>
          </a:p>
          <a:p>
            <a:pPr lvl="1">
              <a:buFont typeface="Courier New" pitchFamily="49" charset="0"/>
              <a:buChar char="o"/>
            </a:pPr>
            <a:r>
              <a:rPr lang="en-US" sz="2800" b="1" dirty="0" smtClean="0"/>
              <a:t> President</a:t>
            </a:r>
          </a:p>
          <a:p>
            <a:pPr lvl="2">
              <a:buFont typeface="Wingdings" pitchFamily="2" charset="2"/>
              <a:buChar char="§"/>
            </a:pPr>
            <a:r>
              <a:rPr lang="en-US" sz="2800" b="1" dirty="0" smtClean="0"/>
              <a:t> jawboned business leaders</a:t>
            </a:r>
          </a:p>
          <a:p>
            <a:pPr lvl="2">
              <a:buFont typeface="Wingdings" pitchFamily="2" charset="2"/>
              <a:buChar char="§"/>
            </a:pPr>
            <a:r>
              <a:rPr lang="en-US" sz="2800" b="1" dirty="0" smtClean="0"/>
              <a:t> kept wages &amp; prices high</a:t>
            </a:r>
          </a:p>
        </p:txBody>
      </p:sp>
      <p:pic>
        <p:nvPicPr>
          <p:cNvPr id="5" name="Picture 4" descr="herbert-hoover.jpg"/>
          <p:cNvPicPr>
            <a:picLocks noChangeAspect="1"/>
          </p:cNvPicPr>
          <p:nvPr/>
        </p:nvPicPr>
        <p:blipFill>
          <a:blip r:embed="rId2"/>
          <a:stretch>
            <a:fillRect/>
          </a:stretch>
        </p:blipFill>
        <p:spPr>
          <a:xfrm>
            <a:off x="304800" y="1200150"/>
            <a:ext cx="2743200" cy="3657600"/>
          </a:xfrm>
          <a:prstGeom prst="rect">
            <a:avLst/>
          </a:prstGeom>
          <a:ln>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133350"/>
            <a:ext cx="277595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Keynesian</a:t>
            </a:r>
          </a:p>
        </p:txBody>
      </p:sp>
      <p:sp>
        <p:nvSpPr>
          <p:cNvPr id="3" name="TextBox 2"/>
          <p:cNvSpPr txBox="1"/>
          <p:nvPr/>
        </p:nvSpPr>
        <p:spPr>
          <a:xfrm>
            <a:off x="2895600" y="963632"/>
            <a:ext cx="6096000" cy="3970318"/>
          </a:xfrm>
          <a:prstGeom prst="rect">
            <a:avLst/>
          </a:prstGeom>
          <a:noFill/>
        </p:spPr>
        <p:txBody>
          <a:bodyPr wrap="square" rtlCol="0">
            <a:spAutoFit/>
          </a:bodyPr>
          <a:lstStyle/>
          <a:p>
            <a:pPr algn="ctr"/>
            <a:r>
              <a:rPr lang="en-US" sz="2800" b="1" dirty="0" smtClean="0"/>
              <a:t>Keynes’ ideas were taken very seriously in both Britain and the United States.  Sweden and Germany implemented them also.  Keynes wrote the pamphlet “A Means to Prosperity” outlining specific policy recommendations in 1933.  His main book the </a:t>
            </a:r>
            <a:r>
              <a:rPr lang="en-US" sz="2800" b="1" i="1" dirty="0" smtClean="0"/>
              <a:t>General Theory of Employment, Interest and Money</a:t>
            </a:r>
            <a:r>
              <a:rPr lang="en-US" sz="2800" b="1" dirty="0" smtClean="0"/>
              <a:t> was published in 1936.</a:t>
            </a:r>
          </a:p>
        </p:txBody>
      </p:sp>
      <p:pic>
        <p:nvPicPr>
          <p:cNvPr id="4" name="Picture 3" descr="keynes.jpg"/>
          <p:cNvPicPr>
            <a:picLocks noChangeAspect="1"/>
          </p:cNvPicPr>
          <p:nvPr/>
        </p:nvPicPr>
        <p:blipFill>
          <a:blip r:embed="rId2"/>
          <a:stretch>
            <a:fillRect/>
          </a:stretch>
        </p:blipFill>
        <p:spPr>
          <a:xfrm>
            <a:off x="304800" y="1276350"/>
            <a:ext cx="2426970" cy="3194685"/>
          </a:xfrm>
          <a:prstGeom prst="rect">
            <a:avLst/>
          </a:prstGeom>
          <a:ln>
            <a:solidFill>
              <a:schemeClr val="tx1"/>
            </a:solid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7662" y="133350"/>
            <a:ext cx="528753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Wage &amp; Price Floors</a:t>
            </a:r>
          </a:p>
        </p:txBody>
      </p:sp>
      <p:sp>
        <p:nvSpPr>
          <p:cNvPr id="3" name="TextBox 2"/>
          <p:cNvSpPr txBox="1"/>
          <p:nvPr/>
        </p:nvSpPr>
        <p:spPr>
          <a:xfrm>
            <a:off x="3352800" y="1123950"/>
            <a:ext cx="5791200" cy="3539430"/>
          </a:xfrm>
          <a:prstGeom prst="rect">
            <a:avLst/>
          </a:prstGeom>
          <a:noFill/>
        </p:spPr>
        <p:txBody>
          <a:bodyPr wrap="square" rtlCol="0">
            <a:spAutoFit/>
          </a:bodyPr>
          <a:lstStyle/>
          <a:p>
            <a:pPr>
              <a:buFont typeface="Arial" pitchFamily="34" charset="0"/>
              <a:buChar char="•"/>
            </a:pPr>
            <a:r>
              <a:rPr lang="en-US" sz="2800" b="1" dirty="0" smtClean="0"/>
              <a:t> Franklin D. Roosevelt</a:t>
            </a:r>
          </a:p>
          <a:p>
            <a:pPr lvl="1">
              <a:buFont typeface="Courier New" pitchFamily="49" charset="0"/>
              <a:buChar char="o"/>
            </a:pPr>
            <a:r>
              <a:rPr lang="en-US" sz="2800" b="1" dirty="0" smtClean="0"/>
              <a:t> National Industrial Recovery Act</a:t>
            </a:r>
          </a:p>
          <a:p>
            <a:pPr lvl="2">
              <a:buFont typeface="Wingdings" pitchFamily="2" charset="2"/>
              <a:buChar char="§"/>
            </a:pPr>
            <a:r>
              <a:rPr lang="en-US" sz="2800" b="1" dirty="0" smtClean="0"/>
              <a:t> work hours: max hours</a:t>
            </a:r>
          </a:p>
          <a:p>
            <a:pPr lvl="2">
              <a:buFont typeface="Wingdings" pitchFamily="2" charset="2"/>
              <a:buChar char="§"/>
            </a:pPr>
            <a:r>
              <a:rPr lang="en-US" sz="2800" b="1" dirty="0" smtClean="0"/>
              <a:t> wages &amp; salaries: min wage</a:t>
            </a:r>
          </a:p>
          <a:p>
            <a:pPr lvl="2">
              <a:buFont typeface="Wingdings" pitchFamily="2" charset="2"/>
              <a:buChar char="§"/>
            </a:pPr>
            <a:r>
              <a:rPr lang="en-US" sz="2800" b="1" dirty="0" smtClean="0"/>
              <a:t> prices: price floors</a:t>
            </a:r>
          </a:p>
          <a:p>
            <a:pPr lvl="1">
              <a:buFont typeface="Courier New" pitchFamily="49" charset="0"/>
              <a:buChar char="o"/>
            </a:pPr>
            <a:r>
              <a:rPr lang="en-US" sz="2800" b="1" dirty="0" smtClean="0"/>
              <a:t> Agricultural Adjustment Act</a:t>
            </a:r>
          </a:p>
          <a:p>
            <a:pPr lvl="2">
              <a:buFont typeface="Wingdings" pitchFamily="2" charset="2"/>
              <a:buChar char="§"/>
            </a:pPr>
            <a:r>
              <a:rPr lang="en-US" sz="2800" b="1" dirty="0" smtClean="0"/>
              <a:t> farm subsidies</a:t>
            </a:r>
          </a:p>
          <a:p>
            <a:pPr lvl="2">
              <a:buFont typeface="Wingdings" pitchFamily="2" charset="2"/>
              <a:buChar char="§"/>
            </a:pPr>
            <a:r>
              <a:rPr lang="en-US" sz="2800" b="1" dirty="0" smtClean="0"/>
              <a:t> raise food prices</a:t>
            </a:r>
          </a:p>
        </p:txBody>
      </p:sp>
      <p:pic>
        <p:nvPicPr>
          <p:cNvPr id="5" name="Picture 4" descr="roosevelt.png"/>
          <p:cNvPicPr>
            <a:picLocks noChangeAspect="1"/>
          </p:cNvPicPr>
          <p:nvPr/>
        </p:nvPicPr>
        <p:blipFill>
          <a:blip r:embed="rId2"/>
          <a:stretch>
            <a:fillRect/>
          </a:stretch>
        </p:blipFill>
        <p:spPr>
          <a:xfrm>
            <a:off x="320040" y="1428750"/>
            <a:ext cx="2880360" cy="2914650"/>
          </a:xfrm>
          <a:prstGeom prst="rect">
            <a:avLst/>
          </a:prstGeom>
          <a:ln>
            <a:solidFill>
              <a:schemeClr val="tx1"/>
            </a:solid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1444407"/>
            <a:ext cx="5486400" cy="3108543"/>
          </a:xfrm>
          <a:prstGeom prst="rect">
            <a:avLst/>
          </a:prstGeom>
          <a:noFill/>
        </p:spPr>
        <p:txBody>
          <a:bodyPr wrap="square" rtlCol="0">
            <a:spAutoFit/>
          </a:bodyPr>
          <a:lstStyle/>
          <a:p>
            <a:pPr algn="ctr"/>
            <a:r>
              <a:rPr lang="en-US" sz="2800" b="1" dirty="0" smtClean="0"/>
              <a:t>The first income tax was imposed during the Civil War.  Soon after the war it was repealed.  Next an income tax was imposed for WWI.  The 16</a:t>
            </a:r>
            <a:r>
              <a:rPr lang="en-US" sz="2800" b="1" baseline="30000" dirty="0" smtClean="0"/>
              <a:t>th</a:t>
            </a:r>
            <a:r>
              <a:rPr lang="en-US" sz="2800" b="1" dirty="0" smtClean="0"/>
              <a:t> amendment authorized taxes by person (rather than apportioned by state).</a:t>
            </a:r>
          </a:p>
        </p:txBody>
      </p:sp>
      <p:sp>
        <p:nvSpPr>
          <p:cNvPr id="4" name="TextBox 3"/>
          <p:cNvSpPr txBox="1"/>
          <p:nvPr/>
        </p:nvSpPr>
        <p:spPr>
          <a:xfrm>
            <a:off x="2968195" y="133350"/>
            <a:ext cx="30516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Income Tax</a:t>
            </a:r>
          </a:p>
        </p:txBody>
      </p:sp>
      <p:pic>
        <p:nvPicPr>
          <p:cNvPr id="5" name="Picture 4" descr="income_tax.png"/>
          <p:cNvPicPr>
            <a:picLocks noChangeAspect="1"/>
          </p:cNvPicPr>
          <p:nvPr/>
        </p:nvPicPr>
        <p:blipFill>
          <a:blip r:embed="rId2"/>
          <a:stretch>
            <a:fillRect/>
          </a:stretch>
        </p:blipFill>
        <p:spPr>
          <a:xfrm>
            <a:off x="304800" y="1085850"/>
            <a:ext cx="3028950" cy="3771900"/>
          </a:xfrm>
          <a:prstGeom prst="rect">
            <a:avLst/>
          </a:prstGeom>
          <a:ln>
            <a:solidFill>
              <a:schemeClr val="tx1"/>
            </a:solid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1200150"/>
            <a:ext cx="5029200" cy="3539430"/>
          </a:xfrm>
          <a:prstGeom prst="rect">
            <a:avLst/>
          </a:prstGeom>
          <a:noFill/>
        </p:spPr>
        <p:txBody>
          <a:bodyPr wrap="square" rtlCol="0">
            <a:spAutoFit/>
          </a:bodyPr>
          <a:lstStyle/>
          <a:p>
            <a:pPr algn="ctr"/>
            <a:r>
              <a:rPr lang="en-US" sz="2800" b="1" dirty="0" smtClean="0"/>
              <a:t>In the early 1920’s Andrew Mellon was the 3</a:t>
            </a:r>
            <a:r>
              <a:rPr lang="en-US" sz="2800" b="1" baseline="30000" dirty="0" smtClean="0"/>
              <a:t>rd</a:t>
            </a:r>
            <a:r>
              <a:rPr lang="en-US" sz="2800" b="1" dirty="0" smtClean="0"/>
              <a:t> wealthiest person in the United States.  He agreed to serve as Secretary of the Treasury under President Harding and continued to serve in that capacity with President Coolidge and President Hoover.</a:t>
            </a:r>
          </a:p>
        </p:txBody>
      </p:sp>
      <p:sp>
        <p:nvSpPr>
          <p:cNvPr id="3" name="TextBox 2"/>
          <p:cNvSpPr txBox="1"/>
          <p:nvPr/>
        </p:nvSpPr>
        <p:spPr>
          <a:xfrm>
            <a:off x="2968195" y="133350"/>
            <a:ext cx="30516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Income Tax</a:t>
            </a:r>
          </a:p>
        </p:txBody>
      </p:sp>
      <p:pic>
        <p:nvPicPr>
          <p:cNvPr id="5" name="Picture 4" descr="mellon.jpg"/>
          <p:cNvPicPr>
            <a:picLocks noChangeAspect="1"/>
          </p:cNvPicPr>
          <p:nvPr/>
        </p:nvPicPr>
        <p:blipFill>
          <a:blip r:embed="rId2"/>
          <a:stretch>
            <a:fillRect/>
          </a:stretch>
        </p:blipFill>
        <p:spPr>
          <a:xfrm>
            <a:off x="304800" y="1123950"/>
            <a:ext cx="2895600" cy="3714750"/>
          </a:xfrm>
          <a:prstGeom prst="rect">
            <a:avLst/>
          </a:prstGeom>
          <a:ln>
            <a:solidFill>
              <a:schemeClr val="tx1"/>
            </a:solid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1428750"/>
            <a:ext cx="5029200" cy="3108543"/>
          </a:xfrm>
          <a:prstGeom prst="rect">
            <a:avLst/>
          </a:prstGeom>
          <a:noFill/>
        </p:spPr>
        <p:txBody>
          <a:bodyPr wrap="square" rtlCol="0">
            <a:spAutoFit/>
          </a:bodyPr>
          <a:lstStyle/>
          <a:p>
            <a:pPr algn="ctr"/>
            <a:r>
              <a:rPr lang="en-US" sz="2800" b="1" dirty="0" smtClean="0"/>
              <a:t>Mellon was the first presidential advisor to aggressively advocate for lower taxes.  He believed lower taxes would result in higher revenue.  This is apparent due to the </a:t>
            </a:r>
            <a:r>
              <a:rPr lang="en-US" sz="2800" b="1" dirty="0" err="1" smtClean="0"/>
              <a:t>Laffer</a:t>
            </a:r>
            <a:r>
              <a:rPr lang="en-US" sz="2800" b="1" dirty="0" smtClean="0"/>
              <a:t> Curve, but that concept was unknown then.</a:t>
            </a:r>
          </a:p>
        </p:txBody>
      </p:sp>
      <p:sp>
        <p:nvSpPr>
          <p:cNvPr id="3" name="TextBox 2"/>
          <p:cNvSpPr txBox="1"/>
          <p:nvPr/>
        </p:nvSpPr>
        <p:spPr>
          <a:xfrm>
            <a:off x="2968195" y="133350"/>
            <a:ext cx="30516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Income Tax</a:t>
            </a:r>
          </a:p>
        </p:txBody>
      </p:sp>
      <p:pic>
        <p:nvPicPr>
          <p:cNvPr id="5" name="Picture 4" descr="mellon.jpg"/>
          <p:cNvPicPr>
            <a:picLocks noChangeAspect="1"/>
          </p:cNvPicPr>
          <p:nvPr/>
        </p:nvPicPr>
        <p:blipFill>
          <a:blip r:embed="rId2"/>
          <a:stretch>
            <a:fillRect/>
          </a:stretch>
        </p:blipFill>
        <p:spPr>
          <a:xfrm>
            <a:off x="304800" y="1123950"/>
            <a:ext cx="2895600" cy="3714750"/>
          </a:xfrm>
          <a:prstGeom prst="rect">
            <a:avLst/>
          </a:prstGeom>
          <a:ln>
            <a:solidFill>
              <a:schemeClr val="tx1"/>
            </a:solid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68195" y="133350"/>
            <a:ext cx="30516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Income Tax</a:t>
            </a:r>
          </a:p>
        </p:txBody>
      </p:sp>
      <p:sp>
        <p:nvSpPr>
          <p:cNvPr id="5" name="TextBox 4"/>
          <p:cNvSpPr txBox="1"/>
          <p:nvPr/>
        </p:nvSpPr>
        <p:spPr>
          <a:xfrm>
            <a:off x="4343400" y="1123950"/>
            <a:ext cx="4724400" cy="3539430"/>
          </a:xfrm>
          <a:prstGeom prst="rect">
            <a:avLst/>
          </a:prstGeom>
          <a:noFill/>
        </p:spPr>
        <p:txBody>
          <a:bodyPr wrap="square" rtlCol="0">
            <a:spAutoFit/>
          </a:bodyPr>
          <a:lstStyle/>
          <a:p>
            <a:pPr algn="ctr"/>
            <a:r>
              <a:rPr lang="en-US" sz="2800" b="1" u="sng" dirty="0" err="1" smtClean="0"/>
              <a:t>Laffer</a:t>
            </a:r>
            <a:r>
              <a:rPr lang="en-US" sz="2800" b="1" u="sng" dirty="0" smtClean="0"/>
              <a:t> curve</a:t>
            </a:r>
          </a:p>
          <a:p>
            <a:pPr algn="ctr"/>
            <a:r>
              <a:rPr lang="en-US" sz="2800" b="1" dirty="0" smtClean="0"/>
              <a:t>There exists a tax rate that will yield maximum government revenue. That rate is less than 100% because at higher tax rates the tax base shrinks: people are incentivized to work less and to evade taxes.</a:t>
            </a:r>
          </a:p>
        </p:txBody>
      </p:sp>
      <p:pic>
        <p:nvPicPr>
          <p:cNvPr id="6" name="Picture 5" descr="Laffer_curve"/>
          <p:cNvPicPr>
            <a:picLocks noChangeAspect="1" noChangeArrowheads="1"/>
          </p:cNvPicPr>
          <p:nvPr/>
        </p:nvPicPr>
        <p:blipFill>
          <a:blip r:embed="rId2"/>
          <a:srcRect/>
          <a:stretch>
            <a:fillRect/>
          </a:stretch>
        </p:blipFill>
        <p:spPr bwMode="auto">
          <a:xfrm>
            <a:off x="190500" y="1585912"/>
            <a:ext cx="4000500" cy="2814638"/>
          </a:xfrm>
          <a:prstGeom prst="rect">
            <a:avLst/>
          </a:prstGeom>
          <a:noFill/>
          <a:ln w="9525">
            <a:solidFill>
              <a:schemeClr val="tx1"/>
            </a:solid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1352550"/>
            <a:ext cx="5029200" cy="3323987"/>
          </a:xfrm>
          <a:prstGeom prst="rect">
            <a:avLst/>
          </a:prstGeom>
          <a:noFill/>
        </p:spPr>
        <p:txBody>
          <a:bodyPr wrap="square" rtlCol="0">
            <a:spAutoFit/>
          </a:bodyPr>
          <a:lstStyle/>
          <a:p>
            <a:pPr algn="ctr"/>
            <a:r>
              <a:rPr lang="en-US" sz="2800" b="1" dirty="0" smtClean="0"/>
              <a:t>Cutting income tax rates both increased compliance and increased incentives to work.</a:t>
            </a:r>
          </a:p>
          <a:p>
            <a:pPr algn="ctr"/>
            <a:endParaRPr lang="en-US" sz="1400" b="1" dirty="0" smtClean="0"/>
          </a:p>
          <a:p>
            <a:pPr algn="ctr"/>
            <a:r>
              <a:rPr lang="en-US" sz="2800" b="1" dirty="0" smtClean="0"/>
              <a:t>High tax rates incentivized leisure rather than work at the margin and resulted in top wage earners evading taxes.</a:t>
            </a:r>
          </a:p>
        </p:txBody>
      </p:sp>
      <p:sp>
        <p:nvSpPr>
          <p:cNvPr id="3" name="TextBox 2"/>
          <p:cNvSpPr txBox="1"/>
          <p:nvPr/>
        </p:nvSpPr>
        <p:spPr>
          <a:xfrm>
            <a:off x="2968195" y="133350"/>
            <a:ext cx="30516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Income Tax</a:t>
            </a:r>
          </a:p>
        </p:txBody>
      </p:sp>
      <p:pic>
        <p:nvPicPr>
          <p:cNvPr id="4" name="Picture 3" descr="mellon.jpg"/>
          <p:cNvPicPr>
            <a:picLocks noChangeAspect="1"/>
          </p:cNvPicPr>
          <p:nvPr/>
        </p:nvPicPr>
        <p:blipFill>
          <a:blip r:embed="rId2"/>
          <a:stretch>
            <a:fillRect/>
          </a:stretch>
        </p:blipFill>
        <p:spPr>
          <a:xfrm>
            <a:off x="304800" y="1123950"/>
            <a:ext cx="2895600" cy="3714750"/>
          </a:xfrm>
          <a:prstGeom prst="rect">
            <a:avLst/>
          </a:prstGeom>
          <a:ln>
            <a:solidFill>
              <a:schemeClr val="tx1"/>
            </a:solid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68195" y="133350"/>
            <a:ext cx="30516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Income Tax</a:t>
            </a:r>
          </a:p>
        </p:txBody>
      </p:sp>
      <p:pic>
        <p:nvPicPr>
          <p:cNvPr id="4" name="Picture 3" descr="mellon.jpg"/>
          <p:cNvPicPr>
            <a:picLocks noChangeAspect="1"/>
          </p:cNvPicPr>
          <p:nvPr/>
        </p:nvPicPr>
        <p:blipFill>
          <a:blip r:embed="rId2"/>
          <a:stretch>
            <a:fillRect/>
          </a:stretch>
        </p:blipFill>
        <p:spPr>
          <a:xfrm>
            <a:off x="304800" y="1123950"/>
            <a:ext cx="2895600" cy="3714750"/>
          </a:xfrm>
          <a:prstGeom prst="rect">
            <a:avLst/>
          </a:prstGeom>
          <a:ln>
            <a:solidFill>
              <a:schemeClr val="tx1"/>
            </a:solidFill>
          </a:ln>
        </p:spPr>
      </p:pic>
      <p:sp>
        <p:nvSpPr>
          <p:cNvPr id="5" name="TextBox 4"/>
          <p:cNvSpPr txBox="1"/>
          <p:nvPr/>
        </p:nvSpPr>
        <p:spPr>
          <a:xfrm>
            <a:off x="3733800" y="1504950"/>
            <a:ext cx="4953000" cy="3108543"/>
          </a:xfrm>
          <a:prstGeom prst="rect">
            <a:avLst/>
          </a:prstGeom>
          <a:noFill/>
        </p:spPr>
        <p:txBody>
          <a:bodyPr wrap="square" rtlCol="0">
            <a:spAutoFit/>
          </a:bodyPr>
          <a:lstStyle/>
          <a:p>
            <a:pPr>
              <a:buFont typeface="Arial" pitchFamily="34" charset="0"/>
              <a:buChar char="•"/>
            </a:pPr>
            <a:r>
              <a:rPr lang="en-US" sz="2800" b="1" dirty="0" smtClean="0"/>
              <a:t> income tax rates fell</a:t>
            </a:r>
          </a:p>
          <a:p>
            <a:pPr lvl="1">
              <a:buFont typeface="Courier New" pitchFamily="49" charset="0"/>
              <a:buChar char="o"/>
            </a:pPr>
            <a:r>
              <a:rPr lang="en-US" sz="2800" b="1" dirty="0" smtClean="0"/>
              <a:t> top rate: 77% to 25%</a:t>
            </a:r>
          </a:p>
          <a:p>
            <a:pPr lvl="1">
              <a:buFont typeface="Courier New" pitchFamily="49" charset="0"/>
              <a:buChar char="o"/>
            </a:pPr>
            <a:r>
              <a:rPr lang="en-US" sz="2800" b="1" dirty="0" smtClean="0"/>
              <a:t> bottom rate: 4% to 0.5%</a:t>
            </a:r>
          </a:p>
          <a:p>
            <a:pPr>
              <a:buFont typeface="Arial" pitchFamily="34" charset="0"/>
              <a:buChar char="•"/>
            </a:pPr>
            <a:r>
              <a:rPr lang="en-US" sz="2800" b="1" dirty="0" smtClean="0"/>
              <a:t> estate tax rate fell</a:t>
            </a:r>
          </a:p>
          <a:p>
            <a:pPr>
              <a:buFont typeface="Arial" pitchFamily="34" charset="0"/>
              <a:buChar char="•"/>
            </a:pPr>
            <a:r>
              <a:rPr lang="en-US" sz="2800" b="1" dirty="0" smtClean="0"/>
              <a:t> revenues increased</a:t>
            </a:r>
          </a:p>
          <a:p>
            <a:pPr>
              <a:buFont typeface="Arial" pitchFamily="34" charset="0"/>
              <a:buChar char="•"/>
            </a:pPr>
            <a:r>
              <a:rPr lang="en-US" sz="2800" b="1" dirty="0" smtClean="0"/>
              <a:t> businesses greatly expanded</a:t>
            </a:r>
          </a:p>
          <a:p>
            <a:pPr lvl="1">
              <a:buFont typeface="Courier New" pitchFamily="49" charset="0"/>
              <a:buChar char="o"/>
            </a:pPr>
            <a:r>
              <a:rPr lang="en-US" sz="2800" b="1" dirty="0" smtClean="0"/>
              <a:t> owners kept more profits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200" y="1305163"/>
            <a:ext cx="5105400" cy="3323987"/>
          </a:xfrm>
          <a:prstGeom prst="rect">
            <a:avLst/>
          </a:prstGeom>
          <a:noFill/>
        </p:spPr>
        <p:txBody>
          <a:bodyPr wrap="square" rtlCol="0">
            <a:spAutoFit/>
          </a:bodyPr>
          <a:lstStyle/>
          <a:p>
            <a:pPr algn="ctr"/>
            <a:r>
              <a:rPr lang="en-US" sz="2800" b="1" dirty="0" smtClean="0"/>
              <a:t>Franklin D. Roosevelt did the opposite.  He raised the top tax rate from 25% to 80% by 1935.  They kept going up during WWII.</a:t>
            </a:r>
          </a:p>
          <a:p>
            <a:pPr algn="ctr"/>
            <a:endParaRPr lang="en-US" sz="1400" b="1" dirty="0" smtClean="0"/>
          </a:p>
          <a:p>
            <a:pPr algn="ctr"/>
            <a:r>
              <a:rPr lang="en-US" sz="2800" b="1" dirty="0" smtClean="0"/>
              <a:t>Higher tax rates incentivize sitting on money rather than forming businesses and hiring.</a:t>
            </a:r>
          </a:p>
        </p:txBody>
      </p:sp>
      <p:sp>
        <p:nvSpPr>
          <p:cNvPr id="3" name="TextBox 2"/>
          <p:cNvSpPr txBox="1"/>
          <p:nvPr/>
        </p:nvSpPr>
        <p:spPr>
          <a:xfrm>
            <a:off x="2968195" y="133350"/>
            <a:ext cx="30516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Income Tax</a:t>
            </a:r>
          </a:p>
        </p:txBody>
      </p:sp>
      <p:pic>
        <p:nvPicPr>
          <p:cNvPr id="5" name="Picture 4" descr="income_tax_roosevelt.jpg"/>
          <p:cNvPicPr>
            <a:picLocks noChangeAspect="1"/>
          </p:cNvPicPr>
          <p:nvPr/>
        </p:nvPicPr>
        <p:blipFill>
          <a:blip r:embed="rId2"/>
          <a:stretch>
            <a:fillRect/>
          </a:stretch>
        </p:blipFill>
        <p:spPr>
          <a:xfrm>
            <a:off x="228600" y="1581150"/>
            <a:ext cx="3556000" cy="2794000"/>
          </a:xfrm>
          <a:prstGeom prst="rect">
            <a:avLst/>
          </a:prstGeom>
          <a:ln>
            <a:solidFill>
              <a:schemeClr val="tx1"/>
            </a:solid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200" y="884456"/>
            <a:ext cx="5105400" cy="4278094"/>
          </a:xfrm>
          <a:prstGeom prst="rect">
            <a:avLst/>
          </a:prstGeom>
          <a:noFill/>
        </p:spPr>
        <p:txBody>
          <a:bodyPr wrap="square" rtlCol="0">
            <a:spAutoFit/>
          </a:bodyPr>
          <a:lstStyle/>
          <a:p>
            <a:pPr algn="ctr"/>
            <a:r>
              <a:rPr lang="en-US" sz="2800" b="1" dirty="0" smtClean="0"/>
              <a:t>In 1942 he imposed Executive Order 9250, setting income tax rates above $25,000 at 100%.</a:t>
            </a:r>
          </a:p>
          <a:p>
            <a:pPr algn="ctr"/>
            <a:endParaRPr lang="en-US" sz="1400" b="1" dirty="0" smtClean="0"/>
          </a:p>
          <a:p>
            <a:pPr algn="ctr"/>
            <a:r>
              <a:rPr lang="en-US" sz="4800" b="1" i="1" dirty="0" smtClean="0">
                <a:solidFill>
                  <a:srgbClr val="FF0000"/>
                </a:solidFill>
              </a:rPr>
              <a:t>100%!</a:t>
            </a:r>
          </a:p>
          <a:p>
            <a:pPr algn="ctr"/>
            <a:endParaRPr lang="en-US" sz="1400" b="1" dirty="0" smtClean="0"/>
          </a:p>
          <a:p>
            <a:pPr algn="ctr"/>
            <a:r>
              <a:rPr lang="en-US" sz="2800" b="1" dirty="0" smtClean="0"/>
              <a:t>Congress later rescinded this, despite FDR arguing to the House Ways and Means committee that a 100% tax was necessary.</a:t>
            </a:r>
          </a:p>
        </p:txBody>
      </p:sp>
      <p:sp>
        <p:nvSpPr>
          <p:cNvPr id="3" name="TextBox 2"/>
          <p:cNvSpPr txBox="1"/>
          <p:nvPr/>
        </p:nvSpPr>
        <p:spPr>
          <a:xfrm>
            <a:off x="2968195" y="133350"/>
            <a:ext cx="30516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Income Tax</a:t>
            </a:r>
          </a:p>
        </p:txBody>
      </p:sp>
      <p:pic>
        <p:nvPicPr>
          <p:cNvPr id="4" name="Picture 3" descr="income_tax_roosevelt.jpg"/>
          <p:cNvPicPr>
            <a:picLocks noChangeAspect="1"/>
          </p:cNvPicPr>
          <p:nvPr/>
        </p:nvPicPr>
        <p:blipFill>
          <a:blip r:embed="rId2"/>
          <a:stretch>
            <a:fillRect/>
          </a:stretch>
        </p:blipFill>
        <p:spPr>
          <a:xfrm>
            <a:off x="228600" y="1581150"/>
            <a:ext cx="3556000" cy="2794000"/>
          </a:xfrm>
          <a:prstGeom prst="rect">
            <a:avLst/>
          </a:prstGeom>
          <a:ln>
            <a:solidFill>
              <a:schemeClr val="tx1"/>
            </a:solid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8195" y="133350"/>
            <a:ext cx="30516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Income Tax</a:t>
            </a:r>
          </a:p>
        </p:txBody>
      </p:sp>
      <p:pic>
        <p:nvPicPr>
          <p:cNvPr id="3" name="Picture 2" descr="income_tax.png"/>
          <p:cNvPicPr>
            <a:picLocks noChangeAspect="1"/>
          </p:cNvPicPr>
          <p:nvPr/>
        </p:nvPicPr>
        <p:blipFill>
          <a:blip r:embed="rId2"/>
          <a:stretch>
            <a:fillRect/>
          </a:stretch>
        </p:blipFill>
        <p:spPr>
          <a:xfrm>
            <a:off x="304800" y="1085850"/>
            <a:ext cx="3028950" cy="3771900"/>
          </a:xfrm>
          <a:prstGeom prst="rect">
            <a:avLst/>
          </a:prstGeom>
          <a:ln>
            <a:solidFill>
              <a:schemeClr val="tx1"/>
            </a:solidFill>
          </a:ln>
        </p:spPr>
      </p:pic>
      <p:sp>
        <p:nvSpPr>
          <p:cNvPr id="4" name="TextBox 3"/>
          <p:cNvSpPr txBox="1"/>
          <p:nvPr/>
        </p:nvSpPr>
        <p:spPr>
          <a:xfrm>
            <a:off x="3429000" y="837545"/>
            <a:ext cx="5715000" cy="4401205"/>
          </a:xfrm>
          <a:prstGeom prst="rect">
            <a:avLst/>
          </a:prstGeom>
          <a:noFill/>
        </p:spPr>
        <p:txBody>
          <a:bodyPr wrap="square" rtlCol="0">
            <a:spAutoFit/>
          </a:bodyPr>
          <a:lstStyle/>
          <a:p>
            <a:pPr>
              <a:buFont typeface="Arial" pitchFamily="34" charset="0"/>
              <a:buChar char="•"/>
            </a:pPr>
            <a:r>
              <a:rPr lang="en-US" sz="2800" b="1" dirty="0" smtClean="0"/>
              <a:t> Andrew Mellon</a:t>
            </a:r>
          </a:p>
          <a:p>
            <a:pPr lvl="1">
              <a:buFont typeface="Courier New" pitchFamily="49" charset="0"/>
              <a:buChar char="o"/>
            </a:pPr>
            <a:r>
              <a:rPr lang="en-US" sz="2800" b="1" dirty="0" smtClean="0"/>
              <a:t> Secretary of Treasury 1921-1932</a:t>
            </a:r>
          </a:p>
          <a:p>
            <a:pPr lvl="2">
              <a:buFont typeface="Wingdings" pitchFamily="2" charset="2"/>
              <a:buChar char="§"/>
            </a:pPr>
            <a:r>
              <a:rPr lang="en-US" sz="2800" b="1" dirty="0" smtClean="0"/>
              <a:t> Harding, Coolidge, Hoover</a:t>
            </a:r>
          </a:p>
          <a:p>
            <a:pPr lvl="1">
              <a:buFont typeface="Courier New" pitchFamily="49" charset="0"/>
              <a:buChar char="o"/>
            </a:pPr>
            <a:r>
              <a:rPr lang="en-US" sz="2800" b="1" dirty="0" smtClean="0"/>
              <a:t> cut income tax 77% to 25%</a:t>
            </a:r>
          </a:p>
          <a:p>
            <a:pPr lvl="1">
              <a:buFont typeface="Courier New" pitchFamily="49" charset="0"/>
              <a:buChar char="o"/>
            </a:pPr>
            <a:r>
              <a:rPr lang="en-US" sz="2800" b="1" dirty="0" smtClean="0"/>
              <a:t> economy boomed in 1920’s</a:t>
            </a:r>
          </a:p>
          <a:p>
            <a:pPr>
              <a:buFont typeface="Arial" pitchFamily="34" charset="0"/>
              <a:buChar char="•"/>
            </a:pPr>
            <a:r>
              <a:rPr lang="en-US" sz="2800" b="1" dirty="0" smtClean="0"/>
              <a:t> Franklin D. Roosevelt</a:t>
            </a:r>
          </a:p>
          <a:p>
            <a:pPr lvl="1">
              <a:buFont typeface="Courier New" pitchFamily="49" charset="0"/>
              <a:buChar char="o"/>
            </a:pPr>
            <a:r>
              <a:rPr lang="en-US" sz="2800" b="1" dirty="0" smtClean="0"/>
              <a:t> raised income tax</a:t>
            </a:r>
          </a:p>
          <a:p>
            <a:pPr lvl="2">
              <a:buFont typeface="Wingdings" pitchFamily="2" charset="2"/>
              <a:buChar char="§"/>
            </a:pPr>
            <a:r>
              <a:rPr lang="en-US" sz="2800" b="1" dirty="0" smtClean="0"/>
              <a:t> 25% to: 63%, 79%, 88%, 94%</a:t>
            </a:r>
          </a:p>
          <a:p>
            <a:pPr lvl="2">
              <a:buFont typeface="Wingdings" pitchFamily="2" charset="2"/>
              <a:buChar char="§"/>
            </a:pPr>
            <a:r>
              <a:rPr lang="en-US" sz="2800" b="1" dirty="0" smtClean="0"/>
              <a:t> 100% tax by executive order</a:t>
            </a:r>
          </a:p>
          <a:p>
            <a:pPr lvl="1">
              <a:buFont typeface="Courier New" pitchFamily="49" charset="0"/>
              <a:buChar char="o"/>
            </a:pPr>
            <a:r>
              <a:rPr lang="en-US" sz="2800" b="1" dirty="0" smtClean="0"/>
              <a:t> Great Depression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133350"/>
            <a:ext cx="277595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Keynesian</a:t>
            </a:r>
          </a:p>
        </p:txBody>
      </p:sp>
      <p:sp>
        <p:nvSpPr>
          <p:cNvPr id="3" name="TextBox 2"/>
          <p:cNvSpPr txBox="1"/>
          <p:nvPr/>
        </p:nvSpPr>
        <p:spPr>
          <a:xfrm>
            <a:off x="2895600" y="819150"/>
            <a:ext cx="6096000" cy="4401205"/>
          </a:xfrm>
          <a:prstGeom prst="rect">
            <a:avLst/>
          </a:prstGeom>
          <a:noFill/>
        </p:spPr>
        <p:txBody>
          <a:bodyPr wrap="square" rtlCol="0">
            <a:spAutoFit/>
          </a:bodyPr>
          <a:lstStyle/>
          <a:p>
            <a:pPr algn="ctr"/>
            <a:r>
              <a:rPr lang="en-US" sz="2800" b="1" dirty="0" smtClean="0"/>
              <a:t>Keynes wrote several op-</a:t>
            </a:r>
            <a:r>
              <a:rPr lang="en-US" sz="2800" b="1" dirty="0" err="1" smtClean="0"/>
              <a:t>eds</a:t>
            </a:r>
            <a:r>
              <a:rPr lang="en-US" sz="2800" b="1" dirty="0" smtClean="0"/>
              <a:t> on the depression, including “An Open Letter to President Roosevelt” in the New York Times in 1933.  Felix Frankfurter, a top advisor to President Franklin D. Roosevelt, arranged a meeting between the President and Keynes in 1933.</a:t>
            </a:r>
          </a:p>
          <a:p>
            <a:pPr algn="ctr"/>
            <a:r>
              <a:rPr lang="en-US" sz="2800" b="1" dirty="0" smtClean="0"/>
              <a:t>However, it is unclear whether massive increases in government spending were caused by Keynes or just coincidental.</a:t>
            </a:r>
          </a:p>
        </p:txBody>
      </p:sp>
      <p:pic>
        <p:nvPicPr>
          <p:cNvPr id="4" name="Picture 3" descr="keynes.jpg"/>
          <p:cNvPicPr>
            <a:picLocks noChangeAspect="1"/>
          </p:cNvPicPr>
          <p:nvPr/>
        </p:nvPicPr>
        <p:blipFill>
          <a:blip r:embed="rId2"/>
          <a:stretch>
            <a:fillRect/>
          </a:stretch>
        </p:blipFill>
        <p:spPr>
          <a:xfrm>
            <a:off x="304800" y="1276350"/>
            <a:ext cx="2426970" cy="3194685"/>
          </a:xfrm>
          <a:prstGeom prst="rect">
            <a:avLst/>
          </a:prstGeom>
          <a:ln>
            <a:solidFill>
              <a:schemeClr val="tx1"/>
            </a:solid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1733550"/>
            <a:ext cx="5410200" cy="2246769"/>
          </a:xfrm>
          <a:prstGeom prst="rect">
            <a:avLst/>
          </a:prstGeom>
          <a:noFill/>
        </p:spPr>
        <p:txBody>
          <a:bodyPr wrap="square" rtlCol="0">
            <a:spAutoFit/>
          </a:bodyPr>
          <a:lstStyle/>
          <a:p>
            <a:pPr algn="ctr"/>
            <a:r>
              <a:rPr lang="en-US" sz="2800" b="1" dirty="0" smtClean="0"/>
              <a:t>Franklin D. Roosevelt passed two primary initiatives designed to directly employ people: the Civilian Conservation Corps and the Works Progress Administration.</a:t>
            </a:r>
          </a:p>
        </p:txBody>
      </p:sp>
      <p:sp>
        <p:nvSpPr>
          <p:cNvPr id="3" name="TextBox 2"/>
          <p:cNvSpPr txBox="1"/>
          <p:nvPr/>
        </p:nvSpPr>
        <p:spPr>
          <a:xfrm>
            <a:off x="2057400" y="133350"/>
            <a:ext cx="53748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Make-Work Projects</a:t>
            </a:r>
          </a:p>
        </p:txBody>
      </p:sp>
      <p:pic>
        <p:nvPicPr>
          <p:cNvPr id="5" name="Picture 4" descr="work_program.jpg"/>
          <p:cNvPicPr>
            <a:picLocks noChangeAspect="1"/>
          </p:cNvPicPr>
          <p:nvPr/>
        </p:nvPicPr>
        <p:blipFill>
          <a:blip r:embed="rId2"/>
          <a:stretch>
            <a:fillRect/>
          </a:stretch>
        </p:blipFill>
        <p:spPr>
          <a:xfrm>
            <a:off x="533400" y="1504950"/>
            <a:ext cx="2893162" cy="2880360"/>
          </a:xfrm>
          <a:prstGeom prst="rect">
            <a:avLst/>
          </a:prstGeom>
          <a:ln>
            <a:solidFill>
              <a:schemeClr val="tx1"/>
            </a:solid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1123950"/>
            <a:ext cx="5410200" cy="3754874"/>
          </a:xfrm>
          <a:prstGeom prst="rect">
            <a:avLst/>
          </a:prstGeom>
          <a:noFill/>
        </p:spPr>
        <p:txBody>
          <a:bodyPr wrap="square" rtlCol="0">
            <a:spAutoFit/>
          </a:bodyPr>
          <a:lstStyle/>
          <a:p>
            <a:pPr algn="ctr"/>
            <a:r>
              <a:rPr lang="en-US" sz="2800" b="1" dirty="0" smtClean="0"/>
              <a:t>The Civilian Conservation Corps planted trees, constructed parks, and built roads all over the nation.</a:t>
            </a:r>
          </a:p>
          <a:p>
            <a:pPr algn="ctr"/>
            <a:endParaRPr lang="en-US" sz="1400" b="1" dirty="0" smtClean="0"/>
          </a:p>
          <a:p>
            <a:pPr algn="ctr"/>
            <a:r>
              <a:rPr lang="en-US" sz="2800" b="1" dirty="0" smtClean="0"/>
              <a:t>The Works Progress Administration built parks, roads, bridges, dams, schools, and public buildings.  It also funded arts, drama, media, and literacy projects.</a:t>
            </a:r>
          </a:p>
        </p:txBody>
      </p:sp>
      <p:sp>
        <p:nvSpPr>
          <p:cNvPr id="3" name="TextBox 2"/>
          <p:cNvSpPr txBox="1"/>
          <p:nvPr/>
        </p:nvSpPr>
        <p:spPr>
          <a:xfrm>
            <a:off x="2057400" y="133350"/>
            <a:ext cx="53748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Make-Work Projects</a:t>
            </a:r>
          </a:p>
        </p:txBody>
      </p:sp>
      <p:pic>
        <p:nvPicPr>
          <p:cNvPr id="4" name="Picture 3" descr="work_program.jpg"/>
          <p:cNvPicPr>
            <a:picLocks noChangeAspect="1"/>
          </p:cNvPicPr>
          <p:nvPr/>
        </p:nvPicPr>
        <p:blipFill>
          <a:blip r:embed="rId2"/>
          <a:stretch>
            <a:fillRect/>
          </a:stretch>
        </p:blipFill>
        <p:spPr>
          <a:xfrm>
            <a:off x="533400" y="1504950"/>
            <a:ext cx="2893162" cy="2880360"/>
          </a:xfrm>
          <a:prstGeom prst="rect">
            <a:avLst/>
          </a:prstGeom>
          <a:ln>
            <a:solidFill>
              <a:schemeClr val="tx1"/>
            </a:solid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1228963"/>
            <a:ext cx="5410200" cy="3323987"/>
          </a:xfrm>
          <a:prstGeom prst="rect">
            <a:avLst/>
          </a:prstGeom>
          <a:noFill/>
        </p:spPr>
        <p:txBody>
          <a:bodyPr wrap="square" rtlCol="0">
            <a:spAutoFit/>
          </a:bodyPr>
          <a:lstStyle/>
          <a:p>
            <a:pPr algn="ctr"/>
            <a:r>
              <a:rPr lang="en-US" sz="2800" b="1" dirty="0" smtClean="0"/>
              <a:t>But critics said projects were often neither needed nor wanted.</a:t>
            </a:r>
          </a:p>
          <a:p>
            <a:pPr algn="ctr"/>
            <a:endParaRPr lang="en-US" sz="1400" b="1" dirty="0" smtClean="0"/>
          </a:p>
          <a:p>
            <a:pPr algn="ctr"/>
            <a:r>
              <a:rPr lang="en-US" sz="2800" b="1" dirty="0" smtClean="0"/>
              <a:t>This is the classic broken window fallacy, with money thrown away on useless things with advocates pointing at the benefits ignoring the opportunity cost of the taxes.</a:t>
            </a:r>
          </a:p>
        </p:txBody>
      </p:sp>
      <p:sp>
        <p:nvSpPr>
          <p:cNvPr id="3" name="TextBox 2"/>
          <p:cNvSpPr txBox="1"/>
          <p:nvPr/>
        </p:nvSpPr>
        <p:spPr>
          <a:xfrm>
            <a:off x="2057400" y="133350"/>
            <a:ext cx="53748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Make-Work Projects</a:t>
            </a:r>
          </a:p>
        </p:txBody>
      </p:sp>
      <p:pic>
        <p:nvPicPr>
          <p:cNvPr id="4" name="Picture 3" descr="work_program.jpg"/>
          <p:cNvPicPr>
            <a:picLocks noChangeAspect="1"/>
          </p:cNvPicPr>
          <p:nvPr/>
        </p:nvPicPr>
        <p:blipFill>
          <a:blip r:embed="rId2"/>
          <a:stretch>
            <a:fillRect/>
          </a:stretch>
        </p:blipFill>
        <p:spPr>
          <a:xfrm>
            <a:off x="533400" y="1504950"/>
            <a:ext cx="2893162" cy="2880360"/>
          </a:xfrm>
          <a:prstGeom prst="rect">
            <a:avLst/>
          </a:prstGeom>
          <a:ln>
            <a:solidFill>
              <a:schemeClr val="tx1"/>
            </a:solid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1368207"/>
            <a:ext cx="5410200" cy="3108543"/>
          </a:xfrm>
          <a:prstGeom prst="rect">
            <a:avLst/>
          </a:prstGeom>
          <a:noFill/>
        </p:spPr>
        <p:txBody>
          <a:bodyPr wrap="square" rtlCol="0">
            <a:spAutoFit/>
          </a:bodyPr>
          <a:lstStyle/>
          <a:p>
            <a:pPr algn="ctr"/>
            <a:r>
              <a:rPr lang="en-US" sz="2800" b="1" dirty="0" smtClean="0"/>
              <a:t>Workers had no incentive to be productive: the faster they worked, the faster their projects would end.  Workers often couldn’t be demoted or fired.  They would be paid even if the project was delayed or improperly constructed.</a:t>
            </a:r>
          </a:p>
        </p:txBody>
      </p:sp>
      <p:sp>
        <p:nvSpPr>
          <p:cNvPr id="3" name="TextBox 2"/>
          <p:cNvSpPr txBox="1"/>
          <p:nvPr/>
        </p:nvSpPr>
        <p:spPr>
          <a:xfrm>
            <a:off x="2057400" y="133350"/>
            <a:ext cx="53748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Make-Work Projects</a:t>
            </a:r>
          </a:p>
        </p:txBody>
      </p:sp>
      <p:pic>
        <p:nvPicPr>
          <p:cNvPr id="4" name="Picture 3" descr="work_program.jpg"/>
          <p:cNvPicPr>
            <a:picLocks noChangeAspect="1"/>
          </p:cNvPicPr>
          <p:nvPr/>
        </p:nvPicPr>
        <p:blipFill>
          <a:blip r:embed="rId2"/>
          <a:stretch>
            <a:fillRect/>
          </a:stretch>
        </p:blipFill>
        <p:spPr>
          <a:xfrm>
            <a:off x="533400" y="1504950"/>
            <a:ext cx="2893162" cy="2880360"/>
          </a:xfrm>
          <a:prstGeom prst="rect">
            <a:avLst/>
          </a:prstGeom>
          <a:ln>
            <a:solidFill>
              <a:schemeClr val="tx1"/>
            </a:solid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33350"/>
            <a:ext cx="53748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Make-Work Projects</a:t>
            </a:r>
          </a:p>
        </p:txBody>
      </p:sp>
      <p:pic>
        <p:nvPicPr>
          <p:cNvPr id="3" name="Picture 2" descr="work_program.jpg"/>
          <p:cNvPicPr>
            <a:picLocks noChangeAspect="1"/>
          </p:cNvPicPr>
          <p:nvPr/>
        </p:nvPicPr>
        <p:blipFill>
          <a:blip r:embed="rId2"/>
          <a:stretch>
            <a:fillRect/>
          </a:stretch>
        </p:blipFill>
        <p:spPr>
          <a:xfrm>
            <a:off x="533400" y="1504950"/>
            <a:ext cx="2893162" cy="2880360"/>
          </a:xfrm>
          <a:prstGeom prst="rect">
            <a:avLst/>
          </a:prstGeom>
          <a:ln>
            <a:solidFill>
              <a:schemeClr val="tx1"/>
            </a:solidFill>
          </a:ln>
        </p:spPr>
      </p:pic>
      <p:sp>
        <p:nvSpPr>
          <p:cNvPr id="4" name="TextBox 3"/>
          <p:cNvSpPr txBox="1"/>
          <p:nvPr/>
        </p:nvSpPr>
        <p:spPr>
          <a:xfrm>
            <a:off x="3733800" y="1200150"/>
            <a:ext cx="5181600" cy="3539430"/>
          </a:xfrm>
          <a:prstGeom prst="rect">
            <a:avLst/>
          </a:prstGeom>
          <a:noFill/>
        </p:spPr>
        <p:txBody>
          <a:bodyPr wrap="square" rtlCol="0">
            <a:spAutoFit/>
          </a:bodyPr>
          <a:lstStyle/>
          <a:p>
            <a:pPr>
              <a:buFont typeface="Arial" pitchFamily="34" charset="0"/>
              <a:buChar char="•"/>
            </a:pPr>
            <a:r>
              <a:rPr lang="en-US" sz="2800" b="1" dirty="0" smtClean="0"/>
              <a:t> Civilian Conservation Corps</a:t>
            </a:r>
          </a:p>
          <a:p>
            <a:pPr lvl="1">
              <a:buFont typeface="Courier New" pitchFamily="49" charset="0"/>
              <a:buChar char="o"/>
            </a:pPr>
            <a:r>
              <a:rPr lang="en-US" sz="2800" b="1" dirty="0" smtClean="0"/>
              <a:t> trees, parks, roads</a:t>
            </a:r>
          </a:p>
          <a:p>
            <a:pPr>
              <a:buFont typeface="Arial" pitchFamily="34" charset="0"/>
              <a:buChar char="•"/>
            </a:pPr>
            <a:r>
              <a:rPr lang="en-US" sz="2800" b="1" dirty="0" smtClean="0"/>
              <a:t> Works Progress Administration</a:t>
            </a:r>
          </a:p>
          <a:p>
            <a:pPr lvl="1">
              <a:buFont typeface="Courier New" pitchFamily="49" charset="0"/>
              <a:buChar char="o"/>
            </a:pPr>
            <a:r>
              <a:rPr lang="en-US" sz="2800" b="1" dirty="0" smtClean="0"/>
              <a:t> bridges, dams, schools</a:t>
            </a:r>
          </a:p>
          <a:p>
            <a:pPr lvl="1">
              <a:buFont typeface="Courier New" pitchFamily="49" charset="0"/>
              <a:buChar char="o"/>
            </a:pPr>
            <a:r>
              <a:rPr lang="en-US" sz="2800" b="1" dirty="0" smtClean="0"/>
              <a:t> arts, drama, media, literacy</a:t>
            </a:r>
          </a:p>
          <a:p>
            <a:pPr>
              <a:buFont typeface="Arial" pitchFamily="34" charset="0"/>
              <a:buChar char="•"/>
            </a:pPr>
            <a:r>
              <a:rPr lang="en-US" sz="2800" b="1" dirty="0" smtClean="0"/>
              <a:t> projects often unnecessary</a:t>
            </a:r>
          </a:p>
          <a:p>
            <a:pPr lvl="1">
              <a:buFont typeface="Courier New" pitchFamily="49" charset="0"/>
              <a:buChar char="o"/>
            </a:pPr>
            <a:r>
              <a:rPr lang="en-US" sz="2800" b="1" dirty="0" smtClean="0"/>
              <a:t> Broken Window Fallacy</a:t>
            </a:r>
          </a:p>
          <a:p>
            <a:pPr>
              <a:buFont typeface="Arial" pitchFamily="34" charset="0"/>
              <a:buChar char="•"/>
            </a:pPr>
            <a:r>
              <a:rPr lang="en-US" sz="2800" b="1" dirty="0" smtClean="0"/>
              <a:t> no incentive for productivity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7266" y="133350"/>
            <a:ext cx="438453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Consumer Loans</a:t>
            </a:r>
          </a:p>
        </p:txBody>
      </p:sp>
      <p:sp>
        <p:nvSpPr>
          <p:cNvPr id="4" name="TextBox 3"/>
          <p:cNvSpPr txBox="1"/>
          <p:nvPr/>
        </p:nvSpPr>
        <p:spPr>
          <a:xfrm>
            <a:off x="3733800" y="971550"/>
            <a:ext cx="5181600" cy="3970318"/>
          </a:xfrm>
          <a:prstGeom prst="rect">
            <a:avLst/>
          </a:prstGeom>
          <a:noFill/>
        </p:spPr>
        <p:txBody>
          <a:bodyPr wrap="square" rtlCol="0">
            <a:spAutoFit/>
          </a:bodyPr>
          <a:lstStyle/>
          <a:p>
            <a:pPr algn="ctr"/>
            <a:r>
              <a:rPr lang="en-US" sz="2800" b="1" dirty="0" smtClean="0"/>
              <a:t>As the Great Depression set in, banks tried to call in as many loans as possible.  So people who had loans for consumer durables (like refrigerators) found banks repossessing if they missed just one payment.  This meant consumer spending dropped a lot: they couldn’t borrow to buy.</a:t>
            </a:r>
          </a:p>
        </p:txBody>
      </p:sp>
      <p:pic>
        <p:nvPicPr>
          <p:cNvPr id="5" name="Picture 4" descr="fridge.jpg"/>
          <p:cNvPicPr>
            <a:picLocks noChangeAspect="1"/>
          </p:cNvPicPr>
          <p:nvPr/>
        </p:nvPicPr>
        <p:blipFill>
          <a:blip r:embed="rId2"/>
          <a:stretch>
            <a:fillRect/>
          </a:stretch>
        </p:blipFill>
        <p:spPr>
          <a:xfrm>
            <a:off x="228600" y="1698307"/>
            <a:ext cx="3120390" cy="2473643"/>
          </a:xfrm>
          <a:prstGeom prst="rect">
            <a:avLst/>
          </a:prstGeom>
          <a:ln>
            <a:solidFill>
              <a:schemeClr val="tx1"/>
            </a:solid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33350"/>
            <a:ext cx="383880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Gold Standard</a:t>
            </a:r>
          </a:p>
        </p:txBody>
      </p:sp>
      <p:sp>
        <p:nvSpPr>
          <p:cNvPr id="3" name="TextBox 2"/>
          <p:cNvSpPr txBox="1"/>
          <p:nvPr/>
        </p:nvSpPr>
        <p:spPr>
          <a:xfrm>
            <a:off x="3581400" y="971550"/>
            <a:ext cx="5334000" cy="4185761"/>
          </a:xfrm>
          <a:prstGeom prst="rect">
            <a:avLst/>
          </a:prstGeom>
          <a:noFill/>
        </p:spPr>
        <p:txBody>
          <a:bodyPr wrap="square" rtlCol="0">
            <a:spAutoFit/>
          </a:bodyPr>
          <a:lstStyle/>
          <a:p>
            <a:pPr algn="ctr"/>
            <a:r>
              <a:rPr lang="en-US" sz="2800" b="1" dirty="0" smtClean="0"/>
              <a:t>As mentioned internationally countries could only print money if backed by 50% of gold or foreign reserves.  But 30% of foreign reserves must be in gold, so the floor was really 15% gold.</a:t>
            </a:r>
          </a:p>
          <a:p>
            <a:pPr algn="ctr"/>
            <a:endParaRPr lang="en-US" sz="1400" b="1" dirty="0" smtClean="0"/>
          </a:p>
          <a:p>
            <a:pPr algn="ctr"/>
            <a:r>
              <a:rPr lang="en-US" sz="2800" b="1" dirty="0" smtClean="0"/>
              <a:t>The Federal Reserve Act was even stricter, requiring 40% gold backing for Federal Reserve notes.</a:t>
            </a:r>
          </a:p>
        </p:txBody>
      </p:sp>
      <p:pic>
        <p:nvPicPr>
          <p:cNvPr id="5" name="Picture 4" descr="gold-bars.jpg"/>
          <p:cNvPicPr>
            <a:picLocks noChangeAspect="1"/>
          </p:cNvPicPr>
          <p:nvPr/>
        </p:nvPicPr>
        <p:blipFill>
          <a:blip r:embed="rId2"/>
          <a:stretch>
            <a:fillRect/>
          </a:stretch>
        </p:blipFill>
        <p:spPr>
          <a:xfrm>
            <a:off x="381000" y="1962150"/>
            <a:ext cx="3048000" cy="2286000"/>
          </a:xfrm>
          <a:prstGeom prst="rect">
            <a:avLst/>
          </a:prstGeom>
          <a:ln>
            <a:solidFill>
              <a:schemeClr val="tx1"/>
            </a:solid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33350"/>
            <a:ext cx="523419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Regime Uncertainty</a:t>
            </a:r>
          </a:p>
        </p:txBody>
      </p:sp>
      <p:sp>
        <p:nvSpPr>
          <p:cNvPr id="3" name="TextBox 2"/>
          <p:cNvSpPr txBox="1"/>
          <p:nvPr/>
        </p:nvSpPr>
        <p:spPr>
          <a:xfrm>
            <a:off x="3810000" y="971550"/>
            <a:ext cx="5105400" cy="3970318"/>
          </a:xfrm>
          <a:prstGeom prst="rect">
            <a:avLst/>
          </a:prstGeom>
          <a:noFill/>
        </p:spPr>
        <p:txBody>
          <a:bodyPr wrap="square" rtlCol="0">
            <a:spAutoFit/>
          </a:bodyPr>
          <a:lstStyle/>
          <a:p>
            <a:pPr algn="ctr"/>
            <a:r>
              <a:rPr lang="en-US" sz="2800" b="1" dirty="0" smtClean="0"/>
              <a:t>When government regulations change frequently, tax rates fluctuate a lot, and business conditions are unstable, often entrepreneurs refrain from starting new businesses or expanding old businesses until they can better predict potential profits and losses.</a:t>
            </a:r>
          </a:p>
        </p:txBody>
      </p:sp>
      <p:pic>
        <p:nvPicPr>
          <p:cNvPr id="5" name="Picture 4" descr="cartoon-wolf.jpg"/>
          <p:cNvPicPr>
            <a:picLocks noChangeAspect="1"/>
          </p:cNvPicPr>
          <p:nvPr/>
        </p:nvPicPr>
        <p:blipFill>
          <a:blip r:embed="rId2"/>
          <a:stretch>
            <a:fillRect/>
          </a:stretch>
        </p:blipFill>
        <p:spPr>
          <a:xfrm>
            <a:off x="152400" y="1504950"/>
            <a:ext cx="3520440" cy="2667000"/>
          </a:xfrm>
          <a:prstGeom prst="rect">
            <a:avLst/>
          </a:prstGeom>
          <a:ln>
            <a:solidFill>
              <a:schemeClr val="tx1"/>
            </a:solid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6690" y="133350"/>
            <a:ext cx="383791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Miscellaneous</a:t>
            </a:r>
          </a:p>
        </p:txBody>
      </p:sp>
      <p:sp>
        <p:nvSpPr>
          <p:cNvPr id="5" name="TextBox 4"/>
          <p:cNvSpPr txBox="1"/>
          <p:nvPr/>
        </p:nvSpPr>
        <p:spPr>
          <a:xfrm>
            <a:off x="3962400" y="819150"/>
            <a:ext cx="5181600" cy="4401205"/>
          </a:xfrm>
          <a:prstGeom prst="rect">
            <a:avLst/>
          </a:prstGeom>
          <a:noFill/>
        </p:spPr>
        <p:txBody>
          <a:bodyPr wrap="square" rtlCol="0">
            <a:spAutoFit/>
          </a:bodyPr>
          <a:lstStyle/>
          <a:p>
            <a:pPr>
              <a:buFont typeface="Arial" pitchFamily="34" charset="0"/>
              <a:buChar char="•"/>
            </a:pPr>
            <a:r>
              <a:rPr lang="en-US" sz="2800" b="1" dirty="0" smtClean="0"/>
              <a:t> consumer loans</a:t>
            </a:r>
          </a:p>
          <a:p>
            <a:pPr lvl="1">
              <a:buFont typeface="Courier New" pitchFamily="49" charset="0"/>
              <a:buChar char="o"/>
            </a:pPr>
            <a:r>
              <a:rPr lang="en-US" sz="2800" b="1" dirty="0" smtClean="0"/>
              <a:t> banks called in loans quicker</a:t>
            </a:r>
          </a:p>
          <a:p>
            <a:pPr lvl="2">
              <a:buFont typeface="Wingdings" pitchFamily="2" charset="2"/>
              <a:buChar char="§"/>
            </a:pPr>
            <a:r>
              <a:rPr lang="en-US" sz="2800" b="1" dirty="0" smtClean="0"/>
              <a:t> only 1 missed payment</a:t>
            </a:r>
          </a:p>
          <a:p>
            <a:pPr lvl="1">
              <a:buFont typeface="Courier New" pitchFamily="49" charset="0"/>
              <a:buChar char="o"/>
            </a:pPr>
            <a:r>
              <a:rPr lang="en-US" sz="2800" b="1" dirty="0" smtClean="0"/>
              <a:t> consumer spending declined</a:t>
            </a:r>
          </a:p>
          <a:p>
            <a:pPr>
              <a:buFont typeface="Arial" pitchFamily="34" charset="0"/>
              <a:buChar char="•"/>
            </a:pPr>
            <a:r>
              <a:rPr lang="en-US" sz="2800" b="1" dirty="0" smtClean="0"/>
              <a:t> gold standard (note backing)</a:t>
            </a:r>
          </a:p>
          <a:p>
            <a:pPr lvl="1">
              <a:buFont typeface="Courier New" pitchFamily="49" charset="0"/>
              <a:buChar char="o"/>
            </a:pPr>
            <a:r>
              <a:rPr lang="en-US" sz="2800" b="1" dirty="0" smtClean="0"/>
              <a:t> internationally: 15% gold</a:t>
            </a:r>
          </a:p>
          <a:p>
            <a:pPr lvl="1">
              <a:buFont typeface="Courier New" pitchFamily="49" charset="0"/>
              <a:buChar char="o"/>
            </a:pPr>
            <a:r>
              <a:rPr lang="en-US" sz="2800" b="1" dirty="0" smtClean="0"/>
              <a:t> Federal Reserve: 40% gold</a:t>
            </a:r>
          </a:p>
          <a:p>
            <a:pPr>
              <a:buFont typeface="Arial" pitchFamily="34" charset="0"/>
              <a:buChar char="•"/>
            </a:pPr>
            <a:r>
              <a:rPr lang="en-US" sz="2800" b="1" dirty="0" smtClean="0"/>
              <a:t> regime uncertainty</a:t>
            </a:r>
          </a:p>
          <a:p>
            <a:pPr lvl="1">
              <a:buFont typeface="Courier New" pitchFamily="49" charset="0"/>
              <a:buChar char="o"/>
            </a:pPr>
            <a:r>
              <a:rPr lang="en-US" sz="2800" b="1" dirty="0" smtClean="0"/>
              <a:t> taxes, regulation, etc. vary</a:t>
            </a:r>
          </a:p>
          <a:p>
            <a:pPr lvl="1">
              <a:buFont typeface="Courier New" pitchFamily="49" charset="0"/>
              <a:buChar char="o"/>
            </a:pPr>
            <a:r>
              <a:rPr lang="en-US" sz="2800" b="1" dirty="0" smtClean="0"/>
              <a:t> don’t invest</a:t>
            </a:r>
          </a:p>
        </p:txBody>
      </p:sp>
      <p:pic>
        <p:nvPicPr>
          <p:cNvPr id="7" name="Picture 6" descr="hooverville.jpg"/>
          <p:cNvPicPr>
            <a:picLocks noChangeAspect="1"/>
          </p:cNvPicPr>
          <p:nvPr/>
        </p:nvPicPr>
        <p:blipFill>
          <a:blip r:embed="rId2"/>
          <a:stretch>
            <a:fillRect/>
          </a:stretch>
        </p:blipFill>
        <p:spPr>
          <a:xfrm>
            <a:off x="228600" y="1504950"/>
            <a:ext cx="3607435" cy="2806700"/>
          </a:xfrm>
          <a:prstGeom prst="rect">
            <a:avLst/>
          </a:prstGeom>
          <a:ln>
            <a:solidFill>
              <a:schemeClr val="tx1"/>
            </a:solid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84342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Money Supply</a:t>
            </a:r>
          </a:p>
        </p:txBody>
      </p:sp>
      <p:grpSp>
        <p:nvGrpSpPr>
          <p:cNvPr id="29" name="Group 28"/>
          <p:cNvGrpSpPr/>
          <p:nvPr/>
        </p:nvGrpSpPr>
        <p:grpSpPr>
          <a:xfrm>
            <a:off x="304800" y="1123950"/>
            <a:ext cx="5105400" cy="3657600"/>
            <a:chOff x="304800" y="1123950"/>
            <a:chExt cx="5105400" cy="3657600"/>
          </a:xfrm>
        </p:grpSpPr>
        <p:grpSp>
          <p:nvGrpSpPr>
            <p:cNvPr id="4" name="Group 3"/>
            <p:cNvGrpSpPr/>
            <p:nvPr/>
          </p:nvGrpSpPr>
          <p:grpSpPr>
            <a:xfrm>
              <a:off x="304800" y="1123950"/>
              <a:ext cx="5105400" cy="3657600"/>
              <a:chOff x="304800" y="1123950"/>
              <a:chExt cx="5105400" cy="3657600"/>
            </a:xfrm>
          </p:grpSpPr>
          <p:sp>
            <p:nvSpPr>
              <p:cNvPr id="5" name="Rectangle 4"/>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9"/>
              <p:cNvGrpSpPr/>
              <p:nvPr/>
            </p:nvGrpSpPr>
            <p:grpSpPr>
              <a:xfrm>
                <a:off x="304800" y="1353344"/>
                <a:ext cx="4953000" cy="3352006"/>
                <a:chOff x="304800" y="1353344"/>
                <a:chExt cx="4953000" cy="3352006"/>
              </a:xfrm>
            </p:grpSpPr>
            <p:grpSp>
              <p:nvGrpSpPr>
                <p:cNvPr id="7" name="Group 6"/>
                <p:cNvGrpSpPr/>
                <p:nvPr/>
              </p:nvGrpSpPr>
              <p:grpSpPr>
                <a:xfrm>
                  <a:off x="304800" y="1353344"/>
                  <a:ext cx="4953000" cy="3352006"/>
                  <a:chOff x="1676400" y="1353344"/>
                  <a:chExt cx="4953000" cy="3352006"/>
                </a:xfrm>
              </p:grpSpPr>
              <p:cxnSp>
                <p:nvCxnSpPr>
                  <p:cNvPr id="15" name="Straight Connector 14"/>
                  <p:cNvCxnSpPr/>
                  <p:nvPr/>
                </p:nvCxnSpPr>
                <p:spPr>
                  <a:xfrm rot="5400000">
                    <a:off x="2858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6670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12192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6670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743200" y="2277130"/>
                    <a:ext cx="1143000" cy="523220"/>
                  </a:xfrm>
                  <a:prstGeom prst="rect">
                    <a:avLst/>
                  </a:prstGeom>
                  <a:noFill/>
                </p:spPr>
                <p:txBody>
                  <a:bodyPr wrap="square" rtlCol="0">
                    <a:spAutoFit/>
                  </a:bodyPr>
                  <a:lstStyle/>
                  <a:p>
                    <a:pPr algn="ctr"/>
                    <a:r>
                      <a:rPr lang="en-US" sz="2800" b="1" dirty="0" smtClean="0"/>
                      <a:t>M</a:t>
                    </a:r>
                    <a:r>
                      <a:rPr lang="en-US" sz="2800" b="1" baseline="30000" dirty="0" smtClean="0"/>
                      <a:t>d</a:t>
                    </a:r>
                    <a:r>
                      <a:rPr lang="en-US" sz="2800" b="1" baseline="-25000" dirty="0" smtClean="0"/>
                      <a:t>1921</a:t>
                    </a:r>
                  </a:p>
                </p:txBody>
              </p:sp>
              <p:sp>
                <p:nvSpPr>
                  <p:cNvPr id="20" name="TextBox 19"/>
                  <p:cNvSpPr txBox="1"/>
                  <p:nvPr/>
                </p:nvSpPr>
                <p:spPr>
                  <a:xfrm>
                    <a:off x="3200400" y="3562350"/>
                    <a:ext cx="1143000" cy="523220"/>
                  </a:xfrm>
                  <a:prstGeom prst="rect">
                    <a:avLst/>
                  </a:prstGeom>
                  <a:noFill/>
                </p:spPr>
                <p:txBody>
                  <a:bodyPr wrap="square" rtlCol="0">
                    <a:spAutoFit/>
                  </a:bodyPr>
                  <a:lstStyle/>
                  <a:p>
                    <a:pPr algn="ctr"/>
                    <a:r>
                      <a:rPr lang="en-US" sz="2800" b="1" dirty="0" smtClean="0"/>
                      <a:t>M</a:t>
                    </a:r>
                    <a:r>
                      <a:rPr lang="en-US" sz="2800" b="1" baseline="30000" dirty="0" smtClean="0"/>
                      <a:t>s</a:t>
                    </a:r>
                    <a:r>
                      <a:rPr lang="en-US" sz="2800" b="1" baseline="-25000" dirty="0" smtClean="0"/>
                      <a:t>1921</a:t>
                    </a:r>
                  </a:p>
                </p:txBody>
              </p:sp>
              <p:sp>
                <p:nvSpPr>
                  <p:cNvPr id="21" name="TextBox 20"/>
                  <p:cNvSpPr txBox="1"/>
                  <p:nvPr/>
                </p:nvSpPr>
                <p:spPr>
                  <a:xfrm>
                    <a:off x="1676400" y="1362730"/>
                    <a:ext cx="1143000" cy="954107"/>
                  </a:xfrm>
                  <a:prstGeom prst="rect">
                    <a:avLst/>
                  </a:prstGeom>
                  <a:noFill/>
                </p:spPr>
                <p:txBody>
                  <a:bodyPr wrap="square" rtlCol="0">
                    <a:spAutoFit/>
                  </a:bodyPr>
                  <a:lstStyle/>
                  <a:p>
                    <a:pPr algn="ctr"/>
                    <a:r>
                      <a:rPr lang="en-US" sz="2800" b="1" dirty="0" smtClean="0"/>
                      <a:t>PPM</a:t>
                    </a:r>
                  </a:p>
                  <a:p>
                    <a:pPr algn="ctr"/>
                    <a:r>
                      <a:rPr lang="en-US" sz="2800" b="1" dirty="0" smtClean="0"/>
                      <a:t>(1/P)</a:t>
                    </a:r>
                  </a:p>
                </p:txBody>
              </p:sp>
              <p:sp>
                <p:nvSpPr>
                  <p:cNvPr id="22" name="TextBox 21"/>
                  <p:cNvSpPr txBox="1"/>
                  <p:nvPr/>
                </p:nvSpPr>
                <p:spPr>
                  <a:xfrm>
                    <a:off x="6019800" y="4182130"/>
                    <a:ext cx="609600" cy="523220"/>
                  </a:xfrm>
                  <a:prstGeom prst="rect">
                    <a:avLst/>
                  </a:prstGeom>
                  <a:noFill/>
                </p:spPr>
                <p:txBody>
                  <a:bodyPr wrap="square" rtlCol="0">
                    <a:spAutoFit/>
                  </a:bodyPr>
                  <a:lstStyle/>
                  <a:p>
                    <a:pPr algn="ctr"/>
                    <a:r>
                      <a:rPr lang="en-US" sz="2800" b="1" dirty="0" smtClean="0"/>
                      <a:t>M</a:t>
                    </a:r>
                  </a:p>
                </p:txBody>
              </p:sp>
            </p:grpSp>
            <p:cxnSp>
              <p:nvCxnSpPr>
                <p:cNvPr id="8" name="Straight Connector 7"/>
                <p:cNvCxnSpPr/>
                <p:nvPr/>
              </p:nvCxnSpPr>
              <p:spPr>
                <a:xfrm rot="5400000">
                  <a:off x="2096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1295400" y="2952750"/>
                  <a:ext cx="2209799"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4800" y="2658130"/>
                  <a:ext cx="1143000" cy="523220"/>
                </a:xfrm>
                <a:prstGeom prst="rect">
                  <a:avLst/>
                </a:prstGeom>
                <a:noFill/>
              </p:spPr>
              <p:txBody>
                <a:bodyPr wrap="square" rtlCol="0">
                  <a:spAutoFit/>
                </a:bodyPr>
                <a:lstStyle/>
                <a:p>
                  <a:pPr algn="ctr"/>
                  <a:r>
                    <a:rPr lang="en-US" sz="2800" b="1" dirty="0" smtClean="0"/>
                    <a:t>PPM</a:t>
                  </a:r>
                  <a:r>
                    <a:rPr lang="en-US" sz="2800" b="1" baseline="-25000" dirty="0" smtClean="0"/>
                    <a:t>1</a:t>
                  </a:r>
                </a:p>
              </p:txBody>
            </p:sp>
            <p:cxnSp>
              <p:nvCxnSpPr>
                <p:cNvPr id="14" name="Straight Arrow Connector 13"/>
                <p:cNvCxnSpPr/>
                <p:nvPr/>
              </p:nvCxnSpPr>
              <p:spPr>
                <a:xfrm>
                  <a:off x="2895600" y="2038350"/>
                  <a:ext cx="609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23" name="Straight Connector 22"/>
            <p:cNvCxnSpPr/>
            <p:nvPr/>
          </p:nvCxnSpPr>
          <p:spPr>
            <a:xfrm>
              <a:off x="18288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752600" y="1276350"/>
              <a:ext cx="1143000" cy="523220"/>
            </a:xfrm>
            <a:prstGeom prst="rect">
              <a:avLst/>
            </a:prstGeom>
            <a:noFill/>
          </p:spPr>
          <p:txBody>
            <a:bodyPr wrap="square" rtlCol="0">
              <a:spAutoFit/>
            </a:bodyPr>
            <a:lstStyle/>
            <a:p>
              <a:pPr algn="ctr"/>
              <a:r>
                <a:rPr lang="en-US" sz="2800" b="1" dirty="0" smtClean="0"/>
                <a:t>M</a:t>
              </a:r>
              <a:r>
                <a:rPr lang="en-US" sz="2800" b="1" baseline="30000" dirty="0" smtClean="0"/>
                <a:t>d</a:t>
              </a:r>
              <a:r>
                <a:rPr lang="en-US" sz="2800" b="1" baseline="-25000" dirty="0" smtClean="0"/>
                <a:t>1929</a:t>
              </a:r>
            </a:p>
          </p:txBody>
        </p:sp>
        <p:sp>
          <p:nvSpPr>
            <p:cNvPr id="25" name="TextBox 24"/>
            <p:cNvSpPr txBox="1"/>
            <p:nvPr/>
          </p:nvSpPr>
          <p:spPr>
            <a:xfrm>
              <a:off x="3429000" y="1428750"/>
              <a:ext cx="1143000" cy="523220"/>
            </a:xfrm>
            <a:prstGeom prst="rect">
              <a:avLst/>
            </a:prstGeom>
            <a:noFill/>
          </p:spPr>
          <p:txBody>
            <a:bodyPr wrap="square" rtlCol="0">
              <a:spAutoFit/>
            </a:bodyPr>
            <a:lstStyle/>
            <a:p>
              <a:pPr algn="ctr"/>
              <a:r>
                <a:rPr lang="en-US" sz="2800" b="1" dirty="0" smtClean="0"/>
                <a:t>M</a:t>
              </a:r>
              <a:r>
                <a:rPr lang="en-US" sz="2800" b="1" baseline="30000" dirty="0" smtClean="0"/>
                <a:t>s</a:t>
              </a:r>
              <a:r>
                <a:rPr lang="en-US" sz="2800" b="1" baseline="-25000" dirty="0" smtClean="0"/>
                <a:t>1929</a:t>
              </a:r>
            </a:p>
          </p:txBody>
        </p:sp>
        <p:cxnSp>
          <p:nvCxnSpPr>
            <p:cNvPr id="26" name="Straight Arrow Connector 25"/>
            <p:cNvCxnSpPr/>
            <p:nvPr/>
          </p:nvCxnSpPr>
          <p:spPr>
            <a:xfrm>
              <a:off x="3810000" y="3636962"/>
              <a:ext cx="5334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5638800" y="1428750"/>
            <a:ext cx="3276600" cy="3108543"/>
          </a:xfrm>
          <a:prstGeom prst="rect">
            <a:avLst/>
          </a:prstGeom>
          <a:noFill/>
        </p:spPr>
        <p:txBody>
          <a:bodyPr wrap="square" rtlCol="0">
            <a:spAutoFit/>
          </a:bodyPr>
          <a:lstStyle/>
          <a:p>
            <a:pPr algn="ctr"/>
            <a:r>
              <a:rPr lang="en-US" sz="2800" b="1" dirty="0" smtClean="0"/>
              <a:t>In the 1920’s boom money supply expanded by 40%, but the price level was stable because money demand also increased.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133350"/>
            <a:ext cx="277595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Keynesian</a:t>
            </a:r>
          </a:p>
        </p:txBody>
      </p:sp>
      <p:sp>
        <p:nvSpPr>
          <p:cNvPr id="3" name="TextBox 2"/>
          <p:cNvSpPr txBox="1"/>
          <p:nvPr/>
        </p:nvSpPr>
        <p:spPr>
          <a:xfrm>
            <a:off x="2895600" y="971550"/>
            <a:ext cx="6096000" cy="3970318"/>
          </a:xfrm>
          <a:prstGeom prst="rect">
            <a:avLst/>
          </a:prstGeom>
          <a:noFill/>
        </p:spPr>
        <p:txBody>
          <a:bodyPr wrap="square" rtlCol="0">
            <a:spAutoFit/>
          </a:bodyPr>
          <a:lstStyle/>
          <a:p>
            <a:pPr>
              <a:buFont typeface="Arial" pitchFamily="34" charset="0"/>
              <a:buChar char="•"/>
            </a:pPr>
            <a:r>
              <a:rPr lang="en-US" sz="2800" b="1" dirty="0" smtClean="0"/>
              <a:t> blamed aggregate demand failure</a:t>
            </a:r>
          </a:p>
          <a:p>
            <a:pPr>
              <a:buFont typeface="Arial" pitchFamily="34" charset="0"/>
              <a:buChar char="•"/>
            </a:pPr>
            <a:r>
              <a:rPr lang="en-US" sz="2800" b="1" dirty="0" smtClean="0"/>
              <a:t> advocated government spending</a:t>
            </a:r>
          </a:p>
          <a:p>
            <a:pPr lvl="1">
              <a:buFont typeface="Courier New" pitchFamily="49" charset="0"/>
              <a:buChar char="o"/>
            </a:pPr>
            <a:r>
              <a:rPr lang="en-US" sz="2800" b="1" dirty="0" smtClean="0"/>
              <a:t> massive public works projects</a:t>
            </a:r>
          </a:p>
          <a:p>
            <a:pPr>
              <a:buFont typeface="Arial" pitchFamily="34" charset="0"/>
              <a:buChar char="•"/>
            </a:pPr>
            <a:r>
              <a:rPr lang="en-US" sz="2800" b="1" dirty="0" smtClean="0"/>
              <a:t> wrote pamphlets, books, and op-</a:t>
            </a:r>
            <a:r>
              <a:rPr lang="en-US" sz="2800" b="1" dirty="0" err="1" smtClean="0"/>
              <a:t>eds</a:t>
            </a:r>
            <a:endParaRPr lang="en-US" sz="2800" b="1" dirty="0" smtClean="0"/>
          </a:p>
          <a:p>
            <a:pPr lvl="1">
              <a:buFont typeface="Courier New" pitchFamily="49" charset="0"/>
              <a:buChar char="o"/>
            </a:pPr>
            <a:r>
              <a:rPr lang="en-US" sz="2800" b="1" dirty="0" smtClean="0"/>
              <a:t> “A Means to Prosperity” (1933)</a:t>
            </a:r>
          </a:p>
          <a:p>
            <a:pPr lvl="1">
              <a:buFont typeface="Courier New" pitchFamily="49" charset="0"/>
              <a:buChar char="o"/>
            </a:pPr>
            <a:r>
              <a:rPr lang="en-US" sz="2800" b="1" dirty="0" smtClean="0"/>
              <a:t> </a:t>
            </a:r>
            <a:r>
              <a:rPr lang="en-US" sz="2800" b="1" i="1" dirty="0" smtClean="0"/>
              <a:t>General Theory of Employment,</a:t>
            </a:r>
          </a:p>
          <a:p>
            <a:pPr lvl="1"/>
            <a:r>
              <a:rPr lang="en-US" sz="2800" b="1" i="1" dirty="0" smtClean="0"/>
              <a:t>    Interest and Money</a:t>
            </a:r>
            <a:r>
              <a:rPr lang="en-US" sz="2800" b="1" dirty="0" smtClean="0"/>
              <a:t> (1936)</a:t>
            </a:r>
          </a:p>
          <a:p>
            <a:pPr lvl="1">
              <a:buFont typeface="Courier New" pitchFamily="49" charset="0"/>
              <a:buChar char="o"/>
            </a:pPr>
            <a:r>
              <a:rPr lang="en-US" sz="2800" b="1" dirty="0" smtClean="0"/>
              <a:t> “An Open Letter to President</a:t>
            </a:r>
          </a:p>
          <a:p>
            <a:pPr lvl="1"/>
            <a:r>
              <a:rPr lang="en-US" sz="2800" b="1" dirty="0" smtClean="0"/>
              <a:t>    Roosevelt” (1933)</a:t>
            </a:r>
          </a:p>
        </p:txBody>
      </p:sp>
      <p:pic>
        <p:nvPicPr>
          <p:cNvPr id="4" name="Picture 3" descr="keynes.jpg"/>
          <p:cNvPicPr>
            <a:picLocks noChangeAspect="1"/>
          </p:cNvPicPr>
          <p:nvPr/>
        </p:nvPicPr>
        <p:blipFill>
          <a:blip r:embed="rId2"/>
          <a:stretch>
            <a:fillRect/>
          </a:stretch>
        </p:blipFill>
        <p:spPr>
          <a:xfrm>
            <a:off x="304800" y="1276350"/>
            <a:ext cx="2426970" cy="3194685"/>
          </a:xfrm>
          <a:prstGeom prst="rect">
            <a:avLst/>
          </a:prstGeom>
          <a:ln>
            <a:solidFill>
              <a:schemeClr val="tx1"/>
            </a:solid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84342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Money Supply</a:t>
            </a:r>
          </a:p>
        </p:txBody>
      </p:sp>
      <p:sp>
        <p:nvSpPr>
          <p:cNvPr id="23" name="TextBox 22"/>
          <p:cNvSpPr txBox="1"/>
          <p:nvPr/>
        </p:nvSpPr>
        <p:spPr>
          <a:xfrm>
            <a:off x="5638800" y="1709737"/>
            <a:ext cx="3276600" cy="2462213"/>
          </a:xfrm>
          <a:prstGeom prst="rect">
            <a:avLst/>
          </a:prstGeom>
          <a:noFill/>
        </p:spPr>
        <p:txBody>
          <a:bodyPr wrap="square" rtlCol="0">
            <a:spAutoFit/>
          </a:bodyPr>
          <a:lstStyle/>
          <a:p>
            <a:pPr algn="ctr"/>
            <a:r>
              <a:rPr lang="en-US" sz="2800" b="1" dirty="0" smtClean="0"/>
              <a:t>In the bust of the early 1930’s the price level fell</a:t>
            </a:r>
          </a:p>
          <a:p>
            <a:pPr algn="ctr"/>
            <a:r>
              <a:rPr lang="en-US" sz="2800" b="1" dirty="0" smtClean="0"/>
              <a:t>(PPM increased).</a:t>
            </a:r>
          </a:p>
          <a:p>
            <a:pPr algn="ctr"/>
            <a:endParaRPr lang="en-US" sz="1400" b="1" dirty="0" smtClean="0"/>
          </a:p>
          <a:p>
            <a:pPr algn="ctr"/>
            <a:r>
              <a:rPr lang="en-US" sz="2800" b="1" dirty="0" smtClean="0"/>
              <a:t>What caused this?</a:t>
            </a:r>
          </a:p>
        </p:txBody>
      </p:sp>
      <p:grpSp>
        <p:nvGrpSpPr>
          <p:cNvPr id="31" name="Group 30"/>
          <p:cNvGrpSpPr/>
          <p:nvPr/>
        </p:nvGrpSpPr>
        <p:grpSpPr>
          <a:xfrm>
            <a:off x="304800" y="1123950"/>
            <a:ext cx="5105400" cy="3657600"/>
            <a:chOff x="304800" y="1123950"/>
            <a:chExt cx="5105400" cy="3657600"/>
          </a:xfrm>
        </p:grpSpPr>
        <p:grpSp>
          <p:nvGrpSpPr>
            <p:cNvPr id="3" name="Group 2"/>
            <p:cNvGrpSpPr/>
            <p:nvPr/>
          </p:nvGrpSpPr>
          <p:grpSpPr>
            <a:xfrm>
              <a:off x="304800" y="1123950"/>
              <a:ext cx="5105400" cy="3657600"/>
              <a:chOff x="304800" y="1123950"/>
              <a:chExt cx="5105400" cy="3657600"/>
            </a:xfrm>
          </p:grpSpPr>
          <p:sp>
            <p:nvSpPr>
              <p:cNvPr id="4"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29"/>
              <p:cNvGrpSpPr/>
              <p:nvPr/>
            </p:nvGrpSpPr>
            <p:grpSpPr>
              <a:xfrm>
                <a:off x="304800" y="1353344"/>
                <a:ext cx="4953000" cy="3352006"/>
                <a:chOff x="304800" y="1353344"/>
                <a:chExt cx="4953000" cy="3352006"/>
              </a:xfrm>
            </p:grpSpPr>
            <p:grpSp>
              <p:nvGrpSpPr>
                <p:cNvPr id="6" name="Group 5"/>
                <p:cNvGrpSpPr/>
                <p:nvPr/>
              </p:nvGrpSpPr>
              <p:grpSpPr>
                <a:xfrm>
                  <a:off x="304800" y="1353344"/>
                  <a:ext cx="4953000" cy="3352006"/>
                  <a:chOff x="1676400" y="1353344"/>
                  <a:chExt cx="4953000" cy="3352006"/>
                </a:xfrm>
              </p:grpSpPr>
              <p:cxnSp>
                <p:nvCxnSpPr>
                  <p:cNvPr id="12" name="Straight Connector 11"/>
                  <p:cNvCxnSpPr/>
                  <p:nvPr/>
                </p:nvCxnSpPr>
                <p:spPr>
                  <a:xfrm>
                    <a:off x="26670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12192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6670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43200" y="2277130"/>
                    <a:ext cx="1143000" cy="523220"/>
                  </a:xfrm>
                  <a:prstGeom prst="rect">
                    <a:avLst/>
                  </a:prstGeom>
                  <a:noFill/>
                </p:spPr>
                <p:txBody>
                  <a:bodyPr wrap="square" rtlCol="0">
                    <a:spAutoFit/>
                  </a:bodyPr>
                  <a:lstStyle/>
                  <a:p>
                    <a:pPr algn="ctr"/>
                    <a:r>
                      <a:rPr lang="en-US" sz="2800" b="1" dirty="0" smtClean="0"/>
                      <a:t>M</a:t>
                    </a:r>
                    <a:r>
                      <a:rPr lang="en-US" sz="2800" b="1" baseline="30000" dirty="0" smtClean="0"/>
                      <a:t>d</a:t>
                    </a:r>
                    <a:r>
                      <a:rPr lang="en-US" sz="2800" b="1" baseline="-25000" dirty="0" smtClean="0"/>
                      <a:t>1929</a:t>
                    </a:r>
                  </a:p>
                </p:txBody>
              </p:sp>
              <p:sp>
                <p:nvSpPr>
                  <p:cNvPr id="17" name="TextBox 16"/>
                  <p:cNvSpPr txBox="1"/>
                  <p:nvPr/>
                </p:nvSpPr>
                <p:spPr>
                  <a:xfrm>
                    <a:off x="1676400" y="1362730"/>
                    <a:ext cx="1143000" cy="954107"/>
                  </a:xfrm>
                  <a:prstGeom prst="rect">
                    <a:avLst/>
                  </a:prstGeom>
                  <a:noFill/>
                </p:spPr>
                <p:txBody>
                  <a:bodyPr wrap="square" rtlCol="0">
                    <a:spAutoFit/>
                  </a:bodyPr>
                  <a:lstStyle/>
                  <a:p>
                    <a:pPr algn="ctr"/>
                    <a:r>
                      <a:rPr lang="en-US" sz="2800" b="1" dirty="0" smtClean="0"/>
                      <a:t>PPM</a:t>
                    </a:r>
                  </a:p>
                  <a:p>
                    <a:pPr algn="ctr"/>
                    <a:r>
                      <a:rPr lang="en-US" sz="2800" b="1" dirty="0" smtClean="0"/>
                      <a:t>(1/P)</a:t>
                    </a:r>
                  </a:p>
                </p:txBody>
              </p:sp>
              <p:sp>
                <p:nvSpPr>
                  <p:cNvPr id="18" name="TextBox 17"/>
                  <p:cNvSpPr txBox="1"/>
                  <p:nvPr/>
                </p:nvSpPr>
                <p:spPr>
                  <a:xfrm>
                    <a:off x="6019800" y="4182130"/>
                    <a:ext cx="609600" cy="523220"/>
                  </a:xfrm>
                  <a:prstGeom prst="rect">
                    <a:avLst/>
                  </a:prstGeom>
                  <a:noFill/>
                </p:spPr>
                <p:txBody>
                  <a:bodyPr wrap="square" rtlCol="0">
                    <a:spAutoFit/>
                  </a:bodyPr>
                  <a:lstStyle/>
                  <a:p>
                    <a:pPr algn="ctr"/>
                    <a:r>
                      <a:rPr lang="en-US" sz="2800" b="1" dirty="0" smtClean="0"/>
                      <a:t>M</a:t>
                    </a:r>
                  </a:p>
                </p:txBody>
              </p:sp>
            </p:grpSp>
            <p:cxnSp>
              <p:nvCxnSpPr>
                <p:cNvPr id="7" name="Straight Connector 6"/>
                <p:cNvCxnSpPr/>
                <p:nvPr/>
              </p:nvCxnSpPr>
              <p:spPr>
                <a:xfrm rot="5400000">
                  <a:off x="2096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1295400" y="2952750"/>
                  <a:ext cx="2209799"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4800" y="3105150"/>
                  <a:ext cx="1143000" cy="523220"/>
                </a:xfrm>
                <a:prstGeom prst="rect">
                  <a:avLst/>
                </a:prstGeom>
                <a:noFill/>
              </p:spPr>
              <p:txBody>
                <a:bodyPr wrap="square" rtlCol="0">
                  <a:spAutoFit/>
                </a:bodyPr>
                <a:lstStyle/>
                <a:p>
                  <a:pPr algn="ctr"/>
                  <a:r>
                    <a:rPr lang="en-US" sz="2800" b="1" dirty="0" smtClean="0"/>
                    <a:t>PPM</a:t>
                  </a:r>
                  <a:r>
                    <a:rPr lang="en-US" sz="2800" b="1" baseline="-25000" dirty="0" smtClean="0"/>
                    <a:t>1</a:t>
                  </a:r>
                </a:p>
              </p:txBody>
            </p:sp>
          </p:grpSp>
        </p:grpSp>
        <p:sp>
          <p:nvSpPr>
            <p:cNvPr id="21" name="TextBox 20"/>
            <p:cNvSpPr txBox="1"/>
            <p:nvPr/>
          </p:nvSpPr>
          <p:spPr>
            <a:xfrm>
              <a:off x="3429000" y="1428750"/>
              <a:ext cx="1143000" cy="523220"/>
            </a:xfrm>
            <a:prstGeom prst="rect">
              <a:avLst/>
            </a:prstGeom>
            <a:noFill/>
          </p:spPr>
          <p:txBody>
            <a:bodyPr wrap="square" rtlCol="0">
              <a:spAutoFit/>
            </a:bodyPr>
            <a:lstStyle/>
            <a:p>
              <a:pPr algn="ctr"/>
              <a:r>
                <a:rPr lang="en-US" sz="2800" b="1" dirty="0" smtClean="0"/>
                <a:t>M</a:t>
              </a:r>
              <a:r>
                <a:rPr lang="en-US" sz="2800" b="1" baseline="30000" dirty="0" smtClean="0"/>
                <a:t>s</a:t>
              </a:r>
              <a:r>
                <a:rPr lang="en-US" sz="2800" b="1" baseline="-25000" dirty="0" smtClean="0"/>
                <a:t>1929</a:t>
              </a:r>
            </a:p>
          </p:txBody>
        </p:sp>
        <p:sp>
          <p:nvSpPr>
            <p:cNvPr id="29" name="TextBox 28"/>
            <p:cNvSpPr txBox="1"/>
            <p:nvPr/>
          </p:nvSpPr>
          <p:spPr>
            <a:xfrm>
              <a:off x="304800" y="2647950"/>
              <a:ext cx="1143000" cy="523220"/>
            </a:xfrm>
            <a:prstGeom prst="rect">
              <a:avLst/>
            </a:prstGeom>
            <a:noFill/>
          </p:spPr>
          <p:txBody>
            <a:bodyPr wrap="square" rtlCol="0">
              <a:spAutoFit/>
            </a:bodyPr>
            <a:lstStyle/>
            <a:p>
              <a:pPr algn="ctr"/>
              <a:r>
                <a:rPr lang="en-US" sz="2800" b="1" dirty="0" smtClean="0"/>
                <a:t>PPM</a:t>
              </a:r>
              <a:r>
                <a:rPr lang="en-US" sz="2800" b="1" baseline="-25000" dirty="0" smtClean="0"/>
                <a:t>2</a:t>
              </a:r>
            </a:p>
          </p:txBody>
        </p:sp>
        <p:cxnSp>
          <p:nvCxnSpPr>
            <p:cNvPr id="30" name="Straight Connector 29"/>
            <p:cNvCxnSpPr/>
            <p:nvPr/>
          </p:nvCxnSpPr>
          <p:spPr>
            <a:xfrm rot="10800000">
              <a:off x="1295401" y="3408362"/>
              <a:ext cx="2209799"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84342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Money Supply</a:t>
            </a:r>
          </a:p>
        </p:txBody>
      </p:sp>
      <p:sp>
        <p:nvSpPr>
          <p:cNvPr id="3" name="TextBox 2"/>
          <p:cNvSpPr txBox="1"/>
          <p:nvPr/>
        </p:nvSpPr>
        <p:spPr>
          <a:xfrm>
            <a:off x="5638800" y="1733550"/>
            <a:ext cx="3276600" cy="2462213"/>
          </a:xfrm>
          <a:prstGeom prst="rect">
            <a:avLst/>
          </a:prstGeom>
          <a:noFill/>
        </p:spPr>
        <p:txBody>
          <a:bodyPr wrap="square" rtlCol="0">
            <a:spAutoFit/>
          </a:bodyPr>
          <a:lstStyle/>
          <a:p>
            <a:pPr algn="ctr"/>
            <a:r>
              <a:rPr lang="en-US" sz="2800" b="1" dirty="0" smtClean="0"/>
              <a:t>Keynesians say money demand rose, shifting </a:t>
            </a:r>
            <a:r>
              <a:rPr lang="en-US" sz="2800" b="1" dirty="0" err="1" smtClean="0"/>
              <a:t>M</a:t>
            </a:r>
            <a:r>
              <a:rPr lang="en-US" sz="2800" b="1" baseline="30000" dirty="0" err="1" smtClean="0"/>
              <a:t>d</a:t>
            </a:r>
            <a:endParaRPr lang="en-US" sz="2800" b="1" baseline="30000" dirty="0" smtClean="0"/>
          </a:p>
          <a:p>
            <a:pPr algn="ctr"/>
            <a:r>
              <a:rPr lang="en-US" sz="2800" b="1" dirty="0" smtClean="0"/>
              <a:t>to the right.</a:t>
            </a:r>
          </a:p>
          <a:p>
            <a:pPr algn="ctr"/>
            <a:endParaRPr lang="en-US" sz="1400" b="1" dirty="0" smtClean="0"/>
          </a:p>
          <a:p>
            <a:pPr algn="ctr"/>
            <a:r>
              <a:rPr lang="en-US" sz="2800" b="1" dirty="0" smtClean="0"/>
              <a:t>M</a:t>
            </a:r>
            <a:r>
              <a:rPr lang="en-US" sz="2800" b="1" baseline="30000" dirty="0" smtClean="0"/>
              <a:t>s</a:t>
            </a:r>
            <a:r>
              <a:rPr lang="en-US" sz="2800" b="1" dirty="0" smtClean="0"/>
              <a:t> stayed constant.</a:t>
            </a:r>
          </a:p>
        </p:txBody>
      </p:sp>
      <p:grpSp>
        <p:nvGrpSpPr>
          <p:cNvPr id="28" name="Group 27"/>
          <p:cNvGrpSpPr/>
          <p:nvPr/>
        </p:nvGrpSpPr>
        <p:grpSpPr>
          <a:xfrm>
            <a:off x="304800" y="1123950"/>
            <a:ext cx="5105400" cy="3657600"/>
            <a:chOff x="304800" y="1123950"/>
            <a:chExt cx="5105400" cy="3657600"/>
          </a:xfrm>
        </p:grpSpPr>
        <p:grpSp>
          <p:nvGrpSpPr>
            <p:cNvPr id="4" name="Group 3"/>
            <p:cNvGrpSpPr/>
            <p:nvPr/>
          </p:nvGrpSpPr>
          <p:grpSpPr>
            <a:xfrm>
              <a:off x="304800" y="1123950"/>
              <a:ext cx="5105400" cy="3657600"/>
              <a:chOff x="304800" y="1123950"/>
              <a:chExt cx="5105400" cy="3657600"/>
            </a:xfrm>
          </p:grpSpPr>
          <p:grpSp>
            <p:nvGrpSpPr>
              <p:cNvPr id="5" name="Group 2"/>
              <p:cNvGrpSpPr/>
              <p:nvPr/>
            </p:nvGrpSpPr>
            <p:grpSpPr>
              <a:xfrm>
                <a:off x="304800" y="1123950"/>
                <a:ext cx="5105400" cy="3657600"/>
                <a:chOff x="304800" y="1123950"/>
                <a:chExt cx="5105400" cy="3657600"/>
              </a:xfrm>
            </p:grpSpPr>
            <p:sp>
              <p:nvSpPr>
                <p:cNvPr id="12" name="Rectangle 11"/>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29"/>
                <p:cNvGrpSpPr/>
                <p:nvPr/>
              </p:nvGrpSpPr>
              <p:grpSpPr>
                <a:xfrm>
                  <a:off x="304800" y="1353344"/>
                  <a:ext cx="4953000" cy="3352006"/>
                  <a:chOff x="304800" y="1353344"/>
                  <a:chExt cx="4953000" cy="3352006"/>
                </a:xfrm>
              </p:grpSpPr>
              <p:grpSp>
                <p:nvGrpSpPr>
                  <p:cNvPr id="14" name="Group 5"/>
                  <p:cNvGrpSpPr/>
                  <p:nvPr/>
                </p:nvGrpSpPr>
                <p:grpSpPr>
                  <a:xfrm>
                    <a:off x="304800" y="1353344"/>
                    <a:ext cx="4953000" cy="3352006"/>
                    <a:chOff x="1676400" y="1353344"/>
                    <a:chExt cx="4953000" cy="3352006"/>
                  </a:xfrm>
                </p:grpSpPr>
                <p:cxnSp>
                  <p:nvCxnSpPr>
                    <p:cNvPr id="20" name="Straight Connector 19"/>
                    <p:cNvCxnSpPr/>
                    <p:nvPr/>
                  </p:nvCxnSpPr>
                  <p:spPr>
                    <a:xfrm>
                      <a:off x="26670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12"/>
                    <p:cNvCxnSpPr/>
                    <p:nvPr/>
                  </p:nvCxnSpPr>
                  <p:spPr>
                    <a:xfrm rot="5400000" flipH="1" flipV="1">
                      <a:off x="12192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13"/>
                    <p:cNvCxnSpPr/>
                    <p:nvPr/>
                  </p:nvCxnSpPr>
                  <p:spPr>
                    <a:xfrm>
                      <a:off x="26670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743200" y="2277130"/>
                      <a:ext cx="1143000" cy="523220"/>
                    </a:xfrm>
                    <a:prstGeom prst="rect">
                      <a:avLst/>
                    </a:prstGeom>
                    <a:noFill/>
                  </p:spPr>
                  <p:txBody>
                    <a:bodyPr wrap="square" rtlCol="0">
                      <a:spAutoFit/>
                    </a:bodyPr>
                    <a:lstStyle/>
                    <a:p>
                      <a:pPr algn="ctr"/>
                      <a:r>
                        <a:rPr lang="en-US" sz="2800" b="1" dirty="0" smtClean="0"/>
                        <a:t>M</a:t>
                      </a:r>
                      <a:r>
                        <a:rPr lang="en-US" sz="2800" b="1" baseline="30000" dirty="0" smtClean="0"/>
                        <a:t>d</a:t>
                      </a:r>
                      <a:r>
                        <a:rPr lang="en-US" sz="2800" b="1" baseline="-25000" dirty="0" smtClean="0"/>
                        <a:t>1929</a:t>
                      </a:r>
                    </a:p>
                  </p:txBody>
                </p:sp>
                <p:sp>
                  <p:nvSpPr>
                    <p:cNvPr id="25" name="TextBox 24"/>
                    <p:cNvSpPr txBox="1"/>
                    <p:nvPr/>
                  </p:nvSpPr>
                  <p:spPr>
                    <a:xfrm>
                      <a:off x="1676400" y="1362730"/>
                      <a:ext cx="1143000" cy="954107"/>
                    </a:xfrm>
                    <a:prstGeom prst="rect">
                      <a:avLst/>
                    </a:prstGeom>
                    <a:noFill/>
                  </p:spPr>
                  <p:txBody>
                    <a:bodyPr wrap="square" rtlCol="0">
                      <a:spAutoFit/>
                    </a:bodyPr>
                    <a:lstStyle/>
                    <a:p>
                      <a:pPr algn="ctr"/>
                      <a:r>
                        <a:rPr lang="en-US" sz="2800" b="1" dirty="0" smtClean="0"/>
                        <a:t>PPM</a:t>
                      </a:r>
                    </a:p>
                    <a:p>
                      <a:pPr algn="ctr"/>
                      <a:r>
                        <a:rPr lang="en-US" sz="2800" b="1" dirty="0" smtClean="0"/>
                        <a:t>(1/P)</a:t>
                      </a:r>
                    </a:p>
                  </p:txBody>
                </p:sp>
                <p:sp>
                  <p:nvSpPr>
                    <p:cNvPr id="26" name="TextBox 25"/>
                    <p:cNvSpPr txBox="1"/>
                    <p:nvPr/>
                  </p:nvSpPr>
                  <p:spPr>
                    <a:xfrm>
                      <a:off x="6019800" y="4182130"/>
                      <a:ext cx="609600" cy="523220"/>
                    </a:xfrm>
                    <a:prstGeom prst="rect">
                      <a:avLst/>
                    </a:prstGeom>
                    <a:noFill/>
                  </p:spPr>
                  <p:txBody>
                    <a:bodyPr wrap="square" rtlCol="0">
                      <a:spAutoFit/>
                    </a:bodyPr>
                    <a:lstStyle/>
                    <a:p>
                      <a:pPr algn="ctr"/>
                      <a:r>
                        <a:rPr lang="en-US" sz="2800" b="1" dirty="0" smtClean="0"/>
                        <a:t>M</a:t>
                      </a:r>
                    </a:p>
                  </p:txBody>
                </p:sp>
              </p:grpSp>
              <p:cxnSp>
                <p:nvCxnSpPr>
                  <p:cNvPr id="15" name="Straight Connector 14"/>
                  <p:cNvCxnSpPr/>
                  <p:nvPr/>
                </p:nvCxnSpPr>
                <p:spPr>
                  <a:xfrm rot="5400000">
                    <a:off x="2096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1295400" y="2952750"/>
                    <a:ext cx="2209799"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4800" y="3105150"/>
                    <a:ext cx="1143000" cy="523220"/>
                  </a:xfrm>
                  <a:prstGeom prst="rect">
                    <a:avLst/>
                  </a:prstGeom>
                  <a:noFill/>
                </p:spPr>
                <p:txBody>
                  <a:bodyPr wrap="square" rtlCol="0">
                    <a:spAutoFit/>
                  </a:bodyPr>
                  <a:lstStyle/>
                  <a:p>
                    <a:pPr algn="ctr"/>
                    <a:r>
                      <a:rPr lang="en-US" sz="2800" b="1" dirty="0" smtClean="0"/>
                      <a:t>PPM</a:t>
                    </a:r>
                    <a:r>
                      <a:rPr lang="en-US" sz="2800" b="1" baseline="-25000" dirty="0" smtClean="0"/>
                      <a:t>1</a:t>
                    </a:r>
                  </a:p>
                </p:txBody>
              </p:sp>
            </p:grpSp>
          </p:grpSp>
          <p:cxnSp>
            <p:nvCxnSpPr>
              <p:cNvPr id="6" name="Straight Connector 5"/>
              <p:cNvCxnSpPr/>
              <p:nvPr/>
            </p:nvCxnSpPr>
            <p:spPr>
              <a:xfrm>
                <a:off x="18288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29000" y="1428750"/>
                <a:ext cx="1143000" cy="523220"/>
              </a:xfrm>
              <a:prstGeom prst="rect">
                <a:avLst/>
              </a:prstGeom>
              <a:noFill/>
            </p:spPr>
            <p:txBody>
              <a:bodyPr wrap="square" rtlCol="0">
                <a:spAutoFit/>
              </a:bodyPr>
              <a:lstStyle/>
              <a:p>
                <a:pPr algn="ctr"/>
                <a:r>
                  <a:rPr lang="en-US" sz="2800" b="1" dirty="0" smtClean="0"/>
                  <a:t>M</a:t>
                </a:r>
                <a:r>
                  <a:rPr lang="en-US" sz="2800" b="1" baseline="30000" dirty="0" smtClean="0"/>
                  <a:t>s</a:t>
                </a:r>
                <a:r>
                  <a:rPr lang="en-US" sz="2800" b="1" baseline="-25000" dirty="0" smtClean="0"/>
                  <a:t>1929</a:t>
                </a:r>
              </a:p>
            </p:txBody>
          </p:sp>
          <p:cxnSp>
            <p:nvCxnSpPr>
              <p:cNvPr id="9" name="Straight Arrow Connector 8"/>
              <p:cNvCxnSpPr/>
              <p:nvPr/>
            </p:nvCxnSpPr>
            <p:spPr>
              <a:xfrm>
                <a:off x="3810000" y="3636962"/>
                <a:ext cx="5334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 y="2647950"/>
                <a:ext cx="1143000" cy="523220"/>
              </a:xfrm>
              <a:prstGeom prst="rect">
                <a:avLst/>
              </a:prstGeom>
              <a:noFill/>
            </p:spPr>
            <p:txBody>
              <a:bodyPr wrap="square" rtlCol="0">
                <a:spAutoFit/>
              </a:bodyPr>
              <a:lstStyle/>
              <a:p>
                <a:pPr algn="ctr"/>
                <a:r>
                  <a:rPr lang="en-US" sz="2800" b="1" dirty="0" smtClean="0"/>
                  <a:t>PPM</a:t>
                </a:r>
                <a:r>
                  <a:rPr lang="en-US" sz="2800" b="1" baseline="-25000" dirty="0" smtClean="0"/>
                  <a:t>2</a:t>
                </a:r>
              </a:p>
            </p:txBody>
          </p:sp>
          <p:cxnSp>
            <p:nvCxnSpPr>
              <p:cNvPr id="11" name="Straight Connector 10"/>
              <p:cNvCxnSpPr/>
              <p:nvPr/>
            </p:nvCxnSpPr>
            <p:spPr>
              <a:xfrm rot="10800000">
                <a:off x="1295401" y="3408362"/>
                <a:ext cx="2209799"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1752600" y="1276350"/>
              <a:ext cx="1143000" cy="523220"/>
            </a:xfrm>
            <a:prstGeom prst="rect">
              <a:avLst/>
            </a:prstGeom>
            <a:noFill/>
          </p:spPr>
          <p:txBody>
            <a:bodyPr wrap="square" rtlCol="0">
              <a:spAutoFit/>
            </a:bodyPr>
            <a:lstStyle/>
            <a:p>
              <a:pPr algn="ctr"/>
              <a:r>
                <a:rPr lang="en-US" sz="2800" b="1" dirty="0" smtClean="0"/>
                <a:t>M</a:t>
              </a:r>
              <a:r>
                <a:rPr lang="en-US" sz="2800" b="1" baseline="30000" dirty="0" smtClean="0"/>
                <a:t>d</a:t>
              </a:r>
              <a:r>
                <a:rPr lang="en-US" sz="2800" b="1" baseline="-25000" dirty="0" smtClean="0"/>
                <a:t>1933</a:t>
              </a:r>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84342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Money Supply</a:t>
            </a:r>
          </a:p>
        </p:txBody>
      </p:sp>
      <p:sp>
        <p:nvSpPr>
          <p:cNvPr id="3" name="TextBox 2"/>
          <p:cNvSpPr txBox="1"/>
          <p:nvPr/>
        </p:nvSpPr>
        <p:spPr>
          <a:xfrm>
            <a:off x="5638800" y="1733550"/>
            <a:ext cx="3276600" cy="2462213"/>
          </a:xfrm>
          <a:prstGeom prst="rect">
            <a:avLst/>
          </a:prstGeom>
          <a:noFill/>
        </p:spPr>
        <p:txBody>
          <a:bodyPr wrap="square" rtlCol="0">
            <a:spAutoFit/>
          </a:bodyPr>
          <a:lstStyle/>
          <a:p>
            <a:pPr algn="ctr"/>
            <a:r>
              <a:rPr lang="en-US" sz="2800" b="1" dirty="0" smtClean="0"/>
              <a:t>Monetarists say money supply fell, shifting M</a:t>
            </a:r>
            <a:r>
              <a:rPr lang="en-US" sz="2800" b="1" baseline="30000" dirty="0" smtClean="0"/>
              <a:t>s</a:t>
            </a:r>
          </a:p>
          <a:p>
            <a:pPr algn="ctr"/>
            <a:r>
              <a:rPr lang="en-US" sz="2800" b="1" dirty="0" smtClean="0"/>
              <a:t>to the left.</a:t>
            </a:r>
          </a:p>
          <a:p>
            <a:pPr algn="ctr"/>
            <a:endParaRPr lang="en-US" sz="1400" b="1" dirty="0" smtClean="0"/>
          </a:p>
          <a:p>
            <a:pPr algn="ctr"/>
            <a:r>
              <a:rPr lang="en-US" sz="2800" b="1" dirty="0" err="1" smtClean="0"/>
              <a:t>M</a:t>
            </a:r>
            <a:r>
              <a:rPr lang="en-US" sz="2800" b="1" baseline="30000" dirty="0" err="1" smtClean="0"/>
              <a:t>d</a:t>
            </a:r>
            <a:r>
              <a:rPr lang="en-US" sz="2800" b="1" dirty="0" smtClean="0"/>
              <a:t> stayed constant.</a:t>
            </a:r>
          </a:p>
        </p:txBody>
      </p:sp>
      <p:grpSp>
        <p:nvGrpSpPr>
          <p:cNvPr id="4" name="Group 3"/>
          <p:cNvGrpSpPr/>
          <p:nvPr/>
        </p:nvGrpSpPr>
        <p:grpSpPr>
          <a:xfrm>
            <a:off x="304800" y="1123950"/>
            <a:ext cx="5105400" cy="3657600"/>
            <a:chOff x="304800" y="1123950"/>
            <a:chExt cx="5105400" cy="3657600"/>
          </a:xfrm>
        </p:grpSpPr>
        <p:grpSp>
          <p:nvGrpSpPr>
            <p:cNvPr id="5" name="Group 2"/>
            <p:cNvGrpSpPr/>
            <p:nvPr/>
          </p:nvGrpSpPr>
          <p:grpSpPr>
            <a:xfrm>
              <a:off x="304800" y="1123950"/>
              <a:ext cx="5105400" cy="3657600"/>
              <a:chOff x="304800" y="1123950"/>
              <a:chExt cx="5105400" cy="3657600"/>
            </a:xfrm>
          </p:grpSpPr>
          <p:sp>
            <p:nvSpPr>
              <p:cNvPr id="12" name="Rectangle 11"/>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29"/>
              <p:cNvGrpSpPr/>
              <p:nvPr/>
            </p:nvGrpSpPr>
            <p:grpSpPr>
              <a:xfrm>
                <a:off x="304800" y="1353344"/>
                <a:ext cx="4953000" cy="3352006"/>
                <a:chOff x="304800" y="1353344"/>
                <a:chExt cx="4953000" cy="3352006"/>
              </a:xfrm>
            </p:grpSpPr>
            <p:grpSp>
              <p:nvGrpSpPr>
                <p:cNvPr id="14" name="Group 5"/>
                <p:cNvGrpSpPr/>
                <p:nvPr/>
              </p:nvGrpSpPr>
              <p:grpSpPr>
                <a:xfrm>
                  <a:off x="304800" y="1353344"/>
                  <a:ext cx="4953000" cy="3352006"/>
                  <a:chOff x="1676400" y="1353344"/>
                  <a:chExt cx="4953000" cy="3352006"/>
                </a:xfrm>
              </p:grpSpPr>
              <p:cxnSp>
                <p:nvCxnSpPr>
                  <p:cNvPr id="19" name="Straight Connector 18"/>
                  <p:cNvCxnSpPr/>
                  <p:nvPr/>
                </p:nvCxnSpPr>
                <p:spPr>
                  <a:xfrm rot="5400000">
                    <a:off x="2858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670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12"/>
                  <p:cNvCxnSpPr/>
                  <p:nvPr/>
                </p:nvCxnSpPr>
                <p:spPr>
                  <a:xfrm rot="5400000" flipH="1" flipV="1">
                    <a:off x="12192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13"/>
                  <p:cNvCxnSpPr/>
                  <p:nvPr/>
                </p:nvCxnSpPr>
                <p:spPr>
                  <a:xfrm>
                    <a:off x="26670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743200" y="2277130"/>
                    <a:ext cx="1143000" cy="523220"/>
                  </a:xfrm>
                  <a:prstGeom prst="rect">
                    <a:avLst/>
                  </a:prstGeom>
                  <a:noFill/>
                </p:spPr>
                <p:txBody>
                  <a:bodyPr wrap="square" rtlCol="0">
                    <a:spAutoFit/>
                  </a:bodyPr>
                  <a:lstStyle/>
                  <a:p>
                    <a:pPr algn="ctr"/>
                    <a:r>
                      <a:rPr lang="en-US" sz="2800" b="1" dirty="0" smtClean="0"/>
                      <a:t>M</a:t>
                    </a:r>
                    <a:r>
                      <a:rPr lang="en-US" sz="2800" b="1" baseline="30000" dirty="0" smtClean="0"/>
                      <a:t>d</a:t>
                    </a:r>
                    <a:r>
                      <a:rPr lang="en-US" sz="2800" b="1" baseline="-25000" dirty="0" smtClean="0"/>
                      <a:t>1929</a:t>
                    </a:r>
                  </a:p>
                </p:txBody>
              </p:sp>
              <p:sp>
                <p:nvSpPr>
                  <p:cNvPr id="24" name="TextBox 23"/>
                  <p:cNvSpPr txBox="1"/>
                  <p:nvPr/>
                </p:nvSpPr>
                <p:spPr>
                  <a:xfrm>
                    <a:off x="3200400" y="3562350"/>
                    <a:ext cx="1143000" cy="523220"/>
                  </a:xfrm>
                  <a:prstGeom prst="rect">
                    <a:avLst/>
                  </a:prstGeom>
                  <a:noFill/>
                </p:spPr>
                <p:txBody>
                  <a:bodyPr wrap="square" rtlCol="0">
                    <a:spAutoFit/>
                  </a:bodyPr>
                  <a:lstStyle/>
                  <a:p>
                    <a:pPr algn="ctr"/>
                    <a:r>
                      <a:rPr lang="en-US" sz="2800" b="1" dirty="0" smtClean="0"/>
                      <a:t>M</a:t>
                    </a:r>
                    <a:r>
                      <a:rPr lang="en-US" sz="2800" b="1" baseline="30000" dirty="0" smtClean="0"/>
                      <a:t>s</a:t>
                    </a:r>
                    <a:r>
                      <a:rPr lang="en-US" sz="2800" b="1" baseline="-25000" dirty="0" smtClean="0"/>
                      <a:t>1933</a:t>
                    </a:r>
                  </a:p>
                </p:txBody>
              </p:sp>
              <p:sp>
                <p:nvSpPr>
                  <p:cNvPr id="25" name="TextBox 24"/>
                  <p:cNvSpPr txBox="1"/>
                  <p:nvPr/>
                </p:nvSpPr>
                <p:spPr>
                  <a:xfrm>
                    <a:off x="1676400" y="1362730"/>
                    <a:ext cx="1143000" cy="954107"/>
                  </a:xfrm>
                  <a:prstGeom prst="rect">
                    <a:avLst/>
                  </a:prstGeom>
                  <a:noFill/>
                </p:spPr>
                <p:txBody>
                  <a:bodyPr wrap="square" rtlCol="0">
                    <a:spAutoFit/>
                  </a:bodyPr>
                  <a:lstStyle/>
                  <a:p>
                    <a:pPr algn="ctr"/>
                    <a:r>
                      <a:rPr lang="en-US" sz="2800" b="1" dirty="0" smtClean="0"/>
                      <a:t>PPM</a:t>
                    </a:r>
                  </a:p>
                  <a:p>
                    <a:pPr algn="ctr"/>
                    <a:r>
                      <a:rPr lang="en-US" sz="2800" b="1" dirty="0" smtClean="0"/>
                      <a:t>(1/P)</a:t>
                    </a:r>
                  </a:p>
                </p:txBody>
              </p:sp>
              <p:sp>
                <p:nvSpPr>
                  <p:cNvPr id="26" name="TextBox 25"/>
                  <p:cNvSpPr txBox="1"/>
                  <p:nvPr/>
                </p:nvSpPr>
                <p:spPr>
                  <a:xfrm>
                    <a:off x="6019800" y="4182130"/>
                    <a:ext cx="609600" cy="523220"/>
                  </a:xfrm>
                  <a:prstGeom prst="rect">
                    <a:avLst/>
                  </a:prstGeom>
                  <a:noFill/>
                </p:spPr>
                <p:txBody>
                  <a:bodyPr wrap="square" rtlCol="0">
                    <a:spAutoFit/>
                  </a:bodyPr>
                  <a:lstStyle/>
                  <a:p>
                    <a:pPr algn="ctr"/>
                    <a:r>
                      <a:rPr lang="en-US" sz="2800" b="1" dirty="0" smtClean="0"/>
                      <a:t>M</a:t>
                    </a:r>
                  </a:p>
                </p:txBody>
              </p:sp>
            </p:grpSp>
            <p:cxnSp>
              <p:nvCxnSpPr>
                <p:cNvPr id="15" name="Straight Connector 14"/>
                <p:cNvCxnSpPr/>
                <p:nvPr/>
              </p:nvCxnSpPr>
              <p:spPr>
                <a:xfrm rot="5400000">
                  <a:off x="2096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1295400" y="2952750"/>
                  <a:ext cx="2209799"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4800" y="3105150"/>
                  <a:ext cx="1143000" cy="523220"/>
                </a:xfrm>
                <a:prstGeom prst="rect">
                  <a:avLst/>
                </a:prstGeom>
                <a:noFill/>
              </p:spPr>
              <p:txBody>
                <a:bodyPr wrap="square" rtlCol="0">
                  <a:spAutoFit/>
                </a:bodyPr>
                <a:lstStyle/>
                <a:p>
                  <a:pPr algn="ctr"/>
                  <a:r>
                    <a:rPr lang="en-US" sz="2800" b="1" dirty="0" smtClean="0"/>
                    <a:t>PPM</a:t>
                  </a:r>
                  <a:r>
                    <a:rPr lang="en-US" sz="2800" b="1" baseline="-25000" dirty="0" smtClean="0"/>
                    <a:t>1</a:t>
                  </a:r>
                </a:p>
              </p:txBody>
            </p:sp>
            <p:cxnSp>
              <p:nvCxnSpPr>
                <p:cNvPr id="18" name="Straight Arrow Connector 17"/>
                <p:cNvCxnSpPr/>
                <p:nvPr/>
              </p:nvCxnSpPr>
              <p:spPr>
                <a:xfrm rot="10800000">
                  <a:off x="2895601" y="2038350"/>
                  <a:ext cx="609601"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8" name="TextBox 7"/>
            <p:cNvSpPr txBox="1"/>
            <p:nvPr/>
          </p:nvSpPr>
          <p:spPr>
            <a:xfrm>
              <a:off x="3429000" y="1428750"/>
              <a:ext cx="1143000" cy="523220"/>
            </a:xfrm>
            <a:prstGeom prst="rect">
              <a:avLst/>
            </a:prstGeom>
            <a:noFill/>
          </p:spPr>
          <p:txBody>
            <a:bodyPr wrap="square" rtlCol="0">
              <a:spAutoFit/>
            </a:bodyPr>
            <a:lstStyle/>
            <a:p>
              <a:pPr algn="ctr"/>
              <a:r>
                <a:rPr lang="en-US" sz="2800" b="1" dirty="0" smtClean="0"/>
                <a:t>M</a:t>
              </a:r>
              <a:r>
                <a:rPr lang="en-US" sz="2800" b="1" baseline="30000" dirty="0" smtClean="0"/>
                <a:t>s</a:t>
              </a:r>
              <a:r>
                <a:rPr lang="en-US" sz="2800" b="1" baseline="-25000" dirty="0" smtClean="0"/>
                <a:t>1929</a:t>
              </a:r>
            </a:p>
          </p:txBody>
        </p:sp>
        <p:sp>
          <p:nvSpPr>
            <p:cNvPr id="10" name="TextBox 9"/>
            <p:cNvSpPr txBox="1"/>
            <p:nvPr/>
          </p:nvSpPr>
          <p:spPr>
            <a:xfrm>
              <a:off x="304800" y="2647950"/>
              <a:ext cx="1143000" cy="523220"/>
            </a:xfrm>
            <a:prstGeom prst="rect">
              <a:avLst/>
            </a:prstGeom>
            <a:noFill/>
          </p:spPr>
          <p:txBody>
            <a:bodyPr wrap="square" rtlCol="0">
              <a:spAutoFit/>
            </a:bodyPr>
            <a:lstStyle/>
            <a:p>
              <a:pPr algn="ctr"/>
              <a:r>
                <a:rPr lang="en-US" sz="2800" b="1" dirty="0" smtClean="0"/>
                <a:t>PPM</a:t>
              </a:r>
              <a:r>
                <a:rPr lang="en-US" sz="2800" b="1" baseline="-25000" dirty="0" smtClean="0"/>
                <a:t>2</a:t>
              </a:r>
            </a:p>
          </p:txBody>
        </p:sp>
        <p:cxnSp>
          <p:nvCxnSpPr>
            <p:cNvPr id="11" name="Straight Connector 10"/>
            <p:cNvCxnSpPr/>
            <p:nvPr/>
          </p:nvCxnSpPr>
          <p:spPr>
            <a:xfrm rot="10800000">
              <a:off x="1295401" y="3408362"/>
              <a:ext cx="2209799"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84342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Money Supply</a:t>
            </a:r>
          </a:p>
        </p:txBody>
      </p:sp>
      <p:sp>
        <p:nvSpPr>
          <p:cNvPr id="3" name="TextBox 2"/>
          <p:cNvSpPr txBox="1"/>
          <p:nvPr/>
        </p:nvSpPr>
        <p:spPr>
          <a:xfrm>
            <a:off x="5638800" y="2127468"/>
            <a:ext cx="3276600" cy="1815882"/>
          </a:xfrm>
          <a:prstGeom prst="rect">
            <a:avLst/>
          </a:prstGeom>
          <a:noFill/>
        </p:spPr>
        <p:txBody>
          <a:bodyPr wrap="square" rtlCol="0">
            <a:spAutoFit/>
          </a:bodyPr>
          <a:lstStyle/>
          <a:p>
            <a:pPr algn="ctr"/>
            <a:r>
              <a:rPr lang="en-US" sz="2800" b="1" dirty="0" smtClean="0"/>
              <a:t>Here are both shown at once, though only one happened.</a:t>
            </a:r>
          </a:p>
        </p:txBody>
      </p:sp>
      <p:grpSp>
        <p:nvGrpSpPr>
          <p:cNvPr id="4" name="Group 3"/>
          <p:cNvGrpSpPr/>
          <p:nvPr/>
        </p:nvGrpSpPr>
        <p:grpSpPr>
          <a:xfrm>
            <a:off x="304800" y="1123950"/>
            <a:ext cx="5105400" cy="3657600"/>
            <a:chOff x="304800" y="1123950"/>
            <a:chExt cx="5105400" cy="3657600"/>
          </a:xfrm>
        </p:grpSpPr>
        <p:grpSp>
          <p:nvGrpSpPr>
            <p:cNvPr id="5" name="Group 2"/>
            <p:cNvGrpSpPr/>
            <p:nvPr/>
          </p:nvGrpSpPr>
          <p:grpSpPr>
            <a:xfrm>
              <a:off x="304800" y="1123950"/>
              <a:ext cx="5105400" cy="3657600"/>
              <a:chOff x="304800" y="1123950"/>
              <a:chExt cx="5105400" cy="3657600"/>
            </a:xfrm>
          </p:grpSpPr>
          <p:sp>
            <p:nvSpPr>
              <p:cNvPr id="12" name="Rectangle 11"/>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29"/>
              <p:cNvGrpSpPr/>
              <p:nvPr/>
            </p:nvGrpSpPr>
            <p:grpSpPr>
              <a:xfrm>
                <a:off x="304800" y="1353344"/>
                <a:ext cx="4953000" cy="3352006"/>
                <a:chOff x="304800" y="1353344"/>
                <a:chExt cx="4953000" cy="3352006"/>
              </a:xfrm>
            </p:grpSpPr>
            <p:grpSp>
              <p:nvGrpSpPr>
                <p:cNvPr id="14" name="Group 5"/>
                <p:cNvGrpSpPr/>
                <p:nvPr/>
              </p:nvGrpSpPr>
              <p:grpSpPr>
                <a:xfrm>
                  <a:off x="304800" y="1353344"/>
                  <a:ext cx="4953000" cy="3352006"/>
                  <a:chOff x="1676400" y="1353344"/>
                  <a:chExt cx="4953000" cy="3352006"/>
                </a:xfrm>
              </p:grpSpPr>
              <p:cxnSp>
                <p:nvCxnSpPr>
                  <p:cNvPr id="19" name="Straight Connector 18"/>
                  <p:cNvCxnSpPr/>
                  <p:nvPr/>
                </p:nvCxnSpPr>
                <p:spPr>
                  <a:xfrm rot="5400000">
                    <a:off x="2858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670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12"/>
                  <p:cNvCxnSpPr/>
                  <p:nvPr/>
                </p:nvCxnSpPr>
                <p:spPr>
                  <a:xfrm rot="5400000" flipH="1" flipV="1">
                    <a:off x="12192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13"/>
                  <p:cNvCxnSpPr/>
                  <p:nvPr/>
                </p:nvCxnSpPr>
                <p:spPr>
                  <a:xfrm>
                    <a:off x="26670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743200" y="2277130"/>
                    <a:ext cx="1143000" cy="523220"/>
                  </a:xfrm>
                  <a:prstGeom prst="rect">
                    <a:avLst/>
                  </a:prstGeom>
                  <a:noFill/>
                </p:spPr>
                <p:txBody>
                  <a:bodyPr wrap="square" rtlCol="0">
                    <a:spAutoFit/>
                  </a:bodyPr>
                  <a:lstStyle/>
                  <a:p>
                    <a:pPr algn="ctr"/>
                    <a:r>
                      <a:rPr lang="en-US" sz="2800" b="1" dirty="0" smtClean="0"/>
                      <a:t>M</a:t>
                    </a:r>
                    <a:r>
                      <a:rPr lang="en-US" sz="2800" b="1" baseline="30000" dirty="0" smtClean="0"/>
                      <a:t>d</a:t>
                    </a:r>
                    <a:r>
                      <a:rPr lang="en-US" sz="2800" b="1" baseline="-25000" dirty="0" smtClean="0"/>
                      <a:t>1929</a:t>
                    </a:r>
                  </a:p>
                </p:txBody>
              </p:sp>
              <p:sp>
                <p:nvSpPr>
                  <p:cNvPr id="24" name="TextBox 23"/>
                  <p:cNvSpPr txBox="1"/>
                  <p:nvPr/>
                </p:nvSpPr>
                <p:spPr>
                  <a:xfrm>
                    <a:off x="3200400" y="3562350"/>
                    <a:ext cx="1143000" cy="523220"/>
                  </a:xfrm>
                  <a:prstGeom prst="rect">
                    <a:avLst/>
                  </a:prstGeom>
                  <a:noFill/>
                </p:spPr>
                <p:txBody>
                  <a:bodyPr wrap="square" rtlCol="0">
                    <a:spAutoFit/>
                  </a:bodyPr>
                  <a:lstStyle/>
                  <a:p>
                    <a:pPr algn="ctr"/>
                    <a:r>
                      <a:rPr lang="en-US" sz="2800" b="1" dirty="0" smtClean="0"/>
                      <a:t>M</a:t>
                    </a:r>
                    <a:r>
                      <a:rPr lang="en-US" sz="2800" b="1" baseline="30000" dirty="0" smtClean="0"/>
                      <a:t>s</a:t>
                    </a:r>
                    <a:r>
                      <a:rPr lang="en-US" sz="2800" b="1" baseline="-25000" dirty="0" smtClean="0"/>
                      <a:t>1933</a:t>
                    </a:r>
                  </a:p>
                </p:txBody>
              </p:sp>
              <p:sp>
                <p:nvSpPr>
                  <p:cNvPr id="25" name="TextBox 24"/>
                  <p:cNvSpPr txBox="1"/>
                  <p:nvPr/>
                </p:nvSpPr>
                <p:spPr>
                  <a:xfrm>
                    <a:off x="1676400" y="1362730"/>
                    <a:ext cx="1143000" cy="954107"/>
                  </a:xfrm>
                  <a:prstGeom prst="rect">
                    <a:avLst/>
                  </a:prstGeom>
                  <a:noFill/>
                </p:spPr>
                <p:txBody>
                  <a:bodyPr wrap="square" rtlCol="0">
                    <a:spAutoFit/>
                  </a:bodyPr>
                  <a:lstStyle/>
                  <a:p>
                    <a:pPr algn="ctr"/>
                    <a:r>
                      <a:rPr lang="en-US" sz="2800" b="1" dirty="0" smtClean="0"/>
                      <a:t>PPM</a:t>
                    </a:r>
                  </a:p>
                  <a:p>
                    <a:pPr algn="ctr"/>
                    <a:r>
                      <a:rPr lang="en-US" sz="2800" b="1" dirty="0" smtClean="0"/>
                      <a:t>(1/P)</a:t>
                    </a:r>
                  </a:p>
                </p:txBody>
              </p:sp>
              <p:sp>
                <p:nvSpPr>
                  <p:cNvPr id="26" name="TextBox 25"/>
                  <p:cNvSpPr txBox="1"/>
                  <p:nvPr/>
                </p:nvSpPr>
                <p:spPr>
                  <a:xfrm>
                    <a:off x="6019800" y="4182130"/>
                    <a:ext cx="609600" cy="523220"/>
                  </a:xfrm>
                  <a:prstGeom prst="rect">
                    <a:avLst/>
                  </a:prstGeom>
                  <a:noFill/>
                </p:spPr>
                <p:txBody>
                  <a:bodyPr wrap="square" rtlCol="0">
                    <a:spAutoFit/>
                  </a:bodyPr>
                  <a:lstStyle/>
                  <a:p>
                    <a:pPr algn="ctr"/>
                    <a:r>
                      <a:rPr lang="en-US" sz="2800" b="1" dirty="0" smtClean="0"/>
                      <a:t>M</a:t>
                    </a:r>
                  </a:p>
                </p:txBody>
              </p:sp>
            </p:grpSp>
            <p:cxnSp>
              <p:nvCxnSpPr>
                <p:cNvPr id="15" name="Straight Connector 14"/>
                <p:cNvCxnSpPr/>
                <p:nvPr/>
              </p:nvCxnSpPr>
              <p:spPr>
                <a:xfrm rot="5400000">
                  <a:off x="2096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1295400" y="2952750"/>
                  <a:ext cx="2209799"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4800" y="3105150"/>
                  <a:ext cx="1143000" cy="523220"/>
                </a:xfrm>
                <a:prstGeom prst="rect">
                  <a:avLst/>
                </a:prstGeom>
                <a:noFill/>
              </p:spPr>
              <p:txBody>
                <a:bodyPr wrap="square" rtlCol="0">
                  <a:spAutoFit/>
                </a:bodyPr>
                <a:lstStyle/>
                <a:p>
                  <a:pPr algn="ctr"/>
                  <a:r>
                    <a:rPr lang="en-US" sz="2800" b="1" dirty="0" smtClean="0"/>
                    <a:t>PPM</a:t>
                  </a:r>
                  <a:r>
                    <a:rPr lang="en-US" sz="2800" b="1" baseline="-25000" dirty="0" smtClean="0"/>
                    <a:t>1</a:t>
                  </a:r>
                </a:p>
              </p:txBody>
            </p:sp>
            <p:cxnSp>
              <p:nvCxnSpPr>
                <p:cNvPr id="18" name="Straight Arrow Connector 17"/>
                <p:cNvCxnSpPr/>
                <p:nvPr/>
              </p:nvCxnSpPr>
              <p:spPr>
                <a:xfrm rot="10800000">
                  <a:off x="2895601" y="2038350"/>
                  <a:ext cx="609601"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6" name="Straight Connector 5"/>
            <p:cNvCxnSpPr/>
            <p:nvPr/>
          </p:nvCxnSpPr>
          <p:spPr>
            <a:xfrm>
              <a:off x="18288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52600" y="1276350"/>
              <a:ext cx="1143000" cy="523220"/>
            </a:xfrm>
            <a:prstGeom prst="rect">
              <a:avLst/>
            </a:prstGeom>
            <a:noFill/>
          </p:spPr>
          <p:txBody>
            <a:bodyPr wrap="square" rtlCol="0">
              <a:spAutoFit/>
            </a:bodyPr>
            <a:lstStyle/>
            <a:p>
              <a:pPr algn="ctr"/>
              <a:r>
                <a:rPr lang="en-US" sz="2800" b="1" dirty="0" smtClean="0"/>
                <a:t>M</a:t>
              </a:r>
              <a:r>
                <a:rPr lang="en-US" sz="2800" b="1" baseline="30000" dirty="0" smtClean="0"/>
                <a:t>d</a:t>
              </a:r>
              <a:r>
                <a:rPr lang="en-US" sz="2800" b="1" baseline="-25000" dirty="0" smtClean="0"/>
                <a:t>1933</a:t>
              </a:r>
            </a:p>
          </p:txBody>
        </p:sp>
        <p:sp>
          <p:nvSpPr>
            <p:cNvPr id="8" name="TextBox 7"/>
            <p:cNvSpPr txBox="1"/>
            <p:nvPr/>
          </p:nvSpPr>
          <p:spPr>
            <a:xfrm>
              <a:off x="3429000" y="1428750"/>
              <a:ext cx="1143000" cy="523220"/>
            </a:xfrm>
            <a:prstGeom prst="rect">
              <a:avLst/>
            </a:prstGeom>
            <a:noFill/>
          </p:spPr>
          <p:txBody>
            <a:bodyPr wrap="square" rtlCol="0">
              <a:spAutoFit/>
            </a:bodyPr>
            <a:lstStyle/>
            <a:p>
              <a:pPr algn="ctr"/>
              <a:r>
                <a:rPr lang="en-US" sz="2800" b="1" dirty="0" smtClean="0"/>
                <a:t>M</a:t>
              </a:r>
              <a:r>
                <a:rPr lang="en-US" sz="2800" b="1" baseline="30000" dirty="0" smtClean="0"/>
                <a:t>s</a:t>
              </a:r>
              <a:r>
                <a:rPr lang="en-US" sz="2800" b="1" baseline="-25000" dirty="0" smtClean="0"/>
                <a:t>1929</a:t>
              </a:r>
            </a:p>
          </p:txBody>
        </p:sp>
        <p:cxnSp>
          <p:nvCxnSpPr>
            <p:cNvPr id="9" name="Straight Arrow Connector 8"/>
            <p:cNvCxnSpPr/>
            <p:nvPr/>
          </p:nvCxnSpPr>
          <p:spPr>
            <a:xfrm>
              <a:off x="3810000" y="3636962"/>
              <a:ext cx="5334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 y="2647950"/>
              <a:ext cx="1143000" cy="523220"/>
            </a:xfrm>
            <a:prstGeom prst="rect">
              <a:avLst/>
            </a:prstGeom>
            <a:noFill/>
          </p:spPr>
          <p:txBody>
            <a:bodyPr wrap="square" rtlCol="0">
              <a:spAutoFit/>
            </a:bodyPr>
            <a:lstStyle/>
            <a:p>
              <a:pPr algn="ctr"/>
              <a:r>
                <a:rPr lang="en-US" sz="2800" b="1" dirty="0" smtClean="0"/>
                <a:t>PPM</a:t>
              </a:r>
              <a:r>
                <a:rPr lang="en-US" sz="2800" b="1" baseline="-25000" dirty="0" smtClean="0"/>
                <a:t>2</a:t>
              </a:r>
            </a:p>
          </p:txBody>
        </p:sp>
        <p:cxnSp>
          <p:nvCxnSpPr>
            <p:cNvPr id="11" name="Straight Connector 10"/>
            <p:cNvCxnSpPr/>
            <p:nvPr/>
          </p:nvCxnSpPr>
          <p:spPr>
            <a:xfrm rot="10800000">
              <a:off x="1295401" y="3408362"/>
              <a:ext cx="2209799"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84342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Money Supply</a:t>
            </a:r>
          </a:p>
        </p:txBody>
      </p:sp>
      <p:sp>
        <p:nvSpPr>
          <p:cNvPr id="3" name="TextBox 2"/>
          <p:cNvSpPr txBox="1"/>
          <p:nvPr/>
        </p:nvSpPr>
        <p:spPr>
          <a:xfrm>
            <a:off x="5638800" y="1733550"/>
            <a:ext cx="3276600" cy="2677656"/>
          </a:xfrm>
          <a:prstGeom prst="rect">
            <a:avLst/>
          </a:prstGeom>
          <a:noFill/>
        </p:spPr>
        <p:txBody>
          <a:bodyPr wrap="square" rtlCol="0">
            <a:spAutoFit/>
          </a:bodyPr>
          <a:lstStyle/>
          <a:p>
            <a:pPr algn="ctr"/>
            <a:r>
              <a:rPr lang="en-US" sz="2800" b="1" dirty="0" smtClean="0"/>
              <a:t>The data shows us the monetarists were right: money supply was the primary factor shifting.</a:t>
            </a:r>
          </a:p>
        </p:txBody>
      </p:sp>
      <p:grpSp>
        <p:nvGrpSpPr>
          <p:cNvPr id="4" name="Group 3"/>
          <p:cNvGrpSpPr/>
          <p:nvPr/>
        </p:nvGrpSpPr>
        <p:grpSpPr>
          <a:xfrm>
            <a:off x="304800" y="1123950"/>
            <a:ext cx="5105400" cy="3657600"/>
            <a:chOff x="304800" y="1123950"/>
            <a:chExt cx="5105400" cy="3657600"/>
          </a:xfrm>
        </p:grpSpPr>
        <p:grpSp>
          <p:nvGrpSpPr>
            <p:cNvPr id="5" name="Group 2"/>
            <p:cNvGrpSpPr/>
            <p:nvPr/>
          </p:nvGrpSpPr>
          <p:grpSpPr>
            <a:xfrm>
              <a:off x="304800" y="1123950"/>
              <a:ext cx="5105400" cy="3657600"/>
              <a:chOff x="304800" y="1123950"/>
              <a:chExt cx="5105400" cy="3657600"/>
            </a:xfrm>
          </p:grpSpPr>
          <p:sp>
            <p:nvSpPr>
              <p:cNvPr id="9" name="Rectangle 8"/>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29"/>
              <p:cNvGrpSpPr/>
              <p:nvPr/>
            </p:nvGrpSpPr>
            <p:grpSpPr>
              <a:xfrm>
                <a:off x="304800" y="1353344"/>
                <a:ext cx="4953000" cy="3352006"/>
                <a:chOff x="304800" y="1353344"/>
                <a:chExt cx="4953000" cy="3352006"/>
              </a:xfrm>
            </p:grpSpPr>
            <p:grpSp>
              <p:nvGrpSpPr>
                <p:cNvPr id="11" name="Group 5"/>
                <p:cNvGrpSpPr/>
                <p:nvPr/>
              </p:nvGrpSpPr>
              <p:grpSpPr>
                <a:xfrm>
                  <a:off x="304800" y="1353344"/>
                  <a:ext cx="4953000" cy="3352006"/>
                  <a:chOff x="1676400" y="1353344"/>
                  <a:chExt cx="4953000" cy="3352006"/>
                </a:xfrm>
              </p:grpSpPr>
              <p:cxnSp>
                <p:nvCxnSpPr>
                  <p:cNvPr id="16" name="Straight Connector 15"/>
                  <p:cNvCxnSpPr/>
                  <p:nvPr/>
                </p:nvCxnSpPr>
                <p:spPr>
                  <a:xfrm rot="5400000">
                    <a:off x="2858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670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2"/>
                  <p:cNvCxnSpPr/>
                  <p:nvPr/>
                </p:nvCxnSpPr>
                <p:spPr>
                  <a:xfrm rot="5400000" flipH="1" flipV="1">
                    <a:off x="12192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3"/>
                  <p:cNvCxnSpPr/>
                  <p:nvPr/>
                </p:nvCxnSpPr>
                <p:spPr>
                  <a:xfrm>
                    <a:off x="26670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743200" y="2277130"/>
                    <a:ext cx="1143000" cy="523220"/>
                  </a:xfrm>
                  <a:prstGeom prst="rect">
                    <a:avLst/>
                  </a:prstGeom>
                  <a:noFill/>
                </p:spPr>
                <p:txBody>
                  <a:bodyPr wrap="square" rtlCol="0">
                    <a:spAutoFit/>
                  </a:bodyPr>
                  <a:lstStyle/>
                  <a:p>
                    <a:pPr algn="ctr"/>
                    <a:r>
                      <a:rPr lang="en-US" sz="2800" b="1" dirty="0" smtClean="0"/>
                      <a:t>M</a:t>
                    </a:r>
                    <a:r>
                      <a:rPr lang="en-US" sz="2800" b="1" baseline="30000" dirty="0" smtClean="0"/>
                      <a:t>d</a:t>
                    </a:r>
                    <a:r>
                      <a:rPr lang="en-US" sz="2800" b="1" baseline="-25000" dirty="0" smtClean="0"/>
                      <a:t>1929</a:t>
                    </a:r>
                  </a:p>
                </p:txBody>
              </p:sp>
              <p:sp>
                <p:nvSpPr>
                  <p:cNvPr id="21" name="TextBox 20"/>
                  <p:cNvSpPr txBox="1"/>
                  <p:nvPr/>
                </p:nvSpPr>
                <p:spPr>
                  <a:xfrm>
                    <a:off x="3200400" y="3562350"/>
                    <a:ext cx="1143000" cy="523220"/>
                  </a:xfrm>
                  <a:prstGeom prst="rect">
                    <a:avLst/>
                  </a:prstGeom>
                  <a:noFill/>
                </p:spPr>
                <p:txBody>
                  <a:bodyPr wrap="square" rtlCol="0">
                    <a:spAutoFit/>
                  </a:bodyPr>
                  <a:lstStyle/>
                  <a:p>
                    <a:pPr algn="ctr"/>
                    <a:r>
                      <a:rPr lang="en-US" sz="2800" b="1" dirty="0" smtClean="0"/>
                      <a:t>M</a:t>
                    </a:r>
                    <a:r>
                      <a:rPr lang="en-US" sz="2800" b="1" baseline="30000" dirty="0" smtClean="0"/>
                      <a:t>s</a:t>
                    </a:r>
                    <a:r>
                      <a:rPr lang="en-US" sz="2800" b="1" baseline="-25000" dirty="0" smtClean="0"/>
                      <a:t>1933</a:t>
                    </a:r>
                  </a:p>
                </p:txBody>
              </p:sp>
              <p:sp>
                <p:nvSpPr>
                  <p:cNvPr id="22" name="TextBox 21"/>
                  <p:cNvSpPr txBox="1"/>
                  <p:nvPr/>
                </p:nvSpPr>
                <p:spPr>
                  <a:xfrm>
                    <a:off x="1676400" y="1362730"/>
                    <a:ext cx="1143000" cy="954107"/>
                  </a:xfrm>
                  <a:prstGeom prst="rect">
                    <a:avLst/>
                  </a:prstGeom>
                  <a:noFill/>
                </p:spPr>
                <p:txBody>
                  <a:bodyPr wrap="square" rtlCol="0">
                    <a:spAutoFit/>
                  </a:bodyPr>
                  <a:lstStyle/>
                  <a:p>
                    <a:pPr algn="ctr"/>
                    <a:r>
                      <a:rPr lang="en-US" sz="2800" b="1" dirty="0" smtClean="0"/>
                      <a:t>PPM</a:t>
                    </a:r>
                  </a:p>
                  <a:p>
                    <a:pPr algn="ctr"/>
                    <a:r>
                      <a:rPr lang="en-US" sz="2800" b="1" dirty="0" smtClean="0"/>
                      <a:t>(1/P)</a:t>
                    </a:r>
                  </a:p>
                </p:txBody>
              </p:sp>
              <p:sp>
                <p:nvSpPr>
                  <p:cNvPr id="23" name="TextBox 22"/>
                  <p:cNvSpPr txBox="1"/>
                  <p:nvPr/>
                </p:nvSpPr>
                <p:spPr>
                  <a:xfrm>
                    <a:off x="6019800" y="4182130"/>
                    <a:ext cx="609600" cy="523220"/>
                  </a:xfrm>
                  <a:prstGeom prst="rect">
                    <a:avLst/>
                  </a:prstGeom>
                  <a:noFill/>
                </p:spPr>
                <p:txBody>
                  <a:bodyPr wrap="square" rtlCol="0">
                    <a:spAutoFit/>
                  </a:bodyPr>
                  <a:lstStyle/>
                  <a:p>
                    <a:pPr algn="ctr"/>
                    <a:r>
                      <a:rPr lang="en-US" sz="2800" b="1" dirty="0" smtClean="0"/>
                      <a:t>M</a:t>
                    </a:r>
                  </a:p>
                </p:txBody>
              </p:sp>
            </p:grpSp>
            <p:cxnSp>
              <p:nvCxnSpPr>
                <p:cNvPr id="12" name="Straight Connector 11"/>
                <p:cNvCxnSpPr/>
                <p:nvPr/>
              </p:nvCxnSpPr>
              <p:spPr>
                <a:xfrm rot="5400000">
                  <a:off x="2096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1295400" y="2952750"/>
                  <a:ext cx="2209799"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4800" y="3105150"/>
                  <a:ext cx="1143000" cy="523220"/>
                </a:xfrm>
                <a:prstGeom prst="rect">
                  <a:avLst/>
                </a:prstGeom>
                <a:noFill/>
              </p:spPr>
              <p:txBody>
                <a:bodyPr wrap="square" rtlCol="0">
                  <a:spAutoFit/>
                </a:bodyPr>
                <a:lstStyle/>
                <a:p>
                  <a:pPr algn="ctr"/>
                  <a:r>
                    <a:rPr lang="en-US" sz="2800" b="1" dirty="0" smtClean="0"/>
                    <a:t>PPM</a:t>
                  </a:r>
                  <a:r>
                    <a:rPr lang="en-US" sz="2800" b="1" baseline="-25000" dirty="0" smtClean="0"/>
                    <a:t>1</a:t>
                  </a:r>
                </a:p>
              </p:txBody>
            </p:sp>
            <p:cxnSp>
              <p:nvCxnSpPr>
                <p:cNvPr id="15" name="Straight Arrow Connector 14"/>
                <p:cNvCxnSpPr/>
                <p:nvPr/>
              </p:nvCxnSpPr>
              <p:spPr>
                <a:xfrm rot="10800000">
                  <a:off x="2895601" y="2038350"/>
                  <a:ext cx="609601"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6" name="TextBox 5"/>
            <p:cNvSpPr txBox="1"/>
            <p:nvPr/>
          </p:nvSpPr>
          <p:spPr>
            <a:xfrm>
              <a:off x="3429000" y="1428750"/>
              <a:ext cx="1143000" cy="523220"/>
            </a:xfrm>
            <a:prstGeom prst="rect">
              <a:avLst/>
            </a:prstGeom>
            <a:noFill/>
          </p:spPr>
          <p:txBody>
            <a:bodyPr wrap="square" rtlCol="0">
              <a:spAutoFit/>
            </a:bodyPr>
            <a:lstStyle/>
            <a:p>
              <a:pPr algn="ctr"/>
              <a:r>
                <a:rPr lang="en-US" sz="2800" b="1" dirty="0" smtClean="0"/>
                <a:t>M</a:t>
              </a:r>
              <a:r>
                <a:rPr lang="en-US" sz="2800" b="1" baseline="30000" dirty="0" smtClean="0"/>
                <a:t>s</a:t>
              </a:r>
              <a:r>
                <a:rPr lang="en-US" sz="2800" b="1" baseline="-25000" dirty="0" smtClean="0"/>
                <a:t>1929</a:t>
              </a:r>
            </a:p>
          </p:txBody>
        </p:sp>
        <p:sp>
          <p:nvSpPr>
            <p:cNvPr id="7" name="TextBox 6"/>
            <p:cNvSpPr txBox="1"/>
            <p:nvPr/>
          </p:nvSpPr>
          <p:spPr>
            <a:xfrm>
              <a:off x="304800" y="2647950"/>
              <a:ext cx="1143000" cy="523220"/>
            </a:xfrm>
            <a:prstGeom prst="rect">
              <a:avLst/>
            </a:prstGeom>
            <a:noFill/>
          </p:spPr>
          <p:txBody>
            <a:bodyPr wrap="square" rtlCol="0">
              <a:spAutoFit/>
            </a:bodyPr>
            <a:lstStyle/>
            <a:p>
              <a:pPr algn="ctr"/>
              <a:r>
                <a:rPr lang="en-US" sz="2800" b="1" dirty="0" smtClean="0"/>
                <a:t>PPM</a:t>
              </a:r>
              <a:r>
                <a:rPr lang="en-US" sz="2800" b="1" baseline="-25000" dirty="0" smtClean="0"/>
                <a:t>2</a:t>
              </a:r>
            </a:p>
          </p:txBody>
        </p:sp>
        <p:cxnSp>
          <p:nvCxnSpPr>
            <p:cNvPr id="8" name="Straight Connector 7"/>
            <p:cNvCxnSpPr/>
            <p:nvPr/>
          </p:nvCxnSpPr>
          <p:spPr>
            <a:xfrm rot="10800000">
              <a:off x="1295401" y="3408362"/>
              <a:ext cx="2209799"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84342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Money Supply</a:t>
            </a:r>
          </a:p>
        </p:txBody>
      </p:sp>
      <p:sp>
        <p:nvSpPr>
          <p:cNvPr id="3" name="TextBox 2"/>
          <p:cNvSpPr txBox="1"/>
          <p:nvPr/>
        </p:nvSpPr>
        <p:spPr>
          <a:xfrm>
            <a:off x="3276600" y="1428750"/>
            <a:ext cx="4191000" cy="3108543"/>
          </a:xfrm>
          <a:prstGeom prst="rect">
            <a:avLst/>
          </a:prstGeom>
          <a:noFill/>
        </p:spPr>
        <p:txBody>
          <a:bodyPr wrap="square" rtlCol="0">
            <a:spAutoFit/>
          </a:bodyPr>
          <a:lstStyle/>
          <a:p>
            <a:r>
              <a:rPr lang="en-US" sz="2800" b="1" u="sng" dirty="0" smtClean="0"/>
              <a:t>M2</a:t>
            </a:r>
          </a:p>
          <a:p>
            <a:pPr>
              <a:buFont typeface="Arial" pitchFamily="34" charset="0"/>
              <a:buChar char="•"/>
            </a:pPr>
            <a:r>
              <a:rPr lang="en-US" sz="2800" b="1" dirty="0" smtClean="0"/>
              <a:t> 1921: $32 billion</a:t>
            </a:r>
          </a:p>
          <a:p>
            <a:pPr>
              <a:buFont typeface="Arial" pitchFamily="34" charset="0"/>
              <a:buChar char="•"/>
            </a:pPr>
            <a:r>
              <a:rPr lang="en-US" sz="2800" b="1" dirty="0" smtClean="0"/>
              <a:t> 1929: $46 billion</a:t>
            </a:r>
          </a:p>
          <a:p>
            <a:pPr>
              <a:buFont typeface="Arial" pitchFamily="34" charset="0"/>
              <a:buChar char="•"/>
            </a:pPr>
            <a:r>
              <a:rPr lang="en-US" sz="2800" b="1" dirty="0" smtClean="0"/>
              <a:t> 1933: $30 billion</a:t>
            </a:r>
          </a:p>
          <a:p>
            <a:pPr>
              <a:buFont typeface="Arial" pitchFamily="34" charset="0"/>
              <a:buChar char="•"/>
            </a:pPr>
            <a:r>
              <a:rPr lang="en-US" sz="2800" b="1" dirty="0" smtClean="0"/>
              <a:t> 1921-1928: +4.6%/year</a:t>
            </a:r>
          </a:p>
          <a:p>
            <a:pPr>
              <a:buFont typeface="Arial" pitchFamily="34" charset="0"/>
              <a:buChar char="•"/>
            </a:pPr>
            <a:r>
              <a:rPr lang="en-US" sz="2800" b="1" dirty="0" smtClean="0"/>
              <a:t> 1928-1929: 0%/year</a:t>
            </a:r>
          </a:p>
          <a:p>
            <a:pPr>
              <a:buFont typeface="Arial" pitchFamily="34" charset="0"/>
              <a:buChar char="•"/>
            </a:pPr>
            <a:r>
              <a:rPr lang="en-US" sz="2800" b="1" dirty="0" smtClean="0"/>
              <a:t> 1929-1930: -3%/year</a:t>
            </a:r>
          </a:p>
        </p:txBody>
      </p:sp>
      <p:pic>
        <p:nvPicPr>
          <p:cNvPr id="4" name="Picture 3" descr="COA_money.jpg"/>
          <p:cNvPicPr>
            <a:picLocks noChangeAspect="1"/>
          </p:cNvPicPr>
          <p:nvPr/>
        </p:nvPicPr>
        <p:blipFill>
          <a:blip r:embed="rId2" cstate="print"/>
          <a:stretch>
            <a:fillRect/>
          </a:stretch>
        </p:blipFill>
        <p:spPr>
          <a:xfrm>
            <a:off x="609600" y="2343150"/>
            <a:ext cx="2057400" cy="154305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84342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Money Supply</a:t>
            </a:r>
          </a:p>
        </p:txBody>
      </p:sp>
      <p:sp>
        <p:nvSpPr>
          <p:cNvPr id="3" name="TextBox 2"/>
          <p:cNvSpPr txBox="1"/>
          <p:nvPr/>
        </p:nvSpPr>
        <p:spPr>
          <a:xfrm>
            <a:off x="3276600" y="1428750"/>
            <a:ext cx="4191000" cy="3108543"/>
          </a:xfrm>
          <a:prstGeom prst="rect">
            <a:avLst/>
          </a:prstGeom>
          <a:noFill/>
        </p:spPr>
        <p:txBody>
          <a:bodyPr wrap="square" rtlCol="0">
            <a:spAutoFit/>
          </a:bodyPr>
          <a:lstStyle/>
          <a:p>
            <a:r>
              <a:rPr lang="en-US" sz="2800" b="1" u="sng" dirty="0" smtClean="0"/>
              <a:t>M2</a:t>
            </a:r>
          </a:p>
          <a:p>
            <a:pPr>
              <a:buFont typeface="Arial" pitchFamily="34" charset="0"/>
              <a:buChar char="•"/>
            </a:pPr>
            <a:r>
              <a:rPr lang="en-US" sz="2800" b="1" dirty="0" smtClean="0"/>
              <a:t> 1921: $32 billion</a:t>
            </a:r>
          </a:p>
          <a:p>
            <a:pPr>
              <a:buFont typeface="Arial" pitchFamily="34" charset="0"/>
              <a:buChar char="•"/>
            </a:pPr>
            <a:r>
              <a:rPr lang="en-US" sz="2800" b="1" dirty="0" smtClean="0"/>
              <a:t> 1929: $46 billion</a:t>
            </a:r>
          </a:p>
          <a:p>
            <a:pPr>
              <a:buFont typeface="Arial" pitchFamily="34" charset="0"/>
              <a:buChar char="•"/>
            </a:pPr>
            <a:r>
              <a:rPr lang="en-US" sz="2800" b="1" dirty="0" smtClean="0"/>
              <a:t> 1933: $30 billion</a:t>
            </a:r>
          </a:p>
          <a:p>
            <a:pPr>
              <a:buFont typeface="Arial" pitchFamily="34" charset="0"/>
              <a:buChar char="•"/>
            </a:pPr>
            <a:r>
              <a:rPr lang="en-US" sz="2800" b="1" dirty="0" smtClean="0"/>
              <a:t> 1921-1928: +4.6%/year</a:t>
            </a:r>
          </a:p>
          <a:p>
            <a:pPr>
              <a:buFont typeface="Arial" pitchFamily="34" charset="0"/>
              <a:buChar char="•"/>
            </a:pPr>
            <a:r>
              <a:rPr lang="en-US" sz="2800" b="1" dirty="0" smtClean="0"/>
              <a:t> 1928-1929: 0%/year</a:t>
            </a:r>
          </a:p>
          <a:p>
            <a:pPr>
              <a:buFont typeface="Arial" pitchFamily="34" charset="0"/>
              <a:buChar char="•"/>
            </a:pPr>
            <a:r>
              <a:rPr lang="en-US" sz="2800" b="1" dirty="0" smtClean="0"/>
              <a:t> 1929-1930: -3%/year</a:t>
            </a:r>
          </a:p>
        </p:txBody>
      </p:sp>
      <p:pic>
        <p:nvPicPr>
          <p:cNvPr id="4" name="Picture 3" descr="COA_money.jpg"/>
          <p:cNvPicPr>
            <a:picLocks noChangeAspect="1"/>
          </p:cNvPicPr>
          <p:nvPr/>
        </p:nvPicPr>
        <p:blipFill>
          <a:blip r:embed="rId2" cstate="print"/>
          <a:stretch>
            <a:fillRect/>
          </a:stretch>
        </p:blipFill>
        <p:spPr>
          <a:xfrm>
            <a:off x="609600" y="2343150"/>
            <a:ext cx="2057400" cy="1543050"/>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0942" y="133350"/>
            <a:ext cx="417325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Unemployment</a:t>
            </a:r>
          </a:p>
        </p:txBody>
      </p:sp>
      <p:grpSp>
        <p:nvGrpSpPr>
          <p:cNvPr id="8" name="Group 7"/>
          <p:cNvGrpSpPr/>
          <p:nvPr/>
        </p:nvGrpSpPr>
        <p:grpSpPr>
          <a:xfrm>
            <a:off x="914400" y="1276350"/>
            <a:ext cx="7467600" cy="3539430"/>
            <a:chOff x="381000" y="1276350"/>
            <a:chExt cx="7467600" cy="3539430"/>
          </a:xfrm>
        </p:grpSpPr>
        <p:sp>
          <p:nvSpPr>
            <p:cNvPr id="3" name="TextBox 2"/>
            <p:cNvSpPr txBox="1"/>
            <p:nvPr/>
          </p:nvSpPr>
          <p:spPr>
            <a:xfrm>
              <a:off x="381000" y="1276350"/>
              <a:ext cx="5181600" cy="3539430"/>
            </a:xfrm>
            <a:prstGeom prst="rect">
              <a:avLst/>
            </a:prstGeom>
            <a:noFill/>
          </p:spPr>
          <p:txBody>
            <a:bodyPr wrap="square" rtlCol="0">
              <a:spAutoFit/>
            </a:bodyPr>
            <a:lstStyle/>
            <a:p>
              <a:r>
                <a:rPr lang="en-US" sz="2800" b="1" u="sng" dirty="0" smtClean="0"/>
                <a:t>Civilian unemployment rates</a:t>
              </a:r>
            </a:p>
            <a:p>
              <a:pPr>
                <a:buFont typeface="Arial" pitchFamily="34" charset="0"/>
                <a:buChar char="•"/>
              </a:pPr>
              <a:r>
                <a:rPr lang="en-US" sz="2800" b="1" dirty="0" smtClean="0"/>
                <a:t> 1923: 3.2%</a:t>
              </a:r>
            </a:p>
            <a:p>
              <a:pPr>
                <a:buFont typeface="Arial" pitchFamily="34" charset="0"/>
                <a:buChar char="•"/>
              </a:pPr>
              <a:r>
                <a:rPr lang="en-US" sz="2800" b="1" dirty="0" smtClean="0"/>
                <a:t> 1924: 5.5%</a:t>
              </a:r>
            </a:p>
            <a:p>
              <a:pPr>
                <a:buFont typeface="Arial" pitchFamily="34" charset="0"/>
                <a:buChar char="•"/>
              </a:pPr>
              <a:r>
                <a:rPr lang="en-US" sz="2800" b="1" dirty="0" smtClean="0"/>
                <a:t> 1925: 4.0%</a:t>
              </a:r>
            </a:p>
            <a:p>
              <a:pPr>
                <a:buFont typeface="Arial" pitchFamily="34" charset="0"/>
                <a:buChar char="•"/>
              </a:pPr>
              <a:r>
                <a:rPr lang="en-US" sz="2800" b="1" dirty="0" smtClean="0"/>
                <a:t> 1926: 1.9%</a:t>
              </a:r>
            </a:p>
            <a:p>
              <a:pPr>
                <a:buFont typeface="Arial" pitchFamily="34" charset="0"/>
                <a:buChar char="•"/>
              </a:pPr>
              <a:r>
                <a:rPr lang="en-US" sz="2800" b="1" dirty="0" smtClean="0"/>
                <a:t> 1927: 4.1%</a:t>
              </a:r>
            </a:p>
            <a:p>
              <a:pPr>
                <a:buFont typeface="Arial" pitchFamily="34" charset="0"/>
                <a:buChar char="•"/>
              </a:pPr>
              <a:r>
                <a:rPr lang="en-US" sz="2800" b="1" dirty="0" smtClean="0"/>
                <a:t> 1928: 4.4%</a:t>
              </a:r>
              <a:endParaRPr lang="en-US" sz="2800" b="1" dirty="0" smtClean="0">
                <a:solidFill>
                  <a:srgbClr val="FF0000"/>
                </a:solidFill>
              </a:endParaRPr>
            </a:p>
            <a:p>
              <a:pPr>
                <a:buFont typeface="Arial" pitchFamily="34" charset="0"/>
                <a:buChar char="•"/>
              </a:pPr>
              <a:r>
                <a:rPr lang="en-US" sz="2800" b="1" dirty="0" smtClean="0">
                  <a:solidFill>
                    <a:srgbClr val="FF0000"/>
                  </a:solidFill>
                </a:rPr>
                <a:t> 1929: 3.2%</a:t>
              </a:r>
            </a:p>
          </p:txBody>
        </p:sp>
        <p:sp>
          <p:nvSpPr>
            <p:cNvPr id="6" name="TextBox 5"/>
            <p:cNvSpPr txBox="1"/>
            <p:nvPr/>
          </p:nvSpPr>
          <p:spPr>
            <a:xfrm>
              <a:off x="2743200" y="1276350"/>
              <a:ext cx="2667000" cy="3539430"/>
            </a:xfrm>
            <a:prstGeom prst="rect">
              <a:avLst/>
            </a:prstGeom>
            <a:noFill/>
          </p:spPr>
          <p:txBody>
            <a:bodyPr wrap="square" rtlCol="0">
              <a:spAutoFit/>
            </a:bodyPr>
            <a:lstStyle/>
            <a:p>
              <a:r>
                <a:rPr lang="en-US" sz="2800" b="1" dirty="0" smtClean="0"/>
                <a:t> </a:t>
              </a:r>
            </a:p>
            <a:p>
              <a:pPr>
                <a:buFont typeface="Arial" pitchFamily="34" charset="0"/>
                <a:buChar char="•"/>
              </a:pPr>
              <a:r>
                <a:rPr lang="en-US" sz="2800" b="1" dirty="0" smtClean="0">
                  <a:solidFill>
                    <a:srgbClr val="FF0000"/>
                  </a:solidFill>
                </a:rPr>
                <a:t> 1930: 8.9%</a:t>
              </a:r>
            </a:p>
            <a:p>
              <a:pPr>
                <a:buFont typeface="Arial" pitchFamily="34" charset="0"/>
                <a:buChar char="•"/>
              </a:pPr>
              <a:r>
                <a:rPr lang="en-US" sz="2800" b="1" dirty="0" smtClean="0">
                  <a:solidFill>
                    <a:srgbClr val="FF0000"/>
                  </a:solidFill>
                </a:rPr>
                <a:t> 1931: 15.9%</a:t>
              </a:r>
            </a:p>
            <a:p>
              <a:pPr>
                <a:buFont typeface="Arial" pitchFamily="34" charset="0"/>
                <a:buChar char="•"/>
              </a:pPr>
              <a:r>
                <a:rPr lang="en-US" sz="2800" b="1" dirty="0" smtClean="0">
                  <a:solidFill>
                    <a:srgbClr val="FF0000"/>
                  </a:solidFill>
                </a:rPr>
                <a:t> 1932: 23.6%</a:t>
              </a:r>
            </a:p>
            <a:p>
              <a:pPr>
                <a:buFont typeface="Arial" pitchFamily="34" charset="0"/>
                <a:buChar char="•"/>
              </a:pPr>
              <a:r>
                <a:rPr lang="en-US" sz="2800" b="1" dirty="0" smtClean="0">
                  <a:solidFill>
                    <a:srgbClr val="FF0000"/>
                  </a:solidFill>
                </a:rPr>
                <a:t> 1933: 24.9%</a:t>
              </a:r>
            </a:p>
            <a:p>
              <a:pPr>
                <a:buFont typeface="Arial" pitchFamily="34" charset="0"/>
                <a:buChar char="•"/>
              </a:pPr>
              <a:r>
                <a:rPr lang="en-US" sz="2800" b="1" dirty="0" smtClean="0">
                  <a:solidFill>
                    <a:srgbClr val="FF0000"/>
                  </a:solidFill>
                </a:rPr>
                <a:t> 1934: 21.7%</a:t>
              </a:r>
            </a:p>
            <a:p>
              <a:pPr>
                <a:buFont typeface="Arial" pitchFamily="34" charset="0"/>
                <a:buChar char="•"/>
              </a:pPr>
              <a:r>
                <a:rPr lang="en-US" sz="2800" b="1" dirty="0" smtClean="0">
                  <a:solidFill>
                    <a:srgbClr val="FF0000"/>
                  </a:solidFill>
                </a:rPr>
                <a:t> 1935: 20.1%</a:t>
              </a:r>
            </a:p>
            <a:p>
              <a:pPr>
                <a:buFont typeface="Arial" pitchFamily="34" charset="0"/>
                <a:buChar char="•"/>
              </a:pPr>
              <a:r>
                <a:rPr lang="en-US" sz="2800" b="1" dirty="0" smtClean="0">
                  <a:solidFill>
                    <a:srgbClr val="FF0000"/>
                  </a:solidFill>
                </a:rPr>
                <a:t> 1936: 17.0%</a:t>
              </a:r>
            </a:p>
          </p:txBody>
        </p:sp>
        <p:sp>
          <p:nvSpPr>
            <p:cNvPr id="7" name="TextBox 6"/>
            <p:cNvSpPr txBox="1"/>
            <p:nvPr/>
          </p:nvSpPr>
          <p:spPr>
            <a:xfrm>
              <a:off x="5181600" y="1276350"/>
              <a:ext cx="2667000" cy="3539430"/>
            </a:xfrm>
            <a:prstGeom prst="rect">
              <a:avLst/>
            </a:prstGeom>
            <a:noFill/>
          </p:spPr>
          <p:txBody>
            <a:bodyPr wrap="square" rtlCol="0">
              <a:spAutoFit/>
            </a:bodyPr>
            <a:lstStyle/>
            <a:p>
              <a:r>
                <a:rPr lang="en-US" sz="2800" b="1" dirty="0" smtClean="0"/>
                <a:t> </a:t>
              </a:r>
            </a:p>
            <a:p>
              <a:pPr>
                <a:buFont typeface="Arial" pitchFamily="34" charset="0"/>
                <a:buChar char="•"/>
              </a:pPr>
              <a:r>
                <a:rPr lang="en-US" sz="2800" b="1" dirty="0" smtClean="0">
                  <a:solidFill>
                    <a:srgbClr val="FF0000"/>
                  </a:solidFill>
                </a:rPr>
                <a:t> 1937: 14.3%</a:t>
              </a:r>
            </a:p>
            <a:p>
              <a:pPr>
                <a:buFont typeface="Arial" pitchFamily="34" charset="0"/>
                <a:buChar char="•"/>
              </a:pPr>
              <a:r>
                <a:rPr lang="en-US" sz="2800" b="1" dirty="0" smtClean="0">
                  <a:solidFill>
                    <a:srgbClr val="FF0000"/>
                  </a:solidFill>
                </a:rPr>
                <a:t> 1938: 19.0%</a:t>
              </a:r>
            </a:p>
            <a:p>
              <a:pPr>
                <a:buFont typeface="Arial" pitchFamily="34" charset="0"/>
                <a:buChar char="•"/>
              </a:pPr>
              <a:r>
                <a:rPr lang="en-US" sz="2800" b="1" dirty="0" smtClean="0">
                  <a:solidFill>
                    <a:srgbClr val="FF0000"/>
                  </a:solidFill>
                </a:rPr>
                <a:t> 1939: 17.2%</a:t>
              </a:r>
            </a:p>
            <a:p>
              <a:pPr>
                <a:buFont typeface="Arial" pitchFamily="34" charset="0"/>
                <a:buChar char="•"/>
              </a:pPr>
              <a:r>
                <a:rPr lang="en-US" sz="2800" b="1" dirty="0" smtClean="0"/>
                <a:t> 1940: 14.6%</a:t>
              </a:r>
            </a:p>
            <a:p>
              <a:pPr>
                <a:buFont typeface="Arial" pitchFamily="34" charset="0"/>
                <a:buChar char="•"/>
              </a:pPr>
              <a:r>
                <a:rPr lang="en-US" sz="2800" b="1" dirty="0" smtClean="0"/>
                <a:t> 1941: 9.9%</a:t>
              </a:r>
            </a:p>
            <a:p>
              <a:pPr>
                <a:buFont typeface="Arial" pitchFamily="34" charset="0"/>
                <a:buChar char="•"/>
              </a:pPr>
              <a:r>
                <a:rPr lang="en-US" sz="2800" b="1" dirty="0" smtClean="0"/>
                <a:t> 1942: 4.7%</a:t>
              </a:r>
            </a:p>
            <a:p>
              <a:pPr>
                <a:buFont typeface="Arial" pitchFamily="34" charset="0"/>
                <a:buChar char="•"/>
              </a:pPr>
              <a:r>
                <a:rPr lang="en-US" sz="2800" b="1" dirty="0" smtClean="0"/>
                <a:t> 1943: 1.9%</a:t>
              </a:r>
            </a:p>
          </p:txBody>
        </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0942" y="133350"/>
            <a:ext cx="417325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Unemployment</a:t>
            </a:r>
          </a:p>
        </p:txBody>
      </p:sp>
      <p:pic>
        <p:nvPicPr>
          <p:cNvPr id="4" name="Picture 3" descr="friedman-milton-2.jpg"/>
          <p:cNvPicPr>
            <a:picLocks noChangeAspect="1"/>
          </p:cNvPicPr>
          <p:nvPr/>
        </p:nvPicPr>
        <p:blipFill>
          <a:blip r:embed="rId2"/>
          <a:stretch>
            <a:fillRect/>
          </a:stretch>
        </p:blipFill>
        <p:spPr>
          <a:xfrm>
            <a:off x="228600" y="1200150"/>
            <a:ext cx="2876550" cy="3314700"/>
          </a:xfrm>
          <a:prstGeom prst="rect">
            <a:avLst/>
          </a:prstGeom>
          <a:ln>
            <a:solidFill>
              <a:schemeClr val="tx1"/>
            </a:solidFill>
          </a:ln>
        </p:spPr>
      </p:pic>
      <p:sp>
        <p:nvSpPr>
          <p:cNvPr id="5" name="TextBox 4"/>
          <p:cNvSpPr txBox="1"/>
          <p:nvPr/>
        </p:nvSpPr>
        <p:spPr>
          <a:xfrm>
            <a:off x="3429000" y="1570494"/>
            <a:ext cx="5181600" cy="2677656"/>
          </a:xfrm>
          <a:prstGeom prst="rect">
            <a:avLst/>
          </a:prstGeom>
          <a:noFill/>
        </p:spPr>
        <p:txBody>
          <a:bodyPr wrap="square" rtlCol="0">
            <a:spAutoFit/>
          </a:bodyPr>
          <a:lstStyle/>
          <a:p>
            <a:pPr algn="ctr"/>
            <a:r>
              <a:rPr lang="en-US" sz="2800" b="1" dirty="0" smtClean="0"/>
              <a:t>Milton Friedman pointed out that when you see unemployment high for a decade, it is not a rise in cyclical unemployment, but rather a rise in the natural rate of unemployment.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33350"/>
            <a:ext cx="579306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End of the Depression</a:t>
            </a:r>
          </a:p>
        </p:txBody>
      </p:sp>
      <p:pic>
        <p:nvPicPr>
          <p:cNvPr id="3" name="Picture 2" descr="uncle-sam.jpg"/>
          <p:cNvPicPr>
            <a:picLocks noChangeAspect="1"/>
          </p:cNvPicPr>
          <p:nvPr/>
        </p:nvPicPr>
        <p:blipFill>
          <a:blip r:embed="rId2"/>
          <a:stretch>
            <a:fillRect/>
          </a:stretch>
        </p:blipFill>
        <p:spPr>
          <a:xfrm>
            <a:off x="417830" y="1078865"/>
            <a:ext cx="2782570" cy="3702685"/>
          </a:xfrm>
          <a:prstGeom prst="rect">
            <a:avLst/>
          </a:prstGeom>
          <a:ln>
            <a:solidFill>
              <a:schemeClr val="tx1"/>
            </a:solidFill>
          </a:ln>
        </p:spPr>
      </p:pic>
      <p:sp>
        <p:nvSpPr>
          <p:cNvPr id="4" name="TextBox 3"/>
          <p:cNvSpPr txBox="1"/>
          <p:nvPr/>
        </p:nvSpPr>
        <p:spPr>
          <a:xfrm>
            <a:off x="3505200" y="819150"/>
            <a:ext cx="5334000" cy="4401205"/>
          </a:xfrm>
          <a:prstGeom prst="rect">
            <a:avLst/>
          </a:prstGeom>
          <a:noFill/>
        </p:spPr>
        <p:txBody>
          <a:bodyPr wrap="square" rtlCol="0">
            <a:spAutoFit/>
          </a:bodyPr>
          <a:lstStyle/>
          <a:p>
            <a:pPr algn="ctr"/>
            <a:r>
              <a:rPr lang="en-US" sz="2800" b="1" dirty="0" smtClean="0"/>
              <a:t>Conventional wisdom is that the Great Depression ended with World War II.  This doesn’t really make sense though.  Of course it is possible to lower unemployment by conscripting people into low wage, high risk jobs (the army).  But the real end is after WWII when unemployment lowered for voluntary work.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5042" y="133350"/>
            <a:ext cx="397435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Debt-Deflation</a:t>
            </a:r>
          </a:p>
        </p:txBody>
      </p:sp>
      <p:sp>
        <p:nvSpPr>
          <p:cNvPr id="5" name="TextBox 4"/>
          <p:cNvSpPr txBox="1"/>
          <p:nvPr/>
        </p:nvSpPr>
        <p:spPr>
          <a:xfrm>
            <a:off x="2895600" y="900589"/>
            <a:ext cx="6096000" cy="4185761"/>
          </a:xfrm>
          <a:prstGeom prst="rect">
            <a:avLst/>
          </a:prstGeom>
          <a:noFill/>
        </p:spPr>
        <p:txBody>
          <a:bodyPr wrap="square" rtlCol="0">
            <a:spAutoFit/>
          </a:bodyPr>
          <a:lstStyle/>
          <a:p>
            <a:pPr algn="ctr"/>
            <a:r>
              <a:rPr lang="en-US" sz="2800" b="1" dirty="0" smtClean="0"/>
              <a:t>Irving Fisher believed the Great Depression was caused by margin calls on people who borrowed money to invest in the stock market.</a:t>
            </a:r>
          </a:p>
          <a:p>
            <a:pPr algn="ctr"/>
            <a:endParaRPr lang="en-US" sz="1400" b="1" dirty="0" smtClean="0"/>
          </a:p>
          <a:p>
            <a:pPr algn="ctr"/>
            <a:r>
              <a:rPr lang="en-US" sz="2800" b="1" dirty="0" smtClean="0"/>
              <a:t>Margin requirements were 10%.  Margin calls led to a vicious cycle: investors were forced to sell stocks to pay margins, then the stock price fell, then they needed to sell more.</a:t>
            </a:r>
          </a:p>
        </p:txBody>
      </p:sp>
      <p:pic>
        <p:nvPicPr>
          <p:cNvPr id="6" name="Picture 5" descr="irving_fisher.jpg"/>
          <p:cNvPicPr>
            <a:picLocks noChangeAspect="1"/>
          </p:cNvPicPr>
          <p:nvPr/>
        </p:nvPicPr>
        <p:blipFill>
          <a:blip r:embed="rId2"/>
          <a:stretch>
            <a:fillRect/>
          </a:stretch>
        </p:blipFill>
        <p:spPr>
          <a:xfrm>
            <a:off x="190500" y="1360170"/>
            <a:ext cx="2400300" cy="3040380"/>
          </a:xfrm>
          <a:prstGeom prst="rect">
            <a:avLst/>
          </a:prstGeom>
          <a:ln>
            <a:solidFill>
              <a:schemeClr val="tx1"/>
            </a:solid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ld1933.jpg"/>
          <p:cNvPicPr>
            <a:picLocks noChangeAspect="1"/>
          </p:cNvPicPr>
          <p:nvPr/>
        </p:nvPicPr>
        <p:blipFill>
          <a:blip r:embed="rId2"/>
          <a:srcRect l="2500" t="3299" r="2500" b="3299"/>
          <a:stretch>
            <a:fillRect/>
          </a:stretch>
        </p:blipFill>
        <p:spPr>
          <a:xfrm>
            <a:off x="2514600" y="971550"/>
            <a:ext cx="4343400" cy="3236116"/>
          </a:xfrm>
          <a:prstGeom prst="rect">
            <a:avLst/>
          </a:prstGeom>
          <a:ln>
            <a:solidFill>
              <a:schemeClr val="tx1"/>
            </a:solidFill>
          </a:ln>
        </p:spPr>
      </p:pic>
      <p:sp>
        <p:nvSpPr>
          <p:cNvPr id="3" name="TextBox 2"/>
          <p:cNvSpPr txBox="1"/>
          <p:nvPr/>
        </p:nvSpPr>
        <p:spPr>
          <a:xfrm>
            <a:off x="1741222" y="133350"/>
            <a:ext cx="610737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FDR Left Gold Standard</a:t>
            </a:r>
          </a:p>
        </p:txBody>
      </p:sp>
      <p:sp>
        <p:nvSpPr>
          <p:cNvPr id="4" name="TextBox 3"/>
          <p:cNvSpPr txBox="1"/>
          <p:nvPr/>
        </p:nvSpPr>
        <p:spPr>
          <a:xfrm>
            <a:off x="2286000" y="4208443"/>
            <a:ext cx="4876800" cy="954107"/>
          </a:xfrm>
          <a:prstGeom prst="rect">
            <a:avLst/>
          </a:prstGeom>
          <a:noFill/>
        </p:spPr>
        <p:txBody>
          <a:bodyPr wrap="square" rtlCol="0">
            <a:spAutoFit/>
          </a:bodyPr>
          <a:lstStyle/>
          <a:p>
            <a:pPr algn="ctr"/>
            <a:r>
              <a:rPr lang="en-US" sz="2800" b="1" dirty="0" smtClean="0"/>
              <a:t>The U.S. left the gold standard </a:t>
            </a:r>
            <a:r>
              <a:rPr lang="en-US" sz="2800" b="1" i="1" dirty="0" smtClean="0"/>
              <a:t>domestically</a:t>
            </a:r>
            <a:r>
              <a:rPr lang="en-US" sz="2800" b="1" dirty="0" smtClean="0"/>
              <a:t> in 1933.</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133350"/>
            <a:ext cx="245189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Statistics</a:t>
            </a:r>
          </a:p>
        </p:txBody>
      </p:sp>
      <p:sp>
        <p:nvSpPr>
          <p:cNvPr id="3" name="TextBox 2"/>
          <p:cNvSpPr txBox="1"/>
          <p:nvPr/>
        </p:nvSpPr>
        <p:spPr>
          <a:xfrm>
            <a:off x="3962400" y="819150"/>
            <a:ext cx="5181600" cy="4401205"/>
          </a:xfrm>
          <a:prstGeom prst="rect">
            <a:avLst/>
          </a:prstGeom>
          <a:noFill/>
        </p:spPr>
        <p:txBody>
          <a:bodyPr wrap="square" rtlCol="0">
            <a:spAutoFit/>
          </a:bodyPr>
          <a:lstStyle/>
          <a:p>
            <a:r>
              <a:rPr lang="en-US" sz="2800" b="1" u="sng" dirty="0" smtClean="0"/>
              <a:t>1929-1933</a:t>
            </a:r>
          </a:p>
          <a:p>
            <a:pPr>
              <a:buFont typeface="Arial" pitchFamily="34" charset="0"/>
              <a:buChar char="•"/>
            </a:pPr>
            <a:r>
              <a:rPr lang="en-US" sz="2800" b="1" dirty="0" smtClean="0"/>
              <a:t> unemployment rose 3% to 25%</a:t>
            </a:r>
          </a:p>
          <a:p>
            <a:pPr>
              <a:buFont typeface="Arial" pitchFamily="34" charset="0"/>
              <a:buChar char="•"/>
            </a:pPr>
            <a:r>
              <a:rPr lang="en-US" sz="2800" b="1" dirty="0" smtClean="0"/>
              <a:t> money supply deflated</a:t>
            </a:r>
          </a:p>
          <a:p>
            <a:pPr lvl="1">
              <a:buFont typeface="Courier New" pitchFamily="49" charset="0"/>
              <a:buChar char="o"/>
            </a:pPr>
            <a:r>
              <a:rPr lang="en-US" sz="2800" b="1" dirty="0" smtClean="0"/>
              <a:t> M1 fell 25%</a:t>
            </a:r>
          </a:p>
          <a:p>
            <a:pPr lvl="1">
              <a:buFont typeface="Courier New" pitchFamily="49" charset="0"/>
              <a:buChar char="o"/>
            </a:pPr>
            <a:r>
              <a:rPr lang="en-US" sz="2800" b="1" dirty="0" smtClean="0"/>
              <a:t> M2 fell 35%</a:t>
            </a:r>
          </a:p>
          <a:p>
            <a:pPr>
              <a:buFont typeface="Arial" pitchFamily="34" charset="0"/>
              <a:buChar char="•"/>
            </a:pPr>
            <a:r>
              <a:rPr lang="en-US" sz="2800" b="1" dirty="0" smtClean="0"/>
              <a:t> 9,000 banks failed</a:t>
            </a:r>
          </a:p>
          <a:p>
            <a:pPr>
              <a:buFont typeface="Arial" pitchFamily="34" charset="0"/>
              <a:buChar char="•"/>
            </a:pPr>
            <a:r>
              <a:rPr lang="en-US" sz="2800" b="1" dirty="0" smtClean="0"/>
              <a:t> international trade</a:t>
            </a:r>
          </a:p>
          <a:p>
            <a:pPr lvl="1">
              <a:buFont typeface="Courier New" pitchFamily="49" charset="0"/>
              <a:buChar char="o"/>
            </a:pPr>
            <a:r>
              <a:rPr lang="en-US" sz="2800" b="1" dirty="0" smtClean="0"/>
              <a:t> imports declined 66%</a:t>
            </a:r>
          </a:p>
          <a:p>
            <a:pPr lvl="1">
              <a:buFont typeface="Courier New" pitchFamily="49" charset="0"/>
              <a:buChar char="o"/>
            </a:pPr>
            <a:r>
              <a:rPr lang="en-US" sz="2800" b="1" dirty="0" smtClean="0"/>
              <a:t> exports declined 61%</a:t>
            </a:r>
          </a:p>
          <a:p>
            <a:pPr>
              <a:buFont typeface="Arial" pitchFamily="34" charset="0"/>
              <a:buChar char="•"/>
            </a:pPr>
            <a:r>
              <a:rPr lang="en-US" sz="2800" b="1" dirty="0" smtClean="0"/>
              <a:t> real wage </a:t>
            </a:r>
            <a:r>
              <a:rPr lang="en-US" sz="2800" b="1" i="1" dirty="0" smtClean="0"/>
              <a:t>increased</a:t>
            </a:r>
          </a:p>
        </p:txBody>
      </p:sp>
      <p:pic>
        <p:nvPicPr>
          <p:cNvPr id="4" name="Picture 3" descr="hooverville.jpg"/>
          <p:cNvPicPr>
            <a:picLocks noChangeAspect="1"/>
          </p:cNvPicPr>
          <p:nvPr/>
        </p:nvPicPr>
        <p:blipFill>
          <a:blip r:embed="rId2"/>
          <a:stretch>
            <a:fillRect/>
          </a:stretch>
        </p:blipFill>
        <p:spPr>
          <a:xfrm>
            <a:off x="228600" y="1504950"/>
            <a:ext cx="3607435" cy="2806700"/>
          </a:xfrm>
          <a:prstGeom prst="rect">
            <a:avLst/>
          </a:prstGeom>
          <a:ln>
            <a:solidFill>
              <a:schemeClr val="tx1"/>
            </a:solid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0529" y="133350"/>
            <a:ext cx="349647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Comparisons</a:t>
            </a:r>
          </a:p>
        </p:txBody>
      </p:sp>
      <p:pic>
        <p:nvPicPr>
          <p:cNvPr id="4" name="Picture 3" descr="hooverville.jpg"/>
          <p:cNvPicPr>
            <a:picLocks noChangeAspect="1"/>
          </p:cNvPicPr>
          <p:nvPr/>
        </p:nvPicPr>
        <p:blipFill>
          <a:blip r:embed="rId2"/>
          <a:stretch>
            <a:fillRect/>
          </a:stretch>
        </p:blipFill>
        <p:spPr>
          <a:xfrm>
            <a:off x="228600" y="1504950"/>
            <a:ext cx="3607435" cy="2806700"/>
          </a:xfrm>
          <a:prstGeom prst="rect">
            <a:avLst/>
          </a:prstGeom>
          <a:ln>
            <a:solidFill>
              <a:schemeClr val="tx1"/>
            </a:solidFill>
          </a:ln>
        </p:spPr>
      </p:pic>
      <p:sp>
        <p:nvSpPr>
          <p:cNvPr id="5" name="TextBox 4"/>
          <p:cNvSpPr txBox="1"/>
          <p:nvPr/>
        </p:nvSpPr>
        <p:spPr>
          <a:xfrm>
            <a:off x="3962400" y="1809750"/>
            <a:ext cx="4876800" cy="2246769"/>
          </a:xfrm>
          <a:prstGeom prst="rect">
            <a:avLst/>
          </a:prstGeom>
          <a:noFill/>
        </p:spPr>
        <p:txBody>
          <a:bodyPr wrap="square" rtlCol="0">
            <a:spAutoFit/>
          </a:bodyPr>
          <a:lstStyle/>
          <a:p>
            <a:pPr algn="ctr"/>
            <a:r>
              <a:rPr lang="en-US" sz="2800" b="1" dirty="0" smtClean="0"/>
              <a:t>The Great Depression was</a:t>
            </a:r>
          </a:p>
          <a:p>
            <a:pPr algn="ctr"/>
            <a:r>
              <a:rPr lang="en-US" sz="2800" b="1" dirty="0" smtClean="0"/>
              <a:t>the first recession with interventionism.  Before Hoover and FDR, all other presidents didn’t intervene.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0529" y="133350"/>
            <a:ext cx="349647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Comparisons</a:t>
            </a:r>
          </a:p>
        </p:txBody>
      </p:sp>
      <p:grpSp>
        <p:nvGrpSpPr>
          <p:cNvPr id="9" name="Group 8"/>
          <p:cNvGrpSpPr/>
          <p:nvPr/>
        </p:nvGrpSpPr>
        <p:grpSpPr>
          <a:xfrm>
            <a:off x="457200" y="1213068"/>
            <a:ext cx="8686800" cy="3111282"/>
            <a:chOff x="457200" y="958155"/>
            <a:chExt cx="8686800" cy="3111282"/>
          </a:xfrm>
        </p:grpSpPr>
        <p:sp>
          <p:nvSpPr>
            <p:cNvPr id="5" name="TextBox 4"/>
            <p:cNvSpPr txBox="1"/>
            <p:nvPr/>
          </p:nvSpPr>
          <p:spPr>
            <a:xfrm>
              <a:off x="5181600" y="958155"/>
              <a:ext cx="3962400" cy="3108543"/>
            </a:xfrm>
            <a:prstGeom prst="rect">
              <a:avLst/>
            </a:prstGeom>
            <a:noFill/>
          </p:spPr>
          <p:txBody>
            <a:bodyPr wrap="square" rtlCol="0">
              <a:spAutoFit/>
            </a:bodyPr>
            <a:lstStyle/>
            <a:p>
              <a:r>
                <a:rPr lang="en-US" sz="2800" b="1" u="sng" dirty="0" smtClean="0"/>
                <a:t>1929-1933</a:t>
              </a:r>
            </a:p>
            <a:p>
              <a:pPr>
                <a:buFont typeface="Arial" pitchFamily="34" charset="0"/>
                <a:buChar char="•"/>
              </a:pPr>
              <a:r>
                <a:rPr lang="en-US" sz="2800" b="1" dirty="0" smtClean="0"/>
                <a:t> -35%</a:t>
              </a:r>
            </a:p>
            <a:p>
              <a:pPr>
                <a:buFont typeface="Arial" pitchFamily="34" charset="0"/>
                <a:buChar char="•"/>
              </a:pPr>
              <a:r>
                <a:rPr lang="en-US" sz="2800" b="1" dirty="0" smtClean="0"/>
                <a:t> -42%</a:t>
              </a:r>
            </a:p>
            <a:p>
              <a:pPr>
                <a:buFont typeface="Arial" pitchFamily="34" charset="0"/>
                <a:buChar char="•"/>
              </a:pPr>
              <a:r>
                <a:rPr lang="en-US" sz="2800" b="1" dirty="0" smtClean="0"/>
                <a:t> -27%</a:t>
              </a:r>
            </a:p>
            <a:p>
              <a:pPr>
                <a:buFont typeface="Arial" pitchFamily="34" charset="0"/>
                <a:buChar char="•"/>
              </a:pPr>
              <a:r>
                <a:rPr lang="en-US" sz="2800" b="1" dirty="0" smtClean="0"/>
                <a:t> -30%</a:t>
              </a:r>
            </a:p>
            <a:p>
              <a:pPr>
                <a:buFont typeface="Arial" pitchFamily="34" charset="0"/>
                <a:buChar char="•"/>
              </a:pPr>
              <a:r>
                <a:rPr lang="en-US" sz="2800" b="1" dirty="0" smtClean="0"/>
                <a:t> massive unemployment</a:t>
              </a:r>
            </a:p>
            <a:p>
              <a:pPr>
                <a:buFont typeface="Arial" pitchFamily="34" charset="0"/>
                <a:buChar char="•"/>
              </a:pPr>
              <a:r>
                <a:rPr lang="en-US" sz="2800" b="1" dirty="0" smtClean="0"/>
                <a:t> price rigidities</a:t>
              </a:r>
            </a:p>
          </p:txBody>
        </p:sp>
        <p:sp>
          <p:nvSpPr>
            <p:cNvPr id="6" name="TextBox 5"/>
            <p:cNvSpPr txBox="1"/>
            <p:nvPr/>
          </p:nvSpPr>
          <p:spPr>
            <a:xfrm>
              <a:off x="2133600" y="960894"/>
              <a:ext cx="3429000" cy="3108543"/>
            </a:xfrm>
            <a:prstGeom prst="rect">
              <a:avLst/>
            </a:prstGeom>
            <a:noFill/>
          </p:spPr>
          <p:txBody>
            <a:bodyPr wrap="square" rtlCol="0">
              <a:spAutoFit/>
            </a:bodyPr>
            <a:lstStyle/>
            <a:p>
              <a:r>
                <a:rPr lang="en-US" sz="2800" b="1" u="sng" dirty="0" smtClean="0"/>
                <a:t>1839-1843</a:t>
              </a:r>
            </a:p>
            <a:p>
              <a:pPr>
                <a:buFont typeface="Arial" pitchFamily="34" charset="0"/>
                <a:buChar char="•"/>
              </a:pPr>
              <a:r>
                <a:rPr lang="en-US" sz="2800" b="1" dirty="0" smtClean="0"/>
                <a:t> -34%</a:t>
              </a:r>
            </a:p>
            <a:p>
              <a:pPr>
                <a:buFont typeface="Arial" pitchFamily="34" charset="0"/>
                <a:buChar char="•"/>
              </a:pPr>
              <a:r>
                <a:rPr lang="en-US" sz="2800" b="1" dirty="0" smtClean="0"/>
                <a:t> -23%</a:t>
              </a:r>
            </a:p>
            <a:p>
              <a:pPr>
                <a:buFont typeface="Arial" pitchFamily="34" charset="0"/>
                <a:buChar char="•"/>
              </a:pPr>
              <a:r>
                <a:rPr lang="en-US" sz="2800" b="1" dirty="0" smtClean="0"/>
                <a:t> -42%</a:t>
              </a:r>
            </a:p>
            <a:p>
              <a:pPr>
                <a:buFont typeface="Arial" pitchFamily="34" charset="0"/>
                <a:buChar char="•"/>
              </a:pPr>
              <a:r>
                <a:rPr lang="en-US" sz="2800" b="1" dirty="0" smtClean="0"/>
                <a:t> +16%</a:t>
              </a:r>
            </a:p>
            <a:p>
              <a:pPr>
                <a:buFont typeface="Arial" pitchFamily="34" charset="0"/>
                <a:buChar char="•"/>
              </a:pPr>
              <a:r>
                <a:rPr lang="en-US" sz="2800" b="1" dirty="0" smtClean="0"/>
                <a:t> full employment</a:t>
              </a:r>
            </a:p>
            <a:p>
              <a:pPr>
                <a:buFont typeface="Arial" pitchFamily="34" charset="0"/>
                <a:buChar char="•"/>
              </a:pPr>
              <a:r>
                <a:rPr lang="en-US" sz="2800" b="1" dirty="0" smtClean="0"/>
                <a:t> with flexible prices</a:t>
              </a:r>
            </a:p>
          </p:txBody>
        </p:sp>
        <p:sp>
          <p:nvSpPr>
            <p:cNvPr id="8" name="TextBox 7"/>
            <p:cNvSpPr txBox="1"/>
            <p:nvPr/>
          </p:nvSpPr>
          <p:spPr>
            <a:xfrm>
              <a:off x="457200" y="960894"/>
              <a:ext cx="1752600" cy="2246769"/>
            </a:xfrm>
            <a:prstGeom prst="rect">
              <a:avLst/>
            </a:prstGeom>
            <a:noFill/>
          </p:spPr>
          <p:txBody>
            <a:bodyPr wrap="square" rtlCol="0">
              <a:spAutoFit/>
            </a:bodyPr>
            <a:lstStyle/>
            <a:p>
              <a:r>
                <a:rPr lang="en-US" sz="2800" b="1" dirty="0" smtClean="0"/>
                <a:t> </a:t>
              </a:r>
            </a:p>
            <a:p>
              <a:r>
                <a:rPr lang="en-US" sz="2800" b="1" dirty="0" smtClean="0"/>
                <a:t> </a:t>
              </a:r>
              <a:r>
                <a:rPr lang="el-GR" sz="2800" b="1" dirty="0" smtClean="0">
                  <a:latin typeface="Times New Roman"/>
                  <a:cs typeface="Times New Roman"/>
                </a:rPr>
                <a:t>Δ</a:t>
              </a:r>
              <a:r>
                <a:rPr lang="en-US" sz="2800" b="1" dirty="0" smtClean="0"/>
                <a:t>M2</a:t>
              </a:r>
            </a:p>
            <a:p>
              <a:r>
                <a:rPr lang="en-US" sz="2800" b="1" dirty="0" smtClean="0"/>
                <a:t> </a:t>
              </a:r>
              <a:r>
                <a:rPr lang="el-GR" sz="2800" b="1" dirty="0" smtClean="0">
                  <a:latin typeface="Times New Roman"/>
                  <a:cs typeface="Times New Roman"/>
                </a:rPr>
                <a:t>Δ</a:t>
              </a:r>
              <a:r>
                <a:rPr lang="en-US" sz="2800" b="1" dirty="0" smtClean="0"/>
                <a:t>#banks</a:t>
              </a:r>
            </a:p>
            <a:p>
              <a:r>
                <a:rPr lang="en-US" sz="2800" b="1" dirty="0" smtClean="0"/>
                <a:t> </a:t>
              </a:r>
              <a:r>
                <a:rPr lang="el-GR" sz="2800" b="1" dirty="0" smtClean="0">
                  <a:latin typeface="Times New Roman"/>
                  <a:cs typeface="Times New Roman"/>
                </a:rPr>
                <a:t>Δ</a:t>
              </a:r>
              <a:r>
                <a:rPr lang="en-US" sz="2800" b="1" dirty="0" smtClean="0"/>
                <a:t>p</a:t>
              </a:r>
            </a:p>
            <a:p>
              <a:r>
                <a:rPr lang="en-US" sz="2800" b="1" dirty="0" smtClean="0"/>
                <a:t> </a:t>
              </a:r>
              <a:r>
                <a:rPr lang="el-GR" sz="2800" b="1" dirty="0" smtClean="0">
                  <a:latin typeface="Times New Roman"/>
                  <a:cs typeface="Times New Roman"/>
                </a:rPr>
                <a:t>Δ</a:t>
              </a:r>
              <a:r>
                <a:rPr lang="en-US" sz="2800" b="1" dirty="0" smtClean="0"/>
                <a:t>y</a:t>
              </a:r>
            </a:p>
          </p:txBody>
        </p:sp>
      </p:gr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0529" y="133350"/>
            <a:ext cx="349647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Comparisons</a:t>
            </a:r>
          </a:p>
        </p:txBody>
      </p:sp>
      <p:grpSp>
        <p:nvGrpSpPr>
          <p:cNvPr id="3" name="Group 2"/>
          <p:cNvGrpSpPr/>
          <p:nvPr/>
        </p:nvGrpSpPr>
        <p:grpSpPr>
          <a:xfrm>
            <a:off x="228600" y="1418094"/>
            <a:ext cx="8153400" cy="2249508"/>
            <a:chOff x="457200" y="958155"/>
            <a:chExt cx="8153400" cy="2249508"/>
          </a:xfrm>
        </p:grpSpPr>
        <p:sp>
          <p:nvSpPr>
            <p:cNvPr id="4" name="TextBox 3"/>
            <p:cNvSpPr txBox="1"/>
            <p:nvPr/>
          </p:nvSpPr>
          <p:spPr>
            <a:xfrm>
              <a:off x="2286000" y="958155"/>
              <a:ext cx="3962400" cy="2246769"/>
            </a:xfrm>
            <a:prstGeom prst="rect">
              <a:avLst/>
            </a:prstGeom>
            <a:noFill/>
          </p:spPr>
          <p:txBody>
            <a:bodyPr wrap="square" rtlCol="0">
              <a:spAutoFit/>
            </a:bodyPr>
            <a:lstStyle/>
            <a:p>
              <a:r>
                <a:rPr lang="en-US" sz="2800" b="1" u="sng" dirty="0" smtClean="0"/>
                <a:t>U.S. 1929-1933</a:t>
              </a:r>
            </a:p>
            <a:p>
              <a:pPr>
                <a:buFont typeface="Arial" pitchFamily="34" charset="0"/>
                <a:buChar char="•"/>
              </a:pPr>
              <a:r>
                <a:rPr lang="en-US" sz="2800" b="1" dirty="0" smtClean="0"/>
                <a:t> -35%</a:t>
              </a:r>
            </a:p>
            <a:p>
              <a:pPr>
                <a:buFont typeface="Arial" pitchFamily="34" charset="0"/>
                <a:buChar char="•"/>
              </a:pPr>
              <a:r>
                <a:rPr lang="en-US" sz="2800" b="1" dirty="0" smtClean="0"/>
                <a:t> -42%</a:t>
              </a:r>
            </a:p>
            <a:p>
              <a:pPr>
                <a:buFont typeface="Arial" pitchFamily="34" charset="0"/>
                <a:buChar char="•"/>
              </a:pPr>
              <a:r>
                <a:rPr lang="en-US" sz="2800" b="1" dirty="0" smtClean="0"/>
                <a:t> unit banking</a:t>
              </a:r>
            </a:p>
            <a:p>
              <a:pPr>
                <a:buFont typeface="Arial" pitchFamily="34" charset="0"/>
                <a:buChar char="•"/>
              </a:pPr>
              <a:r>
                <a:rPr lang="en-US" sz="2800" b="1" dirty="0" smtClean="0"/>
                <a:t> Fed monopoly</a:t>
              </a:r>
            </a:p>
          </p:txBody>
        </p:sp>
        <p:sp>
          <p:nvSpPr>
            <p:cNvPr id="5" name="TextBox 4"/>
            <p:cNvSpPr txBox="1"/>
            <p:nvPr/>
          </p:nvSpPr>
          <p:spPr>
            <a:xfrm>
              <a:off x="5181600" y="960894"/>
              <a:ext cx="3429000" cy="2246769"/>
            </a:xfrm>
            <a:prstGeom prst="rect">
              <a:avLst/>
            </a:prstGeom>
            <a:noFill/>
          </p:spPr>
          <p:txBody>
            <a:bodyPr wrap="square" rtlCol="0">
              <a:spAutoFit/>
            </a:bodyPr>
            <a:lstStyle/>
            <a:p>
              <a:r>
                <a:rPr lang="en-US" sz="2800" b="1" u="sng" dirty="0" smtClean="0"/>
                <a:t>Canada 1929-1933</a:t>
              </a:r>
            </a:p>
            <a:p>
              <a:pPr>
                <a:buFont typeface="Arial" pitchFamily="34" charset="0"/>
                <a:buChar char="•"/>
              </a:pPr>
              <a:r>
                <a:rPr lang="en-US" sz="2800" b="1" dirty="0" smtClean="0"/>
                <a:t> -15%</a:t>
              </a:r>
            </a:p>
            <a:p>
              <a:pPr>
                <a:buFont typeface="Arial" pitchFamily="34" charset="0"/>
                <a:buChar char="•"/>
              </a:pPr>
              <a:r>
                <a:rPr lang="en-US" sz="2800" b="1" dirty="0" smtClean="0"/>
                <a:t> </a:t>
              </a:r>
              <a:r>
                <a:rPr lang="en-US" sz="2800" b="1" i="1" dirty="0" smtClean="0"/>
                <a:t>no bank failures</a:t>
              </a:r>
            </a:p>
            <a:p>
              <a:pPr>
                <a:buFont typeface="Arial" pitchFamily="34" charset="0"/>
                <a:buChar char="•"/>
              </a:pPr>
              <a:r>
                <a:rPr lang="en-US" sz="2800" b="1" dirty="0" smtClean="0"/>
                <a:t> nationwide branch</a:t>
              </a:r>
            </a:p>
            <a:p>
              <a:pPr>
                <a:buFont typeface="Arial" pitchFamily="34" charset="0"/>
                <a:buChar char="•"/>
              </a:pPr>
              <a:r>
                <a:rPr lang="en-US" sz="2800" b="1" dirty="0" smtClean="0"/>
                <a:t> free banking</a:t>
              </a:r>
            </a:p>
          </p:txBody>
        </p:sp>
        <p:sp>
          <p:nvSpPr>
            <p:cNvPr id="6" name="TextBox 5"/>
            <p:cNvSpPr txBox="1"/>
            <p:nvPr/>
          </p:nvSpPr>
          <p:spPr>
            <a:xfrm>
              <a:off x="457200" y="960894"/>
              <a:ext cx="1752600" cy="1384995"/>
            </a:xfrm>
            <a:prstGeom prst="rect">
              <a:avLst/>
            </a:prstGeom>
            <a:noFill/>
          </p:spPr>
          <p:txBody>
            <a:bodyPr wrap="square" rtlCol="0">
              <a:spAutoFit/>
            </a:bodyPr>
            <a:lstStyle/>
            <a:p>
              <a:r>
                <a:rPr lang="en-US" sz="2800" b="1" dirty="0" smtClean="0"/>
                <a:t> </a:t>
              </a:r>
            </a:p>
            <a:p>
              <a:r>
                <a:rPr lang="en-US" sz="2800" b="1" dirty="0" smtClean="0"/>
                <a:t> </a:t>
              </a:r>
              <a:r>
                <a:rPr lang="el-GR" sz="2800" b="1" dirty="0" smtClean="0">
                  <a:latin typeface="Times New Roman"/>
                  <a:cs typeface="Times New Roman"/>
                </a:rPr>
                <a:t>Δ</a:t>
              </a:r>
              <a:r>
                <a:rPr lang="en-US" sz="2800" b="1" dirty="0" smtClean="0"/>
                <a:t>M2</a:t>
              </a:r>
            </a:p>
            <a:p>
              <a:r>
                <a:rPr lang="en-US" sz="2800" b="1" dirty="0" smtClean="0"/>
                <a:t> </a:t>
              </a:r>
              <a:r>
                <a:rPr lang="el-GR" sz="2800" b="1" dirty="0" smtClean="0">
                  <a:latin typeface="Times New Roman"/>
                  <a:cs typeface="Times New Roman"/>
                </a:rPr>
                <a:t>Δ</a:t>
              </a:r>
              <a:r>
                <a:rPr lang="en-US" sz="2800" b="1" dirty="0" smtClean="0"/>
                <a:t>#banks</a:t>
              </a:r>
            </a:p>
          </p:txBody>
        </p:sp>
      </p:gr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7509" y="133350"/>
            <a:ext cx="548009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Severity vs. Duration</a:t>
            </a:r>
          </a:p>
        </p:txBody>
      </p:sp>
      <p:sp>
        <p:nvSpPr>
          <p:cNvPr id="4" name="TextBox 3"/>
          <p:cNvSpPr txBox="1"/>
          <p:nvPr/>
        </p:nvSpPr>
        <p:spPr>
          <a:xfrm>
            <a:off x="4191000" y="2051268"/>
            <a:ext cx="4648200" cy="1815882"/>
          </a:xfrm>
          <a:prstGeom prst="rect">
            <a:avLst/>
          </a:prstGeom>
          <a:noFill/>
        </p:spPr>
        <p:txBody>
          <a:bodyPr wrap="square" rtlCol="0">
            <a:spAutoFit/>
          </a:bodyPr>
          <a:lstStyle/>
          <a:p>
            <a:pPr algn="ctr"/>
            <a:r>
              <a:rPr lang="en-US" sz="2800" b="1" dirty="0" smtClean="0"/>
              <a:t>Factors leading to the severity of the Great Depression are different than factors leading to its extended duration.</a:t>
            </a:r>
          </a:p>
        </p:txBody>
      </p:sp>
      <p:pic>
        <p:nvPicPr>
          <p:cNvPr id="20" name="Picture 19" descr="hooverville.jpg"/>
          <p:cNvPicPr>
            <a:picLocks noChangeAspect="1"/>
          </p:cNvPicPr>
          <p:nvPr/>
        </p:nvPicPr>
        <p:blipFill>
          <a:blip r:embed="rId2"/>
          <a:stretch>
            <a:fillRect/>
          </a:stretch>
        </p:blipFill>
        <p:spPr>
          <a:xfrm>
            <a:off x="228600" y="1504950"/>
            <a:ext cx="3607435" cy="2806700"/>
          </a:xfrm>
          <a:prstGeom prst="rect">
            <a:avLst/>
          </a:prstGeom>
          <a:ln>
            <a:solidFill>
              <a:schemeClr val="tx1"/>
            </a:solid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7509" y="133350"/>
            <a:ext cx="548009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Severity vs. Duration</a:t>
            </a:r>
          </a:p>
        </p:txBody>
      </p:sp>
      <p:sp>
        <p:nvSpPr>
          <p:cNvPr id="3" name="TextBox 2"/>
          <p:cNvSpPr txBox="1"/>
          <p:nvPr/>
        </p:nvSpPr>
        <p:spPr>
          <a:xfrm>
            <a:off x="5562600" y="2051268"/>
            <a:ext cx="3429000" cy="1815882"/>
          </a:xfrm>
          <a:prstGeom prst="rect">
            <a:avLst/>
          </a:prstGeom>
          <a:noFill/>
        </p:spPr>
        <p:txBody>
          <a:bodyPr wrap="square" rtlCol="0">
            <a:spAutoFit/>
          </a:bodyPr>
          <a:lstStyle/>
          <a:p>
            <a:pPr algn="ctr"/>
            <a:r>
              <a:rPr lang="en-US" sz="2800" b="1" dirty="0" smtClean="0"/>
              <a:t>In an AS/AD analysis, severity factors effect AD and duration factors effect SRAS.</a:t>
            </a:r>
          </a:p>
        </p:txBody>
      </p:sp>
      <p:grpSp>
        <p:nvGrpSpPr>
          <p:cNvPr id="4" name="Group 3"/>
          <p:cNvGrpSpPr/>
          <p:nvPr/>
        </p:nvGrpSpPr>
        <p:grpSpPr>
          <a:xfrm>
            <a:off x="381000" y="1123950"/>
            <a:ext cx="5029200" cy="3657600"/>
            <a:chOff x="381000" y="1123950"/>
            <a:chExt cx="5029200" cy="3657600"/>
          </a:xfrm>
        </p:grpSpPr>
        <p:grpSp>
          <p:nvGrpSpPr>
            <p:cNvPr id="5" name="Group 2"/>
            <p:cNvGrpSpPr/>
            <p:nvPr/>
          </p:nvGrpSpPr>
          <p:grpSpPr>
            <a:xfrm>
              <a:off x="381000" y="1123950"/>
              <a:ext cx="5029200" cy="3657600"/>
              <a:chOff x="381000" y="1123950"/>
              <a:chExt cx="5029200" cy="3657600"/>
            </a:xfrm>
          </p:grpSpPr>
          <p:grpSp>
            <p:nvGrpSpPr>
              <p:cNvPr id="10" name="Group 1"/>
              <p:cNvGrpSpPr/>
              <p:nvPr/>
            </p:nvGrpSpPr>
            <p:grpSpPr>
              <a:xfrm>
                <a:off x="381000" y="1123950"/>
                <a:ext cx="5029200" cy="3657600"/>
                <a:chOff x="381000" y="1123950"/>
                <a:chExt cx="5029200" cy="3657600"/>
              </a:xfrm>
            </p:grpSpPr>
            <p:sp>
              <p:nvSpPr>
                <p:cNvPr id="13" name="Rectangle 2"/>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8"/>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191000" y="1809750"/>
                  <a:ext cx="1066800" cy="523220"/>
                </a:xfrm>
                <a:prstGeom prst="rect">
                  <a:avLst/>
                </a:prstGeom>
                <a:noFill/>
              </p:spPr>
              <p:txBody>
                <a:bodyPr wrap="square" rtlCol="0">
                  <a:spAutoFit/>
                </a:bodyPr>
                <a:lstStyle/>
                <a:p>
                  <a:pPr algn="ctr"/>
                  <a:r>
                    <a:rPr lang="en-US" sz="2800" b="1" dirty="0" smtClean="0"/>
                    <a:t>SRAS</a:t>
                  </a:r>
                </a:p>
              </p:txBody>
            </p:sp>
            <p:sp>
              <p:nvSpPr>
                <p:cNvPr id="17" name="TextBox 16"/>
                <p:cNvSpPr txBox="1"/>
                <p:nvPr/>
              </p:nvSpPr>
              <p:spPr>
                <a:xfrm>
                  <a:off x="762000" y="1362730"/>
                  <a:ext cx="685800" cy="523220"/>
                </a:xfrm>
                <a:prstGeom prst="rect">
                  <a:avLst/>
                </a:prstGeom>
                <a:noFill/>
              </p:spPr>
              <p:txBody>
                <a:bodyPr wrap="square" rtlCol="0">
                  <a:spAutoFit/>
                </a:bodyPr>
                <a:lstStyle/>
                <a:p>
                  <a:pPr algn="ctr"/>
                  <a:r>
                    <a:rPr lang="en-US" sz="2800" b="1" dirty="0" smtClean="0"/>
                    <a:t>P</a:t>
                  </a:r>
                </a:p>
              </p:txBody>
            </p:sp>
            <p:sp>
              <p:nvSpPr>
                <p:cNvPr id="18" name="TextBox 17"/>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1"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505200" y="3039130"/>
                <a:ext cx="685800" cy="523220"/>
              </a:xfrm>
              <a:prstGeom prst="rect">
                <a:avLst/>
              </a:prstGeom>
              <a:noFill/>
            </p:spPr>
            <p:txBody>
              <a:bodyPr wrap="square" rtlCol="0">
                <a:spAutoFit/>
              </a:bodyPr>
              <a:lstStyle/>
              <a:p>
                <a:pPr algn="ctr"/>
                <a:r>
                  <a:rPr lang="en-US" sz="2800" b="1" dirty="0" smtClean="0"/>
                  <a:t>AD</a:t>
                </a:r>
              </a:p>
            </p:txBody>
          </p:sp>
        </p:grpSp>
        <p:cxnSp>
          <p:nvCxnSpPr>
            <p:cNvPr id="6"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95600" y="1352550"/>
              <a:ext cx="1066800" cy="523220"/>
            </a:xfrm>
            <a:prstGeom prst="rect">
              <a:avLst/>
            </a:prstGeom>
            <a:noFill/>
          </p:spPr>
          <p:txBody>
            <a:bodyPr wrap="square" rtlCol="0">
              <a:spAutoFit/>
            </a:bodyPr>
            <a:lstStyle/>
            <a:p>
              <a:pPr algn="ctr"/>
              <a:r>
                <a:rPr lang="en-US" sz="2800" b="1" dirty="0" smtClean="0"/>
                <a:t>LRAS</a:t>
              </a:r>
            </a:p>
          </p:txBody>
        </p:sp>
        <p:sp>
          <p:nvSpPr>
            <p:cNvPr id="9" name="TextBox 8"/>
            <p:cNvSpPr txBox="1"/>
            <p:nvPr/>
          </p:nvSpPr>
          <p:spPr>
            <a:xfrm>
              <a:off x="2590800" y="4182130"/>
              <a:ext cx="685800" cy="523220"/>
            </a:xfrm>
            <a:prstGeom prst="rect">
              <a:avLst/>
            </a:prstGeom>
            <a:noFill/>
          </p:spPr>
          <p:txBody>
            <a:bodyPr wrap="square" rtlCol="0">
              <a:spAutoFit/>
            </a:bodyPr>
            <a:lstStyle/>
            <a:p>
              <a:pPr algn="ctr"/>
              <a:r>
                <a:rPr lang="en-US" sz="2800" b="1" dirty="0" err="1" smtClean="0"/>
                <a:t>y</a:t>
              </a:r>
              <a:r>
                <a:rPr lang="en-US" sz="2800" b="1" baseline="-25000" dirty="0" err="1" smtClean="0"/>
                <a:t>n</a:t>
              </a:r>
              <a:endParaRPr lang="en-US" sz="2800" b="1" baseline="-25000" dirty="0" smtClean="0"/>
            </a:p>
          </p:txBody>
        </p:sp>
      </p:gr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7509" y="133350"/>
            <a:ext cx="548009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Severity vs. Duration</a:t>
            </a:r>
          </a:p>
        </p:txBody>
      </p:sp>
      <p:grpSp>
        <p:nvGrpSpPr>
          <p:cNvPr id="6" name="Group 5"/>
          <p:cNvGrpSpPr/>
          <p:nvPr/>
        </p:nvGrpSpPr>
        <p:grpSpPr>
          <a:xfrm>
            <a:off x="152400" y="1276350"/>
            <a:ext cx="8915400" cy="1384995"/>
            <a:chOff x="152400" y="1276350"/>
            <a:chExt cx="8915400" cy="1384995"/>
          </a:xfrm>
        </p:grpSpPr>
        <p:sp>
          <p:nvSpPr>
            <p:cNvPr id="2" name="TextBox 1"/>
            <p:cNvSpPr txBox="1"/>
            <p:nvPr/>
          </p:nvSpPr>
          <p:spPr>
            <a:xfrm>
              <a:off x="152400" y="1276350"/>
              <a:ext cx="2590800" cy="1384995"/>
            </a:xfrm>
            <a:prstGeom prst="rect">
              <a:avLst/>
            </a:prstGeom>
            <a:noFill/>
          </p:spPr>
          <p:txBody>
            <a:bodyPr wrap="square" rtlCol="0">
              <a:spAutoFit/>
            </a:bodyPr>
            <a:lstStyle/>
            <a:p>
              <a:r>
                <a:rPr lang="en-US" sz="2800" b="1" u="sng" dirty="0" smtClean="0"/>
                <a:t>AD (severity)</a:t>
              </a:r>
            </a:p>
            <a:p>
              <a:pPr>
                <a:buFont typeface="Arial" pitchFamily="34" charset="0"/>
                <a:buChar char="•"/>
              </a:pPr>
              <a:r>
                <a:rPr lang="en-US" sz="2800" b="1" dirty="0" smtClean="0"/>
                <a:t> bank panics</a:t>
              </a:r>
            </a:p>
            <a:p>
              <a:pPr>
                <a:buFont typeface="Arial" pitchFamily="34" charset="0"/>
                <a:buChar char="•"/>
              </a:pPr>
              <a:r>
                <a:rPr lang="en-US" sz="2800" b="1" dirty="0" smtClean="0"/>
                <a:t> 1/3 fall in M2</a:t>
              </a:r>
            </a:p>
          </p:txBody>
        </p:sp>
        <p:sp>
          <p:nvSpPr>
            <p:cNvPr id="4" name="TextBox 3"/>
            <p:cNvSpPr txBox="1"/>
            <p:nvPr/>
          </p:nvSpPr>
          <p:spPr>
            <a:xfrm>
              <a:off x="2590800" y="1276350"/>
              <a:ext cx="3352800" cy="1384995"/>
            </a:xfrm>
            <a:prstGeom prst="rect">
              <a:avLst/>
            </a:prstGeom>
            <a:noFill/>
          </p:spPr>
          <p:txBody>
            <a:bodyPr wrap="square" rtlCol="0">
              <a:spAutoFit/>
            </a:bodyPr>
            <a:lstStyle/>
            <a:p>
              <a:r>
                <a:rPr lang="en-US" sz="2800" b="1" u="sng" dirty="0" smtClean="0"/>
                <a:t>SRAS (duration)</a:t>
              </a:r>
            </a:p>
            <a:p>
              <a:pPr>
                <a:buFont typeface="Arial" pitchFamily="34" charset="0"/>
                <a:buChar char="•"/>
              </a:pPr>
              <a:r>
                <a:rPr lang="en-US" sz="2800" b="1" dirty="0" smtClean="0"/>
                <a:t> government cartels</a:t>
              </a:r>
            </a:p>
            <a:p>
              <a:pPr>
                <a:buFont typeface="Arial" pitchFamily="34" charset="0"/>
                <a:buChar char="•"/>
              </a:pPr>
              <a:r>
                <a:rPr lang="en-US" sz="2800" b="1" dirty="0" smtClean="0"/>
                <a:t> wages &amp; prices </a:t>
              </a:r>
              <a:r>
                <a:rPr lang="en-US" sz="2800" b="1" dirty="0" smtClean="0"/>
                <a:t>rigid</a:t>
              </a:r>
            </a:p>
          </p:txBody>
        </p:sp>
        <p:sp>
          <p:nvSpPr>
            <p:cNvPr id="5" name="TextBox 4"/>
            <p:cNvSpPr txBox="1"/>
            <p:nvPr/>
          </p:nvSpPr>
          <p:spPr>
            <a:xfrm>
              <a:off x="5867400" y="1276350"/>
              <a:ext cx="3200400" cy="1384995"/>
            </a:xfrm>
            <a:prstGeom prst="rect">
              <a:avLst/>
            </a:prstGeom>
            <a:noFill/>
          </p:spPr>
          <p:txBody>
            <a:bodyPr wrap="square" rtlCol="0">
              <a:spAutoFit/>
            </a:bodyPr>
            <a:lstStyle/>
            <a:p>
              <a:r>
                <a:rPr lang="en-US" sz="2800" b="1" u="sng" dirty="0" smtClean="0"/>
                <a:t>LRAS</a:t>
              </a:r>
            </a:p>
            <a:p>
              <a:pPr>
                <a:buFont typeface="Arial" pitchFamily="34" charset="0"/>
                <a:buChar char="•"/>
              </a:pPr>
              <a:r>
                <a:rPr lang="en-US" sz="2800" b="1" dirty="0" smtClean="0"/>
                <a:t> tariffs</a:t>
              </a:r>
            </a:p>
            <a:p>
              <a:pPr>
                <a:buFont typeface="Arial" pitchFamily="34" charset="0"/>
                <a:buChar char="•"/>
              </a:pPr>
              <a:r>
                <a:rPr lang="en-US" sz="2800" b="1" dirty="0" smtClean="0"/>
                <a:t> international trade</a:t>
              </a:r>
            </a:p>
          </p:txBody>
        </p:sp>
      </p:grpSp>
      <p:pic>
        <p:nvPicPr>
          <p:cNvPr id="23" name="Picture 22" descr="roosevelt.png"/>
          <p:cNvPicPr>
            <a:picLocks noChangeAspect="1"/>
          </p:cNvPicPr>
          <p:nvPr/>
        </p:nvPicPr>
        <p:blipFill>
          <a:blip r:embed="rId2"/>
          <a:stretch>
            <a:fillRect/>
          </a:stretch>
        </p:blipFill>
        <p:spPr>
          <a:xfrm>
            <a:off x="2919805" y="2876550"/>
            <a:ext cx="2033195" cy="2057400"/>
          </a:xfrm>
          <a:prstGeom prst="rect">
            <a:avLst/>
          </a:prstGeom>
          <a:ln>
            <a:solidFill>
              <a:schemeClr val="tx1"/>
            </a:solidFill>
          </a:ln>
        </p:spPr>
      </p:pic>
      <p:pic>
        <p:nvPicPr>
          <p:cNvPr id="24" name="Picture 23" descr="smoot-hawley.jpg"/>
          <p:cNvPicPr>
            <a:picLocks noChangeAspect="1"/>
          </p:cNvPicPr>
          <p:nvPr/>
        </p:nvPicPr>
        <p:blipFill>
          <a:blip r:embed="rId3"/>
          <a:srcRect l="6154" t="4800" r="6154" b="2400"/>
          <a:stretch>
            <a:fillRect/>
          </a:stretch>
        </p:blipFill>
        <p:spPr>
          <a:xfrm>
            <a:off x="6179760" y="2876550"/>
            <a:ext cx="1516440" cy="2057400"/>
          </a:xfrm>
          <a:prstGeom prst="rect">
            <a:avLst/>
          </a:prstGeom>
          <a:ln>
            <a:solidFill>
              <a:schemeClr val="tx1"/>
            </a:solidFill>
          </a:ln>
        </p:spPr>
      </p:pic>
      <p:pic>
        <p:nvPicPr>
          <p:cNvPr id="25" name="Picture 24" descr="monetary_history_us.gif"/>
          <p:cNvPicPr>
            <a:picLocks noChangeAspect="1"/>
          </p:cNvPicPr>
          <p:nvPr/>
        </p:nvPicPr>
        <p:blipFill>
          <a:blip r:embed="rId4"/>
          <a:stretch>
            <a:fillRect/>
          </a:stretch>
        </p:blipFill>
        <p:spPr>
          <a:xfrm>
            <a:off x="533400" y="2876550"/>
            <a:ext cx="1365531" cy="2057400"/>
          </a:xfrm>
          <a:prstGeom prst="rect">
            <a:avLst/>
          </a:prstGeom>
          <a:ln>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5042" y="133350"/>
            <a:ext cx="397435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Debt-Deflation</a:t>
            </a:r>
          </a:p>
        </p:txBody>
      </p:sp>
      <p:sp>
        <p:nvSpPr>
          <p:cNvPr id="4" name="TextBox 3"/>
          <p:cNvSpPr txBox="1"/>
          <p:nvPr/>
        </p:nvSpPr>
        <p:spPr>
          <a:xfrm>
            <a:off x="2895600" y="900589"/>
            <a:ext cx="6096000" cy="4185761"/>
          </a:xfrm>
          <a:prstGeom prst="rect">
            <a:avLst/>
          </a:prstGeom>
          <a:noFill/>
        </p:spPr>
        <p:txBody>
          <a:bodyPr wrap="square" rtlCol="0">
            <a:spAutoFit/>
          </a:bodyPr>
          <a:lstStyle/>
          <a:p>
            <a:pPr algn="ctr"/>
            <a:r>
              <a:rPr lang="en-US" sz="2800" b="1" dirty="0" smtClean="0"/>
              <a:t>As loans were paid off banks did not loan the money out again.  Thus the money supply contracted, causing a severe spiraling deflation.</a:t>
            </a:r>
          </a:p>
          <a:p>
            <a:pPr algn="ctr"/>
            <a:endParaRPr lang="en-US" sz="1400" b="1" dirty="0" smtClean="0"/>
          </a:p>
          <a:p>
            <a:pPr algn="ctr"/>
            <a:r>
              <a:rPr lang="en-US" sz="2800" b="1" dirty="0" smtClean="0"/>
              <a:t>Many borrowers defaulted on their debts, causing banks to become insolvent.  Bank runs led to a bank panic, massive bank failures, and further severe spiraling deflation.</a:t>
            </a:r>
          </a:p>
        </p:txBody>
      </p:sp>
      <p:pic>
        <p:nvPicPr>
          <p:cNvPr id="5" name="Picture 4" descr="irving_fisher.jpg"/>
          <p:cNvPicPr>
            <a:picLocks noChangeAspect="1"/>
          </p:cNvPicPr>
          <p:nvPr/>
        </p:nvPicPr>
        <p:blipFill>
          <a:blip r:embed="rId2"/>
          <a:stretch>
            <a:fillRect/>
          </a:stretch>
        </p:blipFill>
        <p:spPr>
          <a:xfrm>
            <a:off x="190500" y="1360170"/>
            <a:ext cx="2400300" cy="3040380"/>
          </a:xfrm>
          <a:prstGeom prst="rect">
            <a:avLst/>
          </a:prstGeom>
          <a:ln>
            <a:solidFill>
              <a:schemeClr val="tx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5042" y="133350"/>
            <a:ext cx="397435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Debt-Deflation</a:t>
            </a:r>
          </a:p>
        </p:txBody>
      </p:sp>
      <p:sp>
        <p:nvSpPr>
          <p:cNvPr id="4" name="TextBox 3"/>
          <p:cNvSpPr txBox="1"/>
          <p:nvPr/>
        </p:nvSpPr>
        <p:spPr>
          <a:xfrm>
            <a:off x="2895600" y="1228963"/>
            <a:ext cx="6096000" cy="3323987"/>
          </a:xfrm>
          <a:prstGeom prst="rect">
            <a:avLst/>
          </a:prstGeom>
          <a:noFill/>
        </p:spPr>
        <p:txBody>
          <a:bodyPr wrap="square" rtlCol="0">
            <a:spAutoFit/>
          </a:bodyPr>
          <a:lstStyle/>
          <a:p>
            <a:pPr algn="ctr"/>
            <a:r>
              <a:rPr lang="en-US" sz="2800" b="1" dirty="0" smtClean="0"/>
              <a:t>10% margin means needed $1 to get a $9 loan to buy a $10 stock.  The stock was collateral for the 90% loan.</a:t>
            </a:r>
          </a:p>
          <a:p>
            <a:pPr algn="ctr"/>
            <a:endParaRPr lang="en-US" sz="1400" b="1" dirty="0" smtClean="0"/>
          </a:p>
          <a:p>
            <a:pPr algn="ctr"/>
            <a:r>
              <a:rPr lang="en-US" sz="2800" b="1" dirty="0" smtClean="0"/>
              <a:t>If the stock went down a lot, more collateral was required.  This was called a margin call.  Thus part of the stock would often need to be sold.</a:t>
            </a:r>
          </a:p>
        </p:txBody>
      </p:sp>
      <p:pic>
        <p:nvPicPr>
          <p:cNvPr id="5" name="Picture 4" descr="irving_fisher.jpg"/>
          <p:cNvPicPr>
            <a:picLocks noChangeAspect="1"/>
          </p:cNvPicPr>
          <p:nvPr/>
        </p:nvPicPr>
        <p:blipFill>
          <a:blip r:embed="rId2"/>
          <a:stretch>
            <a:fillRect/>
          </a:stretch>
        </p:blipFill>
        <p:spPr>
          <a:xfrm>
            <a:off x="190500" y="1360170"/>
            <a:ext cx="2400300" cy="3040380"/>
          </a:xfrm>
          <a:prstGeom prst="rect">
            <a:avLst/>
          </a:prstGeom>
          <a:ln>
            <a:solidFill>
              <a:schemeClr val="tx1"/>
            </a:solid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13232</TotalTime>
  <Words>3455</Words>
  <Application>Microsoft Office PowerPoint</Application>
  <PresentationFormat>On-screen Show (16:9)</PresentationFormat>
  <Paragraphs>488</Paragraphs>
  <Slides>77</Slides>
  <Notes>1</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Moulton</dc:creator>
  <cp:lastModifiedBy>Chuck Moulton</cp:lastModifiedBy>
  <cp:revision>1057</cp:revision>
  <dcterms:created xsi:type="dcterms:W3CDTF">2010-08-30T19:56:42Z</dcterms:created>
  <dcterms:modified xsi:type="dcterms:W3CDTF">2010-12-02T15:15:52Z</dcterms:modified>
</cp:coreProperties>
</file>