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07" r:id="rId3"/>
    <p:sldId id="318" r:id="rId4"/>
    <p:sldId id="316" r:id="rId5"/>
    <p:sldId id="321" r:id="rId6"/>
    <p:sldId id="324" r:id="rId7"/>
    <p:sldId id="325" r:id="rId8"/>
    <p:sldId id="326" r:id="rId9"/>
    <p:sldId id="327" r:id="rId10"/>
    <p:sldId id="328" r:id="rId11"/>
    <p:sldId id="329" r:id="rId12"/>
    <p:sldId id="322" r:id="rId13"/>
    <p:sldId id="323" r:id="rId14"/>
    <p:sldId id="330" r:id="rId15"/>
    <p:sldId id="331" r:id="rId16"/>
    <p:sldId id="333" r:id="rId17"/>
    <p:sldId id="334" r:id="rId18"/>
    <p:sldId id="335" r:id="rId19"/>
    <p:sldId id="336" r:id="rId20"/>
    <p:sldId id="337" r:id="rId21"/>
    <p:sldId id="349" r:id="rId22"/>
    <p:sldId id="347" r:id="rId23"/>
    <p:sldId id="332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7400" y="1200150"/>
            <a:ext cx="4860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4: Macro Failures</a:t>
            </a:r>
            <a:endParaRPr lang="en-US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438221"/>
            <a:ext cx="5675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Pre-FDIC Bank Runs &amp; Panics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11/30/2010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slu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528" y="687931"/>
            <a:ext cx="1815872" cy="1807619"/>
          </a:xfrm>
          <a:prstGeom prst="rect">
            <a:avLst/>
          </a:prstGeom>
        </p:spPr>
      </p:pic>
      <p:pic>
        <p:nvPicPr>
          <p:cNvPr id="8" name="Picture 7" descr="slu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8" y="666750"/>
            <a:ext cx="1815872" cy="180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40058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Solution: modify any 1 of 3 conditions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debt claim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strike="sngStrike" dirty="0" smtClean="0"/>
              <a:t>unconditional </a:t>
            </a:r>
            <a:r>
              <a:rPr lang="en-US" sz="2800" b="1" strike="sngStrike" dirty="0" err="1" smtClean="0"/>
              <a:t>redeemability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conditional </a:t>
            </a:r>
            <a:r>
              <a:rPr lang="en-US" sz="2800" b="1" i="1" dirty="0" err="1" smtClean="0"/>
              <a:t>redeemability</a:t>
            </a:r>
            <a:endParaRPr lang="en-US" sz="2800" b="1" i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notice-of-withdrawal clause for deposits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2 weeks notice required to withdraw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option clause for banknotes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temporarily suspend </a:t>
            </a:r>
            <a:r>
              <a:rPr lang="en-US" sz="2800" b="1" dirty="0" err="1" smtClean="0"/>
              <a:t>redeemability</a:t>
            </a:r>
            <a:endParaRPr lang="en-US" sz="2800" b="1" dirty="0" smtClean="0"/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pay interest on period suspended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</a:t>
            </a:r>
            <a:r>
              <a:rPr lang="en-US" sz="2800" b="1" dirty="0" smtClean="0"/>
              <a:t>likely on last claim</a:t>
            </a:r>
          </a:p>
        </p:txBody>
      </p:sp>
      <p:pic>
        <p:nvPicPr>
          <p:cNvPr id="5" name="Picture 4" descr="eure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647950"/>
            <a:ext cx="136017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40058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Solution: modify any 1 of 3 conditions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debt claim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unconditional </a:t>
            </a:r>
            <a:r>
              <a:rPr lang="en-US" sz="2800" b="1" dirty="0" err="1" smtClean="0"/>
              <a:t>redeemability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strike="sngStrike" dirty="0" smtClean="0"/>
              <a:t>default </a:t>
            </a:r>
            <a:r>
              <a:rPr lang="en-US" sz="2800" b="1" strike="sngStrike" dirty="0" smtClean="0"/>
              <a:t>likely on last </a:t>
            </a:r>
            <a:r>
              <a:rPr lang="en-US" sz="2800" b="1" strike="sngStrike" dirty="0" smtClean="0"/>
              <a:t>claim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solvency assurances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adequate capital, advertised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diversified </a:t>
            </a:r>
            <a:r>
              <a:rPr lang="en-US" sz="2800" b="1" dirty="0" smtClean="0"/>
              <a:t>portfolio of safe assets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extended </a:t>
            </a:r>
            <a:r>
              <a:rPr lang="en-US" sz="2800" b="1" dirty="0" smtClean="0"/>
              <a:t>liability for </a:t>
            </a:r>
            <a:r>
              <a:rPr lang="en-US" sz="2800" b="1" dirty="0" smtClean="0"/>
              <a:t>shareholders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double, triple, unlimited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clearinghouse </a:t>
            </a:r>
            <a:r>
              <a:rPr lang="en-US" sz="2800" b="1" dirty="0" smtClean="0"/>
              <a:t>certification</a:t>
            </a:r>
            <a:endParaRPr lang="en-US" sz="2800" b="1" dirty="0" smtClean="0"/>
          </a:p>
        </p:txBody>
      </p:sp>
      <p:pic>
        <p:nvPicPr>
          <p:cNvPr id="4" name="Picture 3" descr="eure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647950"/>
            <a:ext cx="136017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20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26695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many banks </a:t>
            </a:r>
            <a:r>
              <a:rPr lang="en-US" sz="2800" b="1" dirty="0" smtClean="0"/>
              <a:t>experience</a:t>
            </a:r>
          </a:p>
          <a:p>
            <a:pPr algn="ctr"/>
            <a:r>
              <a:rPr lang="en-US" sz="2800" b="1" dirty="0" smtClean="0"/>
              <a:t>runs in </a:t>
            </a:r>
            <a:r>
              <a:rPr lang="en-US" sz="2800" b="1" dirty="0" smtClean="0"/>
              <a:t>the same period</a:t>
            </a:r>
          </a:p>
        </p:txBody>
      </p:sp>
      <p:pic>
        <p:nvPicPr>
          <p:cNvPr id="4" name="Picture 3" descr="dont-p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" y="1901190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428750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Reasons bank panics are harmful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spreads runs to other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harms of bank runs apply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contracts money supply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disrupts economy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fewer deposits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less intermediation / loans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71800" y="133350"/>
            <a:ext cx="320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ont-p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" y="1901190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039832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Historical reasons for contagion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branch </a:t>
            </a:r>
            <a:r>
              <a:rPr lang="en-US" sz="2800" b="1" dirty="0" smtClean="0"/>
              <a:t>banking </a:t>
            </a:r>
            <a:r>
              <a:rPr lang="en-US" sz="2800" b="1" dirty="0" smtClean="0"/>
              <a:t>restrictions 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reduced diversification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assets </a:t>
            </a:r>
            <a:r>
              <a:rPr lang="en-US" sz="2800" b="1" dirty="0" smtClean="0"/>
              <a:t>and </a:t>
            </a:r>
            <a:r>
              <a:rPr lang="en-US" sz="2800" b="1" dirty="0" smtClean="0"/>
              <a:t>liabilities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limited </a:t>
            </a:r>
            <a:r>
              <a:rPr lang="en-US" sz="2800" b="1" dirty="0" smtClean="0"/>
              <a:t>capitalization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bond collateral requirement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currency demands unmet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peak demands</a:t>
            </a:r>
            <a:endParaRPr lang="en-US" sz="2800" b="1" dirty="0" smtClean="0"/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seasonal demands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71800" y="133350"/>
            <a:ext cx="320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1580"/>
            <a:ext cx="2156460" cy="1664970"/>
          </a:xfrm>
          <a:prstGeom prst="rect">
            <a:avLst/>
          </a:prstGeom>
        </p:spPr>
      </p:pic>
      <p:pic>
        <p:nvPicPr>
          <p:cNvPr id="8" name="Picture 7" descr="bond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67050"/>
            <a:ext cx="22860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123950"/>
            <a:ext cx="5715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Bank panics were far more frequent in highly regulated countries</a:t>
            </a:r>
          </a:p>
          <a:p>
            <a:pPr algn="ctr"/>
            <a:r>
              <a:rPr lang="en-US" sz="2800" b="1" dirty="0" smtClean="0"/>
              <a:t>(e.g</a:t>
            </a:r>
            <a:r>
              <a:rPr lang="en-US" sz="2800" b="1" dirty="0" smtClean="0"/>
              <a:t>., </a:t>
            </a:r>
            <a:r>
              <a:rPr lang="en-US" sz="2800" b="1" dirty="0" smtClean="0"/>
              <a:t>U.K. and United States).</a:t>
            </a:r>
            <a:endParaRPr lang="en-US" sz="28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Countries with free banking</a:t>
            </a:r>
          </a:p>
          <a:p>
            <a:pPr algn="ctr"/>
            <a:r>
              <a:rPr lang="en-US" sz="2800" b="1" dirty="0" smtClean="0"/>
              <a:t>had very few bank panics</a:t>
            </a:r>
          </a:p>
          <a:p>
            <a:pPr algn="ctr"/>
            <a:r>
              <a:rPr lang="en-US" sz="2800" b="1" dirty="0" smtClean="0"/>
              <a:t>(e.g., Canada, Scotland, &amp; Sweden).</a:t>
            </a:r>
          </a:p>
          <a:p>
            <a:pPr algn="ctr"/>
            <a:r>
              <a:rPr lang="en-US" sz="2800" b="1" dirty="0" smtClean="0"/>
              <a:t>Reason: no contagion problem.  Sweden never had a bank panic.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71800" y="133350"/>
            <a:ext cx="3202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weden-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1885950"/>
            <a:ext cx="284988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50495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Recall that seasonal needs like harvests could cause internal drain.</a:t>
            </a:r>
          </a:p>
          <a:p>
            <a:pPr algn="ctr"/>
            <a:r>
              <a:rPr lang="en-US" sz="2800" b="1" dirty="0" smtClean="0"/>
              <a:t>Country banks would have accounts at city banks for safe liquid assets.  City banks would have accounts in big city banks (e.g., NYC &amp; Chicago).</a:t>
            </a:r>
            <a:endParaRPr lang="en-US" sz="2800" b="1" dirty="0" smtClean="0"/>
          </a:p>
        </p:txBody>
      </p:sp>
      <p:pic>
        <p:nvPicPr>
          <p:cNvPr id="5" name="Picture 4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276350"/>
            <a:ext cx="571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country banks needed reserves (due to bond collateral restrictions on banknote issue),</a:t>
            </a:r>
          </a:p>
          <a:p>
            <a:pPr algn="ctr"/>
            <a:r>
              <a:rPr lang="en-US" sz="2800" b="1" dirty="0" smtClean="0"/>
              <a:t>they would withdraw from city banks, which would then withdraw from big banks in NYC or Chicago.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Thus runs effected the whole system.</a:t>
            </a:r>
            <a:endParaRPr lang="en-US" sz="2800" b="1" dirty="0" smtClean="0"/>
          </a:p>
        </p:txBody>
      </p:sp>
      <p:pic>
        <p:nvPicPr>
          <p:cNvPr id="4" name="Picture 3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039832"/>
            <a:ext cx="571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National Bank Act of 1863 made the problem worse by mandating this informal pyramid structure.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All banks had to keep their reserves at the reserve city banks.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Reserve clearing city banks had</a:t>
            </a:r>
          </a:p>
          <a:p>
            <a:pPr algn="ctr"/>
            <a:r>
              <a:rPr lang="en-US" sz="2800" b="1" dirty="0" smtClean="0"/>
              <a:t>to keep their reserves at central reserve city banks.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895350"/>
            <a:ext cx="5105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National </a:t>
            </a:r>
            <a:r>
              <a:rPr lang="en-US" sz="2800" b="1" u="sng" dirty="0" smtClean="0"/>
              <a:t>Bank Act of 1863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 central reserve </a:t>
            </a:r>
            <a:r>
              <a:rPr lang="en-US" sz="2800" b="1" dirty="0" smtClean="0"/>
              <a:t>city banks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New </a:t>
            </a:r>
            <a:r>
              <a:rPr lang="en-US" sz="2800" b="1" dirty="0" smtClean="0"/>
              <a:t>York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Chicago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St</a:t>
            </a:r>
            <a:r>
              <a:rPr lang="en-US" sz="2800" b="1" dirty="0" smtClean="0"/>
              <a:t>. </a:t>
            </a:r>
            <a:r>
              <a:rPr lang="en-US" sz="2800" b="1" dirty="0" smtClean="0"/>
              <a:t>Louis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47 reserve city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most cities</a:t>
            </a:r>
          </a:p>
          <a:p>
            <a:endParaRPr lang="en-US" sz="1400" b="1" dirty="0" smtClean="0"/>
          </a:p>
          <a:p>
            <a:r>
              <a:rPr lang="en-US" sz="2800" b="1" u="sng" dirty="0" smtClean="0"/>
              <a:t>Federal </a:t>
            </a:r>
            <a:r>
              <a:rPr lang="en-US" sz="2800" b="1" u="sng" dirty="0" smtClean="0"/>
              <a:t>Reserve </a:t>
            </a:r>
            <a:r>
              <a:rPr lang="en-US" sz="2800" b="1" u="sng" dirty="0" smtClean="0"/>
              <a:t>Act of 1913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12 reserve </a:t>
            </a:r>
            <a:r>
              <a:rPr lang="en-US" sz="2800" b="1" dirty="0" smtClean="0"/>
              <a:t>banks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570494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many customers </a:t>
            </a:r>
            <a:r>
              <a:rPr lang="en-US" sz="2800" b="1" dirty="0" smtClean="0"/>
              <a:t>simultaneously</a:t>
            </a:r>
          </a:p>
          <a:p>
            <a:pPr algn="ctr"/>
            <a:r>
              <a:rPr lang="en-US" sz="2800" b="1" dirty="0" smtClean="0"/>
              <a:t>try to </a:t>
            </a:r>
            <a:r>
              <a:rPr lang="en-US" sz="2800" b="1" dirty="0" smtClean="0"/>
              <a:t>cash out </a:t>
            </a:r>
            <a:r>
              <a:rPr lang="en-US" sz="2800" b="1" dirty="0" smtClean="0"/>
              <a:t>deposits</a:t>
            </a:r>
          </a:p>
          <a:p>
            <a:pPr algn="ctr"/>
            <a:r>
              <a:rPr lang="en-US" sz="2800" b="1" dirty="0" smtClean="0"/>
              <a:t>(or </a:t>
            </a:r>
            <a:r>
              <a:rPr lang="en-US" sz="2800" b="1" dirty="0" smtClean="0"/>
              <a:t>banknotes</a:t>
            </a:r>
            <a:r>
              <a:rPr lang="en-US" sz="2800" b="1" dirty="0" smtClean="0"/>
              <a:t>), out of</a:t>
            </a:r>
          </a:p>
          <a:p>
            <a:pPr algn="ctr"/>
            <a:r>
              <a:rPr lang="en-US" sz="2800" b="1" dirty="0" smtClean="0"/>
              <a:t>concern </a:t>
            </a:r>
            <a:r>
              <a:rPr lang="en-US" sz="2800" b="1" dirty="0" smtClean="0"/>
              <a:t>that </a:t>
            </a:r>
            <a:r>
              <a:rPr lang="en-US" sz="2800" b="1" dirty="0" smtClean="0"/>
              <a:t>the bank will</a:t>
            </a:r>
          </a:p>
          <a:p>
            <a:pPr algn="ctr"/>
            <a:r>
              <a:rPr lang="en-US" sz="2800" b="1" dirty="0" smtClean="0"/>
              <a:t>default </a:t>
            </a:r>
            <a:r>
              <a:rPr lang="en-US" sz="2800" b="1" dirty="0" smtClean="0"/>
              <a:t>if they </a:t>
            </a:r>
            <a:r>
              <a:rPr lang="en-US" sz="2800" b="1" dirty="0" smtClean="0"/>
              <a:t>wait</a:t>
            </a:r>
            <a:endParaRPr lang="en-US" sz="2800" b="1" dirty="0" smtClean="0"/>
          </a:p>
        </p:txBody>
      </p:sp>
      <p:pic>
        <p:nvPicPr>
          <p:cNvPr id="9" name="Picture 4" descr="WBANKR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721167"/>
            <a:ext cx="3840480" cy="252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2110"/>
            <a:ext cx="2933700" cy="2453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039832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bad crop could cause locals to believe all banks in the area had bad loans and were insolvent.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This would trigger bank runs, and withdrawals up the chain.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Fire sale losses to pay out bank depositors could then make the city and big city banks insolvent.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55447" y="133350"/>
            <a:ext cx="6974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Bank Panics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5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Economic History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JeffersonHeadst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284988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97155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are going to explore the main banking panics in U.S. history.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These panics may seem trivial relative to the history you know, but economic history is very important to contemporaries.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Thomas Jefferson’s headstone</a:t>
            </a:r>
          </a:p>
          <a:p>
            <a:pPr algn="ctr"/>
            <a:r>
              <a:rPr lang="en-US" sz="2800" b="1" dirty="0" smtClean="0"/>
              <a:t>is a good example.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5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Economic History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JeffersonHeadst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284988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29000" y="895350"/>
            <a:ext cx="5486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Jefferson put an embargo on all foreign trade as an isolationist anti-war policy.  The resulting reduction in imports and exports destroyed the American economy.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He was so embarrassed about wrecking America’s standard of living that he didn’t list “President of the United States” on his grave.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12395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U.S. had major bank panics the following years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47800" y="133350"/>
            <a:ext cx="5970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Panics in the U.S.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885950"/>
            <a:ext cx="1781175" cy="21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2114550"/>
            <a:ext cx="3581400" cy="2286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1792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1797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1819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1837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1857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1873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1893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1907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1929-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/>
              <a:t> 1933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1792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williamdu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23950"/>
            <a:ext cx="238125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76600" y="81915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speculation on Bank of NY stock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long: </a:t>
            </a:r>
            <a:r>
              <a:rPr lang="en-US" sz="2800" b="1" dirty="0" err="1" smtClean="0"/>
              <a:t>Duer</a:t>
            </a:r>
            <a:r>
              <a:rPr lang="en-US" sz="2800" b="1" dirty="0" smtClean="0"/>
              <a:t> with Macomb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short: </a:t>
            </a:r>
            <a:r>
              <a:rPr lang="en-US" sz="2800" b="1" dirty="0" err="1" smtClean="0"/>
              <a:t>Duer</a:t>
            </a:r>
            <a:r>
              <a:rPr lang="en-US" sz="2800" b="1" dirty="0" smtClean="0"/>
              <a:t>, Livingston family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</a:t>
            </a:r>
            <a:r>
              <a:rPr lang="en-US" sz="2800" b="1" dirty="0" err="1" smtClean="0"/>
              <a:t>Duer</a:t>
            </a:r>
            <a:r>
              <a:rPr lang="en-US" sz="2800" b="1" dirty="0" smtClean="0"/>
              <a:t> was double-dealing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first insider trader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thrown in debtor’s prison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prices went up a lot, then crashed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Alexander Hamilton intervened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Treasury purchased securities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urged </a:t>
            </a:r>
            <a:r>
              <a:rPr lang="en-US" sz="2800" b="1" dirty="0" smtClean="0"/>
              <a:t>banks not to call in loans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1797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819150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land speculation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Robert Morris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3M acres in west NY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6M acres in south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James Wilson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land prices plummeted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demand fell: Napoleonic Wars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BoE suspended specie payments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massive deflation</a:t>
            </a:r>
            <a:endParaRPr lang="en-US" sz="2800" b="1" dirty="0" smtClean="0"/>
          </a:p>
        </p:txBody>
      </p:sp>
      <p:pic>
        <p:nvPicPr>
          <p:cNvPr id="5" name="Picture 4" descr="robert_mor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36370"/>
            <a:ext cx="2567940" cy="2887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1819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Rothbard’s</a:t>
            </a:r>
            <a:r>
              <a:rPr lang="en-US" sz="2800" b="1" dirty="0" smtClean="0"/>
              <a:t> Ph.D. dissertation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boom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inflation: War of 1812 financing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unsustainable investments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Europe demand for food fell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Europe supply had risen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Europe hoarded gold &amp; silver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Mexican supply lines cut off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specie payments suspended</a:t>
            </a:r>
            <a:endParaRPr lang="en-US" sz="2800" b="1" dirty="0" smtClean="0"/>
          </a:p>
        </p:txBody>
      </p:sp>
      <p:pic>
        <p:nvPicPr>
          <p:cNvPr id="5" name="Picture 4" descr="panic18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122997"/>
            <a:ext cx="2290763" cy="3429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1837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Gresham’s Law: silver out of Mexico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state deficit spending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Circular executive order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only specie accepted for 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issued by Andrew Jackson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continued by Martin Van Buren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343/850 banks totally failed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62/850 banks partially failed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specie payments suspended</a:t>
            </a:r>
            <a:endParaRPr lang="en-US" sz="2800" b="1" dirty="0" smtClean="0"/>
          </a:p>
        </p:txBody>
      </p:sp>
      <p:pic>
        <p:nvPicPr>
          <p:cNvPr id="5" name="Picture 4" descr="panic18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32610"/>
            <a:ext cx="3048000" cy="2110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1857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western farmer mortgage defaults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because grain prices had fallen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railroad stock prices plummeted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due to less western migration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Ohio Life Insurance </a:t>
            </a:r>
            <a:r>
              <a:rPr lang="en-US" sz="2800" b="1" dirty="0" smtClean="0"/>
              <a:t>&amp; Trust Co. failed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made panic more public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i="1" dirty="0" err="1" smtClean="0"/>
              <a:t>Dred</a:t>
            </a:r>
            <a:r>
              <a:rPr lang="en-US" sz="2800" b="1" i="1" dirty="0" smtClean="0"/>
              <a:t> Scott</a:t>
            </a:r>
            <a:r>
              <a:rPr lang="en-US" sz="2800" b="1" dirty="0" smtClean="0"/>
              <a:t> decision on slavery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created uncertainty in west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specie payments suspended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tariff of 1857 lowered tariffs</a:t>
            </a:r>
            <a:endParaRPr lang="en-US" sz="2800" b="1" dirty="0" smtClean="0"/>
          </a:p>
        </p:txBody>
      </p:sp>
      <p:pic>
        <p:nvPicPr>
          <p:cNvPr id="5" name="Picture 4" descr="panic1857.jp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144780" y="1657350"/>
            <a:ext cx="3131820" cy="2436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1873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Coinage Act of 1873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de-monetized silver in U.S.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reduced money supply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raised interest rates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Jay Cooke &amp; </a:t>
            </a:r>
            <a:r>
              <a:rPr lang="en-US" sz="2800" b="1" dirty="0" smtClean="0"/>
              <a:t>Company failed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bank financing No</a:t>
            </a:r>
            <a:r>
              <a:rPr lang="en-US" sz="2800" b="1" dirty="0" smtClean="0"/>
              <a:t>. Pac. Railroad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89/364 railroads went bankrupt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payments suspended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“Great Depression” in Europe</a:t>
            </a:r>
            <a:endParaRPr lang="en-US" sz="2800" b="1" dirty="0" smtClean="0"/>
          </a:p>
        </p:txBody>
      </p:sp>
      <p:pic>
        <p:nvPicPr>
          <p:cNvPr id="5" name="Picture 4" descr="panic1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1047750"/>
            <a:ext cx="2816352" cy="3651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BANKR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721167"/>
            <a:ext cx="3840480" cy="252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08972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Reasons bank runs are harmful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shareholders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fire sale losses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selling assets quickly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borrowers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interrupts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depositors / note holders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total or partial losses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1893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Philadelphia and Reading </a:t>
            </a:r>
            <a:r>
              <a:rPr lang="en-US" sz="2800" b="1" dirty="0" smtClean="0"/>
              <a:t>Railroad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failed after overextending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Sherman Silver Purchase </a:t>
            </a:r>
            <a:r>
              <a:rPr lang="en-US" sz="2800" b="1" dirty="0" smtClean="0"/>
              <a:t>Act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repealed by Grover Cleveland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act had promoted silver coinage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National Cordage </a:t>
            </a:r>
            <a:r>
              <a:rPr lang="en-US" sz="2800" b="1" dirty="0" smtClean="0"/>
              <a:t>Company failed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rope co. speculated in hemp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J.P Morgan lent U.S. $65M gold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500 banks failed (many in west)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specie payments suspended</a:t>
            </a:r>
            <a:endParaRPr lang="en-US" sz="2800" b="1" dirty="0" smtClean="0"/>
          </a:p>
        </p:txBody>
      </p:sp>
      <p:pic>
        <p:nvPicPr>
          <p:cNvPr id="5" name="Picture 4" descr="panic1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9750"/>
            <a:ext cx="2926080" cy="21506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1907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speculation on United Copper Co.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Otto </a:t>
            </a:r>
            <a:r>
              <a:rPr lang="en-US" sz="2800" b="1" dirty="0" smtClean="0"/>
              <a:t>&amp; August </a:t>
            </a:r>
            <a:r>
              <a:rPr lang="en-US" sz="2800" b="1" dirty="0" err="1" smtClean="0"/>
              <a:t>Heinze</a:t>
            </a:r>
            <a:r>
              <a:rPr lang="en-US" sz="2800" b="1" dirty="0" smtClean="0"/>
              <a:t>, C. Morse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tried to corner, fail spectacularly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runs on all their banks &amp; trusts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forced to resign from all boards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run on </a:t>
            </a:r>
            <a:r>
              <a:rPr lang="en-US" sz="2800" b="1" dirty="0" err="1" smtClean="0"/>
              <a:t>Knickerbocker</a:t>
            </a:r>
            <a:r>
              <a:rPr lang="en-US" sz="2800" b="1" dirty="0" smtClean="0"/>
              <a:t> Trust Company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C. Barney friend of the above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largest trust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becomes insolvent and fails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stock market tumbles</a:t>
            </a:r>
            <a:endParaRPr lang="en-US" sz="2800" b="1" dirty="0" smtClean="0"/>
          </a:p>
        </p:txBody>
      </p:sp>
      <p:pic>
        <p:nvPicPr>
          <p:cNvPr id="6" name="Picture 5" descr="panic1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5735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371" y="133350"/>
            <a:ext cx="3598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Panic of 1907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J.P. Morgan (banker) intervenes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lends massively to trusts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gets trusts &amp; banks lending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Moore &amp; Schley brokerage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in trouble due to TC&amp;I stock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U.S. Steel buys TC&amp;I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lends NYC $30 million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Rockefeller pledged half his wealth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Treasury deposited $25M in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NY CLA </a:t>
            </a:r>
            <a:r>
              <a:rPr lang="en-US" sz="2800" b="1" dirty="0" smtClean="0"/>
              <a:t>issued $</a:t>
            </a:r>
            <a:r>
              <a:rPr lang="en-US" sz="2800" b="1" dirty="0" smtClean="0"/>
              <a:t>100M in bank loans</a:t>
            </a:r>
            <a:endParaRPr lang="en-US" sz="2800" b="1" dirty="0" smtClean="0"/>
          </a:p>
        </p:txBody>
      </p:sp>
      <p:pic>
        <p:nvPicPr>
          <p:cNvPr id="4" name="Picture 3" descr="JP-Morg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47750"/>
            <a:ext cx="2800350" cy="3638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WBANKR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721167"/>
            <a:ext cx="3840480" cy="2526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976789"/>
            <a:ext cx="4800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run on an insolvent bank can be good because it can force the bank to close before it squanders more wealth on risky investments.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Additionally, the threat of a bank run incentivizes depositors to monitor how risky bank investments are.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352550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nobody runs on insolvent banks, they often become zombie banks that take ever greater gambling risks to get back to even.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 example:</a:t>
            </a:r>
          </a:p>
          <a:p>
            <a:pPr algn="ctr"/>
            <a:r>
              <a:rPr lang="en-US" sz="2800" b="1" dirty="0" smtClean="0"/>
              <a:t>the savings &amp; loan crisis.</a:t>
            </a:r>
          </a:p>
        </p:txBody>
      </p:sp>
      <p:pic>
        <p:nvPicPr>
          <p:cNvPr id="5" name="Picture 4" descr="zomb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9700"/>
            <a:ext cx="3133725" cy="3143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047750"/>
            <a:ext cx="4800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Depositors can run on a solvent bank that subsequently becomes insolvent due to the run</a:t>
            </a:r>
          </a:p>
          <a:p>
            <a:pPr algn="ctr"/>
            <a:r>
              <a:rPr lang="en-US" sz="2800" b="1" dirty="0" smtClean="0"/>
              <a:t>(fire sale losses on assets liquidated to pay withdraws).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So bank runs can become a self-fulfilling prophesy.</a:t>
            </a:r>
          </a:p>
        </p:txBody>
      </p:sp>
      <p:pic>
        <p:nvPicPr>
          <p:cNvPr id="5" name="Picture 4" descr="firesa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76425"/>
            <a:ext cx="38100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925181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Banks are run prone because they pay out on a first come, first served basis and they may not have enough money to pay the last person in line.</a:t>
            </a:r>
          </a:p>
        </p:txBody>
      </p:sp>
      <p:pic>
        <p:nvPicPr>
          <p:cNvPr id="5" name="Picture 4" descr="northernr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3190875" cy="3486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895350"/>
            <a:ext cx="4800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Must </a:t>
            </a:r>
            <a:r>
              <a:rPr lang="en-US" sz="2800" b="1" dirty="0" smtClean="0"/>
              <a:t>be a greater expected payoff to arriving sooner rather than later to redeem</a:t>
            </a:r>
            <a:r>
              <a:rPr lang="en-US" sz="2800" b="1" dirty="0" smtClean="0"/>
              <a:t>.</a:t>
            </a:r>
          </a:p>
          <a:p>
            <a:pPr algn="ctr"/>
            <a:endParaRPr lang="en-US" sz="1400" b="1" dirty="0" smtClean="0"/>
          </a:p>
          <a:p>
            <a:r>
              <a:rPr lang="en-US" sz="2800" b="1" u="sng" dirty="0" smtClean="0"/>
              <a:t>I</a:t>
            </a:r>
            <a:r>
              <a:rPr lang="en-US" sz="2800" b="1" u="sng" dirty="0" smtClean="0"/>
              <a:t>mplications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debt claim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fixed $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unconditional </a:t>
            </a:r>
            <a:r>
              <a:rPr lang="en-US" sz="2800" b="1" dirty="0" err="1" smtClean="0"/>
              <a:t>redeemability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first </a:t>
            </a:r>
            <a:r>
              <a:rPr lang="en-US" sz="2800" b="1" dirty="0" smtClean="0"/>
              <a:t>come, first </a:t>
            </a:r>
            <a:r>
              <a:rPr lang="en-US" sz="2800" b="1" dirty="0" smtClean="0"/>
              <a:t>served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</a:t>
            </a:r>
            <a:r>
              <a:rPr lang="en-US" sz="2800" b="1" dirty="0" smtClean="0"/>
              <a:t>likely on last </a:t>
            </a:r>
            <a:r>
              <a:rPr lang="en-US" sz="2800" b="1" dirty="0" smtClean="0"/>
              <a:t>claim</a:t>
            </a:r>
          </a:p>
        </p:txBody>
      </p:sp>
      <p:pic>
        <p:nvPicPr>
          <p:cNvPr id="4" name="Picture 3" descr="northernr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3190875" cy="3486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3140" y="13335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Runs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40058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Solution: modify any 1 of 3 conditions</a:t>
            </a:r>
            <a:endParaRPr lang="en-US" sz="28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strike="sngStrike" dirty="0" smtClean="0"/>
              <a:t>debt claim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equity claim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smtClean="0"/>
              <a:t>money market mutual fund (MMMF)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total </a:t>
            </a:r>
            <a:r>
              <a:rPr lang="en-US" sz="2800" b="1" dirty="0" smtClean="0"/>
              <a:t>claims can’t exceed portfolio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800" b="1" dirty="0" smtClean="0"/>
              <a:t>losses shared by all immediately</a:t>
            </a:r>
            <a:endParaRPr lang="en-US" sz="2800" b="1" dirty="0" smtClean="0"/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no reward for first to redeem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uninsured, but never run against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unconditional </a:t>
            </a:r>
            <a:r>
              <a:rPr lang="en-US" sz="2800" b="1" dirty="0" err="1" smtClean="0"/>
              <a:t>redeemability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default </a:t>
            </a:r>
            <a:r>
              <a:rPr lang="en-US" sz="2800" b="1" dirty="0" smtClean="0"/>
              <a:t>likely on last </a:t>
            </a:r>
            <a:r>
              <a:rPr lang="en-US" sz="2800" b="1" dirty="0" smtClean="0"/>
              <a:t>claim</a:t>
            </a:r>
          </a:p>
        </p:txBody>
      </p:sp>
      <p:pic>
        <p:nvPicPr>
          <p:cNvPr id="6" name="Picture 5" descr="eure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647950"/>
            <a:ext cx="1360170" cy="2400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12658</TotalTime>
  <Words>1439</Words>
  <Application>Microsoft Office PowerPoint</Application>
  <PresentationFormat>On-screen Show (16:9)</PresentationFormat>
  <Paragraphs>255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1001</cp:revision>
  <dcterms:created xsi:type="dcterms:W3CDTF">2010-08-30T19:56:42Z</dcterms:created>
  <dcterms:modified xsi:type="dcterms:W3CDTF">2010-11-30T15:53:30Z</dcterms:modified>
</cp:coreProperties>
</file>