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332" r:id="rId3"/>
    <p:sldId id="333" r:id="rId4"/>
    <p:sldId id="334" r:id="rId5"/>
    <p:sldId id="335" r:id="rId6"/>
    <p:sldId id="336" r:id="rId7"/>
    <p:sldId id="302" r:id="rId8"/>
    <p:sldId id="306" r:id="rId9"/>
    <p:sldId id="305" r:id="rId10"/>
    <p:sldId id="315" r:id="rId11"/>
    <p:sldId id="303" r:id="rId12"/>
    <p:sldId id="304" r:id="rId13"/>
    <p:sldId id="307" r:id="rId14"/>
    <p:sldId id="308" r:id="rId15"/>
    <p:sldId id="309" r:id="rId16"/>
    <p:sldId id="310" r:id="rId17"/>
    <p:sldId id="311" r:id="rId18"/>
    <p:sldId id="314" r:id="rId19"/>
    <p:sldId id="312" r:id="rId20"/>
    <p:sldId id="316" r:id="rId21"/>
    <p:sldId id="317" r:id="rId22"/>
    <p:sldId id="318" r:id="rId23"/>
    <p:sldId id="319" r:id="rId24"/>
    <p:sldId id="321" r:id="rId25"/>
    <p:sldId id="320" r:id="rId26"/>
    <p:sldId id="322" r:id="rId27"/>
    <p:sldId id="323" r:id="rId28"/>
    <p:sldId id="325" r:id="rId29"/>
    <p:sldId id="326" r:id="rId30"/>
    <p:sldId id="324" r:id="rId31"/>
    <p:sldId id="327" r:id="rId32"/>
    <p:sldId id="328" r:id="rId33"/>
    <p:sldId id="329" r:id="rId34"/>
    <p:sldId id="33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11/15/2010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11/15/2010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200150"/>
            <a:ext cx="5208349" cy="707886"/>
          </a:xfrm>
          <a:prstGeom prst="rect">
            <a:avLst/>
          </a:prstGeom>
          <a:noFill/>
        </p:spPr>
        <p:txBody>
          <a:bodyPr wrap="none" rtlCol="0">
            <a:spAutoFit/>
          </a:bodyPr>
          <a:lstStyle/>
          <a:p>
            <a:pPr algn="ctr"/>
            <a:r>
              <a:rPr lang="en-US" sz="4000" b="1" dirty="0" smtClean="0">
                <a:solidFill>
                  <a:srgbClr val="7030A0"/>
                </a:solidFill>
                <a:effectLst>
                  <a:outerShdw blurRad="38100" dist="38100" dir="2700000" algn="tl">
                    <a:srgbClr val="000000">
                      <a:alpha val="43137"/>
                    </a:srgbClr>
                  </a:outerShdw>
                </a:effectLst>
              </a:rPr>
              <a:t>Unit 3: Monetary Policy</a:t>
            </a:r>
            <a:endParaRPr lang="en-US" sz="4000"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2455692" y="2438221"/>
            <a:ext cx="4173708"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Other Macro Models</a:t>
            </a:r>
            <a:endParaRPr lang="en-US" sz="3600" b="1" dirty="0" smtClean="0">
              <a:effectLst>
                <a:outerShdw blurRad="38100" dist="38100" dir="2700000" algn="tl">
                  <a:srgbClr val="000000">
                    <a:alpha val="43137"/>
                  </a:srgbClr>
                </a:outerShdw>
              </a:effectLst>
            </a:endParaRPr>
          </a:p>
          <a:p>
            <a:pPr algn="ctr"/>
            <a:r>
              <a:rPr lang="en-US" sz="3600" b="1" dirty="0" smtClean="0">
                <a:effectLst>
                  <a:outerShdw blurRad="38100" dist="38100" dir="2700000" algn="tl">
                    <a:srgbClr val="000000">
                      <a:alpha val="43137"/>
                    </a:srgbClr>
                  </a:outerShdw>
                </a:effectLst>
              </a:rPr>
              <a:t>11/16/2010</a:t>
            </a:r>
            <a:endParaRPr lang="en-US" sz="3600" b="1" dirty="0" smtClean="0">
              <a:effectLst>
                <a:outerShdw blurRad="38100" dist="38100" dir="2700000" algn="tl">
                  <a:srgbClr val="000000">
                    <a:alpha val="43137"/>
                  </a:srgbClr>
                </a:outerShdw>
              </a:effectLst>
            </a:endParaRPr>
          </a:p>
        </p:txBody>
      </p:sp>
      <p:pic>
        <p:nvPicPr>
          <p:cNvPr id="6" name="Picture 5" descr="Monetary policy pic.jpg"/>
          <p:cNvPicPr>
            <a:picLocks noChangeAspect="1"/>
          </p:cNvPicPr>
          <p:nvPr/>
        </p:nvPicPr>
        <p:blipFill>
          <a:blip r:embed="rId2"/>
          <a:stretch>
            <a:fillRect/>
          </a:stretch>
        </p:blipFill>
        <p:spPr>
          <a:xfrm>
            <a:off x="76200" y="895350"/>
            <a:ext cx="1905000" cy="1271588"/>
          </a:xfrm>
          <a:prstGeom prst="rect">
            <a:avLst/>
          </a:prstGeom>
        </p:spPr>
      </p:pic>
      <p:pic>
        <p:nvPicPr>
          <p:cNvPr id="10" name="Picture 9" descr="Monetary policy pic.jpg"/>
          <p:cNvPicPr>
            <a:picLocks noChangeAspect="1"/>
          </p:cNvPicPr>
          <p:nvPr/>
        </p:nvPicPr>
        <p:blipFill>
          <a:blip r:embed="rId2"/>
          <a:stretch>
            <a:fillRect/>
          </a:stretch>
        </p:blipFill>
        <p:spPr>
          <a:xfrm>
            <a:off x="7086600" y="895350"/>
            <a:ext cx="1905000" cy="1271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35820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Stylized Facts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48000" y="1428750"/>
            <a:ext cx="5867400" cy="3108543"/>
          </a:xfrm>
          <a:prstGeom prst="rect">
            <a:avLst/>
          </a:prstGeom>
          <a:noFill/>
        </p:spPr>
        <p:txBody>
          <a:bodyPr wrap="square" rtlCol="0">
            <a:spAutoFit/>
          </a:bodyPr>
          <a:lstStyle/>
          <a:p>
            <a:pPr algn="ctr"/>
            <a:r>
              <a:rPr lang="en-US" sz="2800" b="1" dirty="0" smtClean="0"/>
              <a:t>Most models get some stylized fact wrong.  For example, the Keynesian and monetarist models incorrectly predict countercyclical real wages.  Real business cycle predicts the price level countercyclical and real wages that are too </a:t>
            </a:r>
            <a:r>
              <a:rPr lang="en-US" sz="2800" b="1" dirty="0" err="1" smtClean="0"/>
              <a:t>procyclical</a:t>
            </a:r>
            <a:r>
              <a:rPr lang="en-US" sz="2800" b="1" dirty="0" smtClean="0"/>
              <a:t>.</a:t>
            </a:r>
          </a:p>
        </p:txBody>
      </p:sp>
      <p:pic>
        <p:nvPicPr>
          <p:cNvPr id="4" name="Picture 3" descr="style-cover.jpg"/>
          <p:cNvPicPr>
            <a:picLocks noChangeAspect="1"/>
          </p:cNvPicPr>
          <p:nvPr/>
        </p:nvPicPr>
        <p:blipFill>
          <a:blip r:embed="rId2"/>
          <a:stretch>
            <a:fillRect/>
          </a:stretch>
        </p:blipFill>
        <p:spPr>
          <a:xfrm>
            <a:off x="457200" y="1352550"/>
            <a:ext cx="2319338" cy="333375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3350"/>
            <a:ext cx="629762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Macroeconomic Models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495800" y="1352550"/>
            <a:ext cx="4038600" cy="3108543"/>
          </a:xfrm>
          <a:prstGeom prst="rect">
            <a:avLst/>
          </a:prstGeom>
          <a:noFill/>
        </p:spPr>
        <p:txBody>
          <a:bodyPr wrap="square" rtlCol="0">
            <a:spAutoFit/>
          </a:bodyPr>
          <a:lstStyle/>
          <a:p>
            <a:pPr>
              <a:buFont typeface="Arial" pitchFamily="34" charset="0"/>
              <a:buChar char="•"/>
            </a:pPr>
            <a:r>
              <a:rPr lang="en-US" sz="2800" b="1" dirty="0" smtClean="0"/>
              <a:t> </a:t>
            </a:r>
            <a:r>
              <a:rPr lang="en-US" sz="2800" b="1" dirty="0" smtClean="0"/>
              <a:t>classical</a:t>
            </a:r>
            <a:endParaRPr lang="en-US" sz="2800" b="1" dirty="0" smtClean="0"/>
          </a:p>
          <a:p>
            <a:pPr>
              <a:buFont typeface="Arial" pitchFamily="34" charset="0"/>
              <a:buChar char="•"/>
            </a:pPr>
            <a:r>
              <a:rPr lang="en-US" sz="2800" b="1" dirty="0" smtClean="0"/>
              <a:t> </a:t>
            </a:r>
            <a:r>
              <a:rPr lang="en-US" sz="2800" b="1" dirty="0" smtClean="0"/>
              <a:t>orthodox Keynesian</a:t>
            </a:r>
            <a:endParaRPr lang="en-US" sz="2800" b="1" dirty="0" smtClean="0"/>
          </a:p>
          <a:p>
            <a:pPr>
              <a:buFont typeface="Arial" pitchFamily="34" charset="0"/>
              <a:buChar char="•"/>
            </a:pPr>
            <a:r>
              <a:rPr lang="en-US" sz="2800" b="1" dirty="0" smtClean="0"/>
              <a:t> </a:t>
            </a:r>
            <a:r>
              <a:rPr lang="en-US" sz="2800" b="1" dirty="0" smtClean="0"/>
              <a:t>monetarist</a:t>
            </a:r>
          </a:p>
          <a:p>
            <a:pPr>
              <a:buFont typeface="Arial" pitchFamily="34" charset="0"/>
              <a:buChar char="•"/>
            </a:pPr>
            <a:r>
              <a:rPr lang="en-US" sz="2800" b="1" dirty="0" smtClean="0"/>
              <a:t> </a:t>
            </a:r>
            <a:r>
              <a:rPr lang="en-US" sz="2800" b="1" dirty="0" smtClean="0"/>
              <a:t>new classical</a:t>
            </a:r>
          </a:p>
          <a:p>
            <a:pPr>
              <a:buFont typeface="Arial" pitchFamily="34" charset="0"/>
              <a:buChar char="•"/>
            </a:pPr>
            <a:r>
              <a:rPr lang="en-US" sz="2800" b="1" dirty="0" smtClean="0"/>
              <a:t> </a:t>
            </a:r>
            <a:r>
              <a:rPr lang="en-US" sz="2800" b="1" dirty="0" smtClean="0"/>
              <a:t>real business cycle</a:t>
            </a:r>
          </a:p>
          <a:p>
            <a:pPr>
              <a:buFont typeface="Arial" pitchFamily="34" charset="0"/>
              <a:buChar char="•"/>
            </a:pPr>
            <a:r>
              <a:rPr lang="en-US" sz="2800" b="1" dirty="0" smtClean="0"/>
              <a:t> </a:t>
            </a:r>
            <a:r>
              <a:rPr lang="en-US" sz="2800" b="1" dirty="0" smtClean="0"/>
              <a:t>new Keynesian</a:t>
            </a:r>
          </a:p>
          <a:p>
            <a:pPr>
              <a:buFont typeface="Arial" pitchFamily="34" charset="0"/>
              <a:buChar char="•"/>
            </a:pPr>
            <a:r>
              <a:rPr lang="en-US" sz="2800" b="1" dirty="0" smtClean="0"/>
              <a:t> Austrian business cycle</a:t>
            </a:r>
            <a:endParaRPr lang="en-US" sz="2800" b="1" dirty="0" smtClean="0"/>
          </a:p>
        </p:txBody>
      </p:sp>
      <p:pic>
        <p:nvPicPr>
          <p:cNvPr id="4" name="Picture 3" descr="Monetary policy pic.jpg"/>
          <p:cNvPicPr>
            <a:picLocks noChangeAspect="1"/>
          </p:cNvPicPr>
          <p:nvPr/>
        </p:nvPicPr>
        <p:blipFill>
          <a:blip r:embed="rId2"/>
          <a:stretch>
            <a:fillRect/>
          </a:stretch>
        </p:blipFill>
        <p:spPr>
          <a:xfrm>
            <a:off x="381000" y="1657350"/>
            <a:ext cx="3810000" cy="2543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156" y="133350"/>
            <a:ext cx="41148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Model</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5562600" y="1047750"/>
            <a:ext cx="3505200" cy="3108543"/>
          </a:xfrm>
          <a:prstGeom prst="rect">
            <a:avLst/>
          </a:prstGeom>
          <a:noFill/>
        </p:spPr>
        <p:txBody>
          <a:bodyPr wrap="square" rtlCol="0">
            <a:spAutoFit/>
          </a:bodyPr>
          <a:lstStyle/>
          <a:p>
            <a:pPr>
              <a:buFont typeface="Arial" pitchFamily="34" charset="0"/>
              <a:buChar char="•"/>
            </a:pPr>
            <a:r>
              <a:rPr lang="en-US" sz="2800" b="1" dirty="0" smtClean="0"/>
              <a:t> </a:t>
            </a:r>
            <a:r>
              <a:rPr lang="en-US" sz="2800" b="1" dirty="0" smtClean="0"/>
              <a:t>no long run / short</a:t>
            </a:r>
          </a:p>
          <a:p>
            <a:r>
              <a:rPr lang="en-US" sz="2800" b="1" dirty="0" smtClean="0"/>
              <a:t> </a:t>
            </a:r>
            <a:r>
              <a:rPr lang="en-US" sz="2800" b="1" dirty="0" smtClean="0"/>
              <a:t> </a:t>
            </a:r>
            <a:r>
              <a:rPr lang="en-US" sz="2800" b="1" dirty="0" smtClean="0"/>
              <a:t>run distinction</a:t>
            </a:r>
            <a:endParaRPr lang="en-US" sz="2800" b="1" dirty="0" smtClean="0"/>
          </a:p>
          <a:p>
            <a:pPr>
              <a:buFont typeface="Arial" pitchFamily="34" charset="0"/>
              <a:buChar char="•"/>
            </a:pPr>
            <a:r>
              <a:rPr lang="en-US" sz="2800" b="1" dirty="0" smtClean="0"/>
              <a:t> </a:t>
            </a:r>
            <a:r>
              <a:rPr lang="en-US" sz="2800" b="1" dirty="0" smtClean="0"/>
              <a:t>prices perfectly</a:t>
            </a:r>
          </a:p>
          <a:p>
            <a:r>
              <a:rPr lang="en-US" sz="2800" b="1" dirty="0" smtClean="0"/>
              <a:t> </a:t>
            </a:r>
            <a:r>
              <a:rPr lang="en-US" sz="2800" b="1" dirty="0" smtClean="0"/>
              <a:t> </a:t>
            </a:r>
            <a:r>
              <a:rPr lang="en-US" sz="2800" b="1" dirty="0" smtClean="0"/>
              <a:t>flexible</a:t>
            </a:r>
          </a:p>
          <a:p>
            <a:pPr>
              <a:buFont typeface="Arial" pitchFamily="34" charset="0"/>
              <a:buChar char="•"/>
            </a:pPr>
            <a:r>
              <a:rPr lang="en-US" sz="2800" b="1" dirty="0" smtClean="0"/>
              <a:t> </a:t>
            </a:r>
            <a:r>
              <a:rPr lang="en-US" sz="2800" b="1" dirty="0" smtClean="0"/>
              <a:t>Say’s Law</a:t>
            </a:r>
          </a:p>
          <a:p>
            <a:pPr>
              <a:buFont typeface="Arial" pitchFamily="34" charset="0"/>
              <a:buChar char="•"/>
            </a:pPr>
            <a:r>
              <a:rPr lang="en-US" sz="2800" b="1" i="1" dirty="0" smtClean="0"/>
              <a:t> </a:t>
            </a:r>
            <a:r>
              <a:rPr lang="en-US" sz="2800" b="1" i="1" dirty="0" smtClean="0"/>
              <a:t>static expectations</a:t>
            </a:r>
          </a:p>
          <a:p>
            <a:pPr>
              <a:buFont typeface="Arial" pitchFamily="34" charset="0"/>
              <a:buChar char="•"/>
            </a:pPr>
            <a:r>
              <a:rPr lang="en-US" sz="2800" b="1" i="1" dirty="0" smtClean="0"/>
              <a:t> hands off policy</a:t>
            </a:r>
            <a:endParaRPr lang="en-US" sz="2800" b="1" i="1" dirty="0" smtClean="0"/>
          </a:p>
        </p:txBody>
      </p:sp>
      <p:grpSp>
        <p:nvGrpSpPr>
          <p:cNvPr id="5" name="Group 4"/>
          <p:cNvGrpSpPr/>
          <p:nvPr/>
        </p:nvGrpSpPr>
        <p:grpSpPr>
          <a:xfrm>
            <a:off x="381000" y="1123950"/>
            <a:ext cx="5029200" cy="3657600"/>
            <a:chOff x="381000" y="1123950"/>
            <a:chExt cx="5029200" cy="3657600"/>
          </a:xfrm>
        </p:grpSpPr>
        <p:grpSp>
          <p:nvGrpSpPr>
            <p:cNvPr id="6" name="Group 1"/>
            <p:cNvGrpSpPr/>
            <p:nvPr/>
          </p:nvGrpSpPr>
          <p:grpSpPr>
            <a:xfrm>
              <a:off x="381000" y="1123950"/>
              <a:ext cx="5029200" cy="3657600"/>
              <a:chOff x="381000" y="1123950"/>
              <a:chExt cx="5029200" cy="3657600"/>
            </a:xfrm>
          </p:grpSpPr>
          <p:sp>
            <p:nvSpPr>
              <p:cNvPr id="8"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sp>
            <p:nvSpPr>
              <p:cNvPr id="13" name="TextBox 12"/>
              <p:cNvSpPr txBox="1"/>
              <p:nvPr/>
            </p:nvSpPr>
            <p:spPr>
              <a:xfrm>
                <a:off x="2895600" y="1276350"/>
                <a:ext cx="609600" cy="523220"/>
              </a:xfrm>
              <a:prstGeom prst="rect">
                <a:avLst/>
              </a:prstGeom>
              <a:noFill/>
            </p:spPr>
            <p:txBody>
              <a:bodyPr wrap="square" rtlCol="0">
                <a:spAutoFit/>
              </a:bodyPr>
              <a:lstStyle/>
              <a:p>
                <a:pPr algn="ctr"/>
                <a:r>
                  <a:rPr lang="en-US" sz="2800" b="1" dirty="0" smtClean="0"/>
                  <a:t>AS</a:t>
                </a:r>
              </a:p>
            </p:txBody>
          </p: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7"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581150"/>
            <a:ext cx="54864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Say’s Law </a:t>
            </a:r>
            <a:r>
              <a:rPr lang="en-US" sz="2800" b="1" dirty="0" smtClean="0"/>
              <a:t>–</a:t>
            </a:r>
          </a:p>
          <a:p>
            <a:pPr algn="ctr"/>
            <a:r>
              <a:rPr lang="en-US" sz="2800" b="1" dirty="0" smtClean="0"/>
              <a:t>total </a:t>
            </a:r>
            <a:r>
              <a:rPr lang="en-US" sz="2800" b="1" dirty="0" smtClean="0"/>
              <a:t>supply of goods and services </a:t>
            </a:r>
            <a:r>
              <a:rPr lang="en-US" sz="2800" b="1" dirty="0" smtClean="0"/>
              <a:t>will </a:t>
            </a:r>
            <a:r>
              <a:rPr lang="en-US" sz="2800" b="1" dirty="0" smtClean="0"/>
              <a:t>equal </a:t>
            </a:r>
            <a:r>
              <a:rPr lang="en-US" sz="2800" b="1" dirty="0" smtClean="0"/>
              <a:t>total </a:t>
            </a:r>
            <a:r>
              <a:rPr lang="en-US" sz="2800" b="1" dirty="0" smtClean="0"/>
              <a:t>demand derived from </a:t>
            </a:r>
            <a:r>
              <a:rPr lang="en-US" sz="2800" b="1" dirty="0" smtClean="0"/>
              <a:t>consumption; a general glut (economy-wide over-supply) is impossible</a:t>
            </a:r>
            <a:endParaRPr lang="en-US" sz="2800" b="1" dirty="0" smtClean="0"/>
          </a:p>
        </p:txBody>
      </p:sp>
      <p:pic>
        <p:nvPicPr>
          <p:cNvPr id="4" name="Picture 3" descr="say.jpg"/>
          <p:cNvPicPr>
            <a:picLocks noChangeAspect="1"/>
          </p:cNvPicPr>
          <p:nvPr/>
        </p:nvPicPr>
        <p:blipFill>
          <a:blip r:embed="rId2"/>
          <a:stretch>
            <a:fillRect/>
          </a:stretch>
        </p:blipFill>
        <p:spPr>
          <a:xfrm>
            <a:off x="457200" y="1504950"/>
            <a:ext cx="2476500" cy="2847975"/>
          </a:xfrm>
          <a:prstGeom prst="rect">
            <a:avLst/>
          </a:prstGeom>
          <a:ln>
            <a:solidFill>
              <a:schemeClr val="tx1"/>
            </a:solidFill>
          </a:ln>
        </p:spPr>
      </p:pic>
      <p:sp>
        <p:nvSpPr>
          <p:cNvPr id="5" name="TextBox 4"/>
          <p:cNvSpPr txBox="1"/>
          <p:nvPr/>
        </p:nvSpPr>
        <p:spPr>
          <a:xfrm>
            <a:off x="2362156" y="133350"/>
            <a:ext cx="41148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Model</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305163"/>
            <a:ext cx="5867400" cy="3323987"/>
          </a:xfrm>
          <a:prstGeom prst="rect">
            <a:avLst/>
          </a:prstGeom>
          <a:noFill/>
        </p:spPr>
        <p:txBody>
          <a:bodyPr wrap="square" rtlCol="0">
            <a:spAutoFit/>
          </a:bodyPr>
          <a:lstStyle/>
          <a:p>
            <a:pPr algn="ctr"/>
            <a:r>
              <a:rPr lang="en-US" sz="2800" b="1" dirty="0" smtClean="0"/>
              <a:t>Keynesians phrased Say’s Law as “supply creates its own demand.”</a:t>
            </a:r>
          </a:p>
          <a:p>
            <a:pPr algn="ctr"/>
            <a:r>
              <a:rPr lang="en-US" sz="2800" b="1" dirty="0" smtClean="0"/>
              <a:t>This is a tautology for barter; less straightforward for money.</a:t>
            </a:r>
          </a:p>
          <a:p>
            <a:pPr algn="ctr"/>
            <a:endParaRPr lang="en-US" sz="1400" b="1" dirty="0" smtClean="0"/>
          </a:p>
          <a:p>
            <a:pPr algn="ctr"/>
            <a:r>
              <a:rPr lang="en-US" sz="2800" b="1" dirty="0" err="1" smtClean="0"/>
              <a:t>Classicals</a:t>
            </a:r>
            <a:r>
              <a:rPr lang="en-US" sz="2800" b="1" dirty="0" smtClean="0"/>
              <a:t> and </a:t>
            </a:r>
            <a:r>
              <a:rPr lang="en-US" sz="2800" b="1" dirty="0" err="1" smtClean="0"/>
              <a:t>neoclassicals</a:t>
            </a:r>
            <a:r>
              <a:rPr lang="en-US" sz="2800" b="1" dirty="0" smtClean="0"/>
              <a:t> believed Say’s Law implies the economy must always be at full employment.</a:t>
            </a:r>
            <a:endParaRPr lang="en-US" sz="2800" b="1" dirty="0" smtClean="0"/>
          </a:p>
        </p:txBody>
      </p:sp>
      <p:pic>
        <p:nvPicPr>
          <p:cNvPr id="4" name="Picture 3" descr="say.jpg"/>
          <p:cNvPicPr>
            <a:picLocks noChangeAspect="1"/>
          </p:cNvPicPr>
          <p:nvPr/>
        </p:nvPicPr>
        <p:blipFill>
          <a:blip r:embed="rId2"/>
          <a:stretch>
            <a:fillRect/>
          </a:stretch>
        </p:blipFill>
        <p:spPr>
          <a:xfrm>
            <a:off x="457200" y="1504950"/>
            <a:ext cx="2476500" cy="2847975"/>
          </a:xfrm>
          <a:prstGeom prst="rect">
            <a:avLst/>
          </a:prstGeom>
          <a:ln>
            <a:solidFill>
              <a:schemeClr val="tx1"/>
            </a:solidFill>
          </a:ln>
        </p:spPr>
      </p:pic>
      <p:sp>
        <p:nvSpPr>
          <p:cNvPr id="5" name="TextBox 4"/>
          <p:cNvSpPr txBox="1"/>
          <p:nvPr/>
        </p:nvSpPr>
        <p:spPr>
          <a:xfrm>
            <a:off x="2362156" y="133350"/>
            <a:ext cx="41148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Model</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15426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Orthodox Keynesian Model</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5486400" y="837545"/>
            <a:ext cx="3657600" cy="4401205"/>
          </a:xfrm>
          <a:prstGeom prst="rect">
            <a:avLst/>
          </a:prstGeom>
          <a:noFill/>
        </p:spPr>
        <p:txBody>
          <a:bodyPr wrap="square" rtlCol="0">
            <a:spAutoFit/>
          </a:bodyPr>
          <a:lstStyle/>
          <a:p>
            <a:pPr>
              <a:buFont typeface="Arial" pitchFamily="34" charset="0"/>
              <a:buChar char="•"/>
            </a:pPr>
            <a:r>
              <a:rPr lang="en-US" sz="2800" b="1" dirty="0" smtClean="0"/>
              <a:t> </a:t>
            </a:r>
            <a:r>
              <a:rPr lang="en-US" sz="2800" b="1" dirty="0" smtClean="0"/>
              <a:t>no LR / SR distinction</a:t>
            </a:r>
            <a:endParaRPr lang="en-US" sz="2800" b="1" dirty="0" smtClean="0"/>
          </a:p>
          <a:p>
            <a:pPr>
              <a:buFont typeface="Arial" pitchFamily="34" charset="0"/>
              <a:buChar char="•"/>
            </a:pPr>
            <a:r>
              <a:rPr lang="en-US" sz="2800" b="1" dirty="0" smtClean="0"/>
              <a:t> </a:t>
            </a:r>
            <a:r>
              <a:rPr lang="en-US" sz="2800" b="1" dirty="0" smtClean="0"/>
              <a:t>prices</a:t>
            </a:r>
            <a:r>
              <a:rPr lang="en-US" sz="2800" b="1" dirty="0" smtClean="0"/>
              <a:t> rigid down</a:t>
            </a:r>
          </a:p>
          <a:p>
            <a:pPr lvl="1">
              <a:buFont typeface="Courier New" pitchFamily="49" charset="0"/>
              <a:buChar char="o"/>
            </a:pPr>
            <a:r>
              <a:rPr lang="en-US" sz="2800" b="1" dirty="0" smtClean="0"/>
              <a:t> W</a:t>
            </a:r>
            <a:r>
              <a:rPr lang="en-US" sz="2800" b="1" dirty="0" smtClean="0"/>
              <a:t> </a:t>
            </a:r>
            <a:r>
              <a:rPr lang="en-US" sz="2800" b="1" dirty="0" smtClean="0"/>
              <a:t>money illusion</a:t>
            </a:r>
          </a:p>
          <a:p>
            <a:pPr>
              <a:buFont typeface="Arial" pitchFamily="34" charset="0"/>
              <a:buChar char="•"/>
            </a:pPr>
            <a:r>
              <a:rPr lang="en-US" sz="2800" b="1" dirty="0" smtClean="0"/>
              <a:t> </a:t>
            </a:r>
            <a:r>
              <a:rPr lang="en-US" sz="2800" b="1" dirty="0" smtClean="0"/>
              <a:t>sticky prices justified</a:t>
            </a:r>
          </a:p>
          <a:p>
            <a:r>
              <a:rPr lang="en-US" sz="2800" b="1" dirty="0" smtClean="0"/>
              <a:t> </a:t>
            </a:r>
            <a:r>
              <a:rPr lang="en-US" sz="2800" b="1" dirty="0" smtClean="0"/>
              <a:t> IS/LM model</a:t>
            </a:r>
            <a:endParaRPr lang="en-US" sz="2800" b="1" dirty="0" smtClean="0"/>
          </a:p>
          <a:p>
            <a:pPr>
              <a:buFont typeface="Arial" pitchFamily="34" charset="0"/>
              <a:buChar char="•"/>
            </a:pPr>
            <a:r>
              <a:rPr lang="en-US" sz="2800" b="1" dirty="0" smtClean="0"/>
              <a:t> </a:t>
            </a:r>
            <a:r>
              <a:rPr lang="en-US" sz="2800" b="1" dirty="0" smtClean="0"/>
              <a:t>Philip’s Curve tradeoff</a:t>
            </a:r>
          </a:p>
          <a:p>
            <a:pPr lvl="1">
              <a:buFont typeface="Courier New" pitchFamily="49" charset="0"/>
              <a:buChar char="o"/>
            </a:pPr>
            <a:r>
              <a:rPr lang="en-US" sz="2800" b="1" dirty="0" smtClean="0"/>
              <a:t> </a:t>
            </a:r>
            <a:r>
              <a:rPr lang="en-US" sz="2800" b="1" dirty="0" smtClean="0"/>
              <a:t>U </a:t>
            </a:r>
            <a:r>
              <a:rPr lang="en-US" sz="2800" b="1" dirty="0" err="1" smtClean="0"/>
              <a:t>vs</a:t>
            </a:r>
            <a:r>
              <a:rPr lang="en-US" sz="2800" b="1" dirty="0" smtClean="0"/>
              <a:t> </a:t>
            </a:r>
            <a:r>
              <a:rPr lang="el-GR" sz="2800" b="1" dirty="0" smtClean="0">
                <a:latin typeface="Calibri"/>
              </a:rPr>
              <a:t>π</a:t>
            </a:r>
            <a:endParaRPr lang="en-US" sz="2800" b="1" dirty="0" smtClean="0"/>
          </a:p>
          <a:p>
            <a:pPr>
              <a:buFont typeface="Arial" pitchFamily="34" charset="0"/>
              <a:buChar char="•"/>
            </a:pPr>
            <a:r>
              <a:rPr lang="en-US" sz="2800" b="1" dirty="0" smtClean="0"/>
              <a:t> predicts W/P counter</a:t>
            </a:r>
          </a:p>
          <a:p>
            <a:pPr>
              <a:buFont typeface="Arial" pitchFamily="34" charset="0"/>
              <a:buChar char="•"/>
            </a:pPr>
            <a:r>
              <a:rPr lang="en-US" sz="2800" b="1" i="1" dirty="0" smtClean="0"/>
              <a:t> erratic expectations</a:t>
            </a:r>
          </a:p>
          <a:p>
            <a:pPr>
              <a:buFont typeface="Arial" pitchFamily="34" charset="0"/>
              <a:buChar char="•"/>
            </a:pPr>
            <a:r>
              <a:rPr lang="en-US" sz="2800" b="1" i="1" dirty="0" smtClean="0"/>
              <a:t> </a:t>
            </a:r>
            <a:r>
              <a:rPr lang="en-US" sz="2800" b="1" i="1" dirty="0" smtClean="0"/>
              <a:t>use fiscal policy</a:t>
            </a:r>
          </a:p>
        </p:txBody>
      </p:sp>
      <p:grpSp>
        <p:nvGrpSpPr>
          <p:cNvPr id="29" name="Group 28"/>
          <p:cNvGrpSpPr/>
          <p:nvPr/>
        </p:nvGrpSpPr>
        <p:grpSpPr>
          <a:xfrm>
            <a:off x="381000" y="1123950"/>
            <a:ext cx="5029200" cy="3657600"/>
            <a:chOff x="381000" y="1123950"/>
            <a:chExt cx="5029200" cy="3657600"/>
          </a:xfrm>
        </p:grpSpPr>
        <p:grpSp>
          <p:nvGrpSpPr>
            <p:cNvPr id="15" name="Group 14"/>
            <p:cNvGrpSpPr/>
            <p:nvPr/>
          </p:nvGrpSpPr>
          <p:grpSpPr>
            <a:xfrm>
              <a:off x="381000" y="1123950"/>
              <a:ext cx="5029200" cy="3657600"/>
              <a:chOff x="381000" y="1123950"/>
              <a:chExt cx="5029200" cy="3657600"/>
            </a:xfrm>
          </p:grpSpPr>
          <p:grpSp>
            <p:nvGrpSpPr>
              <p:cNvPr id="16" name="Group 1"/>
              <p:cNvGrpSpPr/>
              <p:nvPr/>
            </p:nvGrpSpPr>
            <p:grpSpPr>
              <a:xfrm>
                <a:off x="381000" y="1123950"/>
                <a:ext cx="5029200" cy="3657600"/>
                <a:chOff x="381000" y="1123950"/>
                <a:chExt cx="5029200" cy="3657600"/>
              </a:xfrm>
            </p:grpSpPr>
            <p:sp>
              <p:nvSpPr>
                <p:cNvPr id="19"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6"/>
                <p:cNvCxnSpPr/>
                <p:nvPr/>
              </p:nvCxnSpPr>
              <p:spPr>
                <a:xfrm>
                  <a:off x="1295400" y="287655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24200" y="1428750"/>
                  <a:ext cx="609600" cy="523220"/>
                </a:xfrm>
                <a:prstGeom prst="rect">
                  <a:avLst/>
                </a:prstGeom>
                <a:noFill/>
              </p:spPr>
              <p:txBody>
                <a:bodyPr wrap="square" rtlCol="0">
                  <a:spAutoFit/>
                </a:bodyPr>
                <a:lstStyle/>
                <a:p>
                  <a:pPr algn="ctr"/>
                  <a:r>
                    <a:rPr lang="en-US" sz="2800" b="1" dirty="0" smtClean="0"/>
                    <a:t>AS</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17"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26" name="Straight Connector 5"/>
            <p:cNvCxnSpPr/>
            <p:nvPr/>
          </p:nvCxnSpPr>
          <p:spPr>
            <a:xfrm rot="16200000" flipH="1">
              <a:off x="2438796" y="2190353"/>
              <a:ext cx="1371600"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971550"/>
            <a:ext cx="43434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money illusion </a:t>
            </a:r>
            <a:r>
              <a:rPr lang="en-US" sz="2800" b="1" dirty="0" smtClean="0"/>
              <a:t>–</a:t>
            </a:r>
          </a:p>
          <a:p>
            <a:pPr algn="ctr"/>
            <a:r>
              <a:rPr lang="en-US" sz="2800" b="1" dirty="0" smtClean="0"/>
              <a:t>nominal vs. real confusion (wages or prices);</a:t>
            </a:r>
          </a:p>
          <a:p>
            <a:pPr algn="ctr"/>
            <a:r>
              <a:rPr lang="en-US" sz="2800" b="1" dirty="0" smtClean="0"/>
              <a:t>workers confuse a rise in nominal wages for a rise in real wages;</a:t>
            </a:r>
          </a:p>
          <a:p>
            <a:pPr algn="ctr"/>
            <a:r>
              <a:rPr lang="en-US" sz="2800" b="1" dirty="0" smtClean="0"/>
              <a:t>producers confuse </a:t>
            </a:r>
            <a:r>
              <a:rPr lang="en-US" sz="2800" b="1" dirty="0" smtClean="0"/>
              <a:t>a rise in the price level for a change in relative prices</a:t>
            </a:r>
            <a:endParaRPr lang="en-US" sz="2800" b="1" dirty="0" smtClean="0"/>
          </a:p>
        </p:txBody>
      </p:sp>
      <p:pic>
        <p:nvPicPr>
          <p:cNvPr id="5" name="Picture 4" descr="illusionist.png"/>
          <p:cNvPicPr>
            <a:picLocks noChangeAspect="1"/>
          </p:cNvPicPr>
          <p:nvPr/>
        </p:nvPicPr>
        <p:blipFill>
          <a:blip r:embed="rId2"/>
          <a:stretch>
            <a:fillRect/>
          </a:stretch>
        </p:blipFill>
        <p:spPr>
          <a:xfrm>
            <a:off x="581025" y="1390650"/>
            <a:ext cx="3000375" cy="3086100"/>
          </a:xfrm>
          <a:prstGeom prst="rect">
            <a:avLst/>
          </a:prstGeom>
          <a:ln>
            <a:solidFill>
              <a:schemeClr val="tx1"/>
            </a:solidFill>
          </a:ln>
        </p:spPr>
      </p:pic>
      <p:sp>
        <p:nvSpPr>
          <p:cNvPr id="6" name="TextBox 5"/>
          <p:cNvSpPr txBox="1"/>
          <p:nvPr/>
        </p:nvSpPr>
        <p:spPr>
          <a:xfrm>
            <a:off x="990600" y="133350"/>
            <a:ext cx="715426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Orthodox Keynesian Model</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3350"/>
            <a:ext cx="73537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 Synthesis Model</a:t>
            </a:r>
            <a:endParaRPr lang="en-US" sz="4800" b="1" u="sng" dirty="0" smtClean="0">
              <a:solidFill>
                <a:srgbClr val="002060"/>
              </a:solidFill>
              <a:effectLst>
                <a:outerShdw blurRad="38100" dist="38100" dir="2700000" algn="tl">
                  <a:srgbClr val="000000">
                    <a:alpha val="43137"/>
                  </a:srgbClr>
                </a:outerShdw>
              </a:effectLst>
            </a:endParaRPr>
          </a:p>
        </p:txBody>
      </p:sp>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1"/>
              <p:cNvGrpSpPr/>
              <p:nvPr/>
            </p:nvGrpSpPr>
            <p:grpSpPr>
              <a:xfrm>
                <a:off x="381000" y="1123950"/>
                <a:ext cx="5029200" cy="3657600"/>
                <a:chOff x="381000" y="1123950"/>
                <a:chExt cx="5029200" cy="3657600"/>
              </a:xfrm>
            </p:grpSpPr>
            <p:sp>
              <p:nvSpPr>
                <p:cNvPr id="7"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1809750"/>
                  <a:ext cx="1066800" cy="523220"/>
                </a:xfrm>
                <a:prstGeom prst="rect">
                  <a:avLst/>
                </a:prstGeom>
                <a:noFill/>
              </p:spPr>
              <p:txBody>
                <a:bodyPr wrap="square" rtlCol="0">
                  <a:spAutoFit/>
                </a:bodyPr>
                <a:lstStyle/>
                <a:p>
                  <a:pPr algn="ctr"/>
                  <a:r>
                    <a:rPr lang="en-US" sz="2800" b="1" dirty="0" smtClean="0"/>
                    <a:t>SR</a:t>
                  </a:r>
                  <a:r>
                    <a:rPr lang="en-US" sz="2800" b="1" dirty="0" smtClean="0"/>
                    <a:t>AS</a:t>
                  </a:r>
                  <a:endParaRPr lang="en-US" sz="2800" b="1" dirty="0" smtClean="0"/>
                </a:p>
              </p:txBody>
            </p:sp>
            <p:sp>
              <p:nvSpPr>
                <p:cNvPr id="12" name="TextBox 11"/>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3" name="TextBox 12"/>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1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5600" y="1352550"/>
              <a:ext cx="10668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dirty="0" smtClean="0"/>
            </a:p>
          </p:txBody>
        </p:sp>
        <p:sp>
          <p:nvSpPr>
            <p:cNvPr id="18" name="TextBox 1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20" name="TextBox 19"/>
          <p:cNvSpPr txBox="1"/>
          <p:nvPr/>
        </p:nvSpPr>
        <p:spPr>
          <a:xfrm>
            <a:off x="5486400" y="1047750"/>
            <a:ext cx="3810000" cy="3970318"/>
          </a:xfrm>
          <a:prstGeom prst="rect">
            <a:avLst/>
          </a:prstGeom>
          <a:noFill/>
        </p:spPr>
        <p:txBody>
          <a:bodyPr wrap="square" rtlCol="0">
            <a:spAutoFit/>
          </a:bodyPr>
          <a:lstStyle/>
          <a:p>
            <a:pPr>
              <a:buFont typeface="Arial" pitchFamily="34" charset="0"/>
              <a:buChar char="•"/>
            </a:pPr>
            <a:r>
              <a:rPr lang="en-US" sz="2800" b="1" dirty="0" smtClean="0"/>
              <a:t> LR / SR distinction</a:t>
            </a:r>
            <a:endParaRPr lang="en-US" sz="2800" b="1" dirty="0" smtClean="0"/>
          </a:p>
          <a:p>
            <a:pPr lvl="1">
              <a:buFont typeface="Courier New" pitchFamily="49" charset="0"/>
              <a:buChar char="o"/>
            </a:pPr>
            <a:r>
              <a:rPr lang="en-US" sz="2800" b="1" dirty="0" smtClean="0"/>
              <a:t> SR Philip’s </a:t>
            </a:r>
            <a:r>
              <a:rPr lang="en-US" sz="2800" b="1" dirty="0" smtClean="0"/>
              <a:t>tradeoff</a:t>
            </a:r>
            <a:endParaRPr lang="en-US" sz="2800" b="1" dirty="0" smtClean="0"/>
          </a:p>
          <a:p>
            <a:pPr lvl="1">
              <a:buFont typeface="Courier New" pitchFamily="49" charset="0"/>
              <a:buChar char="o"/>
            </a:pPr>
            <a:r>
              <a:rPr lang="en-US" sz="2800" b="1" dirty="0" smtClean="0"/>
              <a:t> LR natural rate U</a:t>
            </a:r>
            <a:endParaRPr lang="en-US" sz="2800" b="1" dirty="0" smtClean="0"/>
          </a:p>
          <a:p>
            <a:pPr>
              <a:buFont typeface="Arial" pitchFamily="34" charset="0"/>
              <a:buChar char="•"/>
            </a:pPr>
            <a:r>
              <a:rPr lang="en-US" sz="2800" b="1" dirty="0" smtClean="0"/>
              <a:t> </a:t>
            </a:r>
            <a:r>
              <a:rPr lang="en-US" sz="2800" b="1" dirty="0" smtClean="0"/>
              <a:t>W money illusion</a:t>
            </a:r>
            <a:endParaRPr lang="en-US" sz="2800" b="1" dirty="0" smtClean="0"/>
          </a:p>
          <a:p>
            <a:pPr>
              <a:buFont typeface="Arial" pitchFamily="34" charset="0"/>
              <a:buChar char="•"/>
            </a:pPr>
            <a:r>
              <a:rPr lang="en-US" sz="2800" b="1" i="1" dirty="0" smtClean="0"/>
              <a:t> adaptive expectations</a:t>
            </a:r>
          </a:p>
          <a:p>
            <a:pPr>
              <a:buFont typeface="Arial" pitchFamily="34" charset="0"/>
              <a:buChar char="•"/>
            </a:pPr>
            <a:r>
              <a:rPr lang="en-US" sz="2800" b="1" dirty="0" smtClean="0"/>
              <a:t> crowding out</a:t>
            </a:r>
          </a:p>
          <a:p>
            <a:pPr>
              <a:buFont typeface="Arial" pitchFamily="34" charset="0"/>
              <a:buChar char="•"/>
            </a:pPr>
            <a:r>
              <a:rPr lang="en-US" sz="2800" b="1" dirty="0" smtClean="0"/>
              <a:t> </a:t>
            </a:r>
            <a:r>
              <a:rPr lang="en-US" sz="2800" b="1" dirty="0" smtClean="0"/>
              <a:t>predicts W/P counter</a:t>
            </a:r>
            <a:endParaRPr lang="en-US" sz="2800" b="1" dirty="0" smtClean="0"/>
          </a:p>
          <a:p>
            <a:pPr>
              <a:buFont typeface="Arial" pitchFamily="34" charset="0"/>
              <a:buChar char="•"/>
            </a:pPr>
            <a:r>
              <a:rPr lang="en-US" sz="2800" b="1" i="1" dirty="0" smtClean="0"/>
              <a:t> use monetary policy</a:t>
            </a:r>
          </a:p>
          <a:p>
            <a:pPr lvl="1">
              <a:buFont typeface="Courier New" pitchFamily="49" charset="0"/>
              <a:buChar char="o"/>
            </a:pPr>
            <a:r>
              <a:rPr lang="en-US" sz="2800" b="1" dirty="0" smtClean="0"/>
              <a:t> </a:t>
            </a:r>
            <a:r>
              <a:rPr lang="en-US" sz="2800" b="1" dirty="0" smtClean="0"/>
              <a:t>rules, no discretion</a:t>
            </a:r>
            <a:endParaRPr lang="en-US" sz="28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wd.png"/>
          <p:cNvPicPr>
            <a:picLocks noChangeAspect="1"/>
          </p:cNvPicPr>
          <p:nvPr/>
        </p:nvPicPr>
        <p:blipFill>
          <a:blip r:embed="rId2"/>
          <a:stretch>
            <a:fillRect/>
          </a:stretch>
        </p:blipFill>
        <p:spPr>
          <a:xfrm>
            <a:off x="310515" y="1657350"/>
            <a:ext cx="3194685" cy="2414588"/>
          </a:xfrm>
          <a:prstGeom prst="rect">
            <a:avLst/>
          </a:prstGeom>
        </p:spPr>
      </p:pic>
      <p:sp>
        <p:nvSpPr>
          <p:cNvPr id="4" name="TextBox 3"/>
          <p:cNvSpPr txBox="1"/>
          <p:nvPr/>
        </p:nvSpPr>
        <p:spPr>
          <a:xfrm>
            <a:off x="3810000" y="963632"/>
            <a:ext cx="4953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crowding out </a:t>
            </a:r>
            <a:r>
              <a:rPr lang="en-US" sz="2800" b="1" dirty="0" smtClean="0"/>
              <a:t>–</a:t>
            </a:r>
          </a:p>
          <a:p>
            <a:pPr algn="ctr"/>
            <a:r>
              <a:rPr lang="en-US" sz="2800" b="1" dirty="0" smtClean="0"/>
              <a:t>fiscal policy is ineffective because a rise in government spending induces an opposing decline in </a:t>
            </a:r>
            <a:r>
              <a:rPr lang="en-US" sz="2800" b="1" dirty="0" smtClean="0"/>
              <a:t>private investment and net exports, with the net effect being unchanged output</a:t>
            </a:r>
            <a:endParaRPr lang="en-US" sz="2800" b="1" dirty="0" smtClean="0"/>
          </a:p>
          <a:p>
            <a:pPr algn="ctr"/>
            <a:endParaRPr lang="en-US" sz="2800" b="1" dirty="0" smtClean="0"/>
          </a:p>
          <a:p>
            <a:pPr algn="ctr"/>
            <a:r>
              <a:rPr lang="en-US" sz="2800" b="1" dirty="0" smtClean="0"/>
              <a:t>G↑ </a:t>
            </a:r>
            <a:r>
              <a:rPr lang="en-US" sz="2800" b="1" dirty="0" smtClean="0">
                <a:latin typeface="Times New Roman"/>
                <a:cs typeface="Times New Roman"/>
              </a:rPr>
              <a:t>→</a:t>
            </a:r>
            <a:r>
              <a:rPr lang="en-US" sz="2800" b="1" dirty="0" smtClean="0"/>
              <a:t> I↓, NX↓ </a:t>
            </a:r>
            <a:r>
              <a:rPr lang="en-US" sz="2800" b="1" dirty="0" smtClean="0">
                <a:latin typeface="Times New Roman"/>
                <a:cs typeface="Times New Roman"/>
              </a:rPr>
              <a:t>→</a:t>
            </a:r>
            <a:r>
              <a:rPr lang="en-US" sz="2800" b="1" dirty="0" smtClean="0">
                <a:latin typeface="Symbol" pitchFamily="18" charset="2"/>
              </a:rPr>
              <a:t>`</a:t>
            </a:r>
            <a:r>
              <a:rPr lang="en-US" sz="2800" b="1" dirty="0" smtClean="0"/>
              <a:t>y</a:t>
            </a:r>
            <a:endParaRPr lang="en-US" sz="2800" b="1" dirty="0" smtClean="0"/>
          </a:p>
        </p:txBody>
      </p:sp>
      <p:sp>
        <p:nvSpPr>
          <p:cNvPr id="5" name="TextBox 4"/>
          <p:cNvSpPr txBox="1"/>
          <p:nvPr/>
        </p:nvSpPr>
        <p:spPr>
          <a:xfrm>
            <a:off x="914400" y="133350"/>
            <a:ext cx="735374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 Synthesis Model</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1926" y="133350"/>
            <a:ext cx="7226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Classical Model (EBCT)</a:t>
            </a:r>
            <a:endParaRPr lang="en-US" sz="4800" b="1" u="sng" dirty="0" smtClean="0">
              <a:solidFill>
                <a:srgbClr val="002060"/>
              </a:solidFill>
              <a:effectLst>
                <a:outerShdw blurRad="38100" dist="38100" dir="2700000" algn="tl">
                  <a:srgbClr val="000000">
                    <a:alpha val="43137"/>
                  </a:srgbClr>
                </a:outerShdw>
              </a:effectLst>
            </a:endParaRPr>
          </a:p>
        </p:txBody>
      </p:sp>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809750"/>
                  <a:ext cx="1066800" cy="523220"/>
                </a:xfrm>
                <a:prstGeom prst="rect">
                  <a:avLst/>
                </a:prstGeom>
                <a:noFill/>
              </p:spPr>
              <p:txBody>
                <a:bodyPr wrap="square" rtlCol="0">
                  <a:spAutoFit/>
                </a:bodyPr>
                <a:lstStyle/>
                <a:p>
                  <a:pPr algn="ctr"/>
                  <a:r>
                    <a:rPr lang="en-US" sz="2800" b="1" dirty="0" smtClean="0"/>
                    <a:t>SR</a:t>
                  </a:r>
                  <a:r>
                    <a:rPr lang="en-US" sz="2800" b="1" dirty="0" smtClean="0"/>
                    <a:t>AS</a:t>
                  </a:r>
                  <a:endParaRPr lang="en-US" sz="2800" b="1" dirty="0" smtClean="0"/>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0668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dirty="0" smtClean="0"/>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8" name="TextBox 17"/>
          <p:cNvSpPr txBox="1"/>
          <p:nvPr/>
        </p:nvSpPr>
        <p:spPr>
          <a:xfrm>
            <a:off x="5486400" y="1047750"/>
            <a:ext cx="3810000" cy="2677656"/>
          </a:xfrm>
          <a:prstGeom prst="rect">
            <a:avLst/>
          </a:prstGeom>
          <a:noFill/>
        </p:spPr>
        <p:txBody>
          <a:bodyPr wrap="square" rtlCol="0">
            <a:spAutoFit/>
          </a:bodyPr>
          <a:lstStyle/>
          <a:p>
            <a:pPr>
              <a:buFont typeface="Arial" pitchFamily="34" charset="0"/>
              <a:buChar char="•"/>
            </a:pPr>
            <a:r>
              <a:rPr lang="en-US" sz="2800" b="1" dirty="0" smtClean="0"/>
              <a:t> LR / SR distinction</a:t>
            </a:r>
            <a:endParaRPr lang="en-US" sz="2800" b="1" dirty="0" smtClean="0"/>
          </a:p>
          <a:p>
            <a:pPr>
              <a:buFont typeface="Arial" pitchFamily="34" charset="0"/>
              <a:buChar char="•"/>
            </a:pPr>
            <a:r>
              <a:rPr lang="en-US" sz="2800" b="1" dirty="0" smtClean="0"/>
              <a:t> P money illusion</a:t>
            </a:r>
          </a:p>
          <a:p>
            <a:pPr>
              <a:buFont typeface="Arial" pitchFamily="34" charset="0"/>
              <a:buChar char="•"/>
            </a:pPr>
            <a:r>
              <a:rPr lang="en-US" sz="2800" b="1" dirty="0" smtClean="0"/>
              <a:t> equilibrium always</a:t>
            </a:r>
          </a:p>
          <a:p>
            <a:pPr>
              <a:buFont typeface="Arial" pitchFamily="34" charset="0"/>
              <a:buChar char="•"/>
            </a:pPr>
            <a:r>
              <a:rPr lang="en-US" sz="2800" b="1" dirty="0" smtClean="0"/>
              <a:t> </a:t>
            </a:r>
            <a:r>
              <a:rPr lang="en-US" sz="2800" b="1" dirty="0" smtClean="0"/>
              <a:t>no involuntary U</a:t>
            </a:r>
          </a:p>
          <a:p>
            <a:pPr>
              <a:buFont typeface="Arial" pitchFamily="34" charset="0"/>
              <a:buChar char="•"/>
            </a:pPr>
            <a:r>
              <a:rPr lang="en-US" sz="2800" b="1" i="1" dirty="0" smtClean="0"/>
              <a:t> rational </a:t>
            </a:r>
            <a:r>
              <a:rPr lang="en-US" sz="2800" b="1" i="1" dirty="0" smtClean="0"/>
              <a:t>expectations</a:t>
            </a:r>
          </a:p>
          <a:p>
            <a:pPr>
              <a:buFont typeface="Arial" pitchFamily="34" charset="0"/>
              <a:buChar char="•"/>
            </a:pPr>
            <a:r>
              <a:rPr lang="en-US" sz="2800" b="1" i="1" dirty="0" smtClean="0"/>
              <a:t> hands off policy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81000" y="1123950"/>
            <a:ext cx="8153400" cy="2246769"/>
          </a:xfrm>
          <a:prstGeom prst="rect">
            <a:avLst/>
          </a:prstGeom>
          <a:noFill/>
        </p:spPr>
        <p:txBody>
          <a:bodyPr wrap="square" rtlCol="0">
            <a:spAutoFit/>
          </a:bodyPr>
          <a:lstStyle/>
          <a:p>
            <a:r>
              <a:rPr lang="en-US" sz="2800" b="1" u="sng" dirty="0" smtClean="0"/>
              <a:t>AS/AD analysis rules</a:t>
            </a:r>
          </a:p>
          <a:p>
            <a:pPr>
              <a:buFont typeface="Arial" pitchFamily="34" charset="0"/>
              <a:buChar char="•"/>
            </a:pPr>
            <a:r>
              <a:rPr lang="en-US" sz="2800" b="1" dirty="0" smtClean="0"/>
              <a:t> </a:t>
            </a:r>
            <a:r>
              <a:rPr lang="en-US" sz="2800" b="1" dirty="0" smtClean="0"/>
              <a:t>At long run equilibrium, LRAS, SRAS, &amp; AD intersect.</a:t>
            </a:r>
            <a:endParaRPr lang="en-US" sz="2800" b="1" dirty="0" smtClean="0"/>
          </a:p>
          <a:p>
            <a:pPr>
              <a:buFont typeface="Arial" pitchFamily="34" charset="0"/>
              <a:buChar char="•"/>
            </a:pPr>
            <a:r>
              <a:rPr lang="en-US" sz="2800" b="1" dirty="0" smtClean="0"/>
              <a:t> </a:t>
            </a:r>
            <a:r>
              <a:rPr lang="en-US" sz="2800" b="1" dirty="0" smtClean="0"/>
              <a:t>Shifts in LRAS bring SRAS with it.</a:t>
            </a:r>
          </a:p>
          <a:p>
            <a:pPr>
              <a:buFont typeface="Arial" pitchFamily="34" charset="0"/>
              <a:buChar char="•"/>
            </a:pPr>
            <a:r>
              <a:rPr lang="en-US" sz="2800" b="1" dirty="0" smtClean="0"/>
              <a:t> </a:t>
            </a:r>
            <a:r>
              <a:rPr lang="en-US" sz="2800" b="1" dirty="0" smtClean="0"/>
              <a:t>Shifts in AD bring SRAS with it.</a:t>
            </a:r>
          </a:p>
          <a:p>
            <a:pPr>
              <a:buFont typeface="Arial" pitchFamily="34" charset="0"/>
              <a:buChar char="•"/>
            </a:pPr>
            <a:r>
              <a:rPr lang="en-US" sz="2800" b="1" dirty="0" smtClean="0"/>
              <a:t> </a:t>
            </a:r>
            <a:r>
              <a:rPr lang="en-US" sz="2800" b="1" dirty="0" smtClean="0"/>
              <a:t>Shifts in SRAS bring AD with it.</a:t>
            </a:r>
          </a:p>
        </p:txBody>
      </p:sp>
      <p:pic>
        <p:nvPicPr>
          <p:cNvPr id="5" name="Picture 4" descr="rules.png"/>
          <p:cNvPicPr>
            <a:picLocks noChangeAspect="1"/>
          </p:cNvPicPr>
          <p:nvPr/>
        </p:nvPicPr>
        <p:blipFill>
          <a:blip r:embed="rId2"/>
          <a:stretch>
            <a:fillRect/>
          </a:stretch>
        </p:blipFill>
        <p:spPr>
          <a:xfrm>
            <a:off x="5715000" y="2133600"/>
            <a:ext cx="2571750" cy="2571750"/>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employment.png"/>
          <p:cNvPicPr>
            <a:picLocks noChangeAspect="1"/>
          </p:cNvPicPr>
          <p:nvPr/>
        </p:nvPicPr>
        <p:blipFill>
          <a:blip r:embed="rId2"/>
          <a:stretch>
            <a:fillRect/>
          </a:stretch>
        </p:blipFill>
        <p:spPr>
          <a:xfrm>
            <a:off x="381000" y="1352550"/>
            <a:ext cx="2971800" cy="3086100"/>
          </a:xfrm>
          <a:prstGeom prst="rect">
            <a:avLst/>
          </a:prstGeom>
          <a:ln>
            <a:solidFill>
              <a:schemeClr val="tx1"/>
            </a:solidFill>
          </a:ln>
        </p:spPr>
      </p:pic>
      <p:sp>
        <p:nvSpPr>
          <p:cNvPr id="4" name="TextBox 3"/>
          <p:cNvSpPr txBox="1"/>
          <p:nvPr/>
        </p:nvSpPr>
        <p:spPr>
          <a:xfrm>
            <a:off x="3429000" y="1039832"/>
            <a:ext cx="5562600" cy="3970318"/>
          </a:xfrm>
          <a:prstGeom prst="rect">
            <a:avLst/>
          </a:prstGeom>
          <a:noFill/>
        </p:spPr>
        <p:txBody>
          <a:bodyPr wrap="square" rtlCol="0">
            <a:spAutoFit/>
          </a:bodyPr>
          <a:lstStyle/>
          <a:p>
            <a:pPr algn="ctr"/>
            <a:r>
              <a:rPr lang="en-US" sz="2800" b="1" dirty="0" smtClean="0"/>
              <a:t>Also known as equilibrium business cycle theory (EBCT).  Under new classical theory the economy is always at equilibrium: all unemployment is voluntary.  Leisure and consumption (financed by work) are </a:t>
            </a:r>
            <a:r>
              <a:rPr lang="en-US" sz="2800" b="1" dirty="0" err="1" smtClean="0"/>
              <a:t>subsitutes</a:t>
            </a:r>
            <a:r>
              <a:rPr lang="en-US" sz="2800" b="1" dirty="0" smtClean="0"/>
              <a:t>; workers choose to work more or less depending on wage conditions.</a:t>
            </a:r>
            <a:endParaRPr lang="en-US" sz="2800" b="1" dirty="0" smtClean="0"/>
          </a:p>
        </p:txBody>
      </p:sp>
      <p:sp>
        <p:nvSpPr>
          <p:cNvPr id="5" name="TextBox 4"/>
          <p:cNvSpPr txBox="1"/>
          <p:nvPr/>
        </p:nvSpPr>
        <p:spPr>
          <a:xfrm>
            <a:off x="1231926" y="133350"/>
            <a:ext cx="7226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Classical Model (EBCT)</a:t>
            </a:r>
            <a:endParaRPr lang="en-US" sz="4800" b="1" u="sng" dirty="0" smtClean="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8" name="Group 1"/>
              <p:cNvGrpSpPr/>
              <p:nvPr/>
            </p:nvGrpSpPr>
            <p:grpSpPr>
              <a:xfrm>
                <a:off x="381000" y="1123950"/>
                <a:ext cx="5029200" cy="3657600"/>
                <a:chOff x="381000" y="1123950"/>
                <a:chExt cx="5029200" cy="3657600"/>
              </a:xfrm>
            </p:grpSpPr>
            <p:sp>
              <p:nvSpPr>
                <p:cNvPr id="11"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4"/>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5600" y="1352550"/>
              <a:ext cx="10668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dirty="0" smtClean="0"/>
            </a:p>
          </p:txBody>
        </p:sp>
        <p:sp>
          <p:nvSpPr>
            <p:cNvPr id="7" name="TextBox 6"/>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7" name="TextBox 16"/>
          <p:cNvSpPr txBox="1"/>
          <p:nvPr/>
        </p:nvSpPr>
        <p:spPr>
          <a:xfrm>
            <a:off x="1231926" y="133350"/>
            <a:ext cx="689240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Real Business Cycle Model</a:t>
            </a:r>
            <a:endParaRPr lang="en-US" sz="4800" b="1" u="sng" dirty="0" smtClean="0">
              <a:solidFill>
                <a:srgbClr val="002060"/>
              </a:solidFill>
              <a:effectLst>
                <a:outerShdw blurRad="38100" dist="38100" dir="2700000" algn="tl">
                  <a:srgbClr val="000000">
                    <a:alpha val="43137"/>
                  </a:srgbClr>
                </a:outerShdw>
              </a:effectLst>
            </a:endParaRPr>
          </a:p>
        </p:txBody>
      </p:sp>
      <p:sp>
        <p:nvSpPr>
          <p:cNvPr id="18" name="TextBox 17"/>
          <p:cNvSpPr txBox="1"/>
          <p:nvPr/>
        </p:nvSpPr>
        <p:spPr>
          <a:xfrm>
            <a:off x="5486400" y="819150"/>
            <a:ext cx="3810000" cy="4401205"/>
          </a:xfrm>
          <a:prstGeom prst="rect">
            <a:avLst/>
          </a:prstGeom>
          <a:noFill/>
        </p:spPr>
        <p:txBody>
          <a:bodyPr wrap="square" rtlCol="0">
            <a:spAutoFit/>
          </a:bodyPr>
          <a:lstStyle/>
          <a:p>
            <a:pPr>
              <a:buFont typeface="Arial" pitchFamily="34" charset="0"/>
              <a:buChar char="•"/>
            </a:pPr>
            <a:r>
              <a:rPr lang="en-US" sz="2800" b="1" dirty="0" smtClean="0"/>
              <a:t> supply side shocks</a:t>
            </a:r>
          </a:p>
          <a:p>
            <a:r>
              <a:rPr lang="en-US" sz="2800" b="1" dirty="0" smtClean="0"/>
              <a:t> </a:t>
            </a:r>
            <a:r>
              <a:rPr lang="en-US" sz="2800" b="1" dirty="0" smtClean="0"/>
              <a:t> cause cycles</a:t>
            </a:r>
            <a:endParaRPr lang="en-US" sz="2800" b="1" dirty="0" smtClean="0"/>
          </a:p>
          <a:p>
            <a:pPr>
              <a:buFont typeface="Arial" pitchFamily="34" charset="0"/>
              <a:buChar char="•"/>
            </a:pPr>
            <a:r>
              <a:rPr lang="en-US" sz="2800" b="1" dirty="0" smtClean="0"/>
              <a:t> no SR</a:t>
            </a:r>
            <a:endParaRPr lang="en-US" sz="2800" b="1" dirty="0" smtClean="0"/>
          </a:p>
          <a:p>
            <a:pPr>
              <a:buFont typeface="Arial" pitchFamily="34" charset="0"/>
              <a:buChar char="•"/>
            </a:pPr>
            <a:r>
              <a:rPr lang="en-US" sz="2800" b="1" dirty="0" smtClean="0"/>
              <a:t> money neutrality</a:t>
            </a:r>
          </a:p>
          <a:p>
            <a:pPr>
              <a:buFont typeface="Arial" pitchFamily="34" charset="0"/>
              <a:buChar char="•"/>
            </a:pPr>
            <a:r>
              <a:rPr lang="en-US" sz="2800" b="1" dirty="0" smtClean="0"/>
              <a:t> equilibrium always</a:t>
            </a:r>
          </a:p>
          <a:p>
            <a:pPr>
              <a:buFont typeface="Arial" pitchFamily="34" charset="0"/>
              <a:buChar char="•"/>
            </a:pPr>
            <a:r>
              <a:rPr lang="en-US" sz="2800" b="1" dirty="0" smtClean="0"/>
              <a:t> </a:t>
            </a:r>
            <a:r>
              <a:rPr lang="en-US" sz="2800" b="1" dirty="0" smtClean="0"/>
              <a:t>no involuntary U</a:t>
            </a:r>
          </a:p>
          <a:p>
            <a:pPr>
              <a:buFont typeface="Arial" pitchFamily="34" charset="0"/>
              <a:buChar char="•"/>
            </a:pPr>
            <a:r>
              <a:rPr lang="en-US" sz="2800" b="1" dirty="0" smtClean="0"/>
              <a:t> predicts P </a:t>
            </a:r>
            <a:r>
              <a:rPr lang="en-US" sz="2800" b="1" dirty="0" smtClean="0"/>
              <a:t>counter</a:t>
            </a:r>
          </a:p>
          <a:p>
            <a:pPr>
              <a:buFont typeface="Arial" pitchFamily="34" charset="0"/>
              <a:buChar char="•"/>
            </a:pPr>
            <a:r>
              <a:rPr lang="en-US" sz="2800" b="1" dirty="0" smtClean="0"/>
              <a:t> </a:t>
            </a:r>
            <a:r>
              <a:rPr lang="en-US" sz="2800" b="1" dirty="0" smtClean="0"/>
              <a:t>predicts W/P too pro</a:t>
            </a:r>
            <a:endParaRPr lang="en-US" sz="2800" b="1" dirty="0" smtClean="0"/>
          </a:p>
          <a:p>
            <a:pPr>
              <a:buFont typeface="Arial" pitchFamily="34" charset="0"/>
              <a:buChar char="•"/>
            </a:pPr>
            <a:r>
              <a:rPr lang="en-US" sz="2800" b="1" i="1" dirty="0" smtClean="0"/>
              <a:t> rational expectations</a:t>
            </a:r>
          </a:p>
          <a:p>
            <a:pPr>
              <a:buFont typeface="Arial" pitchFamily="34" charset="0"/>
              <a:buChar char="•"/>
            </a:pPr>
            <a:r>
              <a:rPr lang="en-US" sz="2800" b="1" i="1" dirty="0" smtClean="0"/>
              <a:t> hands off policy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1926" y="133350"/>
            <a:ext cx="689240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Real Business Cycle Model</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technology.jpg"/>
          <p:cNvPicPr>
            <a:picLocks noChangeAspect="1"/>
          </p:cNvPicPr>
          <p:nvPr/>
        </p:nvPicPr>
        <p:blipFill>
          <a:blip r:embed="rId2"/>
          <a:stretch>
            <a:fillRect/>
          </a:stretch>
        </p:blipFill>
        <p:spPr>
          <a:xfrm>
            <a:off x="381000" y="1528762"/>
            <a:ext cx="3048000" cy="2795588"/>
          </a:xfrm>
          <a:prstGeom prst="rect">
            <a:avLst/>
          </a:prstGeom>
          <a:ln>
            <a:solidFill>
              <a:schemeClr val="tx1"/>
            </a:solidFill>
          </a:ln>
        </p:spPr>
      </p:pic>
      <p:sp>
        <p:nvSpPr>
          <p:cNvPr id="4" name="TextBox 3"/>
          <p:cNvSpPr txBox="1"/>
          <p:nvPr/>
        </p:nvSpPr>
        <p:spPr>
          <a:xfrm>
            <a:off x="3581400" y="1428750"/>
            <a:ext cx="5181600" cy="3108543"/>
          </a:xfrm>
          <a:prstGeom prst="rect">
            <a:avLst/>
          </a:prstGeom>
          <a:noFill/>
        </p:spPr>
        <p:txBody>
          <a:bodyPr wrap="square" rtlCol="0">
            <a:spAutoFit/>
          </a:bodyPr>
          <a:lstStyle/>
          <a:p>
            <a:pPr algn="ctr"/>
            <a:r>
              <a:rPr lang="en-US" sz="2800" b="1" dirty="0" smtClean="0"/>
              <a:t>Under real business cycle theory supply side shocks cause what appear to be business cycles.  These shocks consist of shocks to consumer taste, technology, productivity, government regulation, etc.</a:t>
            </a:r>
            <a:endParaRPr lang="en-US" sz="28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endParaRPr lang="en-US" sz="4800" b="1" u="sng" dirty="0" smtClean="0">
              <a:solidFill>
                <a:srgbClr val="002060"/>
              </a:solidFill>
              <a:effectLst>
                <a:outerShdw blurRad="38100" dist="38100" dir="2700000" algn="tl">
                  <a:srgbClr val="000000">
                    <a:alpha val="43137"/>
                  </a:srgbClr>
                </a:outerShdw>
              </a:effectLst>
            </a:endParaRPr>
          </a:p>
        </p:txBody>
      </p:sp>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809750"/>
                  <a:ext cx="1066800" cy="523220"/>
                </a:xfrm>
                <a:prstGeom prst="rect">
                  <a:avLst/>
                </a:prstGeom>
                <a:noFill/>
              </p:spPr>
              <p:txBody>
                <a:bodyPr wrap="square" rtlCol="0">
                  <a:spAutoFit/>
                </a:bodyPr>
                <a:lstStyle/>
                <a:p>
                  <a:pPr algn="ctr"/>
                  <a:r>
                    <a:rPr lang="en-US" sz="2800" b="1" dirty="0" smtClean="0"/>
                    <a:t>SR</a:t>
                  </a:r>
                  <a:r>
                    <a:rPr lang="en-US" sz="2800" b="1" dirty="0" smtClean="0"/>
                    <a:t>AS</a:t>
                  </a:r>
                  <a:endParaRPr lang="en-US" sz="2800" b="1" dirty="0" smtClean="0"/>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0668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dirty="0" smtClean="0"/>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8" name="TextBox 17"/>
          <p:cNvSpPr txBox="1"/>
          <p:nvPr/>
        </p:nvSpPr>
        <p:spPr>
          <a:xfrm>
            <a:off x="5410200" y="1039832"/>
            <a:ext cx="3810000" cy="3970318"/>
          </a:xfrm>
          <a:prstGeom prst="rect">
            <a:avLst/>
          </a:prstGeom>
          <a:noFill/>
        </p:spPr>
        <p:txBody>
          <a:bodyPr wrap="square" rtlCol="0">
            <a:spAutoFit/>
          </a:bodyPr>
          <a:lstStyle/>
          <a:p>
            <a:pPr>
              <a:buFont typeface="Arial" pitchFamily="34" charset="0"/>
              <a:buChar char="•"/>
            </a:pPr>
            <a:r>
              <a:rPr lang="en-US" sz="2800" b="1" dirty="0" smtClean="0"/>
              <a:t> LR / SR distinction</a:t>
            </a:r>
            <a:endParaRPr lang="en-US" sz="2800" b="1" dirty="0" smtClean="0"/>
          </a:p>
          <a:p>
            <a:pPr>
              <a:buFont typeface="Arial" pitchFamily="34" charset="0"/>
              <a:buChar char="•"/>
            </a:pPr>
            <a:r>
              <a:rPr lang="en-US" sz="2800" b="1" dirty="0" smtClean="0"/>
              <a:t> P&amp;W money illusion</a:t>
            </a:r>
          </a:p>
          <a:p>
            <a:pPr>
              <a:buFont typeface="Arial" pitchFamily="34" charset="0"/>
              <a:buChar char="•"/>
            </a:pPr>
            <a:r>
              <a:rPr lang="en-US" sz="2800" b="1" dirty="0" smtClean="0"/>
              <a:t> real &amp; nominal rigidity</a:t>
            </a:r>
          </a:p>
          <a:p>
            <a:pPr>
              <a:buFont typeface="Arial" pitchFamily="34" charset="0"/>
              <a:buChar char="•"/>
            </a:pPr>
            <a:r>
              <a:rPr lang="en-US" sz="2800" b="1" dirty="0" smtClean="0"/>
              <a:t> </a:t>
            </a:r>
            <a:r>
              <a:rPr lang="en-US" sz="2800" b="1" dirty="0" smtClean="0"/>
              <a:t>micro-foundations</a:t>
            </a:r>
          </a:p>
          <a:p>
            <a:pPr lvl="1">
              <a:buFont typeface="Courier New" pitchFamily="49" charset="0"/>
              <a:buChar char="o"/>
            </a:pPr>
            <a:r>
              <a:rPr lang="en-US" sz="2800" b="1" dirty="0" smtClean="0"/>
              <a:t> </a:t>
            </a:r>
            <a:r>
              <a:rPr lang="en-US" sz="2800" b="1" dirty="0" smtClean="0"/>
              <a:t>menu costs</a:t>
            </a:r>
          </a:p>
          <a:p>
            <a:pPr lvl="1">
              <a:buFont typeface="Courier New" pitchFamily="49" charset="0"/>
              <a:buChar char="o"/>
            </a:pPr>
            <a:r>
              <a:rPr lang="en-US" sz="2800" b="1" dirty="0" smtClean="0"/>
              <a:t> efficiency wage</a:t>
            </a:r>
          </a:p>
          <a:p>
            <a:pPr>
              <a:buFont typeface="Arial" pitchFamily="34" charset="0"/>
              <a:buChar char="•"/>
            </a:pPr>
            <a:r>
              <a:rPr lang="en-US" sz="2800" b="1" dirty="0" smtClean="0"/>
              <a:t> </a:t>
            </a:r>
            <a:r>
              <a:rPr lang="en-US" sz="2800" b="1" dirty="0" smtClean="0"/>
              <a:t>productivity counter</a:t>
            </a:r>
          </a:p>
          <a:p>
            <a:pPr>
              <a:buFont typeface="Arial" pitchFamily="34" charset="0"/>
              <a:buChar char="•"/>
            </a:pPr>
            <a:r>
              <a:rPr lang="en-US" sz="2800" b="1" i="1" dirty="0" smtClean="0"/>
              <a:t> rational </a:t>
            </a:r>
            <a:r>
              <a:rPr lang="en-US" sz="2800" b="1" i="1" dirty="0" smtClean="0"/>
              <a:t>expectations</a:t>
            </a:r>
          </a:p>
          <a:p>
            <a:pPr>
              <a:buFont typeface="Arial" pitchFamily="34" charset="0"/>
              <a:buChar char="•"/>
            </a:pPr>
            <a:r>
              <a:rPr lang="en-US" sz="2800" b="1" i="1" dirty="0" smtClean="0"/>
              <a:t> fiscal/monetary policy</a:t>
            </a:r>
            <a:endParaRPr lang="en-US" sz="2800" b="1" i="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endParaRPr lang="en-US" sz="4800" b="1" u="sng" dirty="0" smtClean="0">
              <a:solidFill>
                <a:srgbClr val="002060"/>
              </a:solidFill>
              <a:effectLst>
                <a:outerShdw blurRad="38100" dist="38100" dir="2700000" algn="tl">
                  <a:srgbClr val="000000">
                    <a:alpha val="43137"/>
                  </a:srgbClr>
                </a:outerShdw>
              </a:effectLst>
            </a:endParaRPr>
          </a:p>
        </p:txBody>
      </p:sp>
      <p:pic>
        <p:nvPicPr>
          <p:cNvPr id="6" name="Picture 5" descr="menu.png"/>
          <p:cNvPicPr>
            <a:picLocks noChangeAspect="1"/>
          </p:cNvPicPr>
          <p:nvPr/>
        </p:nvPicPr>
        <p:blipFill>
          <a:blip r:embed="rId2" cstate="print"/>
          <a:stretch>
            <a:fillRect/>
          </a:stretch>
        </p:blipFill>
        <p:spPr>
          <a:xfrm>
            <a:off x="304800" y="1536382"/>
            <a:ext cx="2897505" cy="2940368"/>
          </a:xfrm>
          <a:prstGeom prst="rect">
            <a:avLst/>
          </a:prstGeom>
          <a:ln>
            <a:solidFill>
              <a:schemeClr val="tx1"/>
            </a:solidFill>
          </a:ln>
        </p:spPr>
      </p:pic>
      <p:sp>
        <p:nvSpPr>
          <p:cNvPr id="7" name="TextBox 6"/>
          <p:cNvSpPr txBox="1"/>
          <p:nvPr/>
        </p:nvSpPr>
        <p:spPr>
          <a:xfrm>
            <a:off x="3581400" y="1179076"/>
            <a:ext cx="4953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menu costs </a:t>
            </a:r>
            <a:r>
              <a:rPr lang="en-US" sz="2800" b="1" dirty="0" smtClean="0"/>
              <a:t>–</a:t>
            </a:r>
          </a:p>
          <a:p>
            <a:pPr algn="ctr"/>
            <a:r>
              <a:rPr lang="en-US" sz="2800" b="1" dirty="0" smtClean="0"/>
              <a:t>because reprinting menus costs money, there are rigidities preventing price flexibility due to inflation or deflation</a:t>
            </a:r>
          </a:p>
          <a:p>
            <a:pPr algn="ctr"/>
            <a:endParaRPr lang="en-US" sz="1400" b="1" dirty="0" smtClean="0"/>
          </a:p>
          <a:p>
            <a:pPr algn="ctr"/>
            <a:r>
              <a:rPr lang="en-US" sz="2800" b="1" dirty="0" smtClean="0"/>
              <a:t>When prices change frequently, electronic menus are used.</a:t>
            </a:r>
          </a:p>
          <a:p>
            <a:pPr algn="ctr"/>
            <a:r>
              <a:rPr lang="en-US" sz="2800" b="1" dirty="0" smtClean="0"/>
              <a:t>For example, gas stations.</a:t>
            </a:r>
            <a:endParaRPr lang="en-US" sz="2800"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3581400" y="872073"/>
            <a:ext cx="4953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efficiency wage </a:t>
            </a:r>
            <a:r>
              <a:rPr lang="en-US" sz="2800" b="1" dirty="0" smtClean="0"/>
              <a:t>–</a:t>
            </a:r>
          </a:p>
          <a:p>
            <a:pPr algn="ctr"/>
            <a:r>
              <a:rPr lang="en-US" sz="2800" b="1" dirty="0" smtClean="0"/>
              <a:t>managers pay workers more than the market clearing wage to increase their productivity</a:t>
            </a:r>
          </a:p>
          <a:p>
            <a:pPr algn="ctr"/>
            <a:endParaRPr lang="en-US" sz="1400" b="1" dirty="0" smtClean="0"/>
          </a:p>
          <a:p>
            <a:pPr algn="ctr"/>
            <a:r>
              <a:rPr lang="en-US" sz="2800" b="1" dirty="0" smtClean="0"/>
              <a:t>The most famous example of this is Henry Ford paying $5/day when the prevailing wage was $2.50/day.  His productivity significantly increased.</a:t>
            </a:r>
            <a:endParaRPr lang="en-US" sz="2800" b="1" dirty="0" smtClean="0"/>
          </a:p>
        </p:txBody>
      </p:sp>
      <p:pic>
        <p:nvPicPr>
          <p:cNvPr id="6" name="Picture 5" descr="Ford-Headline.jpg"/>
          <p:cNvPicPr>
            <a:picLocks noChangeAspect="1"/>
          </p:cNvPicPr>
          <p:nvPr/>
        </p:nvPicPr>
        <p:blipFill>
          <a:blip r:embed="rId2"/>
          <a:srcRect l="12500" r="12500"/>
          <a:stretch>
            <a:fillRect/>
          </a:stretch>
        </p:blipFill>
        <p:spPr>
          <a:xfrm>
            <a:off x="304800" y="1123912"/>
            <a:ext cx="2743200" cy="3581438"/>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232" y="133350"/>
            <a:ext cx="58843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New Keynesian Model</a:t>
            </a:r>
            <a:endParaRPr lang="en-US" sz="4800" b="1" u="sng" dirty="0" smtClean="0">
              <a:solidFill>
                <a:srgbClr val="002060"/>
              </a:solidFill>
              <a:effectLst>
                <a:outerShdw blurRad="38100" dist="38100" dir="2700000" algn="tl">
                  <a:srgbClr val="000000">
                    <a:alpha val="43137"/>
                  </a:srgbClr>
                </a:outerShdw>
              </a:effectLst>
            </a:endParaRPr>
          </a:p>
        </p:txBody>
      </p:sp>
      <p:pic>
        <p:nvPicPr>
          <p:cNvPr id="3" name="Picture 2" descr="Ford-Headline.jpg"/>
          <p:cNvPicPr>
            <a:picLocks noChangeAspect="1"/>
          </p:cNvPicPr>
          <p:nvPr/>
        </p:nvPicPr>
        <p:blipFill>
          <a:blip r:embed="rId2"/>
          <a:srcRect l="12500" r="12500"/>
          <a:stretch>
            <a:fillRect/>
          </a:stretch>
        </p:blipFill>
        <p:spPr>
          <a:xfrm>
            <a:off x="304800" y="1123912"/>
            <a:ext cx="2743200" cy="3581438"/>
          </a:xfrm>
          <a:prstGeom prst="rect">
            <a:avLst/>
          </a:prstGeom>
          <a:ln>
            <a:solidFill>
              <a:schemeClr val="tx1"/>
            </a:solidFill>
          </a:ln>
        </p:spPr>
      </p:pic>
      <p:sp>
        <p:nvSpPr>
          <p:cNvPr id="6" name="TextBox 5"/>
          <p:cNvSpPr txBox="1"/>
          <p:nvPr/>
        </p:nvSpPr>
        <p:spPr>
          <a:xfrm>
            <a:off x="3581400" y="872073"/>
            <a:ext cx="4953000" cy="4401205"/>
          </a:xfrm>
          <a:prstGeom prst="rect">
            <a:avLst/>
          </a:prstGeom>
          <a:noFill/>
        </p:spPr>
        <p:txBody>
          <a:bodyPr wrap="square" rtlCol="0">
            <a:spAutoFit/>
          </a:bodyPr>
          <a:lstStyle/>
          <a:p>
            <a:pPr>
              <a:buFont typeface="Arial" pitchFamily="34" charset="0"/>
              <a:buChar char="•"/>
            </a:pPr>
            <a:r>
              <a:rPr lang="en-US" sz="2800" b="1" dirty="0" smtClean="0"/>
              <a:t> avoiding shirking</a:t>
            </a:r>
          </a:p>
          <a:p>
            <a:pPr lvl="1">
              <a:buFont typeface="Courier New" pitchFamily="49" charset="0"/>
              <a:buChar char="o"/>
            </a:pPr>
            <a:r>
              <a:rPr lang="en-US" sz="2800" b="1" dirty="0" smtClean="0"/>
              <a:t> </a:t>
            </a:r>
            <a:r>
              <a:rPr lang="en-US" sz="2800" b="1" dirty="0" smtClean="0"/>
              <a:t>threat of firing greater</a:t>
            </a:r>
            <a:endParaRPr lang="en-US" sz="2800" b="1" dirty="0" smtClean="0"/>
          </a:p>
          <a:p>
            <a:pPr>
              <a:buFont typeface="Arial" pitchFamily="34" charset="0"/>
              <a:buChar char="•"/>
            </a:pPr>
            <a:r>
              <a:rPr lang="en-US" sz="2800" b="1" dirty="0" smtClean="0"/>
              <a:t> minimizing turnover</a:t>
            </a:r>
          </a:p>
          <a:p>
            <a:pPr lvl="1">
              <a:buFont typeface="Courier New" pitchFamily="49" charset="0"/>
              <a:buChar char="o"/>
            </a:pPr>
            <a:r>
              <a:rPr lang="en-US" sz="2800" b="1" dirty="0" smtClean="0"/>
              <a:t> </a:t>
            </a:r>
            <a:r>
              <a:rPr lang="en-US" sz="2800" b="1" dirty="0" smtClean="0"/>
              <a:t>less quitting, less training</a:t>
            </a:r>
            <a:endParaRPr lang="en-US" sz="2800" b="1" dirty="0" smtClean="0"/>
          </a:p>
          <a:p>
            <a:pPr>
              <a:buFont typeface="Arial" pitchFamily="34" charset="0"/>
              <a:buChar char="•"/>
            </a:pPr>
            <a:r>
              <a:rPr lang="en-US" sz="2800" b="1" dirty="0" smtClean="0"/>
              <a:t> adverse selection</a:t>
            </a:r>
          </a:p>
          <a:p>
            <a:pPr lvl="1">
              <a:buFont typeface="Courier New" pitchFamily="49" charset="0"/>
              <a:buChar char="o"/>
            </a:pPr>
            <a:r>
              <a:rPr lang="en-US" sz="2800" b="1" dirty="0" smtClean="0"/>
              <a:t> </a:t>
            </a:r>
            <a:r>
              <a:rPr lang="en-US" sz="2800" b="1" dirty="0" smtClean="0"/>
              <a:t>better applicants</a:t>
            </a:r>
            <a:endParaRPr lang="en-US" sz="2800" b="1" dirty="0" smtClean="0"/>
          </a:p>
          <a:p>
            <a:pPr>
              <a:buFont typeface="Arial" pitchFamily="34" charset="0"/>
              <a:buChar char="•"/>
            </a:pPr>
            <a:r>
              <a:rPr lang="en-US" sz="2800" b="1" dirty="0" smtClean="0"/>
              <a:t> sociological</a:t>
            </a:r>
          </a:p>
          <a:p>
            <a:pPr lvl="1">
              <a:buFont typeface="Courier New" pitchFamily="49" charset="0"/>
              <a:buChar char="o"/>
            </a:pPr>
            <a:r>
              <a:rPr lang="en-US" sz="2800" b="1" dirty="0" smtClean="0"/>
              <a:t> </a:t>
            </a:r>
            <a:r>
              <a:rPr lang="en-US" sz="2800" b="1" dirty="0" smtClean="0"/>
              <a:t>higher morale</a:t>
            </a:r>
          </a:p>
          <a:p>
            <a:pPr>
              <a:buFont typeface="Arial" pitchFamily="34" charset="0"/>
              <a:buChar char="•"/>
            </a:pPr>
            <a:r>
              <a:rPr lang="en-US" sz="2800" b="1" dirty="0" smtClean="0"/>
              <a:t> nutritional</a:t>
            </a:r>
          </a:p>
          <a:p>
            <a:pPr lvl="1">
              <a:buFont typeface="Courier New" pitchFamily="49" charset="0"/>
              <a:buChar char="o"/>
            </a:pPr>
            <a:r>
              <a:rPr lang="en-US" sz="2800" b="1" dirty="0" smtClean="0"/>
              <a:t> </a:t>
            </a:r>
            <a:r>
              <a:rPr lang="en-US" sz="2800" b="1" dirty="0" smtClean="0"/>
              <a:t>eat better</a:t>
            </a:r>
            <a:endParaRPr lang="en-US" sz="2800"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endParaRPr lang="en-US" sz="4800" b="1" u="sng" dirty="0" smtClean="0">
              <a:solidFill>
                <a:srgbClr val="002060"/>
              </a:solidFill>
              <a:effectLst>
                <a:outerShdw blurRad="38100" dist="38100" dir="2700000" algn="tl">
                  <a:srgbClr val="000000">
                    <a:alpha val="43137"/>
                  </a:srgbClr>
                </a:outerShdw>
              </a:effectLst>
            </a:endParaRPr>
          </a:p>
        </p:txBody>
      </p:sp>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1809750"/>
                  <a:ext cx="1066800" cy="523220"/>
                </a:xfrm>
                <a:prstGeom prst="rect">
                  <a:avLst/>
                </a:prstGeom>
                <a:noFill/>
              </p:spPr>
              <p:txBody>
                <a:bodyPr wrap="square" rtlCol="0">
                  <a:spAutoFit/>
                </a:bodyPr>
                <a:lstStyle/>
                <a:p>
                  <a:pPr algn="ctr"/>
                  <a:r>
                    <a:rPr lang="en-US" sz="2800" b="1" dirty="0" smtClean="0"/>
                    <a:t>SR</a:t>
                  </a:r>
                  <a:r>
                    <a:rPr lang="en-US" sz="2800" b="1" dirty="0" smtClean="0"/>
                    <a:t>AS</a:t>
                  </a:r>
                  <a:endParaRPr lang="en-US" sz="2800" b="1" dirty="0" smtClean="0"/>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0668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dirty="0" smtClean="0"/>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8" name="TextBox 17"/>
          <p:cNvSpPr txBox="1"/>
          <p:nvPr/>
        </p:nvSpPr>
        <p:spPr>
          <a:xfrm>
            <a:off x="5486400" y="1047750"/>
            <a:ext cx="3810000" cy="3539430"/>
          </a:xfrm>
          <a:prstGeom prst="rect">
            <a:avLst/>
          </a:prstGeom>
          <a:noFill/>
        </p:spPr>
        <p:txBody>
          <a:bodyPr wrap="square" rtlCol="0">
            <a:spAutoFit/>
          </a:bodyPr>
          <a:lstStyle/>
          <a:p>
            <a:pPr>
              <a:buFont typeface="Arial" pitchFamily="34" charset="0"/>
              <a:buChar char="•"/>
            </a:pPr>
            <a:r>
              <a:rPr lang="en-US" sz="2800" b="1" dirty="0" smtClean="0"/>
              <a:t> bubble theory</a:t>
            </a:r>
          </a:p>
          <a:p>
            <a:pPr>
              <a:buFont typeface="Arial" pitchFamily="34" charset="0"/>
              <a:buChar char="•"/>
            </a:pPr>
            <a:r>
              <a:rPr lang="en-US" sz="2800" b="1" dirty="0" smtClean="0"/>
              <a:t> </a:t>
            </a:r>
            <a:r>
              <a:rPr lang="en-US" sz="2800" b="1" dirty="0" err="1" smtClean="0"/>
              <a:t>malinvestments</a:t>
            </a:r>
            <a:endParaRPr lang="en-US" sz="2800" b="1" dirty="0" smtClean="0"/>
          </a:p>
          <a:p>
            <a:pPr>
              <a:buFont typeface="Arial" pitchFamily="34" charset="0"/>
              <a:buChar char="•"/>
            </a:pPr>
            <a:r>
              <a:rPr lang="en-US" sz="2800" b="1" dirty="0" smtClean="0"/>
              <a:t> </a:t>
            </a:r>
            <a:r>
              <a:rPr lang="en-US" sz="2800" b="1" dirty="0" smtClean="0"/>
              <a:t>LR / SR distinction</a:t>
            </a:r>
            <a:endParaRPr lang="en-US" sz="2800" b="1" dirty="0" smtClean="0"/>
          </a:p>
          <a:p>
            <a:pPr>
              <a:buFont typeface="Arial" pitchFamily="34" charset="0"/>
              <a:buChar char="•"/>
            </a:pPr>
            <a:r>
              <a:rPr lang="en-US" sz="2800" b="1" dirty="0" smtClean="0"/>
              <a:t> P money illusion</a:t>
            </a:r>
          </a:p>
          <a:p>
            <a:pPr>
              <a:buFont typeface="Arial" pitchFamily="34" charset="0"/>
              <a:buChar char="•"/>
            </a:pPr>
            <a:r>
              <a:rPr lang="en-US" sz="2800" b="1" dirty="0" smtClean="0"/>
              <a:t> interest rate too low</a:t>
            </a:r>
          </a:p>
          <a:p>
            <a:pPr lvl="1">
              <a:buFont typeface="Courier New" pitchFamily="49" charset="0"/>
              <a:buChar char="o"/>
            </a:pPr>
            <a:r>
              <a:rPr lang="en-US" sz="2800" b="1" dirty="0" smtClean="0"/>
              <a:t> </a:t>
            </a:r>
            <a:r>
              <a:rPr lang="en-US" sz="2800" b="1" dirty="0" smtClean="0"/>
              <a:t>natural vs. loan</a:t>
            </a:r>
          </a:p>
          <a:p>
            <a:pPr>
              <a:buFont typeface="Arial" pitchFamily="34" charset="0"/>
              <a:buChar char="•"/>
            </a:pPr>
            <a:r>
              <a:rPr lang="en-US" sz="2800" b="1" i="1" dirty="0" smtClean="0"/>
              <a:t> adaptive </a:t>
            </a:r>
            <a:r>
              <a:rPr lang="en-US" sz="2800" b="1" i="1" dirty="0" smtClean="0"/>
              <a:t>expectations</a:t>
            </a:r>
          </a:p>
          <a:p>
            <a:pPr>
              <a:buFont typeface="Arial" pitchFamily="34" charset="0"/>
              <a:buChar char="•"/>
            </a:pPr>
            <a:r>
              <a:rPr lang="en-US" sz="2800" b="1" i="1" dirty="0" smtClean="0"/>
              <a:t> </a:t>
            </a:r>
            <a:r>
              <a:rPr lang="en-US" sz="2800" b="1" i="1" dirty="0" smtClean="0"/>
              <a:t>hands off policy</a:t>
            </a:r>
            <a:endParaRPr lang="en-US" sz="2800" b="1" i="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endParaRPr lang="en-US" sz="4800" b="1" u="sng" dirty="0" smtClean="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3429000" y="895350"/>
            <a:ext cx="55626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structure of production </a:t>
            </a:r>
            <a:r>
              <a:rPr lang="en-US" sz="2800" b="1" dirty="0" smtClean="0"/>
              <a:t>–</a:t>
            </a:r>
          </a:p>
          <a:p>
            <a:pPr algn="ctr"/>
            <a:r>
              <a:rPr lang="en-US" sz="2800" b="1" dirty="0" smtClean="0"/>
              <a:t>produced goods can be lower order (little capital, short production time) or higher order (more capital, long production time)</a:t>
            </a:r>
          </a:p>
          <a:p>
            <a:pPr algn="ctr"/>
            <a:endParaRPr lang="en-US" sz="1400" b="1" dirty="0" smtClean="0"/>
          </a:p>
          <a:p>
            <a:pPr algn="ctr"/>
            <a:r>
              <a:rPr lang="en-US" sz="2800" b="1" dirty="0" smtClean="0"/>
              <a:t>P</a:t>
            </a:r>
            <a:r>
              <a:rPr lang="en-US" sz="2800" b="1" dirty="0" smtClean="0"/>
              <a:t>roducers try to orient the structure of production to match consumers’ savings preferences (</a:t>
            </a:r>
            <a:r>
              <a:rPr lang="en-US" sz="2800" b="1" dirty="0" err="1" smtClean="0"/>
              <a:t>prefered</a:t>
            </a:r>
            <a:r>
              <a:rPr lang="en-US" sz="2800" b="1" dirty="0" smtClean="0"/>
              <a:t> higher/lower order mix).</a:t>
            </a:r>
            <a:endParaRPr lang="en-US" sz="2800" b="1" dirty="0" smtClean="0"/>
          </a:p>
        </p:txBody>
      </p:sp>
      <p:pic>
        <p:nvPicPr>
          <p:cNvPr id="6" name="Picture 5" descr="triangle.gif"/>
          <p:cNvPicPr>
            <a:picLocks noChangeAspect="1"/>
          </p:cNvPicPr>
          <p:nvPr/>
        </p:nvPicPr>
        <p:blipFill>
          <a:blip r:embed="rId2"/>
          <a:stretch>
            <a:fillRect/>
          </a:stretch>
        </p:blipFill>
        <p:spPr>
          <a:xfrm>
            <a:off x="152400" y="1870710"/>
            <a:ext cx="3227070" cy="2148840"/>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200400" y="895350"/>
            <a:ext cx="5867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present discounted value (PDV) </a:t>
            </a:r>
            <a:r>
              <a:rPr lang="en-US" sz="2800" b="1" dirty="0" smtClean="0"/>
              <a:t>–</a:t>
            </a:r>
          </a:p>
          <a:p>
            <a:pPr algn="ctr"/>
            <a:r>
              <a:rPr lang="en-US" sz="2800" b="1" dirty="0" smtClean="0"/>
              <a:t>today’s value of future payment</a:t>
            </a:r>
          </a:p>
          <a:p>
            <a:pPr algn="ctr"/>
            <a:endParaRPr lang="en-US" sz="1400" b="1" dirty="0" smtClean="0"/>
          </a:p>
          <a:p>
            <a:pPr algn="ctr"/>
            <a:r>
              <a:rPr lang="en-US" sz="2800" b="1" dirty="0" smtClean="0"/>
              <a:t>The present discounted value of an investment is higher with lower interest rates</a:t>
            </a:r>
            <a:r>
              <a:rPr lang="en-US" sz="2800" b="1" dirty="0" smtClean="0"/>
              <a:t>.  So when interest rates are low, investments become more attractive.  When interest rates rise, investments already made become less profitable (or unprofitable).</a:t>
            </a:r>
            <a:endParaRPr lang="en-US" sz="2800" b="1" dirty="0" smtClean="0"/>
          </a:p>
        </p:txBody>
      </p:sp>
      <p:pic>
        <p:nvPicPr>
          <p:cNvPr id="5" name="Picture 4" descr="npv.jpg"/>
          <p:cNvPicPr>
            <a:picLocks noChangeAspect="1"/>
          </p:cNvPicPr>
          <p:nvPr/>
        </p:nvPicPr>
        <p:blipFill>
          <a:blip r:embed="rId2"/>
          <a:stretch>
            <a:fillRect/>
          </a:stretch>
        </p:blipFill>
        <p:spPr>
          <a:xfrm>
            <a:off x="190500" y="2057400"/>
            <a:ext cx="2933700" cy="1885950"/>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8" name="Group 1"/>
              <p:cNvGrpSpPr/>
              <p:nvPr/>
            </p:nvGrpSpPr>
            <p:grpSpPr>
              <a:xfrm>
                <a:off x="381000" y="1123950"/>
                <a:ext cx="5029200" cy="3657600"/>
                <a:chOff x="381000" y="1123950"/>
                <a:chExt cx="5029200" cy="3657600"/>
              </a:xfrm>
            </p:grpSpPr>
            <p:sp>
              <p:nvSpPr>
                <p:cNvPr id="11"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0" y="1809750"/>
                  <a:ext cx="1066800" cy="523220"/>
                </a:xfrm>
                <a:prstGeom prst="rect">
                  <a:avLst/>
                </a:prstGeom>
                <a:noFill/>
              </p:spPr>
              <p:txBody>
                <a:bodyPr wrap="square" rtlCol="0">
                  <a:spAutoFit/>
                </a:bodyPr>
                <a:lstStyle/>
                <a:p>
                  <a:pPr algn="ctr"/>
                  <a:r>
                    <a:rPr lang="en-US" sz="2800" b="1" dirty="0" smtClean="0"/>
                    <a:t>SR</a:t>
                  </a:r>
                  <a:r>
                    <a:rPr lang="en-US" sz="2800" b="1" dirty="0" smtClean="0"/>
                    <a:t>AS</a:t>
                  </a:r>
                  <a:endParaRPr lang="en-US" sz="2800" b="1" dirty="0" smtClean="0"/>
                </a:p>
              </p:txBody>
            </p:sp>
            <p:sp>
              <p:nvSpPr>
                <p:cNvPr id="15" name="TextBox 14"/>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6" name="TextBox 15"/>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4"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5600" y="1352550"/>
              <a:ext cx="10668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dirty="0" smtClean="0"/>
            </a:p>
          </p:txBody>
        </p:sp>
        <p:sp>
          <p:nvSpPr>
            <p:cNvPr id="7" name="TextBox 6"/>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
        <p:nvSpPr>
          <p:cNvPr id="17" name="TextBox 16"/>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endParaRPr lang="en-US" sz="4800" b="1" u="sng" dirty="0" smtClean="0">
              <a:solidFill>
                <a:srgbClr val="002060"/>
              </a:solidFill>
              <a:effectLst>
                <a:outerShdw blurRad="38100" dist="38100" dir="2700000" algn="tl">
                  <a:srgbClr val="000000">
                    <a:alpha val="43137"/>
                  </a:srgbClr>
                </a:outerShdw>
              </a:effectLst>
            </a:endParaRPr>
          </a:p>
        </p:txBody>
      </p:sp>
      <p:sp>
        <p:nvSpPr>
          <p:cNvPr id="18" name="TextBox 17"/>
          <p:cNvSpPr txBox="1"/>
          <p:nvPr/>
        </p:nvSpPr>
        <p:spPr>
          <a:xfrm>
            <a:off x="6172200" y="1898868"/>
            <a:ext cx="2362200" cy="1815882"/>
          </a:xfrm>
          <a:prstGeom prst="rect">
            <a:avLst/>
          </a:prstGeom>
          <a:noFill/>
        </p:spPr>
        <p:txBody>
          <a:bodyPr wrap="square" rtlCol="0">
            <a:spAutoFit/>
          </a:bodyPr>
          <a:lstStyle/>
          <a:p>
            <a:pPr algn="ctr"/>
            <a:r>
              <a:rPr lang="en-US" sz="2800" b="1" dirty="0" smtClean="0"/>
              <a:t>At long run equilibrium, LRAS, SRAS, &amp; AD intersect.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endParaRPr lang="en-US" sz="4800" b="1" u="sng" dirty="0" smtClean="0">
              <a:solidFill>
                <a:srgbClr val="002060"/>
              </a:solidFill>
              <a:effectLst>
                <a:outerShdw blurRad="38100" dist="38100" dir="2700000" algn="tl">
                  <a:srgbClr val="000000">
                    <a:alpha val="43137"/>
                  </a:srgbClr>
                </a:outerShdw>
              </a:effectLst>
            </a:endParaRPr>
          </a:p>
        </p:txBody>
      </p:sp>
      <p:sp>
        <p:nvSpPr>
          <p:cNvPr id="4" name="TextBox 3"/>
          <p:cNvSpPr txBox="1"/>
          <p:nvPr/>
        </p:nvSpPr>
        <p:spPr>
          <a:xfrm>
            <a:off x="4038600" y="1039832"/>
            <a:ext cx="4953000" cy="3970318"/>
          </a:xfrm>
          <a:prstGeom prst="rect">
            <a:avLst/>
          </a:prstGeom>
          <a:noFill/>
        </p:spPr>
        <p:txBody>
          <a:bodyPr wrap="square" rtlCol="0">
            <a:spAutoFit/>
          </a:bodyPr>
          <a:lstStyle/>
          <a:p>
            <a:pPr algn="ctr"/>
            <a:r>
              <a:rPr lang="en-US" sz="2800" b="1" dirty="0" smtClean="0"/>
              <a:t>Austrian business cycle theory is a bubble theory of business cycles.  </a:t>
            </a:r>
            <a:r>
              <a:rPr lang="en-US" sz="2800" b="1" dirty="0" smtClean="0"/>
              <a:t>Government expansion of the money supply leads to lower interest rates.  Companies re-orient their structure of production toward more </a:t>
            </a:r>
            <a:r>
              <a:rPr lang="en-US" sz="2800" b="1" dirty="0" err="1" smtClean="0"/>
              <a:t>roundabount</a:t>
            </a:r>
            <a:r>
              <a:rPr lang="en-US" sz="2800" b="1" dirty="0" smtClean="0"/>
              <a:t> production (more investment) as a result.</a:t>
            </a:r>
            <a:endParaRPr lang="en-US" sz="2800" b="1" dirty="0" smtClean="0"/>
          </a:p>
        </p:txBody>
      </p:sp>
      <p:pic>
        <p:nvPicPr>
          <p:cNvPr id="5" name="Picture 4"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038600" y="1047750"/>
            <a:ext cx="4953000" cy="3970318"/>
          </a:xfrm>
          <a:prstGeom prst="rect">
            <a:avLst/>
          </a:prstGeom>
          <a:noFill/>
        </p:spPr>
        <p:txBody>
          <a:bodyPr wrap="square" rtlCol="0">
            <a:spAutoFit/>
          </a:bodyPr>
          <a:lstStyle/>
          <a:p>
            <a:pPr algn="ctr"/>
            <a:r>
              <a:rPr lang="en-US" sz="2800" b="1" dirty="0" smtClean="0"/>
              <a:t>That re-orientation is due to a belief that consumer preferences for higher/lower order mix have changed and to the present discounted value of investments rising, both of which are triggered by companies misinterpreting lower interest rates</a:t>
            </a:r>
            <a:r>
              <a:rPr lang="en-US" sz="2800" b="1" dirty="0" smtClean="0"/>
              <a:t>.</a:t>
            </a:r>
            <a:endParaRPr lang="en-US" sz="2800" b="1" dirty="0" smtClean="0"/>
          </a:p>
        </p:txBody>
      </p:sp>
      <p:pic>
        <p:nvPicPr>
          <p:cNvPr id="4" name="Picture 3"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038600" y="1047750"/>
            <a:ext cx="4953000" cy="3970318"/>
          </a:xfrm>
          <a:prstGeom prst="rect">
            <a:avLst/>
          </a:prstGeom>
          <a:noFill/>
        </p:spPr>
        <p:txBody>
          <a:bodyPr wrap="square" rtlCol="0">
            <a:spAutoFit/>
          </a:bodyPr>
          <a:lstStyle/>
          <a:p>
            <a:pPr algn="ctr"/>
            <a:r>
              <a:rPr lang="en-US" sz="2800" b="1" dirty="0" smtClean="0"/>
              <a:t>When interest rates later rise back from their temporary bank (loan) rate to the natural rate, real consumer preferences have re-asserted themselves and the present discounted value of investments drops.  Past investments have thus been revealed to be </a:t>
            </a:r>
            <a:r>
              <a:rPr lang="en-US" sz="2800" b="1" dirty="0" err="1" smtClean="0"/>
              <a:t>malinvestments</a:t>
            </a:r>
            <a:r>
              <a:rPr lang="en-US" sz="2800" b="1" dirty="0" smtClean="0"/>
              <a:t>.</a:t>
            </a:r>
            <a:endParaRPr lang="en-US" sz="2800" b="1" dirty="0" smtClean="0"/>
          </a:p>
        </p:txBody>
      </p:sp>
      <p:pic>
        <p:nvPicPr>
          <p:cNvPr id="4" name="Picture 3"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038600" y="895350"/>
            <a:ext cx="4953000" cy="4185761"/>
          </a:xfrm>
          <a:prstGeom prst="rect">
            <a:avLst/>
          </a:prstGeom>
          <a:noFill/>
        </p:spPr>
        <p:txBody>
          <a:bodyPr wrap="square" rtlCol="0">
            <a:spAutoFit/>
          </a:bodyPr>
          <a:lstStyle/>
          <a:p>
            <a:pPr algn="ctr"/>
            <a:r>
              <a:rPr lang="en-US" sz="2800" b="1" dirty="0" smtClean="0"/>
              <a:t>Companies then have to abandon some of these bad investments, shrinking output.</a:t>
            </a:r>
          </a:p>
          <a:p>
            <a:pPr algn="ctr"/>
            <a:endParaRPr lang="en-US" sz="1400" b="1" dirty="0" smtClean="0"/>
          </a:p>
          <a:p>
            <a:pPr algn="ctr"/>
            <a:r>
              <a:rPr lang="en-US" sz="2800" b="1" dirty="0" smtClean="0"/>
              <a:t>So Austrian business cycle theory predicts a boom phase (or bubble) caused by artificially low interest rates and a bust phase caused by interest rates correcting themselves.</a:t>
            </a:r>
            <a:endParaRPr lang="en-US" sz="2800" b="1" dirty="0" smtClean="0"/>
          </a:p>
        </p:txBody>
      </p:sp>
      <p:pic>
        <p:nvPicPr>
          <p:cNvPr id="4" name="Picture 3" descr="kaynes_vs_hayek_rap.jpg"/>
          <p:cNvPicPr>
            <a:picLocks noChangeAspect="1"/>
          </p:cNvPicPr>
          <p:nvPr/>
        </p:nvPicPr>
        <p:blipFill>
          <a:blip r:embed="rId2"/>
          <a:stretch>
            <a:fillRect/>
          </a:stretch>
        </p:blipFill>
        <p:spPr>
          <a:xfrm>
            <a:off x="304800" y="1352550"/>
            <a:ext cx="3673792" cy="2913698"/>
          </a:xfrm>
          <a:prstGeom prst="rect">
            <a:avLst/>
          </a:prstGeom>
          <a:ln>
            <a:solidFill>
              <a:schemeClr val="tx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3350"/>
            <a:ext cx="629762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Macroeconomic Models</a:t>
            </a:r>
            <a:endParaRPr lang="en-US" sz="4800" b="1" u="sng" dirty="0" smtClean="0">
              <a:solidFill>
                <a:srgbClr val="00206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nvGraphicFramePr>
        <p:xfrm>
          <a:off x="762000" y="1123950"/>
          <a:ext cx="7620000" cy="3657600"/>
        </p:xfrm>
        <a:graphic>
          <a:graphicData uri="http://schemas.openxmlformats.org/drawingml/2006/table">
            <a:tbl>
              <a:tblPr firstRow="1" bandRow="1">
                <a:tableStyleId>{7E9639D4-E3E2-4D34-9284-5A2195B3D0D7}</a:tableStyleId>
              </a:tblPr>
              <a:tblGrid>
                <a:gridCol w="3167866"/>
                <a:gridCol w="1912134"/>
                <a:gridCol w="2540000"/>
              </a:tblGrid>
              <a:tr h="169765">
                <a:tc>
                  <a:txBody>
                    <a:bodyPr/>
                    <a:lstStyle/>
                    <a:p>
                      <a:pPr algn="ctr"/>
                      <a:r>
                        <a:rPr lang="en-US" sz="2400" b="1" dirty="0" smtClean="0"/>
                        <a:t>Model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Expectations</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Policy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765">
                <a:tc>
                  <a:txBody>
                    <a:bodyPr/>
                    <a:lstStyle/>
                    <a:p>
                      <a:pPr algn="l"/>
                      <a:r>
                        <a:rPr lang="en-US" sz="2400" b="1" dirty="0" smtClean="0"/>
                        <a:t>classical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static</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orthodox</a:t>
                      </a:r>
                      <a:r>
                        <a:rPr lang="en-US" sz="2400" b="1" baseline="0" dirty="0" smtClean="0"/>
                        <a:t> Keynesian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erratic</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fiscal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monetarist</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adaptive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monetary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new classical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rational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real business cycle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rational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9765">
                <a:tc>
                  <a:txBody>
                    <a:bodyPr/>
                    <a:lstStyle/>
                    <a:p>
                      <a:pPr algn="l"/>
                      <a:r>
                        <a:rPr lang="en-US" sz="2400" b="1" dirty="0" smtClean="0"/>
                        <a:t>new Keynesian</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rational</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fiscal, monetary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446">
                <a:tc>
                  <a:txBody>
                    <a:bodyPr/>
                    <a:lstStyle/>
                    <a:p>
                      <a:pPr algn="l"/>
                      <a:r>
                        <a:rPr lang="en-US" sz="2400" b="1" dirty="0" smtClean="0"/>
                        <a:t>Austrian business</a:t>
                      </a:r>
                      <a:r>
                        <a:rPr lang="en-US" sz="2400" b="1" baseline="0" dirty="0" smtClean="0"/>
                        <a:t> cycle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adaptive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t>hands off</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endParaRPr lang="en-US" sz="4800" b="1" u="sng" dirty="0" smtClean="0">
              <a:solidFill>
                <a:srgbClr val="002060"/>
              </a:solidFill>
              <a:effectLst>
                <a:outerShdw blurRad="38100" dist="38100" dir="2700000" algn="tl">
                  <a:srgbClr val="000000">
                    <a:alpha val="43137"/>
                  </a:srgbClr>
                </a:outerShdw>
              </a:effectLst>
            </a:endParaRPr>
          </a:p>
        </p:txBody>
      </p:sp>
      <p:sp>
        <p:nvSpPr>
          <p:cNvPr id="18" name="TextBox 17"/>
          <p:cNvSpPr txBox="1"/>
          <p:nvPr/>
        </p:nvSpPr>
        <p:spPr>
          <a:xfrm>
            <a:off x="5715000" y="2419350"/>
            <a:ext cx="3124200" cy="954107"/>
          </a:xfrm>
          <a:prstGeom prst="rect">
            <a:avLst/>
          </a:prstGeom>
          <a:noFill/>
        </p:spPr>
        <p:txBody>
          <a:bodyPr wrap="square" rtlCol="0">
            <a:spAutoFit/>
          </a:bodyPr>
          <a:lstStyle/>
          <a:p>
            <a:pPr algn="ctr"/>
            <a:r>
              <a:rPr lang="en-US" sz="2800" b="1" dirty="0" smtClean="0"/>
              <a:t>Shifts in LRAS bring SRAS with </a:t>
            </a:r>
            <a:r>
              <a:rPr lang="en-US" sz="2800" b="1" dirty="0" smtClean="0"/>
              <a:t>it.</a:t>
            </a:r>
          </a:p>
        </p:txBody>
      </p:sp>
      <p:grpSp>
        <p:nvGrpSpPr>
          <p:cNvPr id="31" name="Group 30"/>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9" name="Group 1"/>
                <p:cNvGrpSpPr/>
                <p:nvPr/>
              </p:nvGrpSpPr>
              <p:grpSpPr>
                <a:xfrm>
                  <a:off x="381000" y="1123950"/>
                  <a:ext cx="5029200" cy="3657600"/>
                  <a:chOff x="381000" y="1123950"/>
                  <a:chExt cx="5029200" cy="3657600"/>
                </a:xfrm>
              </p:grpSpPr>
              <p:sp>
                <p:nvSpPr>
                  <p:cNvPr id="12"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14800" y="1809750"/>
                    <a:ext cx="1219200" cy="523220"/>
                  </a:xfrm>
                  <a:prstGeom prst="rect">
                    <a:avLst/>
                  </a:prstGeom>
                  <a:noFill/>
                </p:spPr>
                <p:txBody>
                  <a:bodyPr wrap="square" rtlCol="0">
                    <a:spAutoFit/>
                  </a:bodyPr>
                  <a:lstStyle/>
                  <a:p>
                    <a:pPr algn="ctr"/>
                    <a:r>
                      <a:rPr lang="en-US" sz="2800" b="1" dirty="0" smtClean="0"/>
                      <a:t>SR</a:t>
                    </a:r>
                    <a:r>
                      <a:rPr lang="en-US" sz="2800" b="1" dirty="0" smtClean="0"/>
                      <a:t>AS</a:t>
                    </a:r>
                    <a:r>
                      <a:rPr lang="en-US" sz="2800" b="1" baseline="-25000" dirty="0" smtClean="0"/>
                      <a:t>1</a:t>
                    </a:r>
                    <a:endParaRPr lang="en-US" sz="2800" b="1" baseline="-25000" dirty="0" smtClean="0"/>
                  </a:p>
                </p:txBody>
              </p:sp>
              <p:sp>
                <p:nvSpPr>
                  <p:cNvPr id="16" name="TextBox 15"/>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7"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10"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95600" y="1352550"/>
                <a:ext cx="1143000" cy="523220"/>
              </a:xfrm>
              <a:prstGeom prst="rect">
                <a:avLst/>
              </a:prstGeom>
              <a:noFill/>
            </p:spPr>
            <p:txBody>
              <a:bodyPr wrap="square" rtlCol="0">
                <a:spAutoFit/>
              </a:bodyPr>
              <a:lstStyle/>
              <a:p>
                <a:pPr algn="ctr"/>
                <a:r>
                  <a:rPr lang="en-US" sz="2800" b="1" dirty="0" smtClean="0"/>
                  <a:t>LR</a:t>
                </a:r>
                <a:r>
                  <a:rPr lang="en-US" sz="2800" b="1" dirty="0" smtClean="0"/>
                  <a:t>AS</a:t>
                </a:r>
                <a:r>
                  <a:rPr lang="en-US" sz="2800" b="1" baseline="-25000" dirty="0" smtClean="0"/>
                  <a:t>1</a:t>
                </a:r>
                <a:endParaRPr lang="en-US" sz="2800" b="1" baseline="-25000" dirty="0" smtClean="0"/>
              </a:p>
            </p:txBody>
          </p:sp>
          <p:sp>
            <p:nvSpPr>
              <p:cNvPr id="8" name="TextBox 7"/>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19" name="Straight Connector 18"/>
            <p:cNvCxnSpPr/>
            <p:nvPr/>
          </p:nvCxnSpPr>
          <p:spPr>
            <a:xfrm rot="5400000">
              <a:off x="837406"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5"/>
            <p:cNvCxnSpPr/>
            <p:nvPr/>
          </p:nvCxnSpPr>
          <p:spPr>
            <a:xfrm rot="10800000" flipV="1">
              <a:off x="1295400" y="1504948"/>
              <a:ext cx="1981200" cy="1524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19200" y="1362730"/>
              <a:ext cx="1219200" cy="523220"/>
            </a:xfrm>
            <a:prstGeom prst="rect">
              <a:avLst/>
            </a:prstGeom>
            <a:noFill/>
          </p:spPr>
          <p:txBody>
            <a:bodyPr wrap="square" rtlCol="0">
              <a:spAutoFit/>
            </a:bodyPr>
            <a:lstStyle/>
            <a:p>
              <a:pPr algn="ctr"/>
              <a:r>
                <a:rPr lang="en-US" sz="2800" b="1" dirty="0" smtClean="0"/>
                <a:t>LR</a:t>
              </a:r>
              <a:r>
                <a:rPr lang="en-US" sz="2800" b="1" dirty="0" smtClean="0"/>
                <a:t>AS</a:t>
              </a:r>
              <a:r>
                <a:rPr lang="en-US" sz="2800" b="1" baseline="-25000" dirty="0" smtClean="0"/>
                <a:t>2</a:t>
              </a:r>
              <a:endParaRPr lang="en-US" sz="2800" b="1" baseline="-25000" dirty="0" smtClean="0"/>
            </a:p>
          </p:txBody>
        </p:sp>
        <p:sp>
          <p:nvSpPr>
            <p:cNvPr id="23" name="TextBox 22"/>
            <p:cNvSpPr txBox="1"/>
            <p:nvPr/>
          </p:nvSpPr>
          <p:spPr>
            <a:xfrm>
              <a:off x="1143000" y="2886730"/>
              <a:ext cx="1219200" cy="523220"/>
            </a:xfrm>
            <a:prstGeom prst="rect">
              <a:avLst/>
            </a:prstGeom>
            <a:noFill/>
          </p:spPr>
          <p:txBody>
            <a:bodyPr wrap="square" rtlCol="0">
              <a:spAutoFit/>
            </a:bodyPr>
            <a:lstStyle/>
            <a:p>
              <a:pPr algn="ctr"/>
              <a:r>
                <a:rPr lang="en-US" sz="2800" b="1" dirty="0" smtClean="0"/>
                <a:t>SR</a:t>
              </a:r>
              <a:r>
                <a:rPr lang="en-US" sz="2800" b="1" dirty="0" smtClean="0"/>
                <a:t>AS</a:t>
              </a:r>
              <a:r>
                <a:rPr lang="en-US" sz="2800" b="1" baseline="-25000" dirty="0" smtClean="0"/>
                <a:t>3</a:t>
              </a:r>
              <a:endParaRPr lang="en-US" sz="2800" b="1" baseline="-25000" dirty="0" smtClean="0"/>
            </a:p>
          </p:txBody>
        </p:sp>
        <p:cxnSp>
          <p:nvCxnSpPr>
            <p:cNvPr id="24" name="Straight Arrow Connector 23"/>
            <p:cNvCxnSpPr/>
            <p:nvPr/>
          </p:nvCxnSpPr>
          <p:spPr>
            <a:xfrm rot="10800000">
              <a:off x="2209800" y="3790950"/>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4600" y="3787973"/>
              <a:ext cx="228600" cy="307777"/>
            </a:xfrm>
            <a:prstGeom prst="rect">
              <a:avLst/>
            </a:prstGeom>
            <a:noFill/>
          </p:spPr>
          <p:txBody>
            <a:bodyPr wrap="square" rtlCol="0">
              <a:spAutoFit/>
            </a:bodyPr>
            <a:lstStyle/>
            <a:p>
              <a:pPr algn="ctr"/>
              <a:r>
                <a:rPr lang="en-US" sz="1400" b="1" dirty="0" smtClean="0"/>
                <a:t>1</a:t>
              </a:r>
            </a:p>
          </p:txBody>
        </p:sp>
        <p:cxnSp>
          <p:nvCxnSpPr>
            <p:cNvPr id="27" name="Straight Arrow Connector 26"/>
            <p:cNvCxnSpPr/>
            <p:nvPr/>
          </p:nvCxnSpPr>
          <p:spPr>
            <a:xfrm rot="10800000">
              <a:off x="2590800" y="2038351"/>
              <a:ext cx="762000" cy="609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24200" y="2263973"/>
              <a:ext cx="228600" cy="307777"/>
            </a:xfrm>
            <a:prstGeom prst="rect">
              <a:avLst/>
            </a:prstGeom>
            <a:noFill/>
          </p:spPr>
          <p:txBody>
            <a:bodyPr wrap="square" rtlCol="0">
              <a:spAutoFit/>
            </a:bodyPr>
            <a:lstStyle/>
            <a:p>
              <a:pPr algn="ctr"/>
              <a:r>
                <a:rPr lang="en-US" sz="1400" b="1" dirty="0" smtClean="0"/>
                <a:t>2</a:t>
              </a:r>
              <a:endParaRPr lang="en-US" sz="1400" b="1" dirty="0" smtClean="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endParaRPr lang="en-US" sz="4800" b="1" u="sng" dirty="0" smtClean="0">
              <a:solidFill>
                <a:srgbClr val="002060"/>
              </a:solidFill>
              <a:effectLst>
                <a:outerShdw blurRad="38100" dist="38100" dir="2700000" algn="tl">
                  <a:srgbClr val="000000">
                    <a:alpha val="43137"/>
                  </a:srgbClr>
                </a:outerShdw>
              </a:effectLst>
            </a:endParaRPr>
          </a:p>
        </p:txBody>
      </p:sp>
      <p:sp>
        <p:nvSpPr>
          <p:cNvPr id="19" name="TextBox 18"/>
          <p:cNvSpPr txBox="1"/>
          <p:nvPr/>
        </p:nvSpPr>
        <p:spPr>
          <a:xfrm>
            <a:off x="5715000" y="2419350"/>
            <a:ext cx="3124200" cy="954107"/>
          </a:xfrm>
          <a:prstGeom prst="rect">
            <a:avLst/>
          </a:prstGeom>
          <a:noFill/>
        </p:spPr>
        <p:txBody>
          <a:bodyPr wrap="square" rtlCol="0">
            <a:spAutoFit/>
          </a:bodyPr>
          <a:lstStyle/>
          <a:p>
            <a:pPr algn="ctr"/>
            <a:r>
              <a:rPr lang="en-US" sz="2800" b="1" dirty="0" smtClean="0"/>
              <a:t>Shifts in AD bring SRAS with it.</a:t>
            </a:r>
            <a:endParaRPr lang="en-US" sz="2800" b="1" dirty="0" smtClean="0"/>
          </a:p>
        </p:txBody>
      </p:sp>
      <p:grpSp>
        <p:nvGrpSpPr>
          <p:cNvPr id="49" name="Group 48"/>
          <p:cNvGrpSpPr/>
          <p:nvPr/>
        </p:nvGrpSpPr>
        <p:grpSpPr>
          <a:xfrm>
            <a:off x="381000" y="1123950"/>
            <a:ext cx="5029200" cy="3657600"/>
            <a:chOff x="381000" y="1123950"/>
            <a:chExt cx="5029200" cy="3657600"/>
          </a:xfrm>
        </p:grpSpPr>
        <p:grpSp>
          <p:nvGrpSpPr>
            <p:cNvPr id="20" name="Group 19"/>
            <p:cNvGrpSpPr/>
            <p:nvPr/>
          </p:nvGrpSpPr>
          <p:grpSpPr>
            <a:xfrm>
              <a:off x="381000" y="1123950"/>
              <a:ext cx="5029200" cy="3657600"/>
              <a:chOff x="381000" y="1123950"/>
              <a:chExt cx="5029200" cy="3657600"/>
            </a:xfrm>
          </p:grpSpPr>
          <p:grpSp>
            <p:nvGrpSpPr>
              <p:cNvPr id="21" name="Group 20"/>
              <p:cNvGrpSpPr/>
              <p:nvPr/>
            </p:nvGrpSpPr>
            <p:grpSpPr>
              <a:xfrm>
                <a:off x="381000" y="1123950"/>
                <a:ext cx="5029200" cy="3657600"/>
                <a:chOff x="381000" y="1123950"/>
                <a:chExt cx="5029200" cy="3657600"/>
              </a:xfrm>
            </p:grpSpPr>
            <p:grpSp>
              <p:nvGrpSpPr>
                <p:cNvPr id="30" name="Group 3"/>
                <p:cNvGrpSpPr/>
                <p:nvPr/>
              </p:nvGrpSpPr>
              <p:grpSpPr>
                <a:xfrm>
                  <a:off x="381000" y="1123950"/>
                  <a:ext cx="5029200" cy="3657600"/>
                  <a:chOff x="381000" y="1123950"/>
                  <a:chExt cx="5029200" cy="3657600"/>
                </a:xfrm>
              </p:grpSpPr>
              <p:grpSp>
                <p:nvGrpSpPr>
                  <p:cNvPr id="35" name="Group 1"/>
                  <p:cNvGrpSpPr/>
                  <p:nvPr/>
                </p:nvGrpSpPr>
                <p:grpSpPr>
                  <a:xfrm>
                    <a:off x="381000" y="1123950"/>
                    <a:ext cx="5029200" cy="3657600"/>
                    <a:chOff x="381000" y="1123950"/>
                    <a:chExt cx="5029200" cy="3657600"/>
                  </a:xfrm>
                </p:grpSpPr>
                <p:sp>
                  <p:nvSpPr>
                    <p:cNvPr id="38"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14800" y="1809750"/>
                      <a:ext cx="1219200" cy="523220"/>
                    </a:xfrm>
                    <a:prstGeom prst="rect">
                      <a:avLst/>
                    </a:prstGeom>
                    <a:noFill/>
                  </p:spPr>
                  <p:txBody>
                    <a:bodyPr wrap="square" rtlCol="0">
                      <a:spAutoFit/>
                    </a:bodyPr>
                    <a:lstStyle/>
                    <a:p>
                      <a:pPr algn="ctr"/>
                      <a:r>
                        <a:rPr lang="en-US" sz="2800" b="1" dirty="0" smtClean="0"/>
                        <a:t>SR</a:t>
                      </a:r>
                      <a:r>
                        <a:rPr lang="en-US" sz="2800" b="1" dirty="0" smtClean="0"/>
                        <a:t>AS</a:t>
                      </a:r>
                      <a:r>
                        <a:rPr lang="en-US" sz="2800" b="1" baseline="-25000" dirty="0" smtClean="0"/>
                        <a:t>1</a:t>
                      </a:r>
                      <a:endParaRPr lang="en-US" sz="2800" b="1" baseline="-25000" dirty="0" smtClean="0"/>
                    </a:p>
                  </p:txBody>
                </p:sp>
                <p:sp>
                  <p:nvSpPr>
                    <p:cNvPr id="42" name="TextBox 41"/>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43"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3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05200" y="3039130"/>
                    <a:ext cx="838200" cy="523220"/>
                  </a:xfrm>
                  <a:prstGeom prst="rect">
                    <a:avLst/>
                  </a:prstGeom>
                  <a:noFill/>
                </p:spPr>
                <p:txBody>
                  <a:bodyPr wrap="square" rtlCol="0">
                    <a:spAutoFit/>
                  </a:bodyPr>
                  <a:lstStyle/>
                  <a:p>
                    <a:pPr algn="ctr"/>
                    <a:r>
                      <a:rPr lang="en-US" sz="2800" b="1" dirty="0" smtClean="0"/>
                      <a:t>AD</a:t>
                    </a:r>
                    <a:r>
                      <a:rPr lang="en-US" sz="2800" b="1" baseline="-25000" dirty="0" smtClean="0"/>
                      <a:t>1</a:t>
                    </a:r>
                    <a:endParaRPr lang="en-US" sz="2800" b="1" baseline="-25000" dirty="0" smtClean="0"/>
                  </a:p>
                </p:txBody>
              </p:sp>
            </p:grpSp>
            <p:cxnSp>
              <p:nvCxnSpPr>
                <p:cNvPr id="31"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95600" y="1352550"/>
                  <a:ext cx="11430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baseline="-25000" dirty="0" smtClean="0"/>
                </a:p>
              </p:txBody>
            </p:sp>
            <p:sp>
              <p:nvSpPr>
                <p:cNvPr id="34" name="TextBox 33"/>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23" name="Straight Connector 5"/>
              <p:cNvCxnSpPr/>
              <p:nvPr/>
            </p:nvCxnSpPr>
            <p:spPr>
              <a:xfrm rot="10800000" flipV="1">
                <a:off x="1295400" y="1504948"/>
                <a:ext cx="1981200" cy="1524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3000" y="2886730"/>
                <a:ext cx="1219200" cy="523220"/>
              </a:xfrm>
              <a:prstGeom prst="rect">
                <a:avLst/>
              </a:prstGeom>
              <a:noFill/>
            </p:spPr>
            <p:txBody>
              <a:bodyPr wrap="square" rtlCol="0">
                <a:spAutoFit/>
              </a:bodyPr>
              <a:lstStyle/>
              <a:p>
                <a:pPr algn="ctr"/>
                <a:r>
                  <a:rPr lang="en-US" sz="2800" b="1" dirty="0" smtClean="0"/>
                  <a:t>SR</a:t>
                </a:r>
                <a:r>
                  <a:rPr lang="en-US" sz="2800" b="1" dirty="0" smtClean="0"/>
                  <a:t>AS</a:t>
                </a:r>
                <a:r>
                  <a:rPr lang="en-US" sz="2800" b="1" baseline="-25000" dirty="0" smtClean="0"/>
                  <a:t>3</a:t>
                </a:r>
                <a:endParaRPr lang="en-US" sz="2800" b="1" baseline="-25000" dirty="0" smtClean="0"/>
              </a:p>
            </p:txBody>
          </p:sp>
          <p:cxnSp>
            <p:nvCxnSpPr>
              <p:cNvPr id="26" name="Straight Arrow Connector 25"/>
              <p:cNvCxnSpPr/>
              <p:nvPr/>
            </p:nvCxnSpPr>
            <p:spPr>
              <a:xfrm flipV="1">
                <a:off x="4191000" y="3333750"/>
                <a:ext cx="685800" cy="611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95800" y="3562350"/>
                <a:ext cx="228600" cy="307777"/>
              </a:xfrm>
              <a:prstGeom prst="rect">
                <a:avLst/>
              </a:prstGeom>
              <a:noFill/>
            </p:spPr>
            <p:txBody>
              <a:bodyPr wrap="square" rtlCol="0">
                <a:spAutoFit/>
              </a:bodyPr>
              <a:lstStyle/>
              <a:p>
                <a:pPr algn="ctr"/>
                <a:r>
                  <a:rPr lang="en-US" sz="1400" b="1" dirty="0" smtClean="0"/>
                  <a:t>1</a:t>
                </a:r>
              </a:p>
            </p:txBody>
          </p:sp>
          <p:cxnSp>
            <p:nvCxnSpPr>
              <p:cNvPr id="28" name="Straight Arrow Connector 27"/>
              <p:cNvCxnSpPr/>
              <p:nvPr/>
            </p:nvCxnSpPr>
            <p:spPr>
              <a:xfrm rot="10800000">
                <a:off x="2590800" y="2038351"/>
                <a:ext cx="762000" cy="609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24200" y="2263973"/>
                <a:ext cx="228600" cy="307777"/>
              </a:xfrm>
              <a:prstGeom prst="rect">
                <a:avLst/>
              </a:prstGeom>
              <a:noFill/>
            </p:spPr>
            <p:txBody>
              <a:bodyPr wrap="square" rtlCol="0">
                <a:spAutoFit/>
              </a:bodyPr>
              <a:lstStyle/>
              <a:p>
                <a:pPr algn="ctr"/>
                <a:r>
                  <a:rPr lang="en-US" sz="1400" b="1" dirty="0" smtClean="0"/>
                  <a:t>2</a:t>
                </a:r>
                <a:endParaRPr lang="en-US" sz="1400" b="1" dirty="0" smtClean="0"/>
              </a:p>
            </p:txBody>
          </p:sp>
        </p:grpSp>
        <p:cxnSp>
          <p:nvCxnSpPr>
            <p:cNvPr id="44" name="Straight Connector 6"/>
            <p:cNvCxnSpPr/>
            <p:nvPr/>
          </p:nvCxnSpPr>
          <p:spPr>
            <a:xfrm>
              <a:off x="2590800" y="1428750"/>
              <a:ext cx="25908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72000" y="2734330"/>
              <a:ext cx="838200" cy="523220"/>
            </a:xfrm>
            <a:prstGeom prst="rect">
              <a:avLst/>
            </a:prstGeom>
            <a:noFill/>
          </p:spPr>
          <p:txBody>
            <a:bodyPr wrap="square" rtlCol="0">
              <a:spAutoFit/>
            </a:bodyPr>
            <a:lstStyle/>
            <a:p>
              <a:pPr algn="ctr"/>
              <a:r>
                <a:rPr lang="en-US" sz="2800" b="1" dirty="0" smtClean="0"/>
                <a:t>AD</a:t>
              </a:r>
              <a:r>
                <a:rPr lang="en-US" sz="2800" b="1" baseline="-25000" dirty="0" smtClean="0"/>
                <a:t>2</a:t>
              </a:r>
              <a:endParaRPr lang="en-US" sz="2800" b="1" baseline="-25000" dirty="0" smtClean="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867400" y="2419350"/>
            <a:ext cx="2819400" cy="954107"/>
          </a:xfrm>
          <a:prstGeom prst="rect">
            <a:avLst/>
          </a:prstGeom>
          <a:noFill/>
        </p:spPr>
        <p:txBody>
          <a:bodyPr wrap="square" rtlCol="0">
            <a:spAutoFit/>
          </a:bodyPr>
          <a:lstStyle/>
          <a:p>
            <a:pPr algn="ctr"/>
            <a:r>
              <a:rPr lang="en-US" sz="2800" b="1" dirty="0" smtClean="0"/>
              <a:t>Shifts in SRAS bring AD with it.</a:t>
            </a:r>
            <a:endParaRPr lang="en-US" sz="2800" b="1" dirty="0" smtClean="0"/>
          </a:p>
        </p:txBody>
      </p:sp>
      <p:sp>
        <p:nvSpPr>
          <p:cNvPr id="19" name="TextBox 18"/>
          <p:cNvSpPr txBox="1"/>
          <p:nvPr/>
        </p:nvSpPr>
        <p:spPr>
          <a:xfrm>
            <a:off x="2438400" y="133350"/>
            <a:ext cx="4076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AS/AD Analysis</a:t>
            </a:r>
            <a:endParaRPr lang="en-US" sz="4800" b="1" u="sng" dirty="0" smtClean="0">
              <a:solidFill>
                <a:srgbClr val="002060"/>
              </a:solidFill>
              <a:effectLst>
                <a:outerShdw blurRad="38100" dist="38100" dir="2700000" algn="tl">
                  <a:srgbClr val="000000">
                    <a:alpha val="43137"/>
                  </a:srgbClr>
                </a:outerShdw>
              </a:effectLst>
            </a:endParaRPr>
          </a:p>
        </p:txBody>
      </p:sp>
      <p:grpSp>
        <p:nvGrpSpPr>
          <p:cNvPr id="44" name="Group 43"/>
          <p:cNvGrpSpPr/>
          <p:nvPr/>
        </p:nvGrpSpPr>
        <p:grpSpPr>
          <a:xfrm>
            <a:off x="381000" y="1123950"/>
            <a:ext cx="5029200" cy="3657600"/>
            <a:chOff x="381000" y="1123950"/>
            <a:chExt cx="5029200" cy="3657600"/>
          </a:xfrm>
        </p:grpSpPr>
        <p:grpSp>
          <p:nvGrpSpPr>
            <p:cNvPr id="45" name="Group 19"/>
            <p:cNvGrpSpPr/>
            <p:nvPr/>
          </p:nvGrpSpPr>
          <p:grpSpPr>
            <a:xfrm>
              <a:off x="381000" y="1123950"/>
              <a:ext cx="5029200" cy="3657600"/>
              <a:chOff x="381000" y="1123950"/>
              <a:chExt cx="5029200" cy="3657600"/>
            </a:xfrm>
          </p:grpSpPr>
          <p:grpSp>
            <p:nvGrpSpPr>
              <p:cNvPr id="48" name="Group 20"/>
              <p:cNvGrpSpPr/>
              <p:nvPr/>
            </p:nvGrpSpPr>
            <p:grpSpPr>
              <a:xfrm>
                <a:off x="381000" y="1123950"/>
                <a:ext cx="5029200" cy="3657600"/>
                <a:chOff x="381000" y="1123950"/>
                <a:chExt cx="5029200" cy="3657600"/>
              </a:xfrm>
            </p:grpSpPr>
            <p:grpSp>
              <p:nvGrpSpPr>
                <p:cNvPr id="55" name="Group 3"/>
                <p:cNvGrpSpPr/>
                <p:nvPr/>
              </p:nvGrpSpPr>
              <p:grpSpPr>
                <a:xfrm>
                  <a:off x="381000" y="1123950"/>
                  <a:ext cx="5029200" cy="3657600"/>
                  <a:chOff x="381000" y="1123950"/>
                  <a:chExt cx="5029200" cy="3657600"/>
                </a:xfrm>
              </p:grpSpPr>
              <p:grpSp>
                <p:nvGrpSpPr>
                  <p:cNvPr id="60" name="Group 1"/>
                  <p:cNvGrpSpPr/>
                  <p:nvPr/>
                </p:nvGrpSpPr>
                <p:grpSpPr>
                  <a:xfrm>
                    <a:off x="381000" y="1123950"/>
                    <a:ext cx="5029200" cy="3657600"/>
                    <a:chOff x="381000" y="1123950"/>
                    <a:chExt cx="5029200" cy="3657600"/>
                  </a:xfrm>
                </p:grpSpPr>
                <p:sp>
                  <p:nvSpPr>
                    <p:cNvPr id="6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114800" y="1809750"/>
                      <a:ext cx="1219200" cy="523220"/>
                    </a:xfrm>
                    <a:prstGeom prst="rect">
                      <a:avLst/>
                    </a:prstGeom>
                    <a:noFill/>
                  </p:spPr>
                  <p:txBody>
                    <a:bodyPr wrap="square" rtlCol="0">
                      <a:spAutoFit/>
                    </a:bodyPr>
                    <a:lstStyle/>
                    <a:p>
                      <a:pPr algn="ctr"/>
                      <a:r>
                        <a:rPr lang="en-US" sz="2800" b="1" dirty="0" smtClean="0"/>
                        <a:t>SR</a:t>
                      </a:r>
                      <a:r>
                        <a:rPr lang="en-US" sz="2800" b="1" dirty="0" smtClean="0"/>
                        <a:t>AS</a:t>
                      </a:r>
                      <a:r>
                        <a:rPr lang="en-US" sz="2800" b="1" baseline="-25000" dirty="0" smtClean="0"/>
                        <a:t>1</a:t>
                      </a:r>
                      <a:endParaRPr lang="en-US" sz="2800" b="1" baseline="-25000" dirty="0" smtClean="0"/>
                    </a:p>
                  </p:txBody>
                </p:sp>
                <p:sp>
                  <p:nvSpPr>
                    <p:cNvPr id="67" name="TextBox 66"/>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68" name="TextBox 16"/>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61"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505200" y="3039130"/>
                    <a:ext cx="838200" cy="523220"/>
                  </a:xfrm>
                  <a:prstGeom prst="rect">
                    <a:avLst/>
                  </a:prstGeom>
                  <a:noFill/>
                </p:spPr>
                <p:txBody>
                  <a:bodyPr wrap="square" rtlCol="0">
                    <a:spAutoFit/>
                  </a:bodyPr>
                  <a:lstStyle/>
                  <a:p>
                    <a:pPr algn="ctr"/>
                    <a:r>
                      <a:rPr lang="en-US" sz="2800" b="1" dirty="0" smtClean="0"/>
                      <a:t>AD</a:t>
                    </a:r>
                    <a:r>
                      <a:rPr lang="en-US" sz="2800" b="1" baseline="-25000" dirty="0" smtClean="0"/>
                      <a:t>1</a:t>
                    </a:r>
                    <a:endParaRPr lang="en-US" sz="2800" b="1" baseline="-25000" dirty="0" smtClean="0"/>
                  </a:p>
                </p:txBody>
              </p:sp>
            </p:grpSp>
            <p:cxnSp>
              <p:nvCxnSpPr>
                <p:cNvPr id="56"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95600" y="1352550"/>
                  <a:ext cx="1143000" cy="523220"/>
                </a:xfrm>
                <a:prstGeom prst="rect">
                  <a:avLst/>
                </a:prstGeom>
                <a:noFill/>
              </p:spPr>
              <p:txBody>
                <a:bodyPr wrap="square" rtlCol="0">
                  <a:spAutoFit/>
                </a:bodyPr>
                <a:lstStyle/>
                <a:p>
                  <a:pPr algn="ctr"/>
                  <a:r>
                    <a:rPr lang="en-US" sz="2800" b="1" dirty="0" smtClean="0"/>
                    <a:t>LR</a:t>
                  </a:r>
                  <a:r>
                    <a:rPr lang="en-US" sz="2800" b="1" dirty="0" smtClean="0"/>
                    <a:t>AS</a:t>
                  </a:r>
                  <a:endParaRPr lang="en-US" sz="2800" b="1" baseline="-25000" dirty="0" smtClean="0"/>
                </a:p>
              </p:txBody>
            </p:sp>
            <p:sp>
              <p:nvSpPr>
                <p:cNvPr id="59" name="TextBox 58"/>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49" name="Straight Connector 5"/>
              <p:cNvCxnSpPr/>
              <p:nvPr/>
            </p:nvCxnSpPr>
            <p:spPr>
              <a:xfrm rot="10800000" flipV="1">
                <a:off x="1295400" y="1504948"/>
                <a:ext cx="1981200" cy="1524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43000" y="2886730"/>
                <a:ext cx="1219200" cy="523220"/>
              </a:xfrm>
              <a:prstGeom prst="rect">
                <a:avLst/>
              </a:prstGeom>
              <a:noFill/>
            </p:spPr>
            <p:txBody>
              <a:bodyPr wrap="square" rtlCol="0">
                <a:spAutoFit/>
              </a:bodyPr>
              <a:lstStyle/>
              <a:p>
                <a:pPr algn="ctr"/>
                <a:r>
                  <a:rPr lang="en-US" sz="2800" b="1" dirty="0" smtClean="0"/>
                  <a:t>SR</a:t>
                </a:r>
                <a:r>
                  <a:rPr lang="en-US" sz="2800" b="1" dirty="0" smtClean="0"/>
                  <a:t>AS</a:t>
                </a:r>
                <a:r>
                  <a:rPr lang="en-US" sz="2800" b="1" baseline="-25000" dirty="0" smtClean="0"/>
                  <a:t>2</a:t>
                </a:r>
                <a:endParaRPr lang="en-US" sz="2800" b="1" baseline="-25000" dirty="0" smtClean="0"/>
              </a:p>
            </p:txBody>
          </p:sp>
          <p:cxnSp>
            <p:nvCxnSpPr>
              <p:cNvPr id="51" name="Straight Arrow Connector 50"/>
              <p:cNvCxnSpPr/>
              <p:nvPr/>
            </p:nvCxnSpPr>
            <p:spPr>
              <a:xfrm flipV="1">
                <a:off x="4191000" y="3333750"/>
                <a:ext cx="685800" cy="611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95800" y="3562350"/>
                <a:ext cx="228600" cy="307777"/>
              </a:xfrm>
              <a:prstGeom prst="rect">
                <a:avLst/>
              </a:prstGeom>
              <a:noFill/>
            </p:spPr>
            <p:txBody>
              <a:bodyPr wrap="square" rtlCol="0">
                <a:spAutoFit/>
              </a:bodyPr>
              <a:lstStyle/>
              <a:p>
                <a:pPr algn="ctr"/>
                <a:r>
                  <a:rPr lang="en-US" sz="1400" b="1" dirty="0" smtClean="0"/>
                  <a:t>2</a:t>
                </a:r>
                <a:endParaRPr lang="en-US" sz="1400" b="1" dirty="0" smtClean="0"/>
              </a:p>
            </p:txBody>
          </p:sp>
          <p:cxnSp>
            <p:nvCxnSpPr>
              <p:cNvPr id="53" name="Straight Arrow Connector 52"/>
              <p:cNvCxnSpPr/>
              <p:nvPr/>
            </p:nvCxnSpPr>
            <p:spPr>
              <a:xfrm rot="10800000">
                <a:off x="2590800" y="2038351"/>
                <a:ext cx="762000" cy="609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2263973"/>
                <a:ext cx="228600" cy="307777"/>
              </a:xfrm>
              <a:prstGeom prst="rect">
                <a:avLst/>
              </a:prstGeom>
              <a:noFill/>
            </p:spPr>
            <p:txBody>
              <a:bodyPr wrap="square" rtlCol="0">
                <a:spAutoFit/>
              </a:bodyPr>
              <a:lstStyle/>
              <a:p>
                <a:pPr algn="ctr"/>
                <a:r>
                  <a:rPr lang="en-US" sz="1400" b="1" dirty="0" smtClean="0"/>
                  <a:t>1</a:t>
                </a:r>
                <a:endParaRPr lang="en-US" sz="1400" b="1" dirty="0" smtClean="0"/>
              </a:p>
            </p:txBody>
          </p:sp>
        </p:grpSp>
        <p:cxnSp>
          <p:nvCxnSpPr>
            <p:cNvPr id="46" name="Straight Connector 6"/>
            <p:cNvCxnSpPr/>
            <p:nvPr/>
          </p:nvCxnSpPr>
          <p:spPr>
            <a:xfrm>
              <a:off x="2590800" y="1428750"/>
              <a:ext cx="25908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72000" y="2734330"/>
              <a:ext cx="838200" cy="523220"/>
            </a:xfrm>
            <a:prstGeom prst="rect">
              <a:avLst/>
            </a:prstGeom>
            <a:noFill/>
          </p:spPr>
          <p:txBody>
            <a:bodyPr wrap="square" rtlCol="0">
              <a:spAutoFit/>
            </a:bodyPr>
            <a:lstStyle/>
            <a:p>
              <a:pPr algn="ctr"/>
              <a:r>
                <a:rPr lang="en-US" sz="2800" b="1" dirty="0" smtClean="0"/>
                <a:t>AD</a:t>
              </a:r>
              <a:r>
                <a:rPr lang="en-US" sz="2800" b="1" baseline="-25000" dirty="0" smtClean="0"/>
                <a:t>3</a:t>
              </a:r>
              <a:endParaRPr lang="en-US" sz="2800" b="1" baseline="-25000" dirty="0" smtClean="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577863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Expectations Theories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81000" y="819150"/>
            <a:ext cx="8534400" cy="440120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expectations </a:t>
            </a:r>
            <a:r>
              <a:rPr lang="en-US" sz="2800" b="1" dirty="0" smtClean="0"/>
              <a:t>– </a:t>
            </a:r>
            <a:r>
              <a:rPr lang="en-US" sz="2800" b="1" dirty="0" smtClean="0"/>
              <a:t>economic actor prediction of future macroeconomic conditions (especially inflation)</a:t>
            </a:r>
            <a:endParaRPr lang="en-US" sz="2800" b="1" dirty="0" smtClean="0"/>
          </a:p>
          <a:p>
            <a:endParaRPr lang="en-US" sz="1400" b="1" dirty="0" smtClean="0"/>
          </a:p>
          <a:p>
            <a:r>
              <a:rPr lang="en-US" sz="2800" b="1" dirty="0" smtClean="0">
                <a:effectLst>
                  <a:outerShdw blurRad="38100" dist="38100" dir="2700000" algn="tl">
                    <a:srgbClr val="000000">
                      <a:alpha val="43137"/>
                    </a:srgbClr>
                  </a:outerShdw>
                </a:effectLst>
              </a:rPr>
              <a:t>static expectations </a:t>
            </a:r>
            <a:r>
              <a:rPr lang="en-US" sz="2800" b="1" dirty="0" smtClean="0"/>
              <a:t>– (</a:t>
            </a:r>
            <a:r>
              <a:rPr lang="en-US" sz="2800" b="1" dirty="0" smtClean="0"/>
              <a:t>classical) </a:t>
            </a:r>
            <a:r>
              <a:rPr lang="en-US" sz="2800" b="1" dirty="0" smtClean="0"/>
              <a:t>play no role in decisions</a:t>
            </a:r>
          </a:p>
          <a:p>
            <a:endParaRPr lang="en-US" sz="1400" b="1" dirty="0" smtClean="0"/>
          </a:p>
          <a:p>
            <a:r>
              <a:rPr lang="en-US" sz="2800" b="1" dirty="0" smtClean="0">
                <a:effectLst>
                  <a:outerShdw blurRad="38100" dist="38100" dir="2700000" algn="tl">
                    <a:srgbClr val="000000">
                      <a:alpha val="43137"/>
                    </a:srgbClr>
                  </a:outerShdw>
                </a:effectLst>
              </a:rPr>
              <a:t>erratic expectations </a:t>
            </a:r>
            <a:r>
              <a:rPr lang="en-US" sz="2800" b="1" dirty="0" smtClean="0"/>
              <a:t>– (Keynesian) animal spirits; all over the map; exogenous in an unpredictable way</a:t>
            </a:r>
          </a:p>
          <a:p>
            <a:endParaRPr lang="en-US" sz="1400" b="1" dirty="0" smtClean="0"/>
          </a:p>
          <a:p>
            <a:r>
              <a:rPr lang="en-US" sz="2800" b="1" dirty="0" smtClean="0">
                <a:effectLst>
                  <a:outerShdw blurRad="38100" dist="38100" dir="2700000" algn="tl">
                    <a:srgbClr val="000000">
                      <a:alpha val="43137"/>
                    </a:srgbClr>
                  </a:outerShdw>
                </a:effectLst>
              </a:rPr>
              <a:t>adaptive expectations </a:t>
            </a:r>
            <a:r>
              <a:rPr lang="en-US" sz="2800" b="1" dirty="0" smtClean="0"/>
              <a:t>– </a:t>
            </a:r>
            <a:r>
              <a:rPr lang="en-US" sz="2800" b="1" dirty="0" smtClean="0"/>
              <a:t>(monetarist) use historical data</a:t>
            </a:r>
          </a:p>
          <a:p>
            <a:endParaRPr lang="en-US" sz="1400" b="1" dirty="0" smtClean="0"/>
          </a:p>
          <a:p>
            <a:r>
              <a:rPr lang="en-US" sz="2800" b="1" dirty="0" smtClean="0">
                <a:effectLst>
                  <a:outerShdw blurRad="38100" dist="38100" dir="2700000" algn="tl">
                    <a:srgbClr val="000000">
                      <a:alpha val="43137"/>
                    </a:srgbClr>
                  </a:outerShdw>
                </a:effectLst>
              </a:rPr>
              <a:t>rational expectations </a:t>
            </a:r>
            <a:r>
              <a:rPr lang="en-US" sz="2800" b="1" dirty="0" smtClean="0"/>
              <a:t>– (new classical) use all information; no systematic error</a:t>
            </a:r>
            <a:endParaRPr lang="en-US" sz="28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3" name="Picture 2" descr="recycle_clip_art.gif"/>
          <p:cNvPicPr>
            <a:picLocks noChangeAspect="1"/>
          </p:cNvPicPr>
          <p:nvPr/>
        </p:nvPicPr>
        <p:blipFill>
          <a:blip r:embed="rId2"/>
          <a:stretch>
            <a:fillRect/>
          </a:stretch>
        </p:blipFill>
        <p:spPr>
          <a:xfrm>
            <a:off x="457200" y="1329690"/>
            <a:ext cx="1524000" cy="1546860"/>
          </a:xfrm>
          <a:prstGeom prst="rect">
            <a:avLst/>
          </a:prstGeom>
        </p:spPr>
      </p:pic>
      <p:pic>
        <p:nvPicPr>
          <p:cNvPr id="4" name="Picture 3" descr="upmarket.png"/>
          <p:cNvPicPr>
            <a:picLocks noChangeAspect="1"/>
          </p:cNvPicPr>
          <p:nvPr/>
        </p:nvPicPr>
        <p:blipFill>
          <a:blip r:embed="rId3"/>
          <a:stretch>
            <a:fillRect/>
          </a:stretch>
        </p:blipFill>
        <p:spPr>
          <a:xfrm>
            <a:off x="457200" y="2785110"/>
            <a:ext cx="1524000" cy="1844040"/>
          </a:xfrm>
          <a:prstGeom prst="rect">
            <a:avLst/>
          </a:prstGeom>
        </p:spPr>
      </p:pic>
      <p:sp>
        <p:nvSpPr>
          <p:cNvPr id="5" name="TextBox 4"/>
          <p:cNvSpPr txBox="1"/>
          <p:nvPr/>
        </p:nvSpPr>
        <p:spPr>
          <a:xfrm>
            <a:off x="2286000" y="1026676"/>
            <a:ext cx="6553200" cy="3754874"/>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procyclical</a:t>
            </a:r>
            <a:r>
              <a:rPr lang="en-US" sz="2800" b="1" dirty="0" smtClean="0">
                <a:effectLst>
                  <a:outerShdw blurRad="38100" dist="38100" dir="2700000" algn="tl">
                    <a:srgbClr val="000000">
                      <a:alpha val="43137"/>
                    </a:srgbClr>
                  </a:outerShdw>
                </a:effectLst>
              </a:rPr>
              <a:t> </a:t>
            </a:r>
            <a:r>
              <a:rPr lang="en-US" sz="2800" b="1" dirty="0" smtClean="0"/>
              <a:t>–</a:t>
            </a:r>
          </a:p>
          <a:p>
            <a:pPr algn="ctr"/>
            <a:r>
              <a:rPr lang="en-US" sz="2800" b="1" dirty="0" smtClean="0"/>
              <a:t>economic quantity positively correlated</a:t>
            </a:r>
          </a:p>
          <a:p>
            <a:pPr algn="ctr"/>
            <a:r>
              <a:rPr lang="en-US" sz="2800" b="1" dirty="0" smtClean="0"/>
              <a:t>with state of the economy;</a:t>
            </a:r>
          </a:p>
          <a:p>
            <a:pPr algn="ctr"/>
            <a:r>
              <a:rPr lang="en-US" sz="2800" b="1" dirty="0" smtClean="0"/>
              <a:t>up during booms, down during busts</a:t>
            </a:r>
          </a:p>
          <a:p>
            <a:pPr algn="ctr"/>
            <a:endParaRPr lang="en-US" sz="1400" b="1" dirty="0" smtClean="0"/>
          </a:p>
          <a:p>
            <a:pPr algn="ctr"/>
            <a:r>
              <a:rPr lang="en-US" sz="2800" b="1" dirty="0" smtClean="0">
                <a:effectLst>
                  <a:outerShdw blurRad="38100" dist="38100" dir="2700000" algn="tl">
                    <a:srgbClr val="000000">
                      <a:alpha val="43137"/>
                    </a:srgbClr>
                  </a:outerShdw>
                </a:effectLst>
              </a:rPr>
              <a:t>countercyclical </a:t>
            </a:r>
            <a:r>
              <a:rPr lang="en-US" sz="2800" b="1" dirty="0" smtClean="0"/>
              <a:t>–</a:t>
            </a:r>
          </a:p>
          <a:p>
            <a:pPr algn="ctr"/>
            <a:r>
              <a:rPr lang="en-US" sz="2800" b="1" dirty="0" smtClean="0"/>
              <a:t>economic quantity negatively correlated</a:t>
            </a:r>
          </a:p>
          <a:p>
            <a:pPr algn="ctr"/>
            <a:r>
              <a:rPr lang="en-US" sz="2800" b="1" dirty="0" smtClean="0"/>
              <a:t>with state of the economy;</a:t>
            </a:r>
          </a:p>
          <a:p>
            <a:pPr algn="ctr"/>
            <a:r>
              <a:rPr lang="en-US" sz="2800" b="1" dirty="0" smtClean="0"/>
              <a:t>down during booms, up during busts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33350"/>
            <a:ext cx="35820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Stylized Facts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200400" y="1039832"/>
            <a:ext cx="5867400" cy="3970318"/>
          </a:xfrm>
          <a:prstGeom prst="rect">
            <a:avLst/>
          </a:prstGeom>
          <a:noFill/>
        </p:spPr>
        <p:txBody>
          <a:bodyPr wrap="square" rtlCol="0">
            <a:spAutoFit/>
          </a:bodyPr>
          <a:lstStyle/>
          <a:p>
            <a:pPr>
              <a:buFont typeface="Arial" pitchFamily="34" charset="0"/>
              <a:buChar char="•"/>
            </a:pPr>
            <a:r>
              <a:rPr lang="en-US" sz="2800" b="1" dirty="0" smtClean="0"/>
              <a:t> </a:t>
            </a:r>
            <a:r>
              <a:rPr lang="en-US" sz="2800" b="1" dirty="0" smtClean="0"/>
              <a:t>real output (y) – </a:t>
            </a:r>
            <a:r>
              <a:rPr lang="en-US" sz="2800" b="1" dirty="0" err="1" smtClean="0"/>
              <a:t>procyclical</a:t>
            </a:r>
            <a:endParaRPr lang="en-US" sz="2800" b="1" dirty="0" smtClean="0"/>
          </a:p>
          <a:p>
            <a:pPr>
              <a:buFont typeface="Arial" pitchFamily="34" charset="0"/>
              <a:buChar char="•"/>
            </a:pPr>
            <a:r>
              <a:rPr lang="en-US" sz="2800" b="1" dirty="0" smtClean="0"/>
              <a:t> </a:t>
            </a:r>
            <a:r>
              <a:rPr lang="en-US" sz="2800" b="1" dirty="0" smtClean="0"/>
              <a:t>unemployment (U) – countercyclical</a:t>
            </a:r>
          </a:p>
          <a:p>
            <a:pPr>
              <a:buFont typeface="Arial" pitchFamily="34" charset="0"/>
              <a:buChar char="•"/>
            </a:pPr>
            <a:r>
              <a:rPr lang="en-US" sz="2800" b="1" dirty="0" smtClean="0"/>
              <a:t> </a:t>
            </a:r>
            <a:r>
              <a:rPr lang="en-US" sz="2800" b="1" dirty="0" smtClean="0"/>
              <a:t>price level (P) – </a:t>
            </a:r>
            <a:r>
              <a:rPr lang="en-US" sz="2800" b="1" dirty="0" err="1" smtClean="0"/>
              <a:t>procyclical</a:t>
            </a:r>
            <a:endParaRPr lang="en-US" sz="2800" b="1" dirty="0" smtClean="0"/>
          </a:p>
          <a:p>
            <a:pPr>
              <a:buFont typeface="Arial" pitchFamily="34" charset="0"/>
              <a:buChar char="•"/>
            </a:pPr>
            <a:r>
              <a:rPr lang="en-US" sz="2800" b="1" dirty="0" smtClean="0"/>
              <a:t> </a:t>
            </a:r>
            <a:r>
              <a:rPr lang="en-US" sz="2800" b="1" dirty="0" smtClean="0"/>
              <a:t>money supply (M</a:t>
            </a:r>
            <a:r>
              <a:rPr lang="en-US" sz="2800" b="1" baseline="30000" dirty="0" smtClean="0"/>
              <a:t>s</a:t>
            </a:r>
            <a:r>
              <a:rPr lang="en-US" sz="2800" b="1" dirty="0" smtClean="0"/>
              <a:t>) – </a:t>
            </a:r>
            <a:r>
              <a:rPr lang="en-US" sz="2800" b="1" dirty="0" err="1" smtClean="0"/>
              <a:t>procyclical</a:t>
            </a:r>
            <a:endParaRPr lang="en-US" sz="2800" b="1" dirty="0" smtClean="0"/>
          </a:p>
          <a:p>
            <a:pPr>
              <a:buFont typeface="Arial" pitchFamily="34" charset="0"/>
              <a:buChar char="•"/>
            </a:pPr>
            <a:r>
              <a:rPr lang="en-US" sz="2800" b="1" dirty="0" smtClean="0"/>
              <a:t> </a:t>
            </a:r>
            <a:r>
              <a:rPr lang="en-US" sz="2800" b="1" dirty="0" smtClean="0"/>
              <a:t>real wage (W/P) – </a:t>
            </a:r>
            <a:r>
              <a:rPr lang="en-US" sz="2800" b="1" dirty="0" err="1" smtClean="0"/>
              <a:t>procyclical</a:t>
            </a:r>
            <a:endParaRPr lang="en-US" sz="2800" b="1" dirty="0" smtClean="0"/>
          </a:p>
          <a:p>
            <a:pPr>
              <a:buFont typeface="Arial" pitchFamily="34" charset="0"/>
              <a:buChar char="•"/>
            </a:pPr>
            <a:r>
              <a:rPr lang="en-US" sz="2800" b="1" dirty="0" smtClean="0"/>
              <a:t> </a:t>
            </a:r>
            <a:r>
              <a:rPr lang="en-US" sz="2800" b="1" dirty="0" smtClean="0"/>
              <a:t>nominal interest rate (</a:t>
            </a:r>
            <a:r>
              <a:rPr lang="en-US" sz="2800" b="1" dirty="0" err="1" smtClean="0"/>
              <a:t>i</a:t>
            </a:r>
            <a:r>
              <a:rPr lang="en-US" sz="2800" b="1" dirty="0" smtClean="0"/>
              <a:t>) – </a:t>
            </a:r>
            <a:r>
              <a:rPr lang="en-US" sz="2800" b="1" dirty="0" err="1" smtClean="0"/>
              <a:t>procyclical</a:t>
            </a:r>
            <a:endParaRPr lang="en-US" sz="2800" b="1" dirty="0" smtClean="0"/>
          </a:p>
          <a:p>
            <a:pPr>
              <a:buFont typeface="Arial" pitchFamily="34" charset="0"/>
              <a:buChar char="•"/>
            </a:pPr>
            <a:r>
              <a:rPr lang="en-US" sz="2800" b="1" dirty="0" smtClean="0"/>
              <a:t> </a:t>
            </a:r>
            <a:r>
              <a:rPr lang="en-US" sz="2800" b="1" dirty="0" smtClean="0"/>
              <a:t>real interest rate (r) – </a:t>
            </a:r>
            <a:r>
              <a:rPr lang="en-US" sz="2800" b="1" dirty="0" err="1" smtClean="0"/>
              <a:t>acyclical</a:t>
            </a:r>
            <a:r>
              <a:rPr lang="en-US" sz="2800" b="1" dirty="0" smtClean="0"/>
              <a:t>*</a:t>
            </a:r>
          </a:p>
          <a:p>
            <a:pPr>
              <a:buFont typeface="Arial" pitchFamily="34" charset="0"/>
              <a:buChar char="•"/>
            </a:pPr>
            <a:r>
              <a:rPr lang="en-US" sz="2800" b="1" dirty="0" smtClean="0"/>
              <a:t> </a:t>
            </a:r>
            <a:r>
              <a:rPr lang="en-US" sz="2800" b="1" dirty="0" smtClean="0"/>
              <a:t>labor productivity – </a:t>
            </a:r>
            <a:r>
              <a:rPr lang="en-US" sz="2800" b="1" dirty="0" err="1" smtClean="0"/>
              <a:t>procyclical</a:t>
            </a:r>
            <a:endParaRPr lang="en-US" sz="2800" b="1" dirty="0" smtClean="0"/>
          </a:p>
          <a:p>
            <a:r>
              <a:rPr lang="en-US" sz="2800" b="1" dirty="0" smtClean="0"/>
              <a:t>     * no correlation + or –</a:t>
            </a:r>
            <a:endParaRPr lang="en-US" sz="2800" b="1" dirty="0" smtClean="0"/>
          </a:p>
        </p:txBody>
      </p:sp>
      <p:pic>
        <p:nvPicPr>
          <p:cNvPr id="4" name="Picture 3" descr="style-cover.jpg"/>
          <p:cNvPicPr>
            <a:picLocks noChangeAspect="1"/>
          </p:cNvPicPr>
          <p:nvPr/>
        </p:nvPicPr>
        <p:blipFill>
          <a:blip r:embed="rId2"/>
          <a:stretch>
            <a:fillRect/>
          </a:stretch>
        </p:blipFill>
        <p:spPr>
          <a:xfrm>
            <a:off x="457200" y="1352550"/>
            <a:ext cx="2319338" cy="333375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11831</TotalTime>
  <Words>1366</Words>
  <Application>Microsoft Office PowerPoint</Application>
  <PresentationFormat>On-screen Show (16:9)</PresentationFormat>
  <Paragraphs>285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918</cp:revision>
  <dcterms:created xsi:type="dcterms:W3CDTF">2010-08-30T19:56:42Z</dcterms:created>
  <dcterms:modified xsi:type="dcterms:W3CDTF">2010-11-16T13:42:41Z</dcterms:modified>
</cp:coreProperties>
</file>