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7"/>
  </p:handoutMasterIdLst>
  <p:sldIdLst>
    <p:sldId id="256" r:id="rId2"/>
    <p:sldId id="301" r:id="rId3"/>
    <p:sldId id="302" r:id="rId4"/>
    <p:sldId id="306" r:id="rId5"/>
    <p:sldId id="308" r:id="rId6"/>
    <p:sldId id="307" r:id="rId7"/>
    <p:sldId id="309" r:id="rId8"/>
    <p:sldId id="310" r:id="rId9"/>
    <p:sldId id="311" r:id="rId10"/>
    <p:sldId id="312" r:id="rId11"/>
    <p:sldId id="313" r:id="rId12"/>
    <p:sldId id="318" r:id="rId13"/>
    <p:sldId id="332" r:id="rId14"/>
    <p:sldId id="333" r:id="rId15"/>
    <p:sldId id="314" r:id="rId16"/>
    <p:sldId id="315" r:id="rId17"/>
    <p:sldId id="316" r:id="rId18"/>
    <p:sldId id="317"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4" r:id="rId33"/>
    <p:sldId id="356" r:id="rId34"/>
    <p:sldId id="357" r:id="rId35"/>
    <p:sldId id="358" r:id="rId36"/>
    <p:sldId id="335" r:id="rId37"/>
    <p:sldId id="337" r:id="rId38"/>
    <p:sldId id="338" r:id="rId39"/>
    <p:sldId id="339" r:id="rId40"/>
    <p:sldId id="340" r:id="rId41"/>
    <p:sldId id="341" r:id="rId42"/>
    <p:sldId id="351" r:id="rId43"/>
    <p:sldId id="352" r:id="rId44"/>
    <p:sldId id="342" r:id="rId45"/>
    <p:sldId id="350" r:id="rId46"/>
    <p:sldId id="343" r:id="rId47"/>
    <p:sldId id="344" r:id="rId48"/>
    <p:sldId id="345" r:id="rId49"/>
    <p:sldId id="346" r:id="rId50"/>
    <p:sldId id="347" r:id="rId51"/>
    <p:sldId id="348" r:id="rId52"/>
    <p:sldId id="349" r:id="rId53"/>
    <p:sldId id="353" r:id="rId54"/>
    <p:sldId id="354" r:id="rId55"/>
    <p:sldId id="355"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11/16/2010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11/16/2010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05000" y="1200150"/>
            <a:ext cx="5208349" cy="707886"/>
          </a:xfrm>
          <a:prstGeom prst="rect">
            <a:avLst/>
          </a:prstGeom>
          <a:noFill/>
        </p:spPr>
        <p:txBody>
          <a:bodyPr wrap="none" rtlCol="0">
            <a:spAutoFit/>
          </a:bodyPr>
          <a:lstStyle/>
          <a:p>
            <a:pPr algn="ctr"/>
            <a:r>
              <a:rPr lang="en-US" sz="4000" b="1" dirty="0" smtClean="0">
                <a:solidFill>
                  <a:srgbClr val="7030A0"/>
                </a:solidFill>
                <a:effectLst>
                  <a:outerShdw blurRad="38100" dist="38100" dir="2700000" algn="tl">
                    <a:srgbClr val="000000">
                      <a:alpha val="43137"/>
                    </a:srgbClr>
                  </a:outerShdw>
                </a:effectLst>
              </a:rPr>
              <a:t>Unit 3: Monetary Policy</a:t>
            </a:r>
            <a:endParaRPr lang="en-US" sz="4000" b="1" dirty="0">
              <a:solidFill>
                <a:srgbClr val="7030A0"/>
              </a:solidFill>
              <a:effectLst>
                <a:outerShdw blurRad="38100" dist="38100" dir="2700000" algn="tl">
                  <a:srgbClr val="000000">
                    <a:alpha val="43137"/>
                  </a:srgbClr>
                </a:outerShdw>
              </a:effectLst>
            </a:endParaRPr>
          </a:p>
        </p:txBody>
      </p:sp>
      <p:sp>
        <p:nvSpPr>
          <p:cNvPr id="12" name="TextBox 11"/>
          <p:cNvSpPr txBox="1"/>
          <p:nvPr/>
        </p:nvSpPr>
        <p:spPr>
          <a:xfrm>
            <a:off x="2010120" y="2438221"/>
            <a:ext cx="5000280"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Keynesian Models (ISLM)</a:t>
            </a:r>
          </a:p>
          <a:p>
            <a:pPr algn="ctr"/>
            <a:r>
              <a:rPr lang="en-US" sz="3600" b="1" dirty="0" smtClean="0">
                <a:effectLst>
                  <a:outerShdw blurRad="38100" dist="38100" dir="2700000" algn="tl">
                    <a:srgbClr val="000000">
                      <a:alpha val="43137"/>
                    </a:srgbClr>
                  </a:outerShdw>
                </a:effectLst>
              </a:rPr>
              <a:t>11/11/2010</a:t>
            </a:r>
          </a:p>
        </p:txBody>
      </p:sp>
      <p:pic>
        <p:nvPicPr>
          <p:cNvPr id="6" name="Picture 5" descr="Monetary policy pic.jpg"/>
          <p:cNvPicPr>
            <a:picLocks noChangeAspect="1"/>
          </p:cNvPicPr>
          <p:nvPr/>
        </p:nvPicPr>
        <p:blipFill>
          <a:blip r:embed="rId2"/>
          <a:stretch>
            <a:fillRect/>
          </a:stretch>
        </p:blipFill>
        <p:spPr>
          <a:xfrm>
            <a:off x="76200" y="895350"/>
            <a:ext cx="1905000" cy="1271588"/>
          </a:xfrm>
          <a:prstGeom prst="rect">
            <a:avLst/>
          </a:prstGeom>
        </p:spPr>
      </p:pic>
      <p:pic>
        <p:nvPicPr>
          <p:cNvPr id="10" name="Picture 9" descr="Monetary policy pic.jpg"/>
          <p:cNvPicPr>
            <a:picLocks noChangeAspect="1"/>
          </p:cNvPicPr>
          <p:nvPr/>
        </p:nvPicPr>
        <p:blipFill>
          <a:blip r:embed="rId2"/>
          <a:stretch>
            <a:fillRect/>
          </a:stretch>
        </p:blipFill>
        <p:spPr>
          <a:xfrm>
            <a:off x="7086600" y="895350"/>
            <a:ext cx="1905000" cy="12715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59822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Consumption</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5" name="TextBox 4"/>
          <p:cNvSpPr txBox="1"/>
          <p:nvPr/>
        </p:nvSpPr>
        <p:spPr>
          <a:xfrm>
            <a:off x="2971800" y="971550"/>
            <a:ext cx="5943600" cy="4185761"/>
          </a:xfrm>
          <a:prstGeom prst="rect">
            <a:avLst/>
          </a:prstGeom>
          <a:noFill/>
        </p:spPr>
        <p:txBody>
          <a:bodyPr wrap="square" rtlCol="0">
            <a:spAutoFit/>
          </a:bodyPr>
          <a:lstStyle/>
          <a:p>
            <a:r>
              <a:rPr lang="en-US" sz="2800" b="1" dirty="0" smtClean="0"/>
              <a:t>C = c</a:t>
            </a:r>
            <a:r>
              <a:rPr lang="en-US" sz="2800" b="1" baseline="-25000" dirty="0" smtClean="0"/>
              <a:t>0</a:t>
            </a:r>
            <a:r>
              <a:rPr lang="en-US" sz="2800" b="1" dirty="0" smtClean="0"/>
              <a:t> + </a:t>
            </a:r>
            <a:r>
              <a:rPr lang="en-US" sz="2800" b="1" dirty="0" err="1" smtClean="0"/>
              <a:t>cY</a:t>
            </a:r>
            <a:r>
              <a:rPr lang="en-US" sz="2800" b="1" baseline="-25000" dirty="0" err="1" smtClean="0"/>
              <a:t>D</a:t>
            </a:r>
            <a:endParaRPr lang="en-US" sz="2800" b="1" baseline="-25000" dirty="0" smtClean="0"/>
          </a:p>
          <a:p>
            <a:r>
              <a:rPr lang="en-US" sz="2800" b="1" dirty="0" smtClean="0"/>
              <a:t>Y</a:t>
            </a:r>
            <a:r>
              <a:rPr lang="en-US" sz="2800" b="1" baseline="-25000" dirty="0" smtClean="0"/>
              <a:t>D</a:t>
            </a:r>
            <a:r>
              <a:rPr lang="en-US" sz="2800" b="1" dirty="0" smtClean="0"/>
              <a:t> = Y – T</a:t>
            </a:r>
          </a:p>
          <a:p>
            <a:r>
              <a:rPr lang="en-US" sz="2800" b="1" dirty="0" smtClean="0"/>
              <a:t>C = c</a:t>
            </a:r>
            <a:r>
              <a:rPr lang="en-US" sz="2800" b="1" baseline="-25000" dirty="0" smtClean="0"/>
              <a:t>0</a:t>
            </a:r>
            <a:r>
              <a:rPr lang="en-US" sz="2800" b="1" dirty="0" smtClean="0"/>
              <a:t> + c(Y – T)</a:t>
            </a:r>
          </a:p>
          <a:p>
            <a:endParaRPr lang="en-US" sz="1400" b="1" dirty="0" smtClean="0"/>
          </a:p>
          <a:p>
            <a:r>
              <a:rPr lang="en-US" sz="2800" b="1" dirty="0" smtClean="0"/>
              <a:t>C </a:t>
            </a:r>
            <a:r>
              <a:rPr lang="en-US" sz="2800" b="1" dirty="0" smtClean="0">
                <a:latin typeface="Times New Roman"/>
                <a:cs typeface="Times New Roman"/>
              </a:rPr>
              <a:t>≡</a:t>
            </a:r>
            <a:r>
              <a:rPr lang="en-US" sz="2800" b="1" dirty="0" smtClean="0"/>
              <a:t> consumption</a:t>
            </a:r>
          </a:p>
          <a:p>
            <a:r>
              <a:rPr lang="en-US" sz="2800" b="1" dirty="0" smtClean="0"/>
              <a:t>T </a:t>
            </a:r>
            <a:r>
              <a:rPr lang="en-US" sz="2800" b="1" dirty="0" smtClean="0">
                <a:latin typeface="Times New Roman"/>
                <a:cs typeface="Times New Roman"/>
              </a:rPr>
              <a:t>≡</a:t>
            </a:r>
            <a:r>
              <a:rPr lang="en-US" sz="2800" b="1" dirty="0" smtClean="0"/>
              <a:t> taxes</a:t>
            </a:r>
          </a:p>
          <a:p>
            <a:r>
              <a:rPr lang="en-US" sz="2800" b="1" dirty="0" smtClean="0"/>
              <a:t>Y </a:t>
            </a:r>
            <a:r>
              <a:rPr lang="en-US" sz="2800" b="1" dirty="0" smtClean="0">
                <a:latin typeface="Times New Roman"/>
                <a:cs typeface="Times New Roman"/>
              </a:rPr>
              <a:t>≡</a:t>
            </a:r>
            <a:r>
              <a:rPr lang="en-US" sz="2800" b="1" dirty="0" smtClean="0"/>
              <a:t> nominal income</a:t>
            </a:r>
          </a:p>
          <a:p>
            <a:r>
              <a:rPr lang="en-US" sz="2800" b="1" dirty="0" smtClean="0"/>
              <a:t>Y</a:t>
            </a:r>
            <a:r>
              <a:rPr lang="en-US" sz="2800" b="1" baseline="-25000" dirty="0" smtClean="0"/>
              <a:t>D</a:t>
            </a:r>
            <a:r>
              <a:rPr lang="en-US" sz="2800" b="1" dirty="0" smtClean="0"/>
              <a:t> </a:t>
            </a:r>
            <a:r>
              <a:rPr lang="en-US" sz="2800" b="1" dirty="0" smtClean="0">
                <a:latin typeface="Times New Roman"/>
                <a:cs typeface="Times New Roman"/>
              </a:rPr>
              <a:t>≡</a:t>
            </a:r>
            <a:r>
              <a:rPr lang="en-US" sz="2800" b="1" dirty="0" smtClean="0"/>
              <a:t> disposable income</a:t>
            </a:r>
          </a:p>
          <a:p>
            <a:r>
              <a:rPr lang="en-US" sz="2800" b="1" dirty="0" smtClean="0"/>
              <a:t>c</a:t>
            </a:r>
            <a:r>
              <a:rPr lang="en-US" sz="2800" b="1" baseline="-25000" dirty="0" smtClean="0"/>
              <a:t>0</a:t>
            </a:r>
            <a:r>
              <a:rPr lang="en-US" sz="2800" b="1" dirty="0" smtClean="0"/>
              <a:t> </a:t>
            </a:r>
            <a:r>
              <a:rPr lang="en-US" sz="2800" b="1" dirty="0" smtClean="0">
                <a:latin typeface="Times New Roman"/>
                <a:cs typeface="Times New Roman"/>
              </a:rPr>
              <a:t>≡</a:t>
            </a:r>
            <a:r>
              <a:rPr lang="en-US" sz="2800" b="1" dirty="0" smtClean="0"/>
              <a:t> autonomous consumption</a:t>
            </a:r>
          </a:p>
          <a:p>
            <a:r>
              <a:rPr lang="en-US" sz="2800" b="1" dirty="0" smtClean="0"/>
              <a:t>c </a:t>
            </a:r>
            <a:r>
              <a:rPr lang="en-US" sz="2800" b="1" dirty="0" smtClean="0">
                <a:latin typeface="Times New Roman"/>
                <a:cs typeface="Times New Roman"/>
              </a:rPr>
              <a:t>≡</a:t>
            </a:r>
            <a:r>
              <a:rPr lang="en-US" sz="2800" b="1" dirty="0" smtClean="0"/>
              <a:t> marginal propensity to consume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200150"/>
            <a:ext cx="5943600" cy="3754874"/>
          </a:xfrm>
          <a:prstGeom prst="rect">
            <a:avLst/>
          </a:prstGeom>
          <a:noFill/>
        </p:spPr>
        <p:txBody>
          <a:bodyPr wrap="square" rtlCol="0">
            <a:spAutoFit/>
          </a:bodyPr>
          <a:lstStyle/>
          <a:p>
            <a:r>
              <a:rPr lang="en-US" sz="2800" b="1" dirty="0" smtClean="0"/>
              <a:t>Y = C + I + G + NX</a:t>
            </a:r>
          </a:p>
          <a:p>
            <a:r>
              <a:rPr lang="en-US" sz="2800" b="1" dirty="0" smtClean="0"/>
              <a:t>Y = c</a:t>
            </a:r>
            <a:r>
              <a:rPr lang="en-US" sz="2800" b="1" baseline="-25000" dirty="0" smtClean="0"/>
              <a:t>0</a:t>
            </a:r>
            <a:r>
              <a:rPr lang="en-US" sz="2800" b="1" dirty="0" smtClean="0"/>
              <a:t> + </a:t>
            </a:r>
            <a:r>
              <a:rPr lang="en-US" sz="2800" b="1" dirty="0" err="1" smtClean="0"/>
              <a:t>cY</a:t>
            </a:r>
            <a:r>
              <a:rPr lang="en-US" sz="2800" b="1" dirty="0" smtClean="0"/>
              <a:t> – </a:t>
            </a:r>
            <a:r>
              <a:rPr lang="en-US" sz="2800" b="1" dirty="0" err="1" smtClean="0"/>
              <a:t>cT</a:t>
            </a:r>
            <a:r>
              <a:rPr lang="en-US" sz="2800" b="1" dirty="0" smtClean="0"/>
              <a:t> + I + G + NX</a:t>
            </a:r>
          </a:p>
          <a:p>
            <a:r>
              <a:rPr lang="en-US" sz="2800" b="1" dirty="0" smtClean="0"/>
              <a:t>Y – </a:t>
            </a:r>
            <a:r>
              <a:rPr lang="en-US" sz="2800" b="1" dirty="0" err="1" smtClean="0"/>
              <a:t>cY</a:t>
            </a:r>
            <a:r>
              <a:rPr lang="en-US" sz="2800" b="1" dirty="0" smtClean="0"/>
              <a:t> = c</a:t>
            </a:r>
            <a:r>
              <a:rPr lang="en-US" sz="2800" b="1" baseline="-25000" dirty="0" smtClean="0"/>
              <a:t>0</a:t>
            </a:r>
            <a:r>
              <a:rPr lang="en-US" sz="2800" b="1" dirty="0" smtClean="0"/>
              <a:t> – </a:t>
            </a:r>
            <a:r>
              <a:rPr lang="en-US" sz="2800" b="1" dirty="0" err="1" smtClean="0"/>
              <a:t>cT</a:t>
            </a:r>
            <a:r>
              <a:rPr lang="en-US" sz="2800" b="1" dirty="0" smtClean="0"/>
              <a:t> + I + G + NX</a:t>
            </a:r>
          </a:p>
          <a:p>
            <a:r>
              <a:rPr lang="en-US" sz="2800" b="1" dirty="0" smtClean="0"/>
              <a:t>(1 – c)Y = c</a:t>
            </a:r>
            <a:r>
              <a:rPr lang="en-US" sz="2800" b="1" baseline="-25000" dirty="0" smtClean="0"/>
              <a:t>0</a:t>
            </a:r>
            <a:r>
              <a:rPr lang="en-US" sz="2800" b="1" dirty="0" smtClean="0"/>
              <a:t> – </a:t>
            </a:r>
            <a:r>
              <a:rPr lang="en-US" sz="2800" b="1" dirty="0" err="1" smtClean="0"/>
              <a:t>cT</a:t>
            </a:r>
            <a:r>
              <a:rPr lang="en-US" sz="2800" b="1" dirty="0" smtClean="0"/>
              <a:t> + I + G + NX</a:t>
            </a:r>
          </a:p>
          <a:p>
            <a:r>
              <a:rPr lang="en-US" sz="2800" b="1" dirty="0" smtClean="0"/>
              <a:t>Y = [1/(1–c)](c</a:t>
            </a:r>
            <a:r>
              <a:rPr lang="en-US" sz="2800" b="1" baseline="-25000" dirty="0" smtClean="0"/>
              <a:t>0</a:t>
            </a:r>
            <a:r>
              <a:rPr lang="en-US" sz="2800" b="1" dirty="0" smtClean="0"/>
              <a:t> – </a:t>
            </a:r>
            <a:r>
              <a:rPr lang="en-US" sz="2800" b="1" dirty="0" err="1" smtClean="0"/>
              <a:t>cT</a:t>
            </a:r>
            <a:r>
              <a:rPr lang="en-US" sz="2800" b="1" dirty="0" smtClean="0"/>
              <a:t> + I + G + NX)</a:t>
            </a:r>
          </a:p>
          <a:p>
            <a:endParaRPr lang="en-US" sz="1400" b="1" dirty="0" smtClean="0"/>
          </a:p>
          <a:p>
            <a:r>
              <a:rPr lang="en-US" sz="2800" b="1" dirty="0" smtClean="0"/>
              <a:t>I </a:t>
            </a:r>
            <a:r>
              <a:rPr lang="en-US" sz="2800" b="1" dirty="0" smtClean="0">
                <a:latin typeface="Times New Roman"/>
                <a:cs typeface="Times New Roman"/>
              </a:rPr>
              <a:t>≡</a:t>
            </a:r>
            <a:r>
              <a:rPr lang="en-US" sz="2800" b="1" dirty="0" smtClean="0"/>
              <a:t> investment</a:t>
            </a:r>
          </a:p>
          <a:p>
            <a:r>
              <a:rPr lang="en-US" sz="2800" b="1" dirty="0" smtClean="0"/>
              <a:t>G </a:t>
            </a:r>
            <a:r>
              <a:rPr lang="en-US" sz="2800" b="1" dirty="0" smtClean="0">
                <a:latin typeface="Times New Roman"/>
                <a:cs typeface="Times New Roman"/>
              </a:rPr>
              <a:t>≡</a:t>
            </a:r>
            <a:r>
              <a:rPr lang="en-US" sz="2800" b="1" dirty="0" smtClean="0"/>
              <a:t> government spending</a:t>
            </a:r>
          </a:p>
          <a:p>
            <a:r>
              <a:rPr lang="en-US" sz="2800" b="1" dirty="0" smtClean="0"/>
              <a:t>NX </a:t>
            </a:r>
            <a:r>
              <a:rPr lang="en-US" sz="2800" b="1" dirty="0" smtClean="0">
                <a:latin typeface="Times New Roman"/>
                <a:cs typeface="Times New Roman"/>
              </a:rPr>
              <a:t>≡</a:t>
            </a:r>
            <a:r>
              <a:rPr lang="en-US" sz="2800" b="1" dirty="0" smtClean="0"/>
              <a:t> net exports</a:t>
            </a:r>
          </a:p>
        </p:txBody>
      </p:sp>
      <p:sp>
        <p:nvSpPr>
          <p:cNvPr id="3" name="TextBox 2"/>
          <p:cNvSpPr txBox="1"/>
          <p:nvPr/>
        </p:nvSpPr>
        <p:spPr>
          <a:xfrm>
            <a:off x="2249261" y="133350"/>
            <a:ext cx="50659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Aggregate Demand</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2667000" y="1507450"/>
            <a:ext cx="6248400" cy="2893100"/>
          </a:xfrm>
          <a:prstGeom prst="rect">
            <a:avLst/>
          </a:prstGeom>
          <a:noFill/>
        </p:spPr>
        <p:txBody>
          <a:bodyPr wrap="square" rtlCol="0">
            <a:spAutoFit/>
          </a:bodyPr>
          <a:lstStyle/>
          <a:p>
            <a:pPr algn="ctr"/>
            <a:r>
              <a:rPr lang="en-US" sz="2800" b="1" dirty="0" smtClean="0"/>
              <a:t>Increases in consumption, investment, government spending, net exports, and autonomous consumption are positively related to an increase in output.</a:t>
            </a:r>
          </a:p>
          <a:p>
            <a:pPr algn="ctr"/>
            <a:endParaRPr lang="en-US" sz="1400" b="1" dirty="0" smtClean="0"/>
          </a:p>
          <a:p>
            <a:pPr algn="ctr"/>
            <a:r>
              <a:rPr lang="en-US" sz="2800" b="1" dirty="0" smtClean="0"/>
              <a:t>An increase in taxes is negatively related to an increase in output.</a:t>
            </a:r>
          </a:p>
        </p:txBody>
      </p:sp>
      <p:sp>
        <p:nvSpPr>
          <p:cNvPr id="5" name="TextBox 4"/>
          <p:cNvSpPr txBox="1"/>
          <p:nvPr/>
        </p:nvSpPr>
        <p:spPr>
          <a:xfrm>
            <a:off x="2249261" y="133350"/>
            <a:ext cx="50659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Aggregate Demand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06385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Investment</a:t>
            </a:r>
          </a:p>
        </p:txBody>
      </p:sp>
      <p:sp>
        <p:nvSpPr>
          <p:cNvPr id="3" name="TextBox 2"/>
          <p:cNvSpPr txBox="1"/>
          <p:nvPr/>
        </p:nvSpPr>
        <p:spPr>
          <a:xfrm>
            <a:off x="2667000" y="1570494"/>
            <a:ext cx="6248400" cy="2677656"/>
          </a:xfrm>
          <a:prstGeom prst="rect">
            <a:avLst/>
          </a:prstGeom>
          <a:noFill/>
        </p:spPr>
        <p:txBody>
          <a:bodyPr wrap="square" rtlCol="0">
            <a:spAutoFit/>
          </a:bodyPr>
          <a:lstStyle/>
          <a:p>
            <a:pPr algn="ctr"/>
            <a:r>
              <a:rPr lang="en-US" sz="2800" b="1" dirty="0" smtClean="0"/>
              <a:t>Note that economists use the word “investment” different from ordinary people.  Investment is the purchase of new physical assets (e.g., new machines or new houses).  Used assets don’t count, nor do common stocks or bonds.</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imal_spirits.jpg"/>
          <p:cNvPicPr>
            <a:picLocks noChangeAspect="1"/>
          </p:cNvPicPr>
          <p:nvPr/>
        </p:nvPicPr>
        <p:blipFill>
          <a:blip r:embed="rId2"/>
          <a:stretch>
            <a:fillRect/>
          </a:stretch>
        </p:blipFill>
        <p:spPr>
          <a:xfrm>
            <a:off x="554355" y="1486852"/>
            <a:ext cx="2798445" cy="2761298"/>
          </a:xfrm>
          <a:prstGeom prst="rect">
            <a:avLst/>
          </a:prstGeom>
          <a:ln>
            <a:solidFill>
              <a:schemeClr val="tx1"/>
            </a:solidFill>
          </a:ln>
        </p:spPr>
      </p:pic>
      <p:sp>
        <p:nvSpPr>
          <p:cNvPr id="3" name="TextBox 2"/>
          <p:cNvSpPr txBox="1"/>
          <p:nvPr/>
        </p:nvSpPr>
        <p:spPr>
          <a:xfrm>
            <a:off x="2819400" y="133350"/>
            <a:ext cx="373531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Animal Spirits</a:t>
            </a:r>
          </a:p>
        </p:txBody>
      </p:sp>
      <p:sp>
        <p:nvSpPr>
          <p:cNvPr id="4" name="TextBox 3"/>
          <p:cNvSpPr txBox="1"/>
          <p:nvPr/>
        </p:nvSpPr>
        <p:spPr>
          <a:xfrm>
            <a:off x="3657600" y="976789"/>
            <a:ext cx="48768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animal spirits </a:t>
            </a:r>
            <a:r>
              <a:rPr lang="en-US" sz="2800" b="1" dirty="0" smtClean="0"/>
              <a:t>–</a:t>
            </a:r>
          </a:p>
          <a:p>
            <a:pPr algn="ctr"/>
            <a:r>
              <a:rPr lang="en-US" sz="2800" b="1" dirty="0" smtClean="0"/>
              <a:t>emotional waves of optimism and pessimism that influence investment spending, causing wild fluctuations</a:t>
            </a:r>
          </a:p>
          <a:p>
            <a:pPr algn="ctr"/>
            <a:endParaRPr lang="en-US" sz="1400" b="1" dirty="0" smtClean="0"/>
          </a:p>
          <a:p>
            <a:pPr algn="ctr"/>
            <a:r>
              <a:rPr lang="en-US" sz="2800" b="1" dirty="0" smtClean="0"/>
              <a:t>Keynes believed changes in spending were dominated by investment spending, unstable due to “animal spirits.”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1200150"/>
            <a:ext cx="5943600" cy="3754874"/>
          </a:xfrm>
          <a:prstGeom prst="rect">
            <a:avLst/>
          </a:prstGeom>
          <a:noFill/>
        </p:spPr>
        <p:txBody>
          <a:bodyPr wrap="square" rtlCol="0">
            <a:spAutoFit/>
          </a:bodyPr>
          <a:lstStyle/>
          <a:p>
            <a:r>
              <a:rPr lang="en-US" sz="2800" b="1" dirty="0" smtClean="0"/>
              <a:t>Y = C + I + G + NX</a:t>
            </a:r>
          </a:p>
          <a:p>
            <a:r>
              <a:rPr lang="en-US" sz="2800" b="1" dirty="0" smtClean="0"/>
              <a:t>Y = [1/(1–c)](c</a:t>
            </a:r>
            <a:r>
              <a:rPr lang="en-US" sz="2800" b="1" baseline="-25000" dirty="0" smtClean="0"/>
              <a:t>0</a:t>
            </a:r>
            <a:r>
              <a:rPr lang="en-US" sz="2800" b="1" dirty="0" smtClean="0"/>
              <a:t> – </a:t>
            </a:r>
            <a:r>
              <a:rPr lang="en-US" sz="2800" b="1" dirty="0" err="1" smtClean="0"/>
              <a:t>cT</a:t>
            </a:r>
            <a:r>
              <a:rPr lang="en-US" sz="2800" b="1" dirty="0" smtClean="0"/>
              <a:t> + I + G + NX)</a:t>
            </a:r>
          </a:p>
          <a:p>
            <a:endParaRPr lang="en-US" sz="1400" b="1" dirty="0" smtClean="0"/>
          </a:p>
          <a:p>
            <a:r>
              <a:rPr lang="en-US" sz="2800" b="1" u="sng" dirty="0" smtClean="0"/>
              <a:t>Multipliers</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I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G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NX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c</a:t>
            </a:r>
            <a:r>
              <a:rPr lang="en-US" sz="2800" b="1" baseline="-25000" dirty="0" smtClean="0"/>
              <a:t>0</a:t>
            </a:r>
            <a:r>
              <a:rPr lang="en-US" sz="2800" b="1" dirty="0" smtClean="0"/>
              <a:t> = 1/(1–c)</a:t>
            </a:r>
          </a:p>
          <a:p>
            <a:pPr>
              <a:buFont typeface="Arial" pitchFamily="34" charset="0"/>
              <a:buChar char="•"/>
            </a:pPr>
            <a:r>
              <a:rPr lang="en-US" sz="2800" b="1" dirty="0" smtClean="0">
                <a:latin typeface="Times New Roman"/>
                <a:cs typeface="Times New Roman"/>
              </a:rPr>
              <a:t> </a:t>
            </a:r>
            <a:r>
              <a:rPr lang="el-GR" sz="2800" b="1" dirty="0" smtClean="0">
                <a:latin typeface="Times New Roman"/>
                <a:cs typeface="Times New Roman"/>
              </a:rPr>
              <a:t>Δ</a:t>
            </a:r>
            <a:r>
              <a:rPr lang="en-US" sz="2800" b="1" dirty="0" smtClean="0"/>
              <a:t>Y/</a:t>
            </a:r>
            <a:r>
              <a:rPr lang="el-GR" sz="2800" b="1" dirty="0" smtClean="0">
                <a:latin typeface="Times New Roman"/>
                <a:cs typeface="Times New Roman"/>
              </a:rPr>
              <a:t>Δ</a:t>
            </a:r>
            <a:r>
              <a:rPr lang="en-US" sz="2800" b="1" dirty="0" smtClean="0"/>
              <a:t>T = -c/(1–c)</a:t>
            </a:r>
          </a:p>
        </p:txBody>
      </p:sp>
      <p:sp>
        <p:nvSpPr>
          <p:cNvPr id="3" name="TextBox 2"/>
          <p:cNvSpPr txBox="1"/>
          <p:nvPr/>
        </p:nvSpPr>
        <p:spPr>
          <a:xfrm>
            <a:off x="1694263" y="133350"/>
            <a:ext cx="56971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Multipliers</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4263" y="133350"/>
            <a:ext cx="569713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Multipliers</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2819400" y="1276350"/>
            <a:ext cx="5791200" cy="3323987"/>
          </a:xfrm>
          <a:prstGeom prst="rect">
            <a:avLst/>
          </a:prstGeom>
          <a:noFill/>
        </p:spPr>
        <p:txBody>
          <a:bodyPr wrap="square" rtlCol="0">
            <a:spAutoFit/>
          </a:bodyPr>
          <a:lstStyle/>
          <a:p>
            <a:pPr algn="ctr"/>
            <a:r>
              <a:rPr lang="en-US" sz="2800" b="1" dirty="0" smtClean="0"/>
              <a:t>The tax multiplier is less than the other multipliers.  It is multiplied by the marginal propensity to consume (c), which is less than 1.</a:t>
            </a:r>
          </a:p>
          <a:p>
            <a:pPr algn="ctr"/>
            <a:endParaRPr lang="en-US" sz="1400" b="1" dirty="0" smtClean="0"/>
          </a:p>
          <a:p>
            <a:pPr algn="ctr"/>
            <a:r>
              <a:rPr lang="en-US" sz="2800" b="1" dirty="0" smtClean="0"/>
              <a:t>This leads Keynesians to believe that increases in government spending are more effective than tax cuts.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sp>
        <p:nvSpPr>
          <p:cNvPr id="4" name="TextBox 3"/>
          <p:cNvSpPr txBox="1"/>
          <p:nvPr/>
        </p:nvSpPr>
        <p:spPr>
          <a:xfrm>
            <a:off x="4038600" y="895350"/>
            <a:ext cx="4495800" cy="4185761"/>
          </a:xfrm>
          <a:prstGeom prst="rect">
            <a:avLst/>
          </a:prstGeom>
          <a:noFill/>
        </p:spPr>
        <p:txBody>
          <a:bodyPr wrap="square" rtlCol="0">
            <a:spAutoFit/>
          </a:bodyPr>
          <a:lstStyle/>
          <a:p>
            <a:pPr algn="ctr"/>
            <a:r>
              <a:rPr lang="en-US" sz="2800" b="1" dirty="0" smtClean="0"/>
              <a:t>Comparing spending to tax multipliers doesn’t take into account the growth incentives of low taxes.</a:t>
            </a:r>
          </a:p>
          <a:p>
            <a:pPr algn="ctr"/>
            <a:endParaRPr lang="en-US" sz="1400" b="1" dirty="0" smtClean="0"/>
          </a:p>
          <a:p>
            <a:pPr algn="ctr"/>
            <a:r>
              <a:rPr lang="en-US" sz="2800" b="1" dirty="0" smtClean="0"/>
              <a:t>Aggregation obscures that some spending is less useful than other spending.</a:t>
            </a:r>
          </a:p>
          <a:p>
            <a:pPr algn="ctr"/>
            <a:r>
              <a:rPr lang="en-US" sz="2800" b="1" dirty="0" smtClean="0"/>
              <a:t>(e.g., Frederic </a:t>
            </a:r>
            <a:r>
              <a:rPr lang="en-US" sz="2800" b="1" dirty="0" err="1" smtClean="0"/>
              <a:t>Bastiat’s</a:t>
            </a:r>
            <a:endParaRPr lang="en-US" sz="2800" b="1" dirty="0" smtClean="0"/>
          </a:p>
          <a:p>
            <a:pPr algn="ctr"/>
            <a:r>
              <a:rPr lang="en-US" sz="2800" b="1" dirty="0" smtClean="0"/>
              <a:t>broken window fallacy)</a:t>
            </a:r>
          </a:p>
        </p:txBody>
      </p:sp>
      <p:pic>
        <p:nvPicPr>
          <p:cNvPr id="5" name="Picture 4" descr="criticism.png"/>
          <p:cNvPicPr>
            <a:picLocks noChangeAspect="1"/>
          </p:cNvPicPr>
          <p:nvPr/>
        </p:nvPicPr>
        <p:blipFill>
          <a:blip r:embed="rId2"/>
          <a:stretch>
            <a:fillRect/>
          </a:stretch>
        </p:blipFill>
        <p:spPr>
          <a:xfrm>
            <a:off x="152400" y="1047750"/>
            <a:ext cx="3476625" cy="3467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5" name="TextBox 4"/>
          <p:cNvSpPr txBox="1"/>
          <p:nvPr/>
        </p:nvSpPr>
        <p:spPr>
          <a:xfrm>
            <a:off x="3429000" y="1646694"/>
            <a:ext cx="5334000" cy="2677656"/>
          </a:xfrm>
          <a:prstGeom prst="rect">
            <a:avLst/>
          </a:prstGeom>
          <a:noFill/>
        </p:spPr>
        <p:txBody>
          <a:bodyPr wrap="square" rtlCol="0">
            <a:spAutoFit/>
          </a:bodyPr>
          <a:lstStyle/>
          <a:p>
            <a:pPr algn="ctr"/>
            <a:r>
              <a:rPr lang="en-US" sz="2800" b="1" dirty="0" smtClean="0"/>
              <a:t>Some economists suggested that government spending increases output because of a multiplier: if government builds a bridge, the bridge workers buy bread, then bakers buy shoes, etc.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352800" y="1570494"/>
            <a:ext cx="5486400" cy="3108543"/>
          </a:xfrm>
          <a:prstGeom prst="rect">
            <a:avLst/>
          </a:prstGeom>
          <a:noFill/>
        </p:spPr>
        <p:txBody>
          <a:bodyPr wrap="square" rtlCol="0">
            <a:spAutoFit/>
          </a:bodyPr>
          <a:lstStyle/>
          <a:p>
            <a:pPr algn="ctr"/>
            <a:r>
              <a:rPr lang="en-US" sz="2800" b="1" dirty="0" err="1" smtClean="0"/>
              <a:t>Bastiat</a:t>
            </a:r>
            <a:r>
              <a:rPr lang="en-US" sz="2800" b="1" dirty="0" smtClean="0"/>
              <a:t> pointed out by that logic you should break a window</a:t>
            </a:r>
          </a:p>
          <a:p>
            <a:pPr algn="ctr"/>
            <a:r>
              <a:rPr lang="en-US" sz="2800" b="1" dirty="0" smtClean="0"/>
              <a:t>(or break every window in France), because then the homeowner would pay repairmen to fix the window, the repairmen buy bread, then bakers buy shoes,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809" y="133350"/>
            <a:ext cx="57645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John Maynard Keynes</a:t>
            </a:r>
          </a:p>
        </p:txBody>
      </p:sp>
      <p:pic>
        <p:nvPicPr>
          <p:cNvPr id="3" name="Picture 2" descr="keynes.jpg"/>
          <p:cNvPicPr>
            <a:picLocks noChangeAspect="1"/>
          </p:cNvPicPr>
          <p:nvPr/>
        </p:nvPicPr>
        <p:blipFill>
          <a:blip r:embed="rId2"/>
          <a:stretch>
            <a:fillRect/>
          </a:stretch>
        </p:blipFill>
        <p:spPr>
          <a:xfrm>
            <a:off x="533400" y="1276350"/>
            <a:ext cx="2426970" cy="3194685"/>
          </a:xfrm>
          <a:prstGeom prst="rect">
            <a:avLst/>
          </a:prstGeom>
          <a:ln>
            <a:solidFill>
              <a:schemeClr val="tx1"/>
            </a:solidFill>
          </a:ln>
        </p:spPr>
      </p:pic>
      <p:sp>
        <p:nvSpPr>
          <p:cNvPr id="4" name="TextBox 3"/>
          <p:cNvSpPr txBox="1"/>
          <p:nvPr/>
        </p:nvSpPr>
        <p:spPr>
          <a:xfrm>
            <a:off x="3200400" y="1123950"/>
            <a:ext cx="5715000" cy="3539430"/>
          </a:xfrm>
          <a:prstGeom prst="rect">
            <a:avLst/>
          </a:prstGeom>
          <a:noFill/>
        </p:spPr>
        <p:txBody>
          <a:bodyPr wrap="square" rtlCol="0">
            <a:spAutoFit/>
          </a:bodyPr>
          <a:lstStyle/>
          <a:p>
            <a:pPr>
              <a:buFont typeface="Arial" pitchFamily="34" charset="0"/>
              <a:buChar char="•"/>
            </a:pPr>
            <a:r>
              <a:rPr lang="en-US" sz="2800" b="1" dirty="0" smtClean="0"/>
              <a:t> father of modern macroeconomics</a:t>
            </a:r>
          </a:p>
          <a:p>
            <a:pPr>
              <a:buFont typeface="Arial" pitchFamily="34" charset="0"/>
              <a:buChar char="•"/>
            </a:pPr>
            <a:r>
              <a:rPr lang="en-US" sz="2800" b="1" dirty="0" smtClean="0"/>
              <a:t> student of Alfred Marshall</a:t>
            </a:r>
          </a:p>
          <a:p>
            <a:pPr>
              <a:buFont typeface="Arial" pitchFamily="34" charset="0"/>
              <a:buChar char="•"/>
            </a:pPr>
            <a:r>
              <a:rPr lang="en-US" sz="2800" b="1" dirty="0" smtClean="0"/>
              <a:t> wrote </a:t>
            </a:r>
            <a:r>
              <a:rPr lang="en-US" sz="2800" b="1" i="1" dirty="0" smtClean="0"/>
              <a:t>The General Theory of</a:t>
            </a:r>
          </a:p>
          <a:p>
            <a:r>
              <a:rPr lang="en-US" sz="2800" b="1" i="1" dirty="0" smtClean="0"/>
              <a:t>  Employment, Interest, and Money</a:t>
            </a:r>
          </a:p>
          <a:p>
            <a:pPr>
              <a:buFont typeface="Arial" pitchFamily="34" charset="0"/>
              <a:buChar char="•"/>
            </a:pPr>
            <a:r>
              <a:rPr lang="en-US" sz="2800" b="1" dirty="0" smtClean="0"/>
              <a:t> helped setup </a:t>
            </a:r>
            <a:r>
              <a:rPr lang="en-US" sz="2800" b="1" dirty="0" err="1" smtClean="0"/>
              <a:t>Bretton</a:t>
            </a:r>
            <a:r>
              <a:rPr lang="en-US" sz="2800" b="1" dirty="0" smtClean="0"/>
              <a:t> Woods</a:t>
            </a:r>
          </a:p>
          <a:p>
            <a:pPr>
              <a:buFont typeface="Arial" pitchFamily="34" charset="0"/>
              <a:buChar char="•"/>
            </a:pPr>
            <a:r>
              <a:rPr lang="en-US" sz="2800" b="1" dirty="0" smtClean="0"/>
              <a:t> a director of the Bank of England</a:t>
            </a:r>
          </a:p>
          <a:p>
            <a:pPr>
              <a:buFont typeface="Arial" pitchFamily="34" charset="0"/>
              <a:buChar char="•"/>
            </a:pPr>
            <a:r>
              <a:rPr lang="en-US" sz="2800" b="1" dirty="0" smtClean="0"/>
              <a:t> made a Baron</a:t>
            </a:r>
          </a:p>
          <a:p>
            <a:pPr lvl="1">
              <a:buFont typeface="Courier New" pitchFamily="49" charset="0"/>
              <a:buChar char="o"/>
            </a:pPr>
            <a:r>
              <a:rPr lang="en-US" sz="2800" b="1" dirty="0" smtClean="0"/>
              <a:t> parliament (House of Lords)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276600" y="1444407"/>
            <a:ext cx="5638800" cy="3108543"/>
          </a:xfrm>
          <a:prstGeom prst="rect">
            <a:avLst/>
          </a:prstGeom>
          <a:noFill/>
        </p:spPr>
        <p:txBody>
          <a:bodyPr wrap="square" rtlCol="0">
            <a:spAutoFit/>
          </a:bodyPr>
          <a:lstStyle/>
          <a:p>
            <a:pPr algn="ctr"/>
            <a:r>
              <a:rPr lang="en-US" sz="2800" b="1" dirty="0" smtClean="0"/>
              <a:t>But if the money had not been spent repairing the window, it would have been spent on something else with a similar multiplier.  The broken window is “what is seen,” whereas the alternative purchase is “what is unseen” (the opportunity cost).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3581400" y="1444407"/>
            <a:ext cx="5029200" cy="3108543"/>
          </a:xfrm>
          <a:prstGeom prst="rect">
            <a:avLst/>
          </a:prstGeom>
          <a:noFill/>
        </p:spPr>
        <p:txBody>
          <a:bodyPr wrap="square" rtlCol="0">
            <a:spAutoFit/>
          </a:bodyPr>
          <a:lstStyle/>
          <a:p>
            <a:pPr algn="ctr"/>
            <a:r>
              <a:rPr lang="en-US" sz="2800" b="1" dirty="0" smtClean="0"/>
              <a:t>So breaking windows doesn’t really help the economy.  Nor does wasting money on useless public projects such as digging ditches – the lost multiplier is collected taxes that could have been spent by consumers.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1502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Broken Window Fallacy</a:t>
            </a:r>
          </a:p>
        </p:txBody>
      </p:sp>
      <p:pic>
        <p:nvPicPr>
          <p:cNvPr id="3" name="Picture 2" descr="brokenwindow.png"/>
          <p:cNvPicPr>
            <a:picLocks noChangeAspect="1"/>
          </p:cNvPicPr>
          <p:nvPr/>
        </p:nvPicPr>
        <p:blipFill>
          <a:blip r:embed="rId2"/>
          <a:stretch>
            <a:fillRect/>
          </a:stretch>
        </p:blipFill>
        <p:spPr>
          <a:xfrm>
            <a:off x="457200" y="1581150"/>
            <a:ext cx="2571750" cy="2900363"/>
          </a:xfrm>
          <a:prstGeom prst="rect">
            <a:avLst/>
          </a:prstGeom>
        </p:spPr>
      </p:pic>
      <p:sp>
        <p:nvSpPr>
          <p:cNvPr id="4" name="TextBox 3"/>
          <p:cNvSpPr txBox="1"/>
          <p:nvPr/>
        </p:nvSpPr>
        <p:spPr>
          <a:xfrm>
            <a:off x="4038600" y="1570494"/>
            <a:ext cx="44958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broken window fallacy </a:t>
            </a:r>
            <a:r>
              <a:rPr lang="en-US" sz="2800" b="1" dirty="0" smtClean="0"/>
              <a:t>–</a:t>
            </a:r>
          </a:p>
          <a:p>
            <a:pPr algn="ctr"/>
            <a:r>
              <a:rPr lang="en-US" sz="2800" b="1" dirty="0" smtClean="0"/>
              <a:t>fallacy of taking into account easy to see positive effects of a policy, but not taking into account negative hidden effects of a policy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5" name="TextBox 14"/>
          <p:cNvSpPr txBox="1"/>
          <p:nvPr/>
        </p:nvSpPr>
        <p:spPr>
          <a:xfrm>
            <a:off x="5410200" y="1165920"/>
            <a:ext cx="3733800" cy="3539430"/>
          </a:xfrm>
          <a:prstGeom prst="rect">
            <a:avLst/>
          </a:prstGeom>
          <a:noFill/>
        </p:spPr>
        <p:txBody>
          <a:bodyPr wrap="square" rtlCol="0">
            <a:spAutoFit/>
          </a:bodyPr>
          <a:lstStyle/>
          <a:p>
            <a:pPr algn="ctr"/>
            <a:r>
              <a:rPr lang="en-US" sz="2800" b="1" dirty="0" smtClean="0"/>
              <a:t>The IS/LM model is hydraulic Keynesianism, a general equilibrium framework for Keynesian ideas popularized by</a:t>
            </a:r>
          </a:p>
          <a:p>
            <a:pPr algn="ctr"/>
            <a:r>
              <a:rPr lang="en-US" sz="2800" b="1" dirty="0" smtClean="0"/>
              <a:t>John Hicks and</a:t>
            </a:r>
          </a:p>
          <a:p>
            <a:pPr algn="ctr"/>
            <a:r>
              <a:rPr lang="en-US" sz="2800" b="1" dirty="0" smtClean="0"/>
              <a:t>Paul Samuelson.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368207"/>
            <a:ext cx="3657600" cy="3108543"/>
          </a:xfrm>
          <a:prstGeom prst="rect">
            <a:avLst/>
          </a:prstGeom>
          <a:noFill/>
        </p:spPr>
        <p:txBody>
          <a:bodyPr wrap="square" rtlCol="0">
            <a:spAutoFit/>
          </a:bodyPr>
          <a:lstStyle/>
          <a:p>
            <a:pPr algn="ctr"/>
            <a:r>
              <a:rPr lang="en-US" sz="2800" b="1" dirty="0" smtClean="0"/>
              <a:t>The IS curve represents combinations of interest rates and output with the goods market in equilibrium (aggregate demand = aggregate output).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368207"/>
            <a:ext cx="3657600" cy="3539430"/>
          </a:xfrm>
          <a:prstGeom prst="rect">
            <a:avLst/>
          </a:prstGeom>
          <a:noFill/>
        </p:spPr>
        <p:txBody>
          <a:bodyPr wrap="square" rtlCol="0">
            <a:spAutoFit/>
          </a:bodyPr>
          <a:lstStyle/>
          <a:p>
            <a:pPr algn="ctr"/>
            <a:r>
              <a:rPr lang="en-US" sz="2800" b="1" dirty="0" smtClean="0"/>
              <a:t>The LM curve represents combinations of interest rates and output with the money market in equilibrium (money supply = money demand).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123950"/>
            <a:ext cx="3733800" cy="3539430"/>
          </a:xfrm>
          <a:prstGeom prst="rect">
            <a:avLst/>
          </a:prstGeom>
          <a:noFill/>
        </p:spPr>
        <p:txBody>
          <a:bodyPr wrap="square" rtlCol="0">
            <a:spAutoFit/>
          </a:bodyPr>
          <a:lstStyle/>
          <a:p>
            <a:pPr algn="ctr"/>
            <a:r>
              <a:rPr lang="en-US" sz="2800" b="1" dirty="0" smtClean="0"/>
              <a:t>Note that the IS curve slopes down and the LM curve slopes up.</a:t>
            </a:r>
          </a:p>
          <a:p>
            <a:pPr algn="ctr"/>
            <a:endParaRPr lang="en-US" sz="1400" b="1" dirty="0" smtClean="0"/>
          </a:p>
          <a:p>
            <a:pPr algn="ctr"/>
            <a:r>
              <a:rPr lang="en-US" sz="2800" b="1" dirty="0" smtClean="0"/>
              <a:t>Factors that shift IS:</a:t>
            </a:r>
          </a:p>
          <a:p>
            <a:pPr algn="ctr"/>
            <a:r>
              <a:rPr lang="en-US" sz="2800" b="1" dirty="0" smtClean="0"/>
              <a:t>C, I, G, T, &amp; NX</a:t>
            </a:r>
          </a:p>
          <a:p>
            <a:pPr algn="ctr"/>
            <a:endParaRPr lang="en-US" sz="1400" b="1" dirty="0" smtClean="0"/>
          </a:p>
          <a:p>
            <a:pPr algn="ctr"/>
            <a:r>
              <a:rPr lang="en-US" sz="2800" b="1" dirty="0" smtClean="0"/>
              <a:t>Factors that shift LM:</a:t>
            </a:r>
          </a:p>
          <a:p>
            <a:pPr algn="ctr"/>
            <a:r>
              <a:rPr lang="en-US" sz="2800" b="1" dirty="0" smtClean="0"/>
              <a:t>M</a:t>
            </a:r>
            <a:r>
              <a:rPr lang="en-US" sz="2800" b="1" baseline="30000" dirty="0" smtClean="0"/>
              <a:t>S</a:t>
            </a:r>
            <a:r>
              <a:rPr lang="en-US" sz="2800" b="1" dirty="0" smtClean="0"/>
              <a:t>, M</a:t>
            </a:r>
            <a:r>
              <a:rPr lang="en-US" sz="2800" b="1" baseline="30000" dirty="0" smtClean="0"/>
              <a:t>D</a:t>
            </a:r>
          </a:p>
        </p:txBody>
      </p:sp>
      <p:sp>
        <p:nvSpPr>
          <p:cNvPr id="14" name="TextBox 13"/>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819150"/>
            <a:ext cx="3733800" cy="4401205"/>
          </a:xfrm>
          <a:prstGeom prst="rect">
            <a:avLst/>
          </a:prstGeom>
          <a:noFill/>
        </p:spPr>
        <p:txBody>
          <a:bodyPr wrap="square" rtlCol="0">
            <a:spAutoFit/>
          </a:bodyPr>
          <a:lstStyle/>
          <a:p>
            <a:pPr algn="ctr"/>
            <a:r>
              <a:rPr lang="en-US" sz="2800" b="1" dirty="0" smtClean="0"/>
              <a:t>C↑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I↑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T↓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r>
              <a:rPr lang="en-US" sz="2800" b="1" dirty="0" smtClean="0"/>
              <a:t>NX↑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grpSp>
        <p:nvGrpSpPr>
          <p:cNvPr id="32" name="Group 31"/>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4"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1000" y="272415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8" name="Straight Arrow Connector 1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295400" y="2571750"/>
              <a:ext cx="2209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362201" y="3638551"/>
              <a:ext cx="1219198"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666999" y="3409949"/>
              <a:ext cx="1676400"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2000" y="2277130"/>
              <a:ext cx="5334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9" name="TextBox 28"/>
            <p:cNvSpPr txBox="1"/>
            <p:nvPr/>
          </p:nvSpPr>
          <p:spPr>
            <a:xfrm>
              <a:off x="762000" y="2658130"/>
              <a:ext cx="5334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30" name="TextBox 29"/>
            <p:cNvSpPr txBox="1"/>
            <p:nvPr/>
          </p:nvSpPr>
          <p:spPr>
            <a:xfrm>
              <a:off x="2743200" y="4182130"/>
              <a:ext cx="533400" cy="523220"/>
            </a:xfrm>
            <a:prstGeom prst="rect">
              <a:avLst/>
            </a:prstGeom>
            <a:noFill/>
          </p:spPr>
          <p:txBody>
            <a:bodyPr wrap="square" rtlCol="0">
              <a:spAutoFit/>
            </a:bodyPr>
            <a:lstStyle/>
            <a:p>
              <a:pPr algn="ctr"/>
              <a:r>
                <a:rPr lang="en-US" sz="2800" b="1" dirty="0" smtClean="0"/>
                <a:t>y</a:t>
              </a:r>
              <a:r>
                <a:rPr lang="en-US" sz="2800" b="1" baseline="-25000" dirty="0" smtClean="0"/>
                <a:t>1</a:t>
              </a:r>
            </a:p>
          </p:txBody>
        </p:sp>
        <p:sp>
          <p:nvSpPr>
            <p:cNvPr id="31" name="TextBox 30"/>
            <p:cNvSpPr txBox="1"/>
            <p:nvPr/>
          </p:nvSpPr>
          <p:spPr>
            <a:xfrm>
              <a:off x="3276600" y="4171950"/>
              <a:ext cx="533400" cy="523220"/>
            </a:xfrm>
            <a:prstGeom prst="rect">
              <a:avLst/>
            </a:prstGeom>
            <a:noFill/>
          </p:spPr>
          <p:txBody>
            <a:bodyPr wrap="square" rtlCol="0">
              <a:spAutoFit/>
            </a:bodyPr>
            <a:lstStyle/>
            <a:p>
              <a:pPr algn="ctr"/>
              <a:r>
                <a:rPr lang="en-US" sz="2800" b="1" dirty="0" smtClean="0"/>
                <a:t>y</a:t>
              </a:r>
              <a:r>
                <a:rPr lang="en-US" sz="2800" b="1" baseline="-25000" dirty="0" smtClean="0"/>
                <a:t>2</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1848981"/>
            <a:ext cx="3733800" cy="2246769"/>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a:t>
            </a:r>
            <a:r>
              <a:rPr lang="en-US" sz="2800" b="1" dirty="0" smtClean="0"/>
              <a:t>LM </a:t>
            </a:r>
            <a:r>
              <a:rPr lang="en-US" sz="2800" b="1" dirty="0" smtClean="0"/>
              <a:t>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lgn="ctr"/>
            <a:endParaRPr lang="en-US" sz="2800" b="1" dirty="0" smtClean="0"/>
          </a:p>
          <a:p>
            <a:pPr algn="ctr"/>
            <a:r>
              <a:rPr lang="en-US" sz="2800" b="1" dirty="0" smtClean="0"/>
              <a:t>M</a:t>
            </a:r>
            <a:r>
              <a:rPr lang="en-US" sz="2800" b="1" baseline="30000" dirty="0" smtClean="0"/>
              <a:t>D</a:t>
            </a:r>
            <a:r>
              <a:rPr lang="en-US" sz="2800" b="1" dirty="0" smtClean="0"/>
              <a:t>↓ </a:t>
            </a:r>
            <a:r>
              <a:rPr lang="en-US" sz="2800" b="1" dirty="0" smtClean="0">
                <a:latin typeface="Times New Roman"/>
                <a:cs typeface="Times New Roman"/>
              </a:rPr>
              <a:t>→</a:t>
            </a:r>
            <a:r>
              <a:rPr lang="en-US" sz="2800" b="1" dirty="0" smtClean="0"/>
              <a:t> </a:t>
            </a:r>
            <a:r>
              <a:rPr lang="en-US" sz="2800" b="1" dirty="0" smtClean="0"/>
              <a:t>LM </a:t>
            </a:r>
            <a:r>
              <a:rPr lang="en-US" sz="2800" b="1" dirty="0" smtClean="0"/>
              <a:t>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grpSp>
        <p:nvGrpSpPr>
          <p:cNvPr id="43" name="Group 42"/>
          <p:cNvGrpSpPr/>
          <p:nvPr/>
        </p:nvGrpSpPr>
        <p:grpSpPr>
          <a:xfrm>
            <a:off x="381000" y="1123950"/>
            <a:ext cx="5029200" cy="3657600"/>
            <a:chOff x="381000" y="1123950"/>
            <a:chExt cx="5029200" cy="3657600"/>
          </a:xfrm>
        </p:grpSpPr>
        <p:grpSp>
          <p:nvGrpSpPr>
            <p:cNvPr id="14" name="Group 13"/>
            <p:cNvGrpSpPr/>
            <p:nvPr/>
          </p:nvGrpSpPr>
          <p:grpSpPr>
            <a:xfrm>
              <a:off x="381000" y="1123950"/>
              <a:ext cx="5029200" cy="3657600"/>
              <a:chOff x="381000" y="1123950"/>
              <a:chExt cx="5029200" cy="3657600"/>
            </a:xfrm>
          </p:grpSpPr>
          <p:grpSp>
            <p:nvGrpSpPr>
              <p:cNvPr id="15" name="Group 14"/>
              <p:cNvGrpSpPr/>
              <p:nvPr/>
            </p:nvGrpSpPr>
            <p:grpSpPr>
              <a:xfrm>
                <a:off x="381000" y="1123950"/>
                <a:ext cx="5029200" cy="3657600"/>
                <a:chOff x="381000" y="1123950"/>
                <a:chExt cx="5029200" cy="3657600"/>
              </a:xfrm>
            </p:grpSpPr>
            <p:sp>
              <p:nvSpPr>
                <p:cNvPr id="27" name="Rectangle 2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33" name="TextBox 32"/>
                <p:cNvSpPr txBox="1"/>
                <p:nvPr/>
              </p:nvSpPr>
              <p:spPr>
                <a:xfrm>
                  <a:off x="32004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34" name="TextBox 3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5" name="TextBox 3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8" name="Straight Arrow Connector 17"/>
              <p:cNvCxnSpPr/>
              <p:nvPr/>
            </p:nvCxnSpPr>
            <p:spPr>
              <a:xfrm rot="16200000" flipH="1">
                <a:off x="3733800" y="2343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1295400" y="3333750"/>
                <a:ext cx="2209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2362201" y="3638551"/>
                <a:ext cx="1219198"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2" idx="1"/>
              </p:cNvCxnSpPr>
              <p:nvPr/>
            </p:nvCxnSpPr>
            <p:spPr>
              <a:xfrm rot="10800000" flipH="1" flipV="1">
                <a:off x="3505199" y="3300740"/>
                <a:ext cx="1" cy="94741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2000" y="3028950"/>
                <a:ext cx="5334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4" name="TextBox 23"/>
              <p:cNvSpPr txBox="1"/>
              <p:nvPr/>
            </p:nvSpPr>
            <p:spPr>
              <a:xfrm>
                <a:off x="762000" y="2658130"/>
                <a:ext cx="5334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sp>
            <p:nvSpPr>
              <p:cNvPr id="25" name="TextBox 24"/>
              <p:cNvSpPr txBox="1"/>
              <p:nvPr/>
            </p:nvSpPr>
            <p:spPr>
              <a:xfrm>
                <a:off x="2743200" y="4182130"/>
                <a:ext cx="533400" cy="523220"/>
              </a:xfrm>
              <a:prstGeom prst="rect">
                <a:avLst/>
              </a:prstGeom>
              <a:noFill/>
            </p:spPr>
            <p:txBody>
              <a:bodyPr wrap="square" rtlCol="0">
                <a:spAutoFit/>
              </a:bodyPr>
              <a:lstStyle/>
              <a:p>
                <a:pPr algn="ctr"/>
                <a:r>
                  <a:rPr lang="en-US" sz="2800" b="1" dirty="0" smtClean="0"/>
                  <a:t>y</a:t>
                </a:r>
                <a:r>
                  <a:rPr lang="en-US" sz="2800" b="1" baseline="-25000" dirty="0" smtClean="0"/>
                  <a:t>1</a:t>
                </a:r>
              </a:p>
            </p:txBody>
          </p:sp>
          <p:sp>
            <p:nvSpPr>
              <p:cNvPr id="26" name="TextBox 25"/>
              <p:cNvSpPr txBox="1"/>
              <p:nvPr/>
            </p:nvSpPr>
            <p:spPr>
              <a:xfrm>
                <a:off x="3276600" y="4171950"/>
                <a:ext cx="533400" cy="523220"/>
              </a:xfrm>
              <a:prstGeom prst="rect">
                <a:avLst/>
              </a:prstGeom>
              <a:noFill/>
            </p:spPr>
            <p:txBody>
              <a:bodyPr wrap="square" rtlCol="0">
                <a:spAutoFit/>
              </a:bodyPr>
              <a:lstStyle/>
              <a:p>
                <a:pPr algn="ctr"/>
                <a:r>
                  <a:rPr lang="en-US" sz="2800" b="1" dirty="0" smtClean="0"/>
                  <a:t>y</a:t>
                </a:r>
                <a:r>
                  <a:rPr lang="en-US" sz="2800" b="1" baseline="-25000" dirty="0" smtClean="0"/>
                  <a:t>2</a:t>
                </a:r>
              </a:p>
            </p:txBody>
          </p:sp>
        </p:grpSp>
        <p:cxnSp>
          <p:nvCxnSpPr>
            <p:cNvPr id="36" name="Straight Connector 5"/>
            <p:cNvCxnSpPr/>
            <p:nvPr/>
          </p:nvCxnSpPr>
          <p:spPr>
            <a:xfrm rot="10800000" flipV="1">
              <a:off x="2362200" y="2266950"/>
              <a:ext cx="2514600" cy="198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19600" y="181993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pic>
        <p:nvPicPr>
          <p:cNvPr id="3" name="Picture 2"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
        <p:nvSpPr>
          <p:cNvPr id="4" name="TextBox 3"/>
          <p:cNvSpPr txBox="1"/>
          <p:nvPr/>
        </p:nvSpPr>
        <p:spPr>
          <a:xfrm>
            <a:off x="3048000" y="1242120"/>
            <a:ext cx="5638800" cy="3539430"/>
          </a:xfrm>
          <a:prstGeom prst="rect">
            <a:avLst/>
          </a:prstGeom>
          <a:noFill/>
        </p:spPr>
        <p:txBody>
          <a:bodyPr wrap="square" rtlCol="0">
            <a:spAutoFit/>
          </a:bodyPr>
          <a:lstStyle/>
          <a:p>
            <a:r>
              <a:rPr lang="en-US" sz="2800" b="1" u="sng" dirty="0" smtClean="0"/>
              <a:t>Shifts</a:t>
            </a:r>
          </a:p>
          <a:p>
            <a:pPr>
              <a:buFont typeface="Arial" pitchFamily="34" charset="0"/>
              <a:buChar char="•"/>
            </a:pPr>
            <a:r>
              <a:rPr lang="en-US" sz="2800" b="1" dirty="0" smtClean="0"/>
              <a:t> C↑ </a:t>
            </a:r>
            <a:r>
              <a:rPr lang="en-US" sz="2800" b="1" dirty="0" smtClean="0">
                <a:latin typeface="Times New Roman"/>
                <a:cs typeface="Times New Roman"/>
              </a:rPr>
              <a:t>→ </a:t>
            </a:r>
            <a:r>
              <a:rPr lang="en-US" sz="2800" b="1" dirty="0" smtClean="0"/>
              <a:t>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I↑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G↑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T↑ </a:t>
            </a:r>
            <a:r>
              <a:rPr lang="en-US" sz="2800" b="1" dirty="0" smtClean="0">
                <a:latin typeface="Times New Roman"/>
                <a:cs typeface="Times New Roman"/>
              </a:rPr>
              <a:t>→</a:t>
            </a:r>
            <a:r>
              <a:rPr lang="en-US" sz="2800" b="1" dirty="0" smtClean="0"/>
              <a:t> IS shifts left</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NX↑ </a:t>
            </a:r>
            <a:r>
              <a:rPr lang="en-US" sz="2800" b="1" dirty="0" smtClean="0">
                <a:latin typeface="Times New Roman"/>
                <a:cs typeface="Times New Roman"/>
              </a:rPr>
              <a:t>→</a:t>
            </a:r>
            <a:r>
              <a:rPr lang="en-US" sz="2800" b="1" dirty="0" smtClean="0"/>
              <a:t> IS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a:p>
            <a:pPr>
              <a:buFont typeface="Arial" pitchFamily="34" charset="0"/>
              <a:buChar char="•"/>
            </a:pPr>
            <a:r>
              <a:rPr lang="en-US" sz="2800" b="1" dirty="0" smtClean="0"/>
              <a:t> M</a:t>
            </a:r>
            <a:r>
              <a:rPr lang="en-US" sz="2800" b="1" baseline="30000" dirty="0" smtClean="0"/>
              <a:t>D</a:t>
            </a:r>
            <a:r>
              <a:rPr lang="en-US" sz="2800" b="1" dirty="0" smtClean="0"/>
              <a:t>↑ </a:t>
            </a:r>
            <a:r>
              <a:rPr lang="en-US" sz="2800" b="1" dirty="0" smtClean="0">
                <a:latin typeface="Times New Roman"/>
                <a:cs typeface="Times New Roman"/>
              </a:rPr>
              <a:t>→</a:t>
            </a:r>
            <a:r>
              <a:rPr lang="en-US" sz="2800" b="1" dirty="0" smtClean="0"/>
              <a:t> LM shifts left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6809" y="133350"/>
            <a:ext cx="57645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John Maynard Keynes</a:t>
            </a:r>
          </a:p>
        </p:txBody>
      </p:sp>
      <p:pic>
        <p:nvPicPr>
          <p:cNvPr id="3" name="Picture 2" descr="keynes.jpg"/>
          <p:cNvPicPr>
            <a:picLocks noChangeAspect="1"/>
          </p:cNvPicPr>
          <p:nvPr/>
        </p:nvPicPr>
        <p:blipFill>
          <a:blip r:embed="rId2"/>
          <a:stretch>
            <a:fillRect/>
          </a:stretch>
        </p:blipFill>
        <p:spPr>
          <a:xfrm>
            <a:off x="533400" y="1276350"/>
            <a:ext cx="2426970" cy="3194685"/>
          </a:xfrm>
          <a:prstGeom prst="rect">
            <a:avLst/>
          </a:prstGeom>
          <a:ln>
            <a:solidFill>
              <a:schemeClr val="tx1"/>
            </a:solidFill>
          </a:ln>
        </p:spPr>
      </p:pic>
      <p:sp>
        <p:nvSpPr>
          <p:cNvPr id="4" name="TextBox 3"/>
          <p:cNvSpPr txBox="1"/>
          <p:nvPr/>
        </p:nvSpPr>
        <p:spPr>
          <a:xfrm>
            <a:off x="3200400" y="1123950"/>
            <a:ext cx="5715000" cy="3539430"/>
          </a:xfrm>
          <a:prstGeom prst="rect">
            <a:avLst/>
          </a:prstGeom>
          <a:noFill/>
        </p:spPr>
        <p:txBody>
          <a:bodyPr wrap="square" rtlCol="0">
            <a:spAutoFit/>
          </a:bodyPr>
          <a:lstStyle/>
          <a:p>
            <a:pPr>
              <a:buFont typeface="Arial" pitchFamily="34" charset="0"/>
              <a:buChar char="•"/>
            </a:pPr>
            <a:r>
              <a:rPr lang="en-US" sz="2800" b="1" dirty="0" smtClean="0"/>
              <a:t> favored fiscal policy over monetary</a:t>
            </a:r>
          </a:p>
          <a:p>
            <a:pPr>
              <a:buFont typeface="Arial" pitchFamily="34" charset="0"/>
              <a:buChar char="•"/>
            </a:pPr>
            <a:r>
              <a:rPr lang="en-US" sz="2800" b="1" dirty="0" smtClean="0"/>
              <a:t> opposed classical economists</a:t>
            </a:r>
          </a:p>
          <a:p>
            <a:pPr>
              <a:buFont typeface="Arial" pitchFamily="34" charset="0"/>
              <a:buChar char="•"/>
            </a:pPr>
            <a:r>
              <a:rPr lang="en-US" sz="2800" b="1" dirty="0" smtClean="0"/>
              <a:t> theories</a:t>
            </a:r>
          </a:p>
          <a:p>
            <a:pPr lvl="1">
              <a:buFont typeface="Courier New" pitchFamily="49" charset="0"/>
              <a:buChar char="o"/>
            </a:pPr>
            <a:r>
              <a:rPr lang="en-US" sz="2800" b="1" dirty="0" smtClean="0"/>
              <a:t> “in the long run, we’re all dead” </a:t>
            </a:r>
          </a:p>
          <a:p>
            <a:pPr lvl="1">
              <a:buFont typeface="Courier New" pitchFamily="49" charset="0"/>
              <a:buChar char="o"/>
            </a:pPr>
            <a:r>
              <a:rPr lang="en-US" sz="2800" b="1" dirty="0" smtClean="0"/>
              <a:t> animal spirits</a:t>
            </a:r>
          </a:p>
          <a:p>
            <a:pPr lvl="1">
              <a:buFont typeface="Courier New" pitchFamily="49" charset="0"/>
              <a:buChar char="o"/>
            </a:pPr>
            <a:r>
              <a:rPr lang="en-US" sz="2800" b="1" dirty="0" smtClean="0"/>
              <a:t> liquidity preference</a:t>
            </a:r>
          </a:p>
          <a:p>
            <a:pPr lvl="1">
              <a:buFont typeface="Courier New" pitchFamily="49" charset="0"/>
              <a:buChar char="o"/>
            </a:pPr>
            <a:r>
              <a:rPr lang="en-US" sz="2800" b="1" dirty="0" smtClean="0"/>
              <a:t> paradox of thrift</a:t>
            </a:r>
          </a:p>
          <a:p>
            <a:pPr lvl="1">
              <a:buFont typeface="Courier New" pitchFamily="49" charset="0"/>
              <a:buChar char="o"/>
            </a:pPr>
            <a:r>
              <a:rPr lang="en-US" sz="2800" b="1" dirty="0" smtClean="0"/>
              <a:t> liquidity trap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sp>
        <p:nvSpPr>
          <p:cNvPr id="13" name="TextBox 12"/>
          <p:cNvSpPr txBox="1"/>
          <p:nvPr/>
        </p:nvSpPr>
        <p:spPr>
          <a:xfrm>
            <a:off x="5410200" y="1305163"/>
            <a:ext cx="3886200" cy="2893100"/>
          </a:xfrm>
          <a:prstGeom prst="rect">
            <a:avLst/>
          </a:prstGeom>
          <a:noFill/>
        </p:spPr>
        <p:txBody>
          <a:bodyPr wrap="square" rtlCol="0">
            <a:spAutoFit/>
          </a:bodyPr>
          <a:lstStyle/>
          <a:p>
            <a:r>
              <a:rPr lang="en-US" sz="2800" b="1" u="sng" dirty="0" smtClean="0"/>
              <a:t>LM curve vertical</a:t>
            </a:r>
          </a:p>
          <a:p>
            <a:pPr>
              <a:buFont typeface="Arial" pitchFamily="34" charset="0"/>
              <a:buChar char="•"/>
            </a:pPr>
            <a:r>
              <a:rPr lang="en-US" sz="2800" b="1" dirty="0" smtClean="0"/>
              <a:t> fiscal policy fails</a:t>
            </a:r>
          </a:p>
          <a:p>
            <a:pPr>
              <a:buFont typeface="Arial" pitchFamily="34" charset="0"/>
              <a:buChar char="•"/>
            </a:pPr>
            <a:r>
              <a:rPr lang="en-US" sz="2800" b="1" dirty="0" smtClean="0"/>
              <a:t> monetary policy works</a:t>
            </a:r>
          </a:p>
          <a:p>
            <a:endParaRPr lang="en-US" sz="1400" b="1" dirty="0" smtClean="0"/>
          </a:p>
          <a:p>
            <a:r>
              <a:rPr lang="en-US" sz="2800" b="1" dirty="0" smtClean="0"/>
              <a:t>This is also known as complete crowding out.</a:t>
            </a:r>
          </a:p>
          <a:p>
            <a:r>
              <a:rPr lang="en-US" sz="2800" b="1" dirty="0" smtClean="0"/>
              <a:t>G↑ </a:t>
            </a:r>
            <a:r>
              <a:rPr lang="en-US" sz="2800" b="1" dirty="0" smtClean="0">
                <a:latin typeface="Times New Roman"/>
                <a:cs typeface="Times New Roman"/>
              </a:rPr>
              <a:t>→</a:t>
            </a:r>
            <a:r>
              <a:rPr lang="en-US" sz="2800" b="1" dirty="0" smtClean="0"/>
              <a:t> I↓, NX↓ </a:t>
            </a:r>
            <a:r>
              <a:rPr lang="en-US" sz="2800" b="1" dirty="0" smtClean="0">
                <a:latin typeface="Times New Roman"/>
                <a:cs typeface="Times New Roman"/>
              </a:rPr>
              <a:t>→</a:t>
            </a:r>
            <a:r>
              <a:rPr lang="en-US" sz="2800" b="1" dirty="0" smtClean="0">
                <a:latin typeface="Symbol" pitchFamily="18" charset="2"/>
              </a:rPr>
              <a:t>`</a:t>
            </a:r>
            <a:r>
              <a:rPr lang="en-US" sz="2800" b="1" dirty="0" smtClean="0"/>
              <a:t>y</a:t>
            </a:r>
          </a:p>
        </p:txBody>
      </p:sp>
      <p:grpSp>
        <p:nvGrpSpPr>
          <p:cNvPr id="17" name="Group 16"/>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28956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5012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a:t>
            </a:r>
          </a:p>
        </p:txBody>
      </p:sp>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a:off x="1295400" y="30289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4114800" y="25717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3" name="TextBox 12"/>
          <p:cNvSpPr txBox="1"/>
          <p:nvPr/>
        </p:nvSpPr>
        <p:spPr>
          <a:xfrm>
            <a:off x="5410200" y="1102876"/>
            <a:ext cx="3733800" cy="3754874"/>
          </a:xfrm>
          <a:prstGeom prst="rect">
            <a:avLst/>
          </a:prstGeom>
          <a:noFill/>
        </p:spPr>
        <p:txBody>
          <a:bodyPr wrap="square" rtlCol="0">
            <a:spAutoFit/>
          </a:bodyPr>
          <a:lstStyle/>
          <a:p>
            <a:r>
              <a:rPr lang="en-US" sz="2800" b="1" u="sng" dirty="0" smtClean="0"/>
              <a:t>LM curve horizontal</a:t>
            </a:r>
          </a:p>
          <a:p>
            <a:pPr>
              <a:buFont typeface="Arial" pitchFamily="34" charset="0"/>
              <a:buChar char="•"/>
            </a:pPr>
            <a:r>
              <a:rPr lang="en-US" sz="2800" b="1" dirty="0" smtClean="0"/>
              <a:t> fiscal policy works</a:t>
            </a:r>
          </a:p>
          <a:p>
            <a:pPr>
              <a:buFont typeface="Arial" pitchFamily="34" charset="0"/>
              <a:buChar char="•"/>
            </a:pPr>
            <a:r>
              <a:rPr lang="en-US" sz="2800" b="1" dirty="0" smtClean="0"/>
              <a:t> monetary policy fails</a:t>
            </a:r>
          </a:p>
          <a:p>
            <a:endParaRPr lang="en-US" sz="1400" b="1" dirty="0" smtClean="0"/>
          </a:p>
          <a:p>
            <a:pPr algn="ctr"/>
            <a:r>
              <a:rPr lang="en-US" sz="2800" b="1" dirty="0" smtClean="0"/>
              <a:t>This is also known as a liquidity trap.  Keynes believed in this, thus he promoted fiscal rather than monetary policy.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5442" y="133350"/>
            <a:ext cx="3645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Liquidity Trap</a:t>
            </a:r>
          </a:p>
        </p:txBody>
      </p:sp>
      <p:pic>
        <p:nvPicPr>
          <p:cNvPr id="3" name="Picture 2" descr="trap.jpg"/>
          <p:cNvPicPr>
            <a:picLocks noChangeAspect="1"/>
          </p:cNvPicPr>
          <p:nvPr/>
        </p:nvPicPr>
        <p:blipFill>
          <a:blip r:embed="rId2"/>
          <a:stretch>
            <a:fillRect/>
          </a:stretch>
        </p:blipFill>
        <p:spPr>
          <a:xfrm>
            <a:off x="457200" y="1123950"/>
            <a:ext cx="2743200" cy="3562350"/>
          </a:xfrm>
          <a:prstGeom prst="rect">
            <a:avLst/>
          </a:prstGeom>
          <a:ln>
            <a:solidFill>
              <a:schemeClr val="tx1"/>
            </a:solidFill>
          </a:ln>
        </p:spPr>
      </p:pic>
      <p:sp>
        <p:nvSpPr>
          <p:cNvPr id="4" name="TextBox 3"/>
          <p:cNvSpPr txBox="1"/>
          <p:nvPr/>
        </p:nvSpPr>
        <p:spPr>
          <a:xfrm>
            <a:off x="3657600" y="926902"/>
            <a:ext cx="48768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liquidity trap </a:t>
            </a:r>
            <a:r>
              <a:rPr lang="en-US" sz="2800" b="1" dirty="0" smtClean="0"/>
              <a:t>–</a:t>
            </a:r>
          </a:p>
          <a:p>
            <a:pPr algn="ctr"/>
            <a:r>
              <a:rPr lang="en-US" sz="2800" b="1" dirty="0" smtClean="0"/>
              <a:t>demand for money is infinitely elastic (LM curve horizontal), causing monetary policy to be completely ineffective</a:t>
            </a:r>
          </a:p>
          <a:p>
            <a:pPr algn="ctr"/>
            <a:endParaRPr lang="en-US" sz="1400" b="1" dirty="0" smtClean="0"/>
          </a:p>
          <a:p>
            <a:pPr algn="ctr"/>
            <a:r>
              <a:rPr lang="en-US" sz="2800" b="1" dirty="0" smtClean="0"/>
              <a:t>Neoclassical economists refute this through the </a:t>
            </a:r>
            <a:r>
              <a:rPr lang="en-US" sz="2800" b="1" dirty="0" err="1" smtClean="0"/>
              <a:t>Pigou</a:t>
            </a:r>
            <a:r>
              <a:rPr lang="en-US" sz="2800" b="1" dirty="0" smtClean="0"/>
              <a:t> Effect: real money balances influence consumption and the IS curve.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sp>
        <p:nvSpPr>
          <p:cNvPr id="3" name="TextBox 2"/>
          <p:cNvSpPr txBox="1"/>
          <p:nvPr/>
        </p:nvSpPr>
        <p:spPr>
          <a:xfrm>
            <a:off x="3657600" y="1026676"/>
            <a:ext cx="5029200" cy="3754874"/>
          </a:xfrm>
          <a:prstGeom prst="rect">
            <a:avLst/>
          </a:prstGeom>
          <a:noFill/>
        </p:spPr>
        <p:txBody>
          <a:bodyPr wrap="square" rtlCol="0">
            <a:spAutoFit/>
          </a:bodyPr>
          <a:lstStyle/>
          <a:p>
            <a:pPr algn="ctr"/>
            <a:r>
              <a:rPr lang="en-US" sz="2800" b="1" dirty="0" smtClean="0"/>
              <a:t>Keynes recommended that governments run deficits (fiscal stimulus) during recessions and surpluses (fiscal dampener) during booms.</a:t>
            </a:r>
          </a:p>
          <a:p>
            <a:pPr algn="ctr"/>
            <a:endParaRPr lang="en-US" sz="1400" b="1" dirty="0" smtClean="0"/>
          </a:p>
          <a:p>
            <a:pPr algn="ctr"/>
            <a:r>
              <a:rPr lang="en-US" sz="2800" b="1" dirty="0" smtClean="0"/>
              <a:t>Politicians heard economists say “sometimes run deficits” and forgot the “sometimes” part.</a:t>
            </a:r>
          </a:p>
        </p:txBody>
      </p:sp>
      <p:pic>
        <p:nvPicPr>
          <p:cNvPr id="4" name="Picture 3" descr="criticism.png"/>
          <p:cNvPicPr>
            <a:picLocks noChangeAspect="1"/>
          </p:cNvPicPr>
          <p:nvPr/>
        </p:nvPicPr>
        <p:blipFill>
          <a:blip r:embed="rId2"/>
          <a:stretch>
            <a:fillRect/>
          </a:stretch>
        </p:blipFill>
        <p:spPr>
          <a:xfrm>
            <a:off x="152400" y="1047750"/>
            <a:ext cx="3476625" cy="34671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pic>
        <p:nvPicPr>
          <p:cNvPr id="3" name="Picture 2" descr="lamppost.png"/>
          <p:cNvPicPr>
            <a:picLocks noChangeAspect="1"/>
          </p:cNvPicPr>
          <p:nvPr/>
        </p:nvPicPr>
        <p:blipFill>
          <a:blip r:embed="rId2"/>
          <a:stretch>
            <a:fillRect/>
          </a:stretch>
        </p:blipFill>
        <p:spPr>
          <a:xfrm>
            <a:off x="457200" y="1123950"/>
            <a:ext cx="2583180" cy="3657600"/>
          </a:xfrm>
          <a:prstGeom prst="rect">
            <a:avLst/>
          </a:prstGeom>
          <a:ln>
            <a:solidFill>
              <a:schemeClr val="tx1"/>
            </a:solidFill>
          </a:ln>
        </p:spPr>
      </p:pic>
      <p:sp>
        <p:nvSpPr>
          <p:cNvPr id="4" name="TextBox 3"/>
          <p:cNvSpPr txBox="1"/>
          <p:nvPr/>
        </p:nvSpPr>
        <p:spPr>
          <a:xfrm>
            <a:off x="3962400" y="1962150"/>
            <a:ext cx="4267200" cy="1815882"/>
          </a:xfrm>
          <a:prstGeom prst="rect">
            <a:avLst/>
          </a:prstGeom>
          <a:noFill/>
        </p:spPr>
        <p:txBody>
          <a:bodyPr wrap="square" rtlCol="0">
            <a:spAutoFit/>
          </a:bodyPr>
          <a:lstStyle/>
          <a:p>
            <a:pPr algn="ctr"/>
            <a:r>
              <a:rPr lang="en-US" sz="2800" b="1" dirty="0" smtClean="0"/>
              <a:t>Politicians use economists like drunks use lampposts: more for support than illumination.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33350"/>
            <a:ext cx="650614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Critique of Keynesianism</a:t>
            </a:r>
          </a:p>
        </p:txBody>
      </p:sp>
      <p:pic>
        <p:nvPicPr>
          <p:cNvPr id="3" name="Picture 2" descr="keys2.png"/>
          <p:cNvPicPr>
            <a:picLocks noChangeAspect="1"/>
          </p:cNvPicPr>
          <p:nvPr/>
        </p:nvPicPr>
        <p:blipFill>
          <a:blip r:embed="rId2"/>
          <a:stretch>
            <a:fillRect/>
          </a:stretch>
        </p:blipFill>
        <p:spPr>
          <a:xfrm>
            <a:off x="457200" y="1047750"/>
            <a:ext cx="3223260" cy="3694748"/>
          </a:xfrm>
          <a:prstGeom prst="rect">
            <a:avLst/>
          </a:prstGeom>
          <a:ln>
            <a:solidFill>
              <a:schemeClr val="tx1"/>
            </a:solidFill>
          </a:ln>
        </p:spPr>
      </p:pic>
      <p:sp>
        <p:nvSpPr>
          <p:cNvPr id="4" name="TextBox 3"/>
          <p:cNvSpPr txBox="1"/>
          <p:nvPr/>
        </p:nvSpPr>
        <p:spPr>
          <a:xfrm>
            <a:off x="3962400" y="1047750"/>
            <a:ext cx="4876800" cy="3754874"/>
          </a:xfrm>
          <a:prstGeom prst="rect">
            <a:avLst/>
          </a:prstGeom>
          <a:noFill/>
        </p:spPr>
        <p:txBody>
          <a:bodyPr wrap="square" rtlCol="0">
            <a:spAutoFit/>
          </a:bodyPr>
          <a:lstStyle/>
          <a:p>
            <a:pPr algn="ctr"/>
            <a:r>
              <a:rPr lang="en-US" sz="2800" b="1" dirty="0" smtClean="0"/>
              <a:t>It’s also important to remember the limitations of models.  Models simplify, but often economists prefer a simple model to a correct one.</a:t>
            </a:r>
          </a:p>
          <a:p>
            <a:pPr algn="ctr"/>
            <a:endParaRPr lang="en-US" sz="1400" b="1" dirty="0" smtClean="0"/>
          </a:p>
          <a:p>
            <a:pPr algn="ctr"/>
            <a:r>
              <a:rPr lang="en-US" sz="2800" b="1" dirty="0" smtClean="0"/>
              <a:t>If you lose your keys, you can look where you lost them or look where the light is.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33350"/>
            <a:ext cx="616867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IS/LM Model: Long Run</a:t>
            </a:r>
          </a:p>
        </p:txBody>
      </p:sp>
      <p:sp>
        <p:nvSpPr>
          <p:cNvPr id="16" name="TextBox 15"/>
          <p:cNvSpPr txBox="1"/>
          <p:nvPr/>
        </p:nvSpPr>
        <p:spPr>
          <a:xfrm>
            <a:off x="5410200" y="1102876"/>
            <a:ext cx="3733800" cy="3754874"/>
          </a:xfrm>
          <a:prstGeom prst="rect">
            <a:avLst/>
          </a:prstGeom>
          <a:noFill/>
        </p:spPr>
        <p:txBody>
          <a:bodyPr wrap="square" rtlCol="0">
            <a:spAutoFit/>
          </a:bodyPr>
          <a:lstStyle/>
          <a:p>
            <a:pPr algn="ctr"/>
            <a:r>
              <a:rPr lang="en-US" sz="2800" b="1" dirty="0" smtClean="0"/>
              <a:t>In the long run the IS and LM curves should intersect at the natural rate of unemployment.</a:t>
            </a:r>
          </a:p>
          <a:p>
            <a:endParaRPr lang="en-US" sz="1400" b="1" dirty="0" smtClean="0"/>
          </a:p>
          <a:p>
            <a:r>
              <a:rPr lang="en-US" sz="2800" b="1" dirty="0" smtClean="0"/>
              <a:t>If right of </a:t>
            </a:r>
            <a:r>
              <a:rPr lang="en-US" sz="2800" b="1" dirty="0" err="1" smtClean="0"/>
              <a:t>y</a:t>
            </a:r>
            <a:r>
              <a:rPr lang="en-US" sz="2800" b="1" baseline="-25000" dirty="0" err="1" smtClean="0"/>
              <a:t>n</a:t>
            </a:r>
            <a:r>
              <a:rPr lang="en-US" sz="2800" b="1" dirty="0" smtClean="0"/>
              <a:t>:</a:t>
            </a:r>
          </a:p>
          <a:p>
            <a:r>
              <a:rPr lang="en-US" sz="2800" b="1" dirty="0" smtClean="0"/>
              <a:t>P↑ </a:t>
            </a:r>
            <a:r>
              <a:rPr lang="en-US" sz="2800" b="1" dirty="0" smtClean="0">
                <a:latin typeface="Times New Roman"/>
                <a:cs typeface="Times New Roman"/>
              </a:rPr>
              <a:t>→</a:t>
            </a:r>
            <a:r>
              <a:rPr lang="en-US" sz="2800" b="1" dirty="0" smtClean="0"/>
              <a:t> (M/P)↓ </a:t>
            </a:r>
            <a:r>
              <a:rPr lang="en-US" sz="2800" b="1" dirty="0" smtClean="0">
                <a:latin typeface="Times New Roman"/>
                <a:cs typeface="Times New Roman"/>
              </a:rPr>
              <a:t>→</a:t>
            </a:r>
          </a:p>
          <a:p>
            <a:r>
              <a:rPr lang="en-US" sz="2800" b="1" dirty="0" smtClean="0"/>
              <a:t>LM shift left (until</a:t>
            </a:r>
          </a:p>
          <a:p>
            <a:r>
              <a:rPr lang="en-US" sz="2800" b="1" dirty="0" smtClean="0"/>
              <a:t>IS &amp; LM intersect at </a:t>
            </a:r>
            <a:r>
              <a:rPr lang="en-US" sz="2800" b="1" dirty="0" err="1" smtClean="0"/>
              <a:t>y</a:t>
            </a:r>
            <a:r>
              <a:rPr lang="en-US" sz="2800" b="1" baseline="-25000" dirty="0" err="1" smtClean="0"/>
              <a:t>n</a:t>
            </a:r>
            <a:r>
              <a:rPr lang="en-US" sz="2800" b="1" dirty="0" smtClean="0"/>
              <a:t>)</a:t>
            </a:r>
          </a:p>
        </p:txBody>
      </p:sp>
      <p:grpSp>
        <p:nvGrpSpPr>
          <p:cNvPr id="21" name="Group 20"/>
          <p:cNvGrpSpPr/>
          <p:nvPr/>
        </p:nvGrpSpPr>
        <p:grpSpPr>
          <a:xfrm>
            <a:off x="381000" y="1123950"/>
            <a:ext cx="5029200" cy="3657600"/>
            <a:chOff x="381000" y="1123950"/>
            <a:chExt cx="5029200" cy="3657600"/>
          </a:xfrm>
        </p:grpSpPr>
        <p:grpSp>
          <p:nvGrpSpPr>
            <p:cNvPr id="17" name="Group 16"/>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1" name="TextBox 10"/>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2" name="TextBox 11"/>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3" name="TextBox 12"/>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15" name="TextBox 14"/>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cxnSp>
          <p:nvCxnSpPr>
            <p:cNvPr id="20"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16" name="Group 15"/>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05200" y="3039130"/>
                <a:ext cx="685800" cy="523220"/>
              </a:xfrm>
              <a:prstGeom prst="rect">
                <a:avLst/>
              </a:prstGeom>
              <a:noFill/>
            </p:spPr>
            <p:txBody>
              <a:bodyPr wrap="square" rtlCol="0">
                <a:spAutoFit/>
              </a:bodyPr>
              <a:lstStyle/>
              <a:p>
                <a:pPr algn="ctr"/>
                <a:r>
                  <a:rPr lang="en-US" sz="2800" b="1" dirty="0" smtClean="0"/>
                  <a:t>IS</a:t>
                </a:r>
              </a:p>
            </p:txBody>
          </p:sp>
          <p:sp>
            <p:nvSpPr>
              <p:cNvPr id="10" name="TextBox 9"/>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11" name="TextBox 10"/>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2" name="TextBox 11"/>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sp>
        <p:nvSpPr>
          <p:cNvPr id="15" name="TextBox 14"/>
          <p:cNvSpPr txBox="1"/>
          <p:nvPr/>
        </p:nvSpPr>
        <p:spPr>
          <a:xfrm>
            <a:off x="5410200" y="1444407"/>
            <a:ext cx="3733800" cy="3108543"/>
          </a:xfrm>
          <a:prstGeom prst="rect">
            <a:avLst/>
          </a:prstGeom>
          <a:noFill/>
        </p:spPr>
        <p:txBody>
          <a:bodyPr wrap="square" rtlCol="0">
            <a:spAutoFit/>
          </a:bodyPr>
          <a:lstStyle/>
          <a:p>
            <a:pPr algn="ctr"/>
            <a:r>
              <a:rPr lang="en-US" sz="2800" b="1" dirty="0" smtClean="0"/>
              <a:t>The </a:t>
            </a:r>
            <a:r>
              <a:rPr lang="en-US" sz="2800" b="1" dirty="0" err="1" smtClean="0"/>
              <a:t>Mundell</a:t>
            </a:r>
            <a:r>
              <a:rPr lang="en-US" sz="2800" b="1" dirty="0" smtClean="0"/>
              <a:t>-Fleming model extends IS/LM to an open economy (an economy with international trade) by adding a balance of payments line (</a:t>
            </a:r>
            <a:r>
              <a:rPr lang="en-US" sz="2800" b="1" dirty="0" err="1" smtClean="0"/>
              <a:t>BoP</a:t>
            </a:r>
            <a:r>
              <a:rPr lang="en-US" sz="2800" b="1" dirty="0" smtClean="0"/>
              <a:t>=0).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6" name="TextBox 15"/>
          <p:cNvSpPr txBox="1"/>
          <p:nvPr/>
        </p:nvSpPr>
        <p:spPr>
          <a:xfrm>
            <a:off x="5410200" y="1200150"/>
            <a:ext cx="3733800" cy="3539430"/>
          </a:xfrm>
          <a:prstGeom prst="rect">
            <a:avLst/>
          </a:prstGeom>
          <a:noFill/>
        </p:spPr>
        <p:txBody>
          <a:bodyPr wrap="square" rtlCol="0">
            <a:spAutoFit/>
          </a:bodyPr>
          <a:lstStyle/>
          <a:p>
            <a:pPr algn="ctr"/>
            <a:r>
              <a:rPr lang="en-US" sz="2800" b="1" dirty="0" smtClean="0"/>
              <a:t>When there is perfect capital mobility, the </a:t>
            </a:r>
            <a:r>
              <a:rPr lang="en-US" sz="2800" b="1" dirty="0" err="1" smtClean="0"/>
              <a:t>BoP</a:t>
            </a:r>
            <a:r>
              <a:rPr lang="en-US" sz="2800" b="1" dirty="0" smtClean="0"/>
              <a:t> line is horizontal.</a:t>
            </a:r>
          </a:p>
          <a:p>
            <a:pPr algn="ctr"/>
            <a:endParaRPr lang="en-US" sz="1400" b="1" dirty="0" smtClean="0"/>
          </a:p>
          <a:p>
            <a:pPr algn="ctr"/>
            <a:r>
              <a:rPr lang="en-US" sz="2800" b="1" dirty="0" smtClean="0"/>
              <a:t>above </a:t>
            </a:r>
            <a:r>
              <a:rPr lang="en-US" sz="2800" b="1" dirty="0" err="1" smtClean="0"/>
              <a:t>BoP</a:t>
            </a:r>
            <a:r>
              <a:rPr lang="en-US" sz="2800" b="1" dirty="0" smtClean="0"/>
              <a:t> line:</a:t>
            </a:r>
          </a:p>
          <a:p>
            <a:pPr algn="ctr"/>
            <a:r>
              <a:rPr lang="en-US" sz="2800" b="1" dirty="0" err="1" smtClean="0"/>
              <a:t>captial</a:t>
            </a:r>
            <a:r>
              <a:rPr lang="en-US" sz="2800" b="1" dirty="0" smtClean="0"/>
              <a:t> inflow</a:t>
            </a:r>
          </a:p>
          <a:p>
            <a:pPr algn="ctr"/>
            <a:endParaRPr lang="en-US" sz="1400" b="1" dirty="0" smtClean="0"/>
          </a:p>
          <a:p>
            <a:pPr algn="ctr"/>
            <a:r>
              <a:rPr lang="en-US" sz="2800" b="1" dirty="0" smtClean="0"/>
              <a:t>below </a:t>
            </a:r>
            <a:r>
              <a:rPr lang="en-US" sz="2800" b="1" dirty="0" err="1" smtClean="0"/>
              <a:t>BoP</a:t>
            </a:r>
            <a:r>
              <a:rPr lang="en-US" sz="2800" b="1" dirty="0" smtClean="0"/>
              <a:t> line:</a:t>
            </a:r>
          </a:p>
          <a:p>
            <a:pPr algn="ctr"/>
            <a:r>
              <a:rPr lang="en-US" sz="2800" b="1" dirty="0" smtClean="0"/>
              <a:t>capital outflow</a:t>
            </a:r>
          </a:p>
        </p:txBody>
      </p:sp>
      <p:grpSp>
        <p:nvGrpSpPr>
          <p:cNvPr id="19" name="Group 18"/>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7"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5" name="TextBox 1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5"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sp>
          <p:nvSpPr>
            <p:cNvPr id="17" name="TextBox 16"/>
            <p:cNvSpPr txBox="1"/>
            <p:nvPr/>
          </p:nvSpPr>
          <p:spPr>
            <a:xfrm>
              <a:off x="2819400" y="2038350"/>
              <a:ext cx="838200" cy="523220"/>
            </a:xfrm>
            <a:prstGeom prst="rect">
              <a:avLst/>
            </a:prstGeom>
            <a:noFill/>
          </p:spPr>
          <p:txBody>
            <a:bodyPr wrap="square" rtlCol="0">
              <a:spAutoFit/>
            </a:bodyPr>
            <a:lstStyle/>
            <a:p>
              <a:pPr algn="ctr"/>
              <a:r>
                <a:rPr lang="en-US" sz="2800" b="1" dirty="0" err="1" smtClean="0"/>
                <a:t>i</a:t>
              </a:r>
              <a:r>
                <a:rPr lang="en-US" sz="2800" b="1" dirty="0" smtClean="0"/>
                <a:t>&gt;</a:t>
              </a:r>
              <a:r>
                <a:rPr lang="en-US" sz="2800" b="1" dirty="0" err="1" smtClean="0"/>
                <a:t>i</a:t>
              </a:r>
              <a:r>
                <a:rPr lang="en-US" sz="2800" b="1" dirty="0" smtClean="0"/>
                <a:t>*</a:t>
              </a:r>
            </a:p>
          </p:txBody>
        </p:sp>
        <p:sp>
          <p:nvSpPr>
            <p:cNvPr id="18" name="TextBox 17"/>
            <p:cNvSpPr txBox="1"/>
            <p:nvPr/>
          </p:nvSpPr>
          <p:spPr>
            <a:xfrm>
              <a:off x="2819400" y="3115330"/>
              <a:ext cx="838200" cy="523220"/>
            </a:xfrm>
            <a:prstGeom prst="rect">
              <a:avLst/>
            </a:prstGeom>
            <a:noFill/>
          </p:spPr>
          <p:txBody>
            <a:bodyPr wrap="square" rtlCol="0">
              <a:spAutoFit/>
            </a:bodyPr>
            <a:lstStyle/>
            <a:p>
              <a:pPr algn="ctr"/>
              <a:r>
                <a:rPr lang="en-US" sz="2800" b="1" dirty="0" err="1" smtClean="0"/>
                <a:t>i</a:t>
              </a:r>
              <a:r>
                <a:rPr lang="en-US" sz="2800" b="1" dirty="0" smtClean="0"/>
                <a:t>&lt;</a:t>
              </a:r>
              <a:r>
                <a:rPr lang="en-US" sz="2800" b="1" dirty="0" err="1" smtClean="0"/>
                <a:t>i</a:t>
              </a:r>
              <a:r>
                <a:rPr lang="en-US" sz="2800" b="1" dirty="0" smtClean="0"/>
                <a:t>*</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6" name="TextBox 15"/>
          <p:cNvSpPr txBox="1"/>
          <p:nvPr/>
        </p:nvSpPr>
        <p:spPr>
          <a:xfrm>
            <a:off x="5410200" y="1165920"/>
            <a:ext cx="3733800" cy="3539430"/>
          </a:xfrm>
          <a:prstGeom prst="rect">
            <a:avLst/>
          </a:prstGeom>
          <a:noFill/>
        </p:spPr>
        <p:txBody>
          <a:bodyPr wrap="square" rtlCol="0">
            <a:spAutoFit/>
          </a:bodyPr>
          <a:lstStyle/>
          <a:p>
            <a:pPr algn="ctr"/>
            <a:r>
              <a:rPr lang="en-US" sz="2800" b="1" dirty="0" smtClean="0"/>
              <a:t>When there is no capital mobility, the </a:t>
            </a:r>
            <a:r>
              <a:rPr lang="en-US" sz="2800" b="1" dirty="0" err="1" smtClean="0"/>
              <a:t>BoP</a:t>
            </a:r>
            <a:r>
              <a:rPr lang="en-US" sz="2800" b="1" dirty="0" smtClean="0"/>
              <a:t> line is vertical.</a:t>
            </a:r>
          </a:p>
          <a:p>
            <a:pPr algn="ctr"/>
            <a:endParaRPr lang="en-US" sz="1400" b="1" dirty="0" smtClean="0"/>
          </a:p>
          <a:p>
            <a:pPr algn="ctr"/>
            <a:r>
              <a:rPr lang="en-US" sz="2800" b="1" dirty="0" smtClean="0"/>
              <a:t>left of </a:t>
            </a:r>
            <a:r>
              <a:rPr lang="en-US" sz="2800" b="1" dirty="0" err="1" smtClean="0"/>
              <a:t>BoP</a:t>
            </a:r>
            <a:r>
              <a:rPr lang="en-US" sz="2800" b="1" dirty="0" smtClean="0"/>
              <a:t> line:</a:t>
            </a:r>
          </a:p>
          <a:p>
            <a:pPr algn="ctr"/>
            <a:r>
              <a:rPr lang="en-US" sz="2800" b="1" dirty="0" smtClean="0"/>
              <a:t>current account surplus</a:t>
            </a:r>
          </a:p>
          <a:p>
            <a:pPr algn="ctr"/>
            <a:endParaRPr lang="en-US" sz="1400" b="1" dirty="0" smtClean="0"/>
          </a:p>
          <a:p>
            <a:pPr algn="ctr"/>
            <a:r>
              <a:rPr lang="en-US" sz="2800" b="1" dirty="0" smtClean="0"/>
              <a:t>right of </a:t>
            </a:r>
            <a:r>
              <a:rPr lang="en-US" sz="2800" b="1" dirty="0" err="1" smtClean="0"/>
              <a:t>BoP</a:t>
            </a:r>
            <a:r>
              <a:rPr lang="en-US" sz="2800" b="1" dirty="0" smtClean="0"/>
              <a:t> line:</a:t>
            </a:r>
          </a:p>
          <a:p>
            <a:pPr algn="ctr"/>
            <a:r>
              <a:rPr lang="en-US" sz="2800" b="1" dirty="0" smtClean="0"/>
              <a:t>current account deficit</a:t>
            </a:r>
          </a:p>
        </p:txBody>
      </p:sp>
      <p:grpSp>
        <p:nvGrpSpPr>
          <p:cNvPr id="22" name="Group 21"/>
          <p:cNvGrpSpPr/>
          <p:nvPr/>
        </p:nvGrpSpPr>
        <p:grpSpPr>
          <a:xfrm>
            <a:off x="381000" y="1123950"/>
            <a:ext cx="5029200" cy="3657600"/>
            <a:chOff x="381000" y="1123950"/>
            <a:chExt cx="5029200" cy="3657600"/>
          </a:xfrm>
        </p:grpSpPr>
        <p:grpSp>
          <p:nvGrpSpPr>
            <p:cNvPr id="18" name="Group 17"/>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7"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5" name="TextBox 1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6" name="TextBox 5"/>
                <p:cNvSpPr txBox="1"/>
                <p:nvPr/>
              </p:nvSpPr>
              <p:spPr>
                <a:xfrm>
                  <a:off x="2209800" y="135255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cxnSp>
            <p:nvCxnSpPr>
              <p:cNvPr id="17"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200400" y="2419350"/>
              <a:ext cx="1676400" cy="523220"/>
            </a:xfrm>
            <a:prstGeom prst="rect">
              <a:avLst/>
            </a:prstGeom>
            <a:noFill/>
          </p:spPr>
          <p:txBody>
            <a:bodyPr wrap="square" rtlCol="0">
              <a:spAutoFit/>
            </a:bodyPr>
            <a:lstStyle/>
            <a:p>
              <a:pPr algn="ctr"/>
              <a:r>
                <a:rPr lang="en-US" sz="2800" b="1" dirty="0" smtClean="0"/>
                <a:t>CA deficit</a:t>
              </a:r>
            </a:p>
          </p:txBody>
        </p:sp>
        <p:sp>
          <p:nvSpPr>
            <p:cNvPr id="21" name="TextBox 20"/>
            <p:cNvSpPr txBox="1"/>
            <p:nvPr/>
          </p:nvSpPr>
          <p:spPr>
            <a:xfrm>
              <a:off x="1295400" y="2419350"/>
              <a:ext cx="1752600" cy="523220"/>
            </a:xfrm>
            <a:prstGeom prst="rect">
              <a:avLst/>
            </a:prstGeom>
            <a:noFill/>
          </p:spPr>
          <p:txBody>
            <a:bodyPr wrap="square" rtlCol="0">
              <a:spAutoFit/>
            </a:bodyPr>
            <a:lstStyle/>
            <a:p>
              <a:pPr algn="ctr"/>
              <a:r>
                <a:rPr lang="en-US" sz="2800" b="1" dirty="0" smtClean="0"/>
                <a:t>CA surplus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4555" y="133350"/>
            <a:ext cx="5199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The General Theory</a:t>
            </a:r>
          </a:p>
        </p:txBody>
      </p:sp>
      <p:sp>
        <p:nvSpPr>
          <p:cNvPr id="4" name="TextBox 3"/>
          <p:cNvSpPr txBox="1"/>
          <p:nvPr/>
        </p:nvSpPr>
        <p:spPr>
          <a:xfrm>
            <a:off x="3581400" y="1570494"/>
            <a:ext cx="5181600" cy="2893100"/>
          </a:xfrm>
          <a:prstGeom prst="rect">
            <a:avLst/>
          </a:prstGeom>
          <a:noFill/>
        </p:spPr>
        <p:txBody>
          <a:bodyPr wrap="square" rtlCol="0">
            <a:spAutoFit/>
          </a:bodyPr>
          <a:lstStyle/>
          <a:p>
            <a:pPr algn="ctr"/>
            <a:r>
              <a:rPr lang="en-US" sz="2800" b="1" dirty="0" smtClean="0"/>
              <a:t>The General Theory was actually quite ambiguous.  There are four popular interpretations.</a:t>
            </a:r>
          </a:p>
          <a:p>
            <a:pPr algn="ctr"/>
            <a:endParaRPr lang="en-US" sz="1400" b="1" dirty="0" smtClean="0"/>
          </a:p>
          <a:p>
            <a:pPr algn="ctr"/>
            <a:r>
              <a:rPr lang="en-US" sz="2800" b="1" dirty="0" smtClean="0"/>
              <a:t>Hydraulic Keynesianism gained the most prominence because economists like models.</a:t>
            </a:r>
          </a:p>
        </p:txBody>
      </p:sp>
      <p:pic>
        <p:nvPicPr>
          <p:cNvPr id="5" name="Picture 4" descr="generaltheoryofeploy.jpg"/>
          <p:cNvPicPr>
            <a:picLocks noChangeAspect="1"/>
          </p:cNvPicPr>
          <p:nvPr/>
        </p:nvPicPr>
        <p:blipFill>
          <a:blip r:embed="rId2"/>
          <a:stretch>
            <a:fillRect/>
          </a:stretch>
        </p:blipFill>
        <p:spPr>
          <a:xfrm>
            <a:off x="723900" y="1123950"/>
            <a:ext cx="2400300" cy="3709035"/>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15" name="TextBox 14"/>
          <p:cNvSpPr txBox="1"/>
          <p:nvPr/>
        </p:nvSpPr>
        <p:spPr>
          <a:xfrm>
            <a:off x="5410200" y="971550"/>
            <a:ext cx="3733800" cy="3970318"/>
          </a:xfrm>
          <a:prstGeom prst="rect">
            <a:avLst/>
          </a:prstGeom>
          <a:noFill/>
        </p:spPr>
        <p:txBody>
          <a:bodyPr wrap="square" rtlCol="0">
            <a:spAutoFit/>
          </a:bodyPr>
          <a:lstStyle/>
          <a:p>
            <a:pPr algn="ctr"/>
            <a:r>
              <a:rPr lang="en-US" sz="2800" b="1" dirty="0" smtClean="0"/>
              <a:t>When there is some capital mobility, the </a:t>
            </a:r>
            <a:r>
              <a:rPr lang="en-US" sz="2800" b="1" dirty="0" err="1" smtClean="0"/>
              <a:t>BoP</a:t>
            </a:r>
            <a:r>
              <a:rPr lang="en-US" sz="2800" b="1" dirty="0" smtClean="0"/>
              <a:t> line is upward sloping.</a:t>
            </a:r>
          </a:p>
          <a:p>
            <a:pPr algn="ctr"/>
            <a:endParaRPr lang="en-US" sz="1400" b="1" dirty="0" smtClean="0"/>
          </a:p>
          <a:p>
            <a:pPr algn="ctr"/>
            <a:r>
              <a:rPr lang="en-US" sz="2800" b="1" dirty="0" smtClean="0"/>
              <a:t>above </a:t>
            </a:r>
            <a:r>
              <a:rPr lang="en-US" sz="2800" b="1" dirty="0" err="1" smtClean="0"/>
              <a:t>BoP</a:t>
            </a:r>
            <a:r>
              <a:rPr lang="en-US" sz="2800" b="1" dirty="0" smtClean="0"/>
              <a:t> line:</a:t>
            </a:r>
          </a:p>
          <a:p>
            <a:pPr algn="ctr"/>
            <a:r>
              <a:rPr lang="en-US" sz="2800" b="1" dirty="0" err="1" smtClean="0"/>
              <a:t>captial</a:t>
            </a:r>
            <a:r>
              <a:rPr lang="en-US" sz="2800" b="1" dirty="0" smtClean="0"/>
              <a:t> inflow</a:t>
            </a:r>
          </a:p>
          <a:p>
            <a:pPr algn="ctr"/>
            <a:endParaRPr lang="en-US" sz="1400" b="1" dirty="0" smtClean="0"/>
          </a:p>
          <a:p>
            <a:pPr algn="ctr"/>
            <a:r>
              <a:rPr lang="en-US" sz="2800" b="1" dirty="0" smtClean="0"/>
              <a:t>below </a:t>
            </a:r>
            <a:r>
              <a:rPr lang="en-US" sz="2800" b="1" dirty="0" err="1" smtClean="0"/>
              <a:t>BoP</a:t>
            </a:r>
            <a:r>
              <a:rPr lang="en-US" sz="2800" b="1" dirty="0" smtClean="0"/>
              <a:t> line:</a:t>
            </a:r>
          </a:p>
          <a:p>
            <a:pPr algn="ctr"/>
            <a:r>
              <a:rPr lang="en-US" sz="2800" b="1" dirty="0" smtClean="0"/>
              <a:t>capital outflow</a:t>
            </a:r>
          </a:p>
        </p:txBody>
      </p:sp>
      <p:grpSp>
        <p:nvGrpSpPr>
          <p:cNvPr id="22" name="Group 21"/>
          <p:cNvGrpSpPr/>
          <p:nvPr/>
        </p:nvGrpSpPr>
        <p:grpSpPr>
          <a:xfrm>
            <a:off x="381000" y="1123950"/>
            <a:ext cx="5029200" cy="3657600"/>
            <a:chOff x="381000" y="1123950"/>
            <a:chExt cx="5029200" cy="3657600"/>
          </a:xfrm>
        </p:grpSpPr>
        <p:grpSp>
          <p:nvGrpSpPr>
            <p:cNvPr id="19" name="Group 18"/>
            <p:cNvGrpSpPr/>
            <p:nvPr/>
          </p:nvGrpSpPr>
          <p:grpSpPr>
            <a:xfrm>
              <a:off x="381000" y="1123950"/>
              <a:ext cx="5029200" cy="3657600"/>
              <a:chOff x="381000" y="1123950"/>
              <a:chExt cx="5029200" cy="3657600"/>
            </a:xfrm>
          </p:grpSpPr>
          <p:grpSp>
            <p:nvGrpSpPr>
              <p:cNvPr id="3" name="Group 2"/>
              <p:cNvGrpSpPr/>
              <p:nvPr/>
            </p:nvGrpSpPr>
            <p:grpSpPr>
              <a:xfrm>
                <a:off x="381000" y="1123950"/>
                <a:ext cx="5029200" cy="3657600"/>
                <a:chOff x="381000" y="1123950"/>
                <a:chExt cx="5029200" cy="3657600"/>
              </a:xfrm>
            </p:grpSpPr>
            <p:grpSp>
              <p:nvGrpSpPr>
                <p:cNvPr id="4" name="Group 2"/>
                <p:cNvGrpSpPr/>
                <p:nvPr/>
              </p:nvGrpSpPr>
              <p:grpSpPr>
                <a:xfrm>
                  <a:off x="381000" y="1123950"/>
                  <a:ext cx="5029200" cy="3657600"/>
                  <a:chOff x="381000" y="1123950"/>
                  <a:chExt cx="5029200" cy="3657600"/>
                </a:xfrm>
              </p:grpSpPr>
              <p:sp>
                <p:nvSpPr>
                  <p:cNvPr id="6"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14" name="TextBox 13"/>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sp>
              <p:nvSpPr>
                <p:cNvPr id="5" name="TextBox 4"/>
                <p:cNvSpPr txBox="1"/>
                <p:nvPr/>
              </p:nvSpPr>
              <p:spPr>
                <a:xfrm>
                  <a:off x="4191000" y="226695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grpSp>
          <p:cxnSp>
            <p:nvCxnSpPr>
              <p:cNvPr id="16" name="Straight Connector 5"/>
              <p:cNvCxnSpPr/>
              <p:nvPr/>
            </p:nvCxnSpPr>
            <p:spPr>
              <a:xfrm rot="10800000" flipV="1">
                <a:off x="1295400" y="2038350"/>
                <a:ext cx="3657600" cy="167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819400" y="2038350"/>
              <a:ext cx="838200" cy="523220"/>
            </a:xfrm>
            <a:prstGeom prst="rect">
              <a:avLst/>
            </a:prstGeom>
            <a:noFill/>
          </p:spPr>
          <p:txBody>
            <a:bodyPr wrap="square" rtlCol="0">
              <a:spAutoFit/>
            </a:bodyPr>
            <a:lstStyle/>
            <a:p>
              <a:pPr algn="ctr"/>
              <a:r>
                <a:rPr lang="en-US" sz="2800" b="1" dirty="0" err="1" smtClean="0"/>
                <a:t>i</a:t>
              </a:r>
              <a:r>
                <a:rPr lang="en-US" sz="2800" b="1" dirty="0" smtClean="0"/>
                <a:t>&gt;</a:t>
              </a:r>
              <a:r>
                <a:rPr lang="en-US" sz="2800" b="1" dirty="0" err="1" smtClean="0"/>
                <a:t>i</a:t>
              </a:r>
              <a:r>
                <a:rPr lang="en-US" sz="2800" b="1" dirty="0" smtClean="0"/>
                <a:t>*</a:t>
              </a:r>
            </a:p>
          </p:txBody>
        </p:sp>
        <p:sp>
          <p:nvSpPr>
            <p:cNvPr id="21" name="TextBox 20"/>
            <p:cNvSpPr txBox="1"/>
            <p:nvPr/>
          </p:nvSpPr>
          <p:spPr>
            <a:xfrm>
              <a:off x="2819400" y="3115330"/>
              <a:ext cx="838200" cy="523220"/>
            </a:xfrm>
            <a:prstGeom prst="rect">
              <a:avLst/>
            </a:prstGeom>
            <a:noFill/>
          </p:spPr>
          <p:txBody>
            <a:bodyPr wrap="square" rtlCol="0">
              <a:spAutoFit/>
            </a:bodyPr>
            <a:lstStyle/>
            <a:p>
              <a:pPr algn="ctr"/>
              <a:r>
                <a:rPr lang="en-US" sz="2800" b="1" dirty="0" err="1" smtClean="0"/>
                <a:t>i</a:t>
              </a:r>
              <a:r>
                <a:rPr lang="en-US" sz="2800" b="1" dirty="0" smtClean="0"/>
                <a:t>&lt;</a:t>
              </a:r>
              <a:r>
                <a:rPr lang="en-US" sz="2800" b="1" dirty="0" err="1" smtClean="0"/>
                <a:t>i</a:t>
              </a:r>
              <a:r>
                <a:rPr lang="en-US" sz="2800" b="1" dirty="0" smtClean="0"/>
                <a:t>*</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3" name="TextBox 2"/>
          <p:cNvSpPr txBox="1"/>
          <p:nvPr/>
        </p:nvSpPr>
        <p:spPr>
          <a:xfrm>
            <a:off x="2514600" y="819150"/>
            <a:ext cx="6553200" cy="4401205"/>
          </a:xfrm>
          <a:prstGeom prst="rect">
            <a:avLst/>
          </a:prstGeom>
          <a:noFill/>
        </p:spPr>
        <p:txBody>
          <a:bodyPr wrap="square" rtlCol="0">
            <a:spAutoFit/>
          </a:bodyPr>
          <a:lstStyle/>
          <a:p>
            <a:pPr>
              <a:buFont typeface="Arial" pitchFamily="34" charset="0"/>
              <a:buChar char="•"/>
            </a:pPr>
            <a:r>
              <a:rPr lang="en-US" sz="2800" b="1" dirty="0" smtClean="0"/>
              <a:t> IS </a:t>
            </a:r>
            <a:r>
              <a:rPr lang="en-US" sz="2800" b="1" dirty="0" smtClean="0">
                <a:latin typeface="Times New Roman"/>
                <a:cs typeface="Times New Roman"/>
              </a:rPr>
              <a:t>≡</a:t>
            </a:r>
            <a:r>
              <a:rPr lang="en-US" sz="2800" b="1" dirty="0" smtClean="0"/>
              <a:t> goods market in equilibrium</a:t>
            </a:r>
          </a:p>
          <a:p>
            <a:pPr>
              <a:buFont typeface="Arial" pitchFamily="34" charset="0"/>
              <a:buChar char="•"/>
            </a:pPr>
            <a:r>
              <a:rPr lang="en-US" sz="2800" b="1" dirty="0" smtClean="0"/>
              <a:t> LM </a:t>
            </a:r>
            <a:r>
              <a:rPr lang="en-US" sz="2800" b="1" dirty="0" smtClean="0">
                <a:latin typeface="Times New Roman"/>
                <a:cs typeface="Times New Roman"/>
              </a:rPr>
              <a:t>≡</a:t>
            </a:r>
            <a:r>
              <a:rPr lang="en-US" sz="2800" b="1" dirty="0" smtClean="0"/>
              <a:t> money market in equilibrium</a:t>
            </a:r>
          </a:p>
          <a:p>
            <a:pPr>
              <a:buFont typeface="Arial" pitchFamily="34" charset="0"/>
              <a:buChar char="•"/>
            </a:pPr>
            <a:r>
              <a:rPr lang="en-US" sz="2800" b="1" dirty="0" smtClean="0"/>
              <a:t> </a:t>
            </a:r>
            <a:r>
              <a:rPr lang="en-US" sz="2800" b="1" dirty="0" err="1" smtClean="0"/>
              <a:t>BoP</a:t>
            </a:r>
            <a:r>
              <a:rPr lang="en-US" sz="2800" b="1" dirty="0" smtClean="0"/>
              <a:t> </a:t>
            </a:r>
            <a:r>
              <a:rPr lang="en-US" sz="2800" b="1" dirty="0" smtClean="0">
                <a:latin typeface="Times New Roman"/>
                <a:cs typeface="Times New Roman"/>
              </a:rPr>
              <a:t>≡</a:t>
            </a:r>
            <a:r>
              <a:rPr lang="en-US" sz="2800" b="1" dirty="0" smtClean="0"/>
              <a:t> balance of payments in equilibrium</a:t>
            </a:r>
          </a:p>
          <a:p>
            <a:endParaRPr lang="en-US" sz="1400" b="1" dirty="0" smtClean="0"/>
          </a:p>
          <a:p>
            <a:r>
              <a:rPr lang="en-US" sz="2800" b="1" u="sng" dirty="0" smtClean="0"/>
              <a:t>Equations</a:t>
            </a:r>
          </a:p>
          <a:p>
            <a:r>
              <a:rPr lang="en-US" sz="2800" b="1" dirty="0" smtClean="0"/>
              <a:t>Y = C(Y-T, </a:t>
            </a:r>
            <a:r>
              <a:rPr lang="en-US" sz="2800" b="1" dirty="0" err="1" smtClean="0"/>
              <a:t>i</a:t>
            </a:r>
            <a:r>
              <a:rPr lang="en-US" sz="2800" b="1" dirty="0" smtClean="0"/>
              <a:t>-</a:t>
            </a:r>
            <a:r>
              <a:rPr lang="el-GR" sz="2800" b="1" dirty="0" smtClean="0">
                <a:latin typeface="Calibri"/>
              </a:rPr>
              <a:t>π</a:t>
            </a:r>
            <a:r>
              <a:rPr lang="en-US" sz="2800" b="1" baseline="-25000" dirty="0" smtClean="0">
                <a:latin typeface="Calibri"/>
              </a:rPr>
              <a:t>e</a:t>
            </a:r>
            <a:r>
              <a:rPr lang="en-US" sz="2800" b="1" dirty="0" smtClean="0">
                <a:latin typeface="Calibri"/>
              </a:rPr>
              <a:t>) + I(</a:t>
            </a:r>
            <a:r>
              <a:rPr lang="en-US" sz="2800" b="1" dirty="0" err="1" smtClean="0">
                <a:latin typeface="Calibri"/>
              </a:rPr>
              <a:t>i</a:t>
            </a:r>
            <a:r>
              <a:rPr lang="en-US" sz="2800" b="1" dirty="0" smtClean="0">
                <a:latin typeface="Calibri"/>
              </a:rPr>
              <a:t>-</a:t>
            </a:r>
            <a:r>
              <a:rPr lang="el-GR" sz="2800" b="1" dirty="0" smtClean="0"/>
              <a:t>π</a:t>
            </a:r>
            <a:r>
              <a:rPr lang="en-US" sz="2800" b="1" baseline="-25000" dirty="0" smtClean="0"/>
              <a:t>e</a:t>
            </a:r>
            <a:r>
              <a:rPr lang="en-US" sz="2800" b="1" dirty="0" smtClean="0">
                <a:latin typeface="Calibri"/>
              </a:rPr>
              <a:t>,Y</a:t>
            </a:r>
            <a:r>
              <a:rPr lang="en-US" sz="2800" b="1" baseline="-25000" dirty="0" smtClean="0">
                <a:latin typeface="Calibri"/>
              </a:rPr>
              <a:t>-1</a:t>
            </a:r>
            <a:r>
              <a:rPr lang="en-US" sz="2800" b="1" dirty="0" smtClean="0">
                <a:latin typeface="Calibri"/>
              </a:rPr>
              <a:t>) + G + X(</a:t>
            </a:r>
            <a:r>
              <a:rPr lang="el-GR" sz="2800" b="1" dirty="0" smtClean="0">
                <a:latin typeface="Calibri"/>
              </a:rPr>
              <a:t>ρ</a:t>
            </a:r>
            <a:r>
              <a:rPr lang="en-US" sz="2800" b="1" dirty="0" smtClean="0">
                <a:latin typeface="Calibri"/>
              </a:rPr>
              <a:t>,Y,Y*)</a:t>
            </a:r>
          </a:p>
          <a:p>
            <a:r>
              <a:rPr lang="en-US" sz="2800" b="1" dirty="0" smtClean="0">
                <a:latin typeface="Calibri"/>
              </a:rPr>
              <a:t>M/P = L(</a:t>
            </a:r>
            <a:r>
              <a:rPr lang="en-US" sz="2800" b="1" dirty="0" err="1" smtClean="0">
                <a:latin typeface="Calibri"/>
              </a:rPr>
              <a:t>i,Y</a:t>
            </a:r>
            <a:r>
              <a:rPr lang="en-US" sz="2800" b="1" dirty="0" smtClean="0">
                <a:latin typeface="Calibri"/>
              </a:rPr>
              <a:t>)</a:t>
            </a:r>
          </a:p>
          <a:p>
            <a:r>
              <a:rPr lang="en-US" sz="2800" b="1" dirty="0" err="1" smtClean="0">
                <a:latin typeface="Calibri"/>
              </a:rPr>
              <a:t>BoP</a:t>
            </a:r>
            <a:r>
              <a:rPr lang="en-US" sz="2800" b="1" dirty="0" smtClean="0">
                <a:latin typeface="Calibri"/>
              </a:rPr>
              <a:t> </a:t>
            </a:r>
            <a:r>
              <a:rPr lang="en-US" sz="2800" b="1" dirty="0" smtClean="0"/>
              <a:t>= X(</a:t>
            </a:r>
            <a:r>
              <a:rPr lang="el-GR" sz="2800" b="1" dirty="0" smtClean="0"/>
              <a:t>ρ</a:t>
            </a:r>
            <a:r>
              <a:rPr lang="en-US" sz="2800" b="1" dirty="0" smtClean="0"/>
              <a:t>,Y,Y*) </a:t>
            </a:r>
            <a:r>
              <a:rPr lang="en-US" sz="2800" b="1" dirty="0" smtClean="0">
                <a:latin typeface="Calibri"/>
              </a:rPr>
              <a:t>+ </a:t>
            </a:r>
            <a:r>
              <a:rPr lang="el-GR" sz="2800" b="1" dirty="0" smtClean="0">
                <a:latin typeface="Calibri"/>
              </a:rPr>
              <a:t>σ</a:t>
            </a:r>
            <a:r>
              <a:rPr lang="en-US" sz="2800" b="1" dirty="0" smtClean="0">
                <a:latin typeface="Calibri"/>
              </a:rPr>
              <a:t>(</a:t>
            </a:r>
            <a:r>
              <a:rPr lang="en-US" sz="2800" b="1" dirty="0" err="1" smtClean="0">
                <a:latin typeface="Calibri"/>
              </a:rPr>
              <a:t>i-i</a:t>
            </a:r>
            <a:r>
              <a:rPr lang="en-US" sz="2800" b="1" dirty="0" smtClean="0">
                <a:latin typeface="Calibri"/>
              </a:rPr>
              <a:t>*) + k</a:t>
            </a:r>
          </a:p>
          <a:p>
            <a:endParaRPr lang="en-US" sz="1400" b="1" dirty="0" smtClean="0">
              <a:latin typeface="Calibri"/>
            </a:endParaRPr>
          </a:p>
          <a:p>
            <a:pPr>
              <a:buFont typeface="Arial" pitchFamily="34" charset="0"/>
              <a:buChar char="•"/>
            </a:pPr>
            <a:r>
              <a:rPr lang="en-US" sz="2800" b="1" dirty="0" smtClean="0">
                <a:latin typeface="Calibri"/>
              </a:rPr>
              <a:t> KA↑ </a:t>
            </a:r>
            <a:r>
              <a:rPr lang="en-US" sz="2800" b="1" dirty="0" smtClean="0">
                <a:latin typeface="Times New Roman"/>
                <a:cs typeface="Times New Roman"/>
              </a:rPr>
              <a:t>≡</a:t>
            </a:r>
            <a:r>
              <a:rPr lang="en-US" sz="2800" b="1" dirty="0" smtClean="0">
                <a:latin typeface="Calibri"/>
              </a:rPr>
              <a:t> capital inflow</a:t>
            </a:r>
          </a:p>
          <a:p>
            <a:pPr>
              <a:buFont typeface="Arial" pitchFamily="34" charset="0"/>
              <a:buChar char="•"/>
            </a:pPr>
            <a:r>
              <a:rPr lang="en-US" sz="2800" b="1" dirty="0" smtClean="0">
                <a:latin typeface="Calibri"/>
              </a:rPr>
              <a:t> KA↓ </a:t>
            </a:r>
            <a:r>
              <a:rPr lang="en-US" sz="2800" b="1" dirty="0" smtClean="0">
                <a:latin typeface="Times New Roman"/>
                <a:cs typeface="Times New Roman"/>
              </a:rPr>
              <a:t>≡</a:t>
            </a:r>
            <a:r>
              <a:rPr lang="en-US" sz="2800" b="1" dirty="0" smtClean="0">
                <a:latin typeface="Calibri"/>
              </a:rPr>
              <a:t> capital outflow</a:t>
            </a:r>
            <a:endParaRPr lang="en-US" sz="2800" b="1" dirty="0" smtClean="0"/>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aphicFrame>
        <p:nvGraphicFramePr>
          <p:cNvPr id="3" name="Table 2"/>
          <p:cNvGraphicFramePr>
            <a:graphicFrameLocks noGrp="1"/>
          </p:cNvGraphicFramePr>
          <p:nvPr/>
        </p:nvGraphicFramePr>
        <p:xfrm>
          <a:off x="5334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graphicFrame>
        <p:nvGraphicFramePr>
          <p:cNvPr id="4" name="Table 3"/>
          <p:cNvGraphicFramePr>
            <a:graphicFrameLocks noGrp="1"/>
          </p:cNvGraphicFramePr>
          <p:nvPr/>
        </p:nvGraphicFramePr>
        <p:xfrm>
          <a:off x="4876800" y="2419350"/>
          <a:ext cx="3581400" cy="2468880"/>
        </p:xfrm>
        <a:graphic>
          <a:graphicData uri="http://schemas.openxmlformats.org/drawingml/2006/table">
            <a:tbl>
              <a:tblPr firstRow="1" bandRow="1">
                <a:tableStyleId>{5940675A-B579-460E-94D1-54222C63F5DA}</a:tableStyleId>
              </a:tblPr>
              <a:tblGrid>
                <a:gridCol w="1193800"/>
                <a:gridCol w="1193800"/>
                <a:gridCol w="1193800"/>
              </a:tblGrid>
              <a:tr h="609600">
                <a:tc>
                  <a:txBody>
                    <a:bodyPr/>
                    <a:lstStyle/>
                    <a:p>
                      <a:pPr algn="ctr"/>
                      <a:endParaRPr lang="en-US" sz="4800" b="1" dirty="0"/>
                    </a:p>
                  </a:txBody>
                  <a:tcPr anchor="ctr">
                    <a:solidFill>
                      <a:schemeClr val="bg1"/>
                    </a:solidFill>
                  </a:tcPr>
                </a:tc>
                <a:tc>
                  <a:txBody>
                    <a:bodyPr/>
                    <a:lstStyle/>
                    <a:p>
                      <a:pPr algn="ctr"/>
                      <a:r>
                        <a:rPr lang="en-US" sz="2800" b="1" dirty="0" smtClean="0"/>
                        <a:t>float</a:t>
                      </a:r>
                      <a:endParaRPr lang="en-US" sz="2800" b="1" dirty="0"/>
                    </a:p>
                  </a:txBody>
                  <a:tcPr anchor="ctr">
                    <a:solidFill>
                      <a:schemeClr val="bg1"/>
                    </a:solidFill>
                  </a:tcPr>
                </a:tc>
                <a:tc>
                  <a:txBody>
                    <a:bodyPr/>
                    <a:lstStyle/>
                    <a:p>
                      <a:pPr algn="ctr"/>
                      <a:r>
                        <a:rPr lang="en-US" sz="2800" b="1" dirty="0" smtClean="0"/>
                        <a:t>fixed</a:t>
                      </a:r>
                      <a:endParaRPr lang="en-US" sz="2800" b="1" dirty="0"/>
                    </a:p>
                  </a:txBody>
                  <a:tcPr anchor="ctr">
                    <a:solidFill>
                      <a:schemeClr val="bg1"/>
                    </a:solidFill>
                  </a:tcPr>
                </a:tc>
              </a:tr>
              <a:tr h="609600">
                <a:tc>
                  <a:txBody>
                    <a:bodyPr/>
                    <a:lstStyle/>
                    <a:p>
                      <a:pPr algn="ctr"/>
                      <a:r>
                        <a:rPr lang="en-US" sz="4800" b="1" dirty="0" smtClean="0"/>
                        <a:t>FP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r h="609600">
                <a:tc>
                  <a:txBody>
                    <a:bodyPr/>
                    <a:lstStyle/>
                    <a:p>
                      <a:pPr algn="ctr"/>
                      <a:r>
                        <a:rPr lang="en-US" sz="4800" b="1" dirty="0" smtClean="0"/>
                        <a:t>MP</a:t>
                      </a:r>
                      <a:endParaRPr lang="en-US" sz="4800" b="1" dirty="0"/>
                    </a:p>
                  </a:txBody>
                  <a:tcPr anchor="ctr">
                    <a:solidFill>
                      <a:schemeClr val="bg1"/>
                    </a:solidFill>
                  </a:tcPr>
                </a:tc>
                <a:tc>
                  <a:txBody>
                    <a:bodyPr/>
                    <a:lstStyle/>
                    <a:p>
                      <a:pPr algn="ctr"/>
                      <a:r>
                        <a:rPr lang="en-US" sz="4800" b="1" dirty="0" smtClean="0"/>
                        <a:t>+</a:t>
                      </a:r>
                      <a:endParaRPr lang="en-US" sz="4800" b="1" dirty="0"/>
                    </a:p>
                  </a:txBody>
                  <a:tcPr anchor="ctr">
                    <a:solidFill>
                      <a:schemeClr val="bg1"/>
                    </a:solidFill>
                  </a:tcPr>
                </a:tc>
                <a:tc>
                  <a:txBody>
                    <a:bodyPr/>
                    <a:lstStyle/>
                    <a:p>
                      <a:pPr algn="ctr"/>
                      <a:r>
                        <a:rPr lang="en-US" sz="4800" b="1" dirty="0" smtClean="0"/>
                        <a:t>0</a:t>
                      </a:r>
                      <a:endParaRPr lang="en-US" sz="4800" b="1" dirty="0"/>
                    </a:p>
                  </a:txBody>
                  <a:tcPr anchor="ctr">
                    <a:solidFill>
                      <a:schemeClr val="bg1"/>
                    </a:solidFill>
                  </a:tcPr>
                </a:tc>
              </a:tr>
            </a:tbl>
          </a:graphicData>
        </a:graphic>
      </p:graphicFrame>
      <p:sp>
        <p:nvSpPr>
          <p:cNvPr id="5" name="TextBox 4"/>
          <p:cNvSpPr txBox="1"/>
          <p:nvPr/>
        </p:nvSpPr>
        <p:spPr>
          <a:xfrm>
            <a:off x="457200" y="1972330"/>
            <a:ext cx="3657600" cy="523220"/>
          </a:xfrm>
          <a:prstGeom prst="rect">
            <a:avLst/>
          </a:prstGeom>
          <a:noFill/>
        </p:spPr>
        <p:txBody>
          <a:bodyPr wrap="square" rtlCol="0">
            <a:spAutoFit/>
          </a:bodyPr>
          <a:lstStyle/>
          <a:p>
            <a:pPr algn="ctr"/>
            <a:r>
              <a:rPr lang="en-US" sz="2800" b="1" dirty="0" smtClean="0"/>
              <a:t>perfect capital mobility</a:t>
            </a:r>
          </a:p>
        </p:txBody>
      </p:sp>
      <p:sp>
        <p:nvSpPr>
          <p:cNvPr id="6" name="TextBox 5"/>
          <p:cNvSpPr txBox="1"/>
          <p:nvPr/>
        </p:nvSpPr>
        <p:spPr>
          <a:xfrm>
            <a:off x="5029200" y="1962150"/>
            <a:ext cx="3200400" cy="523220"/>
          </a:xfrm>
          <a:prstGeom prst="rect">
            <a:avLst/>
          </a:prstGeom>
          <a:noFill/>
        </p:spPr>
        <p:txBody>
          <a:bodyPr wrap="square" rtlCol="0">
            <a:spAutoFit/>
          </a:bodyPr>
          <a:lstStyle/>
          <a:p>
            <a:pPr algn="ctr"/>
            <a:r>
              <a:rPr lang="en-US" sz="2800" b="1" dirty="0" smtClean="0"/>
              <a:t>no capital mobility</a:t>
            </a:r>
          </a:p>
        </p:txBody>
      </p:sp>
      <p:sp>
        <p:nvSpPr>
          <p:cNvPr id="7" name="TextBox 6"/>
          <p:cNvSpPr txBox="1"/>
          <p:nvPr/>
        </p:nvSpPr>
        <p:spPr>
          <a:xfrm>
            <a:off x="1219200" y="895350"/>
            <a:ext cx="3733800" cy="954107"/>
          </a:xfrm>
          <a:prstGeom prst="rect">
            <a:avLst/>
          </a:prstGeom>
          <a:noFill/>
        </p:spPr>
        <p:txBody>
          <a:bodyPr wrap="square" rtlCol="0">
            <a:spAutoFit/>
          </a:bodyPr>
          <a:lstStyle/>
          <a:p>
            <a:r>
              <a:rPr lang="en-US" sz="2800" b="1" dirty="0" smtClean="0"/>
              <a:t>FP </a:t>
            </a:r>
            <a:r>
              <a:rPr lang="en-US" sz="2800" b="1" dirty="0" smtClean="0">
                <a:latin typeface="Times New Roman"/>
                <a:cs typeface="Times New Roman"/>
              </a:rPr>
              <a:t>≡</a:t>
            </a:r>
            <a:r>
              <a:rPr lang="en-US" sz="2800" b="1" dirty="0" smtClean="0"/>
              <a:t> fiscal policy</a:t>
            </a:r>
          </a:p>
          <a:p>
            <a:r>
              <a:rPr lang="en-US" sz="2800" b="1" dirty="0" smtClean="0"/>
              <a:t>MP </a:t>
            </a:r>
            <a:r>
              <a:rPr lang="en-US" sz="2800" b="1" dirty="0" smtClean="0">
                <a:latin typeface="Times New Roman"/>
                <a:cs typeface="Times New Roman"/>
              </a:rPr>
              <a:t>≡</a:t>
            </a:r>
            <a:r>
              <a:rPr lang="en-US" sz="2800" b="1" dirty="0" smtClean="0"/>
              <a:t> monetary policy</a:t>
            </a:r>
          </a:p>
        </p:txBody>
      </p:sp>
      <p:sp>
        <p:nvSpPr>
          <p:cNvPr id="8" name="TextBox 7"/>
          <p:cNvSpPr txBox="1"/>
          <p:nvPr/>
        </p:nvSpPr>
        <p:spPr>
          <a:xfrm>
            <a:off x="4724400" y="895350"/>
            <a:ext cx="3657600" cy="954107"/>
          </a:xfrm>
          <a:prstGeom prst="rect">
            <a:avLst/>
          </a:prstGeom>
          <a:noFill/>
        </p:spPr>
        <p:txBody>
          <a:bodyPr wrap="square" rtlCol="0">
            <a:spAutoFit/>
          </a:bodyPr>
          <a:lstStyle/>
          <a:p>
            <a:r>
              <a:rPr lang="en-US" sz="2800" b="1" dirty="0" smtClean="0"/>
              <a:t>0 </a:t>
            </a:r>
            <a:r>
              <a:rPr lang="en-US" sz="2800" b="1" dirty="0" smtClean="0">
                <a:latin typeface="Times New Roman"/>
                <a:cs typeface="Times New Roman"/>
              </a:rPr>
              <a:t>≡</a:t>
            </a:r>
            <a:r>
              <a:rPr lang="en-US" sz="2800" b="1" dirty="0" smtClean="0"/>
              <a:t> ineffective</a:t>
            </a:r>
          </a:p>
          <a:p>
            <a:r>
              <a:rPr lang="en-US" sz="2800" b="1" dirty="0" smtClean="0"/>
              <a:t>+ </a:t>
            </a:r>
            <a:r>
              <a:rPr lang="en-US" sz="2800" b="1" dirty="0" smtClean="0">
                <a:latin typeface="Times New Roman"/>
                <a:cs typeface="Times New Roman"/>
              </a:rPr>
              <a:t>≡</a:t>
            </a:r>
            <a:r>
              <a:rPr lang="en-US" sz="2800" b="1" dirty="0" smtClean="0"/>
              <a:t> effective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
        <p:nvSpPr>
          <p:cNvPr id="3" name="TextBox 2"/>
          <p:cNvSpPr txBox="1"/>
          <p:nvPr/>
        </p:nvSpPr>
        <p:spPr>
          <a:xfrm>
            <a:off x="3048000" y="963632"/>
            <a:ext cx="5029200" cy="3970318"/>
          </a:xfrm>
          <a:prstGeom prst="rect">
            <a:avLst/>
          </a:prstGeom>
          <a:noFill/>
        </p:spPr>
        <p:txBody>
          <a:bodyPr wrap="square" rtlCol="0">
            <a:spAutoFit/>
          </a:bodyPr>
          <a:lstStyle/>
          <a:p>
            <a:r>
              <a:rPr lang="en-US" sz="2800" b="1" u="sng" dirty="0" smtClean="0"/>
              <a:t>Figuring it out</a:t>
            </a:r>
          </a:p>
          <a:p>
            <a:pPr>
              <a:buFont typeface="Arial" pitchFamily="34" charset="0"/>
              <a:buChar char="•"/>
            </a:pPr>
            <a:r>
              <a:rPr lang="en-US" sz="2800" b="1" dirty="0" smtClean="0"/>
              <a:t> float</a:t>
            </a:r>
          </a:p>
          <a:p>
            <a:pPr lvl="1">
              <a:buFont typeface="Courier New" pitchFamily="49" charset="0"/>
              <a:buChar char="o"/>
            </a:pPr>
            <a:r>
              <a:rPr lang="en-US" sz="2800" b="1" dirty="0" smtClean="0"/>
              <a:t> IS + </a:t>
            </a:r>
            <a:r>
              <a:rPr lang="en-US" sz="2800" b="1" dirty="0" err="1" smtClean="0"/>
              <a:t>BoP</a:t>
            </a:r>
            <a:r>
              <a:rPr lang="en-US" sz="2800" b="1" dirty="0" smtClean="0"/>
              <a:t> curves move</a:t>
            </a:r>
          </a:p>
          <a:p>
            <a:pPr>
              <a:buFont typeface="Arial" pitchFamily="34" charset="0"/>
              <a:buChar char="•"/>
            </a:pPr>
            <a:r>
              <a:rPr lang="en-US" sz="2800" b="1" dirty="0" smtClean="0">
                <a:latin typeface="Calibri"/>
              </a:rPr>
              <a:t> fixed</a:t>
            </a:r>
          </a:p>
          <a:p>
            <a:pPr lvl="1">
              <a:buFont typeface="Courier New" pitchFamily="49" charset="0"/>
              <a:buChar char="o"/>
            </a:pPr>
            <a:r>
              <a:rPr lang="en-US" sz="2800" b="1" dirty="0" smtClean="0">
                <a:latin typeface="Calibri"/>
              </a:rPr>
              <a:t> LM curve moves</a:t>
            </a:r>
          </a:p>
          <a:p>
            <a:pPr>
              <a:buFont typeface="Arial" pitchFamily="34" charset="0"/>
              <a:buChar char="•"/>
            </a:pPr>
            <a:r>
              <a:rPr lang="en-US" sz="2800" b="1" dirty="0" smtClean="0">
                <a:latin typeface="Calibri"/>
              </a:rPr>
              <a:t> perfect/some capital mobility</a:t>
            </a:r>
          </a:p>
          <a:p>
            <a:pPr lvl="1">
              <a:buFont typeface="Courier New" pitchFamily="49" charset="0"/>
              <a:buChar char="o"/>
            </a:pPr>
            <a:r>
              <a:rPr lang="en-US" sz="2800" b="1" dirty="0" smtClean="0">
                <a:latin typeface="Calibri"/>
              </a:rPr>
              <a:t> mechanism: interest rates</a:t>
            </a:r>
          </a:p>
          <a:p>
            <a:pPr>
              <a:buFont typeface="Arial" pitchFamily="34" charset="0"/>
              <a:buChar char="•"/>
            </a:pPr>
            <a:r>
              <a:rPr lang="en-US" sz="2800" b="1" dirty="0" smtClean="0">
                <a:latin typeface="Calibri"/>
              </a:rPr>
              <a:t> no capital mobility</a:t>
            </a:r>
          </a:p>
          <a:p>
            <a:pPr lvl="1">
              <a:buFont typeface="Courier New" pitchFamily="49" charset="0"/>
              <a:buChar char="o"/>
            </a:pPr>
            <a:r>
              <a:rPr lang="en-US" sz="2800" b="1" dirty="0" smtClean="0">
                <a:latin typeface="Calibri"/>
              </a:rPr>
              <a:t> mechanism: goods trade</a:t>
            </a:r>
          </a:p>
        </p:txBody>
      </p:sp>
      <p:pic>
        <p:nvPicPr>
          <p:cNvPr id="4" name="Picture 3" descr="math.jpg"/>
          <p:cNvPicPr>
            <a:picLocks noChangeAspect="1"/>
          </p:cNvPicPr>
          <p:nvPr/>
        </p:nvPicPr>
        <p:blipFill>
          <a:blip r:embed="rId2"/>
          <a:stretch>
            <a:fillRect/>
          </a:stretch>
        </p:blipFill>
        <p:spPr>
          <a:xfrm>
            <a:off x="400740" y="1962150"/>
            <a:ext cx="2037660" cy="1828800"/>
          </a:xfrm>
          <a:prstGeom prst="rect">
            <a:avLst/>
          </a:prstGeom>
          <a:ln>
            <a:solidFill>
              <a:schemeClr val="tx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10200" y="1165920"/>
            <a:ext cx="3733800" cy="3539430"/>
          </a:xfrm>
          <a:prstGeom prst="rect">
            <a:avLst/>
          </a:prstGeom>
          <a:noFill/>
        </p:spPr>
        <p:txBody>
          <a:bodyPr wrap="square" rtlCol="0">
            <a:spAutoFit/>
          </a:bodyPr>
          <a:lstStyle/>
          <a:p>
            <a:pPr algn="ctr"/>
            <a:r>
              <a:rPr lang="en-US" sz="2800" b="1" smtClean="0"/>
              <a:t>floating,</a:t>
            </a:r>
          </a:p>
          <a:p>
            <a:pPr algn="ctr"/>
            <a:r>
              <a:rPr lang="en-US" sz="2800" b="1" u="sng" smtClean="0"/>
              <a:t>perfect capital mobility</a:t>
            </a:r>
            <a:endParaRPr lang="en-US" sz="2800" b="1" u="sng" dirty="0" smtClean="0"/>
          </a:p>
          <a:p>
            <a:pPr algn="ctr"/>
            <a:r>
              <a:rPr lang="en-US" sz="2800" b="1" i="1" smtClean="0"/>
              <a:t>fiscal policy</a:t>
            </a:r>
          </a:p>
          <a:p>
            <a:pPr algn="ctr"/>
            <a:r>
              <a:rPr lang="en-US" sz="2800" b="1" i="1" smtClean="0"/>
              <a:t>ineffective</a:t>
            </a:r>
          </a:p>
          <a:p>
            <a:pPr algn="ctr"/>
            <a:r>
              <a:rPr lang="en-US" sz="2800" b="1" smtClean="0"/>
              <a:t>G↑ </a:t>
            </a:r>
            <a:r>
              <a:rPr lang="en-US" sz="2800" b="1" smtClean="0">
                <a:latin typeface="Times New Roman"/>
                <a:cs typeface="Times New Roman"/>
              </a:rPr>
              <a:t>→</a:t>
            </a:r>
            <a:r>
              <a:rPr lang="en-US" sz="2800" b="1" smtClean="0"/>
              <a:t> </a:t>
            </a:r>
            <a:r>
              <a:rPr lang="en-US" sz="2800" b="1" dirty="0" smtClean="0"/>
              <a:t>IS </a:t>
            </a:r>
            <a:r>
              <a:rPr lang="en-US" sz="2800" b="1" smtClean="0"/>
              <a:t>shifts right</a:t>
            </a:r>
          </a:p>
          <a:p>
            <a:pPr algn="ctr"/>
            <a:r>
              <a:rPr lang="en-US" sz="2800" b="1" smtClean="0">
                <a:latin typeface="Times New Roman"/>
                <a:cs typeface="Times New Roman"/>
              </a:rPr>
              <a:t>→</a:t>
            </a:r>
            <a:r>
              <a:rPr lang="en-US" sz="2800" b="1" smtClean="0"/>
              <a:t> i&gt;i* </a:t>
            </a:r>
            <a:r>
              <a:rPr lang="en-US" sz="2800" b="1" smtClean="0">
                <a:latin typeface="Times New Roman"/>
                <a:cs typeface="Times New Roman"/>
              </a:rPr>
              <a:t>→ </a:t>
            </a:r>
            <a:r>
              <a:rPr lang="en-US" sz="2800" b="1" smtClean="0"/>
              <a:t>KA↑</a:t>
            </a:r>
          </a:p>
          <a:p>
            <a:pPr algn="ctr"/>
            <a:r>
              <a:rPr lang="en-US" sz="2800" b="1" smtClean="0">
                <a:latin typeface="Times New Roman"/>
                <a:cs typeface="Times New Roman"/>
              </a:rPr>
              <a:t>→ </a:t>
            </a:r>
            <a:r>
              <a:rPr lang="en-US" sz="2800" b="1" smtClean="0"/>
              <a:t>e↓ </a:t>
            </a:r>
            <a:r>
              <a:rPr lang="en-US" sz="2800" b="1" smtClean="0">
                <a:latin typeface="Times New Roman"/>
                <a:cs typeface="Times New Roman"/>
              </a:rPr>
              <a:t>→</a:t>
            </a:r>
            <a:r>
              <a:rPr lang="en-US" sz="2800" b="1" smtClean="0"/>
              <a:t> NX↓ </a:t>
            </a:r>
            <a:r>
              <a:rPr lang="en-US" sz="2800" b="1" smtClean="0">
                <a:latin typeface="Times New Roman"/>
                <a:cs typeface="Times New Roman"/>
              </a:rPr>
              <a:t>→</a:t>
            </a:r>
          </a:p>
          <a:p>
            <a:pPr algn="ctr"/>
            <a:r>
              <a:rPr lang="en-US" sz="2800" b="1" smtClean="0"/>
              <a:t>IS shifts left</a:t>
            </a:r>
            <a:endParaRPr lang="en-US" sz="2800" b="1" dirty="0" smtClean="0"/>
          </a:p>
        </p:txBody>
      </p:sp>
      <p:grpSp>
        <p:nvGrpSpPr>
          <p:cNvPr id="41" name="Group 40"/>
          <p:cNvGrpSpPr/>
          <p:nvPr/>
        </p:nvGrpSpPr>
        <p:grpSpPr>
          <a:xfrm>
            <a:off x="381000" y="1123950"/>
            <a:ext cx="5029200" cy="3657600"/>
            <a:chOff x="381000" y="1123950"/>
            <a:chExt cx="5029200" cy="3657600"/>
          </a:xfrm>
        </p:grpSpPr>
        <p:grpSp>
          <p:nvGrpSpPr>
            <p:cNvPr id="36" name="Group 35"/>
            <p:cNvGrpSpPr/>
            <p:nvPr/>
          </p:nvGrpSpPr>
          <p:grpSpPr>
            <a:xfrm>
              <a:off x="381000" y="1123950"/>
              <a:ext cx="5029200" cy="3657600"/>
              <a:chOff x="381000" y="1123950"/>
              <a:chExt cx="5029200" cy="3657600"/>
            </a:xfrm>
          </p:grpSpPr>
          <p:grpSp>
            <p:nvGrpSpPr>
              <p:cNvPr id="33" name="Group 32"/>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3" name="TextBox 22"/>
                    <p:cNvSpPr txBox="1"/>
                    <p:nvPr/>
                  </p:nvSpPr>
                  <p:spPr>
                    <a:xfrm>
                      <a:off x="3429000" y="1733550"/>
                      <a:ext cx="685800" cy="523220"/>
                    </a:xfrm>
                    <a:prstGeom prst="rect">
                      <a:avLst/>
                    </a:prstGeom>
                    <a:noFill/>
                  </p:spPr>
                  <p:txBody>
                    <a:bodyPr wrap="square" rtlCol="0">
                      <a:spAutoFit/>
                    </a:bodyPr>
                    <a:lstStyle/>
                    <a:p>
                      <a:pPr algn="ctr"/>
                      <a:r>
                        <a:rPr lang="en-US" sz="2800" b="1" dirty="0" smtClean="0"/>
                        <a:t>LM</a:t>
                      </a:r>
                    </a:p>
                  </p:txBody>
                </p:sp>
                <p:sp>
                  <p:nvSpPr>
                    <p:cNvPr id="24" name="TextBox 2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5" name="TextBox 2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6"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8"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27"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29" name="Straight Arrow Connector 28"/>
                <p:cNvCxnSpPr/>
                <p:nvPr/>
              </p:nvCxnSpPr>
              <p:spPr>
                <a:xfrm rot="5400000">
                  <a:off x="4572000" y="37147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4800600" y="3864173"/>
                <a:ext cx="228600" cy="307777"/>
              </a:xfrm>
              <a:prstGeom prst="rect">
                <a:avLst/>
              </a:prstGeom>
              <a:noFill/>
            </p:spPr>
            <p:txBody>
              <a:bodyPr wrap="square" rtlCol="0">
                <a:spAutoFit/>
              </a:bodyPr>
              <a:lstStyle/>
              <a:p>
                <a:pPr algn="ctr"/>
                <a:r>
                  <a:rPr lang="en-US" sz="1400" b="1" dirty="0" smtClean="0"/>
                  <a:t>2</a:t>
                </a:r>
              </a:p>
            </p:txBody>
          </p:sp>
          <p:sp>
            <p:nvSpPr>
              <p:cNvPr id="35" name="TextBox 34"/>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37" name="Straight Connector 36"/>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667000" y="3409950"/>
              <a:ext cx="1676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floating,</a:t>
            </a:r>
          </a:p>
          <a:p>
            <a:pPr algn="ctr"/>
            <a:r>
              <a:rPr lang="en-US" sz="2800" b="1" u="sng" dirty="0" smtClean="0"/>
              <a:t>perfect capital mobility</a:t>
            </a:r>
          </a:p>
          <a:p>
            <a:pPr algn="ctr"/>
            <a:r>
              <a:rPr lang="en-US" sz="2800" b="1" i="1" dirty="0" smtClean="0"/>
              <a:t>monetary policy</a:t>
            </a:r>
          </a:p>
          <a:p>
            <a:pPr algn="ctr"/>
            <a:r>
              <a:rPr lang="en-US" sz="2800" b="1" i="1" dirty="0" smtClean="0"/>
              <a:t>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&lt;</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KA↓</a:t>
            </a:r>
          </a:p>
          <a:p>
            <a:pPr algn="ct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NX↑ </a:t>
            </a:r>
            <a:r>
              <a:rPr lang="en-US" sz="2800" b="1" dirty="0" smtClean="0">
                <a:latin typeface="Times New Roman"/>
                <a:cs typeface="Times New Roman"/>
              </a:rPr>
              <a:t>→</a:t>
            </a:r>
          </a:p>
          <a:p>
            <a:pPr algn="ctr"/>
            <a:r>
              <a:rPr lang="en-US" sz="2800" b="1" dirty="0" smtClean="0"/>
              <a:t>IS shifts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8" name="Group 37"/>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2"/>
              <p:cNvGrpSpPr/>
              <p:nvPr/>
            </p:nvGrpSpPr>
            <p:grpSpPr>
              <a:xfrm>
                <a:off x="381000" y="1123950"/>
                <a:ext cx="5029200" cy="3657600"/>
                <a:chOff x="381000" y="1123950"/>
                <a:chExt cx="5029200" cy="3657600"/>
              </a:xfrm>
            </p:grpSpPr>
            <p:grpSp>
              <p:nvGrpSpPr>
                <p:cNvPr id="8" name="Group 3"/>
                <p:cNvGrpSpPr/>
                <p:nvPr/>
              </p:nvGrpSpPr>
              <p:grpSpPr>
                <a:xfrm>
                  <a:off x="381000" y="1123950"/>
                  <a:ext cx="5029200" cy="3657600"/>
                  <a:chOff x="381000" y="1123950"/>
                  <a:chExt cx="5029200" cy="3657600"/>
                </a:xfrm>
              </p:grpSpPr>
              <p:grpSp>
                <p:nvGrpSpPr>
                  <p:cNvPr id="12"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4" name="TextBox 23"/>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5" name="TextBox 24"/>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15"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1"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495800" y="1885950"/>
                <a:ext cx="228600" cy="307777"/>
              </a:xfrm>
              <a:prstGeom prst="rect">
                <a:avLst/>
              </a:prstGeom>
              <a:noFill/>
            </p:spPr>
            <p:txBody>
              <a:bodyPr wrap="square" rtlCol="0">
                <a:spAutoFit/>
              </a:bodyPr>
              <a:lstStyle/>
              <a:p>
                <a:pPr algn="ctr"/>
                <a:r>
                  <a:rPr lang="en-US" sz="1400" b="1" dirty="0" smtClean="0"/>
                  <a:t>1</a:t>
                </a:r>
              </a:p>
            </p:txBody>
          </p:sp>
          <p:sp>
            <p:nvSpPr>
              <p:cNvPr id="7" name="TextBox 6"/>
              <p:cNvSpPr txBox="1"/>
              <p:nvPr/>
            </p:nvSpPr>
            <p:spPr>
              <a:xfrm>
                <a:off x="4343400" y="3638550"/>
                <a:ext cx="228600" cy="307777"/>
              </a:xfrm>
              <a:prstGeom prst="rect">
                <a:avLst/>
              </a:prstGeom>
              <a:noFill/>
            </p:spPr>
            <p:txBody>
              <a:bodyPr wrap="square" rtlCol="0">
                <a:spAutoFit/>
              </a:bodyPr>
              <a:lstStyle/>
              <a:p>
                <a:pPr algn="ctr"/>
                <a:r>
                  <a:rPr lang="en-US" sz="1400" b="1" dirty="0" smtClean="0"/>
                  <a:t>2</a:t>
                </a:r>
              </a:p>
            </p:txBody>
          </p:sp>
        </p:grpSp>
        <p:cxnSp>
          <p:nvCxnSpPr>
            <p:cNvPr id="26"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29" name="TextBox 28"/>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32" name="Straight Connector 31"/>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390105" y="3599656"/>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085306"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fixed,</a:t>
            </a:r>
          </a:p>
          <a:p>
            <a:pPr algn="ctr"/>
            <a:r>
              <a:rPr lang="en-US" sz="2800" b="1" u="sng" dirty="0" smtClean="0"/>
              <a:t>perfect capital mobility</a:t>
            </a:r>
          </a:p>
          <a:p>
            <a:pPr algn="ctr"/>
            <a:r>
              <a:rPr lang="en-US" sz="2800" b="1" i="1" dirty="0" smtClean="0"/>
              <a:t>fiscal policy</a:t>
            </a:r>
          </a:p>
          <a:p>
            <a:pPr algn="ctr"/>
            <a:r>
              <a:rPr lang="en-US" sz="2800" b="1" i="1" dirty="0" smtClean="0"/>
              <a:t>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&gt;</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KA↑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2" name="Group 31"/>
          <p:cNvGrpSpPr/>
          <p:nvPr/>
        </p:nvGrpSpPr>
        <p:grpSpPr>
          <a:xfrm>
            <a:off x="381000" y="1123950"/>
            <a:ext cx="5029200" cy="3657600"/>
            <a:chOff x="381000" y="1123950"/>
            <a:chExt cx="5029200" cy="3657600"/>
          </a:xfrm>
        </p:grpSpPr>
        <p:grpSp>
          <p:nvGrpSpPr>
            <p:cNvPr id="30" name="Group 29"/>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2"/>
                <p:cNvGrpSpPr/>
                <p:nvPr/>
              </p:nvGrpSpPr>
              <p:grpSpPr>
                <a:xfrm>
                  <a:off x="381000" y="1123950"/>
                  <a:ext cx="5029200" cy="3657600"/>
                  <a:chOff x="381000" y="1123950"/>
                  <a:chExt cx="5029200" cy="3657600"/>
                </a:xfrm>
              </p:grpSpPr>
              <p:grpSp>
                <p:nvGrpSpPr>
                  <p:cNvPr id="8" name="Group 3"/>
                  <p:cNvGrpSpPr/>
                  <p:nvPr/>
                </p:nvGrpSpPr>
                <p:grpSpPr>
                  <a:xfrm>
                    <a:off x="381000" y="1123950"/>
                    <a:ext cx="5029200" cy="3657600"/>
                    <a:chOff x="381000" y="1123950"/>
                    <a:chExt cx="5029200" cy="3657600"/>
                  </a:xfrm>
                </p:grpSpPr>
                <p:grpSp>
                  <p:nvGrpSpPr>
                    <p:cNvPr id="12" name="Group 2"/>
                    <p:cNvGrpSpPr/>
                    <p:nvPr/>
                  </p:nvGrpSpPr>
                  <p:grpSpPr>
                    <a:xfrm>
                      <a:off x="381000" y="1123950"/>
                      <a:ext cx="5029200" cy="3657600"/>
                      <a:chOff x="381000" y="1123950"/>
                      <a:chExt cx="5029200" cy="3657600"/>
                    </a:xfrm>
                  </p:grpSpPr>
                  <p:sp>
                    <p:nvSpPr>
                      <p:cNvPr id="17" name="Rectangle 16"/>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3" name="TextBox 22"/>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4" name="TextBox 23"/>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5"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9"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1"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495800" y="1885950"/>
                  <a:ext cx="228600" cy="307777"/>
                </a:xfrm>
                <a:prstGeom prst="rect">
                  <a:avLst/>
                </a:prstGeom>
                <a:noFill/>
              </p:spPr>
              <p:txBody>
                <a:bodyPr wrap="square" rtlCol="0">
                  <a:spAutoFit/>
                </a:bodyPr>
                <a:lstStyle/>
                <a:p>
                  <a:pPr algn="ctr"/>
                  <a:r>
                    <a:rPr lang="en-US" sz="1400" b="1" dirty="0" smtClean="0"/>
                    <a:t>2</a:t>
                  </a:r>
                </a:p>
              </p:txBody>
            </p:sp>
            <p:sp>
              <p:nvSpPr>
                <p:cNvPr id="7" name="TextBox 6"/>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25"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27" name="TextBox 26"/>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3</a:t>
                </a:r>
              </a:p>
            </p:txBody>
          </p:sp>
          <p:cxnSp>
            <p:nvCxnSpPr>
              <p:cNvPr id="28" name="Straight Connector 27"/>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3390105" y="3599656"/>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a:off x="2667000" y="3409950"/>
              <a:ext cx="1676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539430"/>
          </a:xfrm>
          <a:prstGeom prst="rect">
            <a:avLst/>
          </a:prstGeom>
          <a:noFill/>
        </p:spPr>
        <p:txBody>
          <a:bodyPr wrap="square" rtlCol="0">
            <a:spAutoFit/>
          </a:bodyPr>
          <a:lstStyle/>
          <a:p>
            <a:pPr algn="ctr"/>
            <a:r>
              <a:rPr lang="en-US" sz="2800" b="1" dirty="0" smtClean="0"/>
              <a:t>fixed,</a:t>
            </a:r>
          </a:p>
          <a:p>
            <a:pPr algn="ctr"/>
            <a:r>
              <a:rPr lang="en-US" sz="2800" b="1" u="sng" dirty="0" smtClean="0"/>
              <a:t>perfect capital mobility</a:t>
            </a:r>
          </a:p>
          <a:p>
            <a:pPr algn="ctr"/>
            <a:r>
              <a:rPr lang="en-US" sz="2800" b="1" i="1" dirty="0" smtClean="0"/>
              <a:t>monetary policy</a:t>
            </a:r>
          </a:p>
          <a:p>
            <a:pPr algn="ctr"/>
            <a:r>
              <a:rPr lang="en-US" sz="2800" b="1" i="1" dirty="0" smtClean="0"/>
              <a:t>ineffective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a:t>
            </a:r>
            <a:r>
              <a:rPr lang="en-US" sz="2800" b="1" dirty="0" err="1" smtClean="0"/>
              <a:t>i</a:t>
            </a:r>
            <a:r>
              <a:rPr lang="en-US" sz="2800" b="1" dirty="0" smtClean="0"/>
              <a:t>&lt;</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KA↓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a:t>
            </a:r>
            <a:r>
              <a:rPr lang="en-US" sz="2800" b="1" dirty="0" smtClean="0"/>
              <a:t> LM shifts left</a:t>
            </a:r>
          </a:p>
          <a:p>
            <a:pPr algn="ct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4" name="Group 33"/>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
              <p:cNvGrpSpPr/>
              <p:nvPr/>
            </p:nvGrpSpPr>
            <p:grpSpPr>
              <a:xfrm>
                <a:off x="381000" y="1123950"/>
                <a:ext cx="5029200" cy="3657600"/>
                <a:chOff x="381000" y="1123950"/>
                <a:chExt cx="5029200" cy="3657600"/>
              </a:xfrm>
            </p:grpSpPr>
            <p:grpSp>
              <p:nvGrpSpPr>
                <p:cNvPr id="11" name="Group 32"/>
                <p:cNvGrpSpPr/>
                <p:nvPr/>
              </p:nvGrpSpPr>
              <p:grpSpPr>
                <a:xfrm>
                  <a:off x="381000" y="1123950"/>
                  <a:ext cx="5029200" cy="3657600"/>
                  <a:chOff x="381000" y="1123950"/>
                  <a:chExt cx="5029200" cy="3657600"/>
                </a:xfrm>
              </p:grpSpPr>
              <p:grpSp>
                <p:nvGrpSpPr>
                  <p:cNvPr id="14"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3" name="Rectangle 2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33800" y="325755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21" name="Straight Arrow Connector 7"/>
                    <p:cNvCxnSpPr/>
                    <p:nvPr/>
                  </p:nvCxnSpPr>
                  <p:spPr>
                    <a:xfrm rot="16200000" flipV="1">
                      <a:off x="4572000" y="17335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1295402" y="2951162"/>
                      <a:ext cx="1676399" cy="158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15" name="Straight Connector 5"/>
                  <p:cNvCxnSpPr/>
                  <p:nvPr/>
                </p:nvCxnSpPr>
                <p:spPr>
                  <a:xfrm rot="10800000">
                    <a:off x="1295400" y="2952750"/>
                    <a:ext cx="3810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19600" y="2505730"/>
                    <a:ext cx="838200" cy="523220"/>
                  </a:xfrm>
                  <a:prstGeom prst="rect">
                    <a:avLst/>
                  </a:prstGeom>
                  <a:noFill/>
                </p:spPr>
                <p:txBody>
                  <a:bodyPr wrap="square" rtlCol="0">
                    <a:spAutoFit/>
                  </a:bodyPr>
                  <a:lstStyle/>
                  <a:p>
                    <a:pPr algn="ctr"/>
                    <a:r>
                      <a:rPr lang="en-US" sz="2800" b="1" dirty="0" err="1" smtClean="0"/>
                      <a:t>BoP</a:t>
                    </a:r>
                    <a:endParaRPr lang="en-US" sz="2800" b="1" dirty="0" smtClean="0"/>
                  </a:p>
                </p:txBody>
              </p:sp>
              <p:cxnSp>
                <p:nvCxnSpPr>
                  <p:cNvPr id="17" name="Straight Arrow Connector 10"/>
                  <p:cNvCxnSpPr/>
                  <p:nvPr/>
                </p:nvCxnSpPr>
                <p:spPr>
                  <a:xfrm rot="16200000" flipH="1">
                    <a:off x="4343400" y="18859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495800" y="1885950"/>
                  <a:ext cx="228600" cy="307777"/>
                </a:xfrm>
                <a:prstGeom prst="rect">
                  <a:avLst/>
                </a:prstGeom>
                <a:noFill/>
              </p:spPr>
              <p:txBody>
                <a:bodyPr wrap="square" rtlCol="0">
                  <a:spAutoFit/>
                </a:bodyPr>
                <a:lstStyle/>
                <a:p>
                  <a:pPr algn="ctr"/>
                  <a:r>
                    <a:rPr lang="en-US" sz="1400" b="1" dirty="0" smtClean="0"/>
                    <a:t>1</a:t>
                  </a:r>
                </a:p>
              </p:txBody>
            </p:sp>
            <p:sp>
              <p:nvSpPr>
                <p:cNvPr id="13" name="TextBox 12"/>
                <p:cNvSpPr txBox="1"/>
                <p:nvPr/>
              </p:nvSpPr>
              <p:spPr>
                <a:xfrm>
                  <a:off x="4800600" y="1733550"/>
                  <a:ext cx="228600" cy="307777"/>
                </a:xfrm>
                <a:prstGeom prst="rect">
                  <a:avLst/>
                </a:prstGeom>
                <a:noFill/>
              </p:spPr>
              <p:txBody>
                <a:bodyPr wrap="square" rtlCol="0">
                  <a:spAutoFit/>
                </a:bodyPr>
                <a:lstStyle/>
                <a:p>
                  <a:pPr algn="ctr"/>
                  <a:r>
                    <a:rPr lang="en-US" sz="1400" b="1" dirty="0" smtClean="0"/>
                    <a:t>2</a:t>
                  </a:r>
                </a:p>
              </p:txBody>
            </p:sp>
          </p:grpSp>
          <p:cxnSp>
            <p:nvCxnSpPr>
              <p:cNvPr id="6" name="Straight Connector 5"/>
              <p:cNvCxnSpPr/>
              <p:nvPr/>
            </p:nvCxnSpPr>
            <p:spPr>
              <a:xfrm rot="10800000" flipV="1">
                <a:off x="2362200" y="2190750"/>
                <a:ext cx="26670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1743730"/>
                <a:ext cx="8382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sp>
            <p:nvSpPr>
              <p:cNvPr id="8" name="TextBox 7"/>
              <p:cNvSpPr txBox="1"/>
              <p:nvPr/>
            </p:nvSpPr>
            <p:spPr>
              <a:xfrm>
                <a:off x="3886200" y="2048530"/>
                <a:ext cx="8382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9" name="Straight Connector 8"/>
              <p:cNvCxnSpPr/>
              <p:nvPr/>
            </p:nvCxnSpPr>
            <p:spPr>
              <a:xfrm rot="5400000">
                <a:off x="2324100" y="3600450"/>
                <a:ext cx="12954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rot="5400000">
              <a:off x="3085306"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floating,</a:t>
            </a:r>
          </a:p>
          <a:p>
            <a:pPr algn="ctr"/>
            <a:r>
              <a:rPr lang="en-US" sz="2800" b="1" u="sng" dirty="0" smtClean="0"/>
              <a:t>no capital mobility</a:t>
            </a:r>
          </a:p>
          <a:p>
            <a:pPr algn="ctr"/>
            <a:r>
              <a:rPr lang="en-US" sz="2800" b="1" i="1" dirty="0" smtClean="0"/>
              <a:t>fiscal policy</a:t>
            </a:r>
          </a:p>
          <a:p>
            <a:pPr algn="ctr"/>
            <a:r>
              <a:rPr lang="en-US" sz="2800" b="1" i="1" dirty="0" smtClean="0"/>
              <a:t>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IS &amp; </a:t>
            </a:r>
            <a:r>
              <a:rPr lang="en-US" sz="2800" b="1" dirty="0" err="1" smtClean="0"/>
              <a:t>BoP</a:t>
            </a:r>
            <a:r>
              <a:rPr lang="en-US" sz="2800" b="1" dirty="0" smtClean="0"/>
              <a:t> shift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45" name="Group 44"/>
          <p:cNvGrpSpPr/>
          <p:nvPr/>
        </p:nvGrpSpPr>
        <p:grpSpPr>
          <a:xfrm>
            <a:off x="381000" y="1123950"/>
            <a:ext cx="5029200" cy="3657600"/>
            <a:chOff x="381000" y="1123950"/>
            <a:chExt cx="5029200" cy="3657600"/>
          </a:xfrm>
        </p:grpSpPr>
        <p:grpSp>
          <p:nvGrpSpPr>
            <p:cNvPr id="41" name="Group 40"/>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1" name="Group 3"/>
                <p:cNvGrpSpPr/>
                <p:nvPr/>
              </p:nvGrpSpPr>
              <p:grpSpPr>
                <a:xfrm>
                  <a:off x="381000" y="1123950"/>
                  <a:ext cx="5029200" cy="3657600"/>
                  <a:chOff x="381000" y="1123950"/>
                  <a:chExt cx="5029200" cy="3657600"/>
                </a:xfrm>
              </p:grpSpPr>
              <p:grpSp>
                <p:nvGrpSpPr>
                  <p:cNvPr id="15" name="Group 2"/>
                  <p:cNvGrpSpPr/>
                  <p:nvPr/>
                </p:nvGrpSpPr>
                <p:grpSpPr>
                  <a:xfrm>
                    <a:off x="381000" y="1123950"/>
                    <a:ext cx="5029200" cy="3657600"/>
                    <a:chOff x="381000" y="1123950"/>
                    <a:chExt cx="5029200" cy="3657600"/>
                  </a:xfrm>
                </p:grpSpPr>
                <p:sp>
                  <p:nvSpPr>
                    <p:cNvPr id="20" name="Rectangle 19"/>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6" name="TextBox 25"/>
                    <p:cNvSpPr txBox="1"/>
                    <p:nvPr/>
                  </p:nvSpPr>
                  <p:spPr>
                    <a:xfrm>
                      <a:off x="1524000" y="3257550"/>
                      <a:ext cx="685800" cy="523220"/>
                    </a:xfrm>
                    <a:prstGeom prst="rect">
                      <a:avLst/>
                    </a:prstGeom>
                    <a:noFill/>
                  </p:spPr>
                  <p:txBody>
                    <a:bodyPr wrap="square" rtlCol="0">
                      <a:spAutoFit/>
                    </a:bodyPr>
                    <a:lstStyle/>
                    <a:p>
                      <a:pPr algn="ctr"/>
                      <a:r>
                        <a:rPr lang="en-US" sz="2800" b="1" dirty="0" smtClean="0"/>
                        <a:t>LM</a:t>
                      </a:r>
                    </a:p>
                  </p:txBody>
                </p:sp>
                <p:sp>
                  <p:nvSpPr>
                    <p:cNvPr id="27" name="TextBox 26"/>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28" name="TextBox 27"/>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6"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18"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419600" y="2721173"/>
                  <a:ext cx="228600" cy="307777"/>
                </a:xfrm>
                <a:prstGeom prst="rect">
                  <a:avLst/>
                </a:prstGeom>
                <a:noFill/>
              </p:spPr>
              <p:txBody>
                <a:bodyPr wrap="square" rtlCol="0">
                  <a:spAutoFit/>
                </a:bodyPr>
                <a:lstStyle/>
                <a:p>
                  <a:pPr algn="ctr"/>
                  <a:r>
                    <a:rPr lang="en-US" sz="1400" b="1" dirty="0" smtClean="0"/>
                    <a:t>2</a:t>
                  </a:r>
                </a:p>
              </p:txBody>
            </p:sp>
            <p:sp>
              <p:nvSpPr>
                <p:cNvPr id="10" name="TextBox 9"/>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29"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5"/>
              <p:cNvCxnSpPr/>
              <p:nvPr/>
            </p:nvCxnSpPr>
            <p:spPr>
              <a:xfrm rot="5400000">
                <a:off x="2742405"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6"/>
              <p:cNvCxnSpPr/>
              <p:nvPr/>
            </p:nvCxnSpPr>
            <p:spPr>
              <a:xfrm>
                <a:off x="3352800" y="1504950"/>
                <a:ext cx="17526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48200" y="219075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35" name="Straight Arrow Connector 7"/>
              <p:cNvCxnSpPr/>
              <p:nvPr/>
            </p:nvCxnSpPr>
            <p:spPr>
              <a:xfrm rot="5400000" flipH="1" flipV="1">
                <a:off x="4343400" y="2724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133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1</a:t>
                </a:r>
              </a:p>
            </p:txBody>
          </p:sp>
          <p:sp>
            <p:nvSpPr>
              <p:cNvPr id="37" name="TextBox 36"/>
              <p:cNvSpPr txBox="1"/>
              <p:nvPr/>
            </p:nvSpPr>
            <p:spPr>
              <a:xfrm>
                <a:off x="3276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3</a:t>
                </a:r>
              </a:p>
            </p:txBody>
          </p:sp>
          <p:cxnSp>
            <p:nvCxnSpPr>
              <p:cNvPr id="38" name="Straight Arrow Connector 7"/>
              <p:cNvCxnSpPr/>
              <p:nvPr/>
            </p:nvCxnSpPr>
            <p:spPr>
              <a:xfrm>
                <a:off x="2971800" y="371475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76600" y="3483173"/>
                <a:ext cx="228600" cy="307777"/>
              </a:xfrm>
              <a:prstGeom prst="rect">
                <a:avLst/>
              </a:prstGeom>
              <a:noFill/>
            </p:spPr>
            <p:txBody>
              <a:bodyPr wrap="square" rtlCol="0">
                <a:spAutoFit/>
              </a:bodyPr>
              <a:lstStyle/>
              <a:p>
                <a:pPr algn="ctr"/>
                <a:r>
                  <a:rPr lang="en-US" sz="1400" b="1" dirty="0" smtClean="0"/>
                  <a:t>2</a:t>
                </a:r>
              </a:p>
            </p:txBody>
          </p:sp>
        </p:grpSp>
        <p:cxnSp>
          <p:nvCxnSpPr>
            <p:cNvPr id="42" name="Straight Connector 41"/>
            <p:cNvCxnSpPr/>
            <p:nvPr/>
          </p:nvCxnSpPr>
          <p:spPr>
            <a:xfrm rot="5400000">
              <a:off x="2666206" y="3409950"/>
              <a:ext cx="16771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floating,</a:t>
            </a:r>
          </a:p>
          <a:p>
            <a:pPr algn="ctr"/>
            <a:r>
              <a:rPr lang="en-US" sz="2800" b="1" u="sng" dirty="0" smtClean="0"/>
              <a:t>no capital mobility</a:t>
            </a:r>
          </a:p>
          <a:p>
            <a:pPr algn="ctr"/>
            <a:r>
              <a:rPr lang="en-US" sz="2800" b="1" i="1" dirty="0" smtClean="0"/>
              <a:t>monetary policy</a:t>
            </a:r>
          </a:p>
          <a:p>
            <a:pPr algn="ctr"/>
            <a:r>
              <a:rPr lang="en-US" sz="2800" b="1" i="1" dirty="0" smtClean="0"/>
              <a:t>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IS &amp; </a:t>
            </a:r>
            <a:r>
              <a:rPr lang="en-US" sz="2800" b="1" dirty="0" err="1" smtClean="0"/>
              <a:t>BoP</a:t>
            </a:r>
            <a:r>
              <a:rPr lang="en-US" sz="2800" b="1" dirty="0" smtClean="0"/>
              <a:t> shift right</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7" name="Group 36"/>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5"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2" name="Rectangle 2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9"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3</a:t>
                    </a:r>
                  </a:p>
                </p:txBody>
              </p:sp>
              <p:cxnSp>
                <p:nvCxnSpPr>
                  <p:cNvPr id="21"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267200" y="2190750"/>
                  <a:ext cx="228600" cy="307777"/>
                </a:xfrm>
                <a:prstGeom prst="rect">
                  <a:avLst/>
                </a:prstGeom>
                <a:noFill/>
              </p:spPr>
              <p:txBody>
                <a:bodyPr wrap="square" rtlCol="0">
                  <a:spAutoFit/>
                </a:bodyPr>
                <a:lstStyle/>
                <a:p>
                  <a:pPr algn="ctr"/>
                  <a:r>
                    <a:rPr lang="en-US" sz="1400" b="1" dirty="0" smtClean="0"/>
                    <a:t>1</a:t>
                  </a:r>
                </a:p>
              </p:txBody>
            </p:sp>
            <p:sp>
              <p:nvSpPr>
                <p:cNvPr id="17" name="TextBox 16"/>
                <p:cNvSpPr txBox="1"/>
                <p:nvPr/>
              </p:nvSpPr>
              <p:spPr>
                <a:xfrm>
                  <a:off x="4343400" y="3638550"/>
                  <a:ext cx="228600" cy="307777"/>
                </a:xfrm>
                <a:prstGeom prst="rect">
                  <a:avLst/>
                </a:prstGeom>
                <a:noFill/>
              </p:spPr>
              <p:txBody>
                <a:bodyPr wrap="square" rtlCol="0">
                  <a:spAutoFit/>
                </a:bodyPr>
                <a:lstStyle/>
                <a:p>
                  <a:pPr algn="ctr"/>
                  <a:r>
                    <a:rPr lang="en-US" sz="1400" b="1" dirty="0" smtClean="0"/>
                    <a:t>2</a:t>
                  </a:r>
                </a:p>
              </p:txBody>
            </p:sp>
          </p:grp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5"/>
              <p:cNvCxnSpPr/>
              <p:nvPr/>
            </p:nvCxnSpPr>
            <p:spPr>
              <a:xfrm rot="5400000">
                <a:off x="2742405"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196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10" name="Straight Arrow Connector 7"/>
              <p:cNvCxnSpPr/>
              <p:nvPr/>
            </p:nvCxnSpPr>
            <p:spPr>
              <a:xfrm>
                <a:off x="4191000" y="20383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1</a:t>
                </a:r>
              </a:p>
            </p:txBody>
          </p:sp>
          <p:sp>
            <p:nvSpPr>
              <p:cNvPr id="12" name="TextBox 11"/>
              <p:cNvSpPr txBox="1"/>
              <p:nvPr/>
            </p:nvSpPr>
            <p:spPr>
              <a:xfrm>
                <a:off x="3276600" y="3790950"/>
                <a:ext cx="990600" cy="523220"/>
              </a:xfrm>
              <a:prstGeom prst="rect">
                <a:avLst/>
              </a:prstGeom>
              <a:noFill/>
            </p:spPr>
            <p:txBody>
              <a:bodyPr wrap="square" rtlCol="0">
                <a:spAutoFit/>
              </a:bodyPr>
              <a:lstStyle/>
              <a:p>
                <a:pPr algn="ctr"/>
                <a:r>
                  <a:rPr lang="en-US" sz="2800" b="1" dirty="0" smtClean="0"/>
                  <a:t>BoP</a:t>
                </a:r>
                <a:r>
                  <a:rPr lang="en-US" sz="2800" b="1" baseline="-25000" dirty="0" smtClean="0"/>
                  <a:t>3</a:t>
                </a:r>
              </a:p>
            </p:txBody>
          </p:sp>
          <p:cxnSp>
            <p:nvCxnSpPr>
              <p:cNvPr id="13" name="Straight Arrow Connector 7"/>
              <p:cNvCxnSpPr/>
              <p:nvPr/>
            </p:nvCxnSpPr>
            <p:spPr>
              <a:xfrm>
                <a:off x="2971800" y="3714750"/>
                <a:ext cx="1143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76600" y="3483173"/>
                <a:ext cx="228600" cy="307777"/>
              </a:xfrm>
              <a:prstGeom prst="rect">
                <a:avLst/>
              </a:prstGeom>
              <a:noFill/>
            </p:spPr>
            <p:txBody>
              <a:bodyPr wrap="square" rtlCol="0">
                <a:spAutoFit/>
              </a:bodyPr>
              <a:lstStyle/>
              <a:p>
                <a:pPr algn="ctr"/>
                <a:r>
                  <a:rPr lang="en-US" sz="1400" b="1" dirty="0" smtClean="0"/>
                  <a:t>2</a:t>
                </a:r>
              </a:p>
            </p:txBody>
          </p:sp>
        </p:grpSp>
        <p:cxnSp>
          <p:nvCxnSpPr>
            <p:cNvPr id="31" name="Straight Connector 5"/>
            <p:cNvCxnSpPr/>
            <p:nvPr/>
          </p:nvCxnSpPr>
          <p:spPr>
            <a:xfrm rot="10800000" flipV="1">
              <a:off x="2514600" y="2190750"/>
              <a:ext cx="25908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62400" y="11239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38" name="Straight Connector 37"/>
          <p:cNvCxnSpPr/>
          <p:nvPr/>
        </p:nvCxnSpPr>
        <p:spPr>
          <a:xfrm rot="5400000">
            <a:off x="3086100" y="3829050"/>
            <a:ext cx="8389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1039832"/>
            <a:ext cx="5486400" cy="3970318"/>
          </a:xfrm>
          <a:prstGeom prst="rect">
            <a:avLst/>
          </a:prstGeom>
          <a:noFill/>
        </p:spPr>
        <p:txBody>
          <a:bodyPr wrap="square" rtlCol="0">
            <a:spAutoFit/>
          </a:bodyPr>
          <a:lstStyle/>
          <a:p>
            <a:r>
              <a:rPr lang="en-US" sz="2800" b="1" u="sng" dirty="0" smtClean="0"/>
              <a:t>Interpretations</a:t>
            </a:r>
          </a:p>
          <a:p>
            <a:pPr>
              <a:buFont typeface="Arial" pitchFamily="34" charset="0"/>
              <a:buChar char="•"/>
            </a:pPr>
            <a:r>
              <a:rPr lang="en-US" sz="2800" b="1" dirty="0" smtClean="0"/>
              <a:t> hydraulic – ISLM model</a:t>
            </a:r>
          </a:p>
          <a:p>
            <a:r>
              <a:rPr lang="en-US" sz="2800" b="1" dirty="0" smtClean="0"/>
              <a:t>   (John Hicks, Paul Samuelson)</a:t>
            </a:r>
          </a:p>
          <a:p>
            <a:pPr>
              <a:buFont typeface="Arial" pitchFamily="34" charset="0"/>
              <a:buChar char="•"/>
            </a:pPr>
            <a:r>
              <a:rPr lang="en-US" sz="2800" b="1" dirty="0" smtClean="0"/>
              <a:t> fundamentalist – post-Keynesian</a:t>
            </a:r>
          </a:p>
          <a:p>
            <a:pPr>
              <a:buFont typeface="Arial" pitchFamily="34" charset="0"/>
              <a:buChar char="•"/>
            </a:pPr>
            <a:r>
              <a:rPr lang="en-US" sz="2800" b="1" dirty="0" smtClean="0"/>
              <a:t> secular stagnation – Depression</a:t>
            </a:r>
          </a:p>
          <a:p>
            <a:r>
              <a:rPr lang="en-US" sz="2800" b="1" dirty="0" smtClean="0"/>
              <a:t>  not a business cycle</a:t>
            </a:r>
          </a:p>
          <a:p>
            <a:pPr>
              <a:buFont typeface="Arial" pitchFamily="34" charset="0"/>
              <a:buChar char="•"/>
            </a:pPr>
            <a:r>
              <a:rPr lang="en-US" sz="2800" b="1" dirty="0" smtClean="0"/>
              <a:t> dynamic disequilibrium –</a:t>
            </a:r>
          </a:p>
          <a:p>
            <a:r>
              <a:rPr lang="en-US" sz="2800" b="1" dirty="0" smtClean="0"/>
              <a:t>  </a:t>
            </a:r>
            <a:r>
              <a:rPr lang="en-US" sz="2800" b="1" dirty="0" err="1" smtClean="0"/>
              <a:t>Marshellian</a:t>
            </a:r>
            <a:r>
              <a:rPr lang="en-US" sz="2800" b="1" dirty="0" smtClean="0"/>
              <a:t> Keynesianism</a:t>
            </a:r>
          </a:p>
          <a:p>
            <a:r>
              <a:rPr lang="en-US" sz="2800" b="1" dirty="0" smtClean="0"/>
              <a:t>  (Axel </a:t>
            </a:r>
            <a:r>
              <a:rPr lang="en-US" sz="2800" b="1" dirty="0" err="1" smtClean="0"/>
              <a:t>Leijonhufvud</a:t>
            </a:r>
            <a:r>
              <a:rPr lang="en-US" sz="2800" b="1" dirty="0" smtClean="0"/>
              <a:t>)</a:t>
            </a:r>
          </a:p>
        </p:txBody>
      </p:sp>
      <p:pic>
        <p:nvPicPr>
          <p:cNvPr id="3" name="Picture 2" descr="generaltheoryofeploy.jpg"/>
          <p:cNvPicPr>
            <a:picLocks noChangeAspect="1"/>
          </p:cNvPicPr>
          <p:nvPr/>
        </p:nvPicPr>
        <p:blipFill>
          <a:blip r:embed="rId2"/>
          <a:stretch>
            <a:fillRect/>
          </a:stretch>
        </p:blipFill>
        <p:spPr>
          <a:xfrm>
            <a:off x="723900" y="1123950"/>
            <a:ext cx="2400300" cy="3709035"/>
          </a:xfrm>
          <a:prstGeom prst="rect">
            <a:avLst/>
          </a:prstGeom>
          <a:ln>
            <a:solidFill>
              <a:schemeClr val="tx1"/>
            </a:solidFill>
          </a:ln>
        </p:spPr>
      </p:pic>
      <p:sp>
        <p:nvSpPr>
          <p:cNvPr id="4" name="TextBox 3"/>
          <p:cNvSpPr txBox="1"/>
          <p:nvPr/>
        </p:nvSpPr>
        <p:spPr>
          <a:xfrm>
            <a:off x="2344555" y="133350"/>
            <a:ext cx="51992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The General Theory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fixed,</a:t>
            </a:r>
          </a:p>
          <a:p>
            <a:pPr algn="ctr"/>
            <a:r>
              <a:rPr lang="en-US" sz="2800" b="1" u="sng" dirty="0" smtClean="0"/>
              <a:t>no capital mobility</a:t>
            </a:r>
          </a:p>
          <a:p>
            <a:pPr algn="ctr"/>
            <a:r>
              <a:rPr lang="en-US" sz="2800" b="1" i="1" dirty="0" smtClean="0"/>
              <a:t>fiscal policy</a:t>
            </a:r>
          </a:p>
          <a:p>
            <a:pPr algn="ctr"/>
            <a:r>
              <a:rPr lang="en-US" sz="2800" b="1" i="1" dirty="0" smtClean="0"/>
              <a:t>ineffective</a:t>
            </a:r>
          </a:p>
          <a:p>
            <a:pPr algn="ctr"/>
            <a:r>
              <a:rPr lang="en-US" sz="2800" b="1" dirty="0" smtClean="0"/>
              <a:t>G↑ </a:t>
            </a:r>
            <a:r>
              <a:rPr lang="en-US" sz="2800" b="1" dirty="0" smtClean="0">
                <a:latin typeface="Times New Roman"/>
                <a:cs typeface="Times New Roman"/>
              </a:rPr>
              <a:t>→</a:t>
            </a:r>
            <a:r>
              <a:rPr lang="en-US" sz="2800" b="1" dirty="0" smtClean="0"/>
              <a:t> IS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LM shifts left </a:t>
            </a: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38" name="Group 37"/>
          <p:cNvGrpSpPr/>
          <p:nvPr/>
        </p:nvGrpSpPr>
        <p:grpSpPr>
          <a:xfrm>
            <a:off x="381000" y="1123950"/>
            <a:ext cx="5029200" cy="3657600"/>
            <a:chOff x="381000" y="1123950"/>
            <a:chExt cx="5029200" cy="3657600"/>
          </a:xfrm>
        </p:grpSpPr>
        <p:grpSp>
          <p:nvGrpSpPr>
            <p:cNvPr id="4" name="Group 3"/>
            <p:cNvGrpSpPr/>
            <p:nvPr/>
          </p:nvGrpSpPr>
          <p:grpSpPr>
            <a:xfrm>
              <a:off x="381000" y="1123950"/>
              <a:ext cx="5029200" cy="3657600"/>
              <a:chOff x="381000" y="1123950"/>
              <a:chExt cx="5029200" cy="3657600"/>
            </a:xfrm>
          </p:grpSpPr>
          <p:grpSp>
            <p:nvGrpSpPr>
              <p:cNvPr id="5" name="Group 35"/>
              <p:cNvGrpSpPr/>
              <p:nvPr/>
            </p:nvGrpSpPr>
            <p:grpSpPr>
              <a:xfrm>
                <a:off x="381000" y="1123950"/>
                <a:ext cx="5029200" cy="3657600"/>
                <a:chOff x="381000" y="1123950"/>
                <a:chExt cx="5029200" cy="3657600"/>
              </a:xfrm>
            </p:grpSpPr>
            <p:grpSp>
              <p:nvGrpSpPr>
                <p:cNvPr id="15" name="Group 3"/>
                <p:cNvGrpSpPr/>
                <p:nvPr/>
              </p:nvGrpSpPr>
              <p:grpSpPr>
                <a:xfrm>
                  <a:off x="381000" y="1123950"/>
                  <a:ext cx="5029200" cy="3657600"/>
                  <a:chOff x="381000" y="1123950"/>
                  <a:chExt cx="5029200" cy="3657600"/>
                </a:xfrm>
              </p:grpSpPr>
              <p:grpSp>
                <p:nvGrpSpPr>
                  <p:cNvPr id="18" name="Group 2"/>
                  <p:cNvGrpSpPr/>
                  <p:nvPr/>
                </p:nvGrpSpPr>
                <p:grpSpPr>
                  <a:xfrm>
                    <a:off x="381000" y="1123950"/>
                    <a:ext cx="5029200" cy="3657600"/>
                    <a:chOff x="381000" y="1123950"/>
                    <a:chExt cx="5029200" cy="3657600"/>
                  </a:xfrm>
                </p:grpSpPr>
                <p:sp>
                  <p:nvSpPr>
                    <p:cNvPr id="22" name="Rectangle 2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r>
                        <a:rPr lang="en-US" sz="2800" b="1" baseline="-25000" dirty="0" smtClean="0"/>
                        <a:t>1</a:t>
                      </a:r>
                    </a:p>
                  </p:txBody>
                </p:sp>
                <p:sp>
                  <p:nvSpPr>
                    <p:cNvPr id="29" name="TextBox 28"/>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0" name="TextBox 2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9" name="Straight Connector 6"/>
                  <p:cNvCxnSpPr/>
                  <p:nvPr/>
                </p:nvCxnSpPr>
                <p:spPr>
                  <a:xfrm>
                    <a:off x="2362200" y="1657350"/>
                    <a:ext cx="274320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3039130"/>
                    <a:ext cx="685800" cy="523220"/>
                  </a:xfrm>
                  <a:prstGeom prst="rect">
                    <a:avLst/>
                  </a:prstGeom>
                  <a:noFill/>
                </p:spPr>
                <p:txBody>
                  <a:bodyPr wrap="square" rtlCol="0">
                    <a:spAutoFit/>
                  </a:bodyPr>
                  <a:lstStyle/>
                  <a:p>
                    <a:pPr algn="ctr"/>
                    <a:r>
                      <a:rPr lang="en-US" sz="2800" b="1" dirty="0" smtClean="0"/>
                      <a:t>IS</a:t>
                    </a:r>
                    <a:r>
                      <a:rPr lang="en-US" sz="2800" b="1" baseline="-25000" dirty="0" smtClean="0"/>
                      <a:t>2</a:t>
                    </a:r>
                  </a:p>
                </p:txBody>
              </p:sp>
              <p:cxnSp>
                <p:nvCxnSpPr>
                  <p:cNvPr id="21" name="Straight Arrow Connector 7"/>
                  <p:cNvCxnSpPr/>
                  <p:nvPr/>
                </p:nvCxnSpPr>
                <p:spPr>
                  <a:xfrm rot="5400000" flipH="1" flipV="1">
                    <a:off x="4191000" y="34861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657600" y="1809750"/>
                  <a:ext cx="228600" cy="307777"/>
                </a:xfrm>
                <a:prstGeom prst="rect">
                  <a:avLst/>
                </a:prstGeom>
                <a:noFill/>
              </p:spPr>
              <p:txBody>
                <a:bodyPr wrap="square" rtlCol="0">
                  <a:spAutoFit/>
                </a:bodyPr>
                <a:lstStyle/>
                <a:p>
                  <a:pPr algn="ctr"/>
                  <a:r>
                    <a:rPr lang="en-US" sz="1400" b="1" dirty="0" smtClean="0"/>
                    <a:t>2</a:t>
                  </a:r>
                </a:p>
              </p:txBody>
            </p:sp>
            <p:sp>
              <p:nvSpPr>
                <p:cNvPr id="17" name="TextBox 16"/>
                <p:cNvSpPr txBox="1"/>
                <p:nvPr/>
              </p:nvSpPr>
              <p:spPr>
                <a:xfrm>
                  <a:off x="4343400" y="3638550"/>
                  <a:ext cx="228600" cy="307777"/>
                </a:xfrm>
                <a:prstGeom prst="rect">
                  <a:avLst/>
                </a:prstGeom>
                <a:noFill/>
              </p:spPr>
              <p:txBody>
                <a:bodyPr wrap="square" rtlCol="0">
                  <a:spAutoFit/>
                </a:bodyPr>
                <a:lstStyle/>
                <a:p>
                  <a:pPr algn="ctr"/>
                  <a:r>
                    <a:rPr lang="en-US" sz="1400" b="1" dirty="0" smtClean="0"/>
                    <a:t>1</a:t>
                  </a:r>
                </a:p>
              </p:txBody>
            </p:sp>
          </p:grpSp>
          <p:cxnSp>
            <p:nvCxnSpPr>
              <p:cNvPr id="6"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1200150"/>
                <a:ext cx="914400" cy="523220"/>
              </a:xfrm>
              <a:prstGeom prst="rect">
                <a:avLst/>
              </a:prstGeom>
              <a:noFill/>
            </p:spPr>
            <p:txBody>
              <a:bodyPr wrap="square" rtlCol="0">
                <a:spAutoFit/>
              </a:bodyPr>
              <a:lstStyle/>
              <a:p>
                <a:pPr algn="ctr"/>
                <a:r>
                  <a:rPr lang="en-US" sz="2800" b="1" dirty="0" smtClean="0"/>
                  <a:t>LM</a:t>
                </a:r>
                <a:r>
                  <a:rPr lang="en-US" sz="2800" b="1" baseline="-25000" dirty="0" smtClean="0"/>
                  <a:t>3</a:t>
                </a:r>
              </a:p>
            </p:txBody>
          </p:sp>
          <p:cxnSp>
            <p:nvCxnSpPr>
              <p:cNvPr id="10" name="Straight Arrow Connector 7"/>
              <p:cNvCxnSpPr/>
              <p:nvPr/>
            </p:nvCxnSpPr>
            <p:spPr>
              <a:xfrm rot="16200000" flipV="1">
                <a:off x="3429000" y="1809750"/>
                <a:ext cx="4572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33600" y="3790950"/>
                <a:ext cx="990600" cy="523220"/>
              </a:xfrm>
              <a:prstGeom prst="rect">
                <a:avLst/>
              </a:prstGeom>
              <a:noFill/>
            </p:spPr>
            <p:txBody>
              <a:bodyPr wrap="square" rtlCol="0">
                <a:spAutoFit/>
              </a:bodyPr>
              <a:lstStyle/>
              <a:p>
                <a:pPr algn="ctr"/>
                <a:r>
                  <a:rPr lang="en-US" sz="2800" b="1" dirty="0" err="1" smtClean="0"/>
                  <a:t>BoP</a:t>
                </a:r>
                <a:endParaRPr lang="en-US" sz="2800" b="1" baseline="-25000" dirty="0" smtClean="0"/>
              </a:p>
            </p:txBody>
          </p:sp>
        </p:grpSp>
        <p:cxnSp>
          <p:nvCxnSpPr>
            <p:cNvPr id="31" name="Straight Connector 5"/>
            <p:cNvCxnSpPr/>
            <p:nvPr/>
          </p:nvCxnSpPr>
          <p:spPr>
            <a:xfrm rot="10800000" flipV="1">
              <a:off x="1295400" y="1581150"/>
              <a:ext cx="236220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86200" y="12001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41" name="Straight Connector 40"/>
          <p:cNvCxnSpPr/>
          <p:nvPr/>
        </p:nvCxnSpPr>
        <p:spPr>
          <a:xfrm rot="5400000">
            <a:off x="2666206" y="3409950"/>
            <a:ext cx="1677194" cy="7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1165920"/>
            <a:ext cx="3733800" cy="3108543"/>
          </a:xfrm>
          <a:prstGeom prst="rect">
            <a:avLst/>
          </a:prstGeom>
          <a:noFill/>
        </p:spPr>
        <p:txBody>
          <a:bodyPr wrap="square" rtlCol="0">
            <a:spAutoFit/>
          </a:bodyPr>
          <a:lstStyle/>
          <a:p>
            <a:pPr algn="ctr"/>
            <a:r>
              <a:rPr lang="en-US" sz="2800" b="1" dirty="0" smtClean="0"/>
              <a:t>fixed,</a:t>
            </a:r>
          </a:p>
          <a:p>
            <a:pPr algn="ctr"/>
            <a:r>
              <a:rPr lang="en-US" sz="2800" b="1" u="sng" dirty="0" smtClean="0"/>
              <a:t>no capital mobility</a:t>
            </a:r>
          </a:p>
          <a:p>
            <a:pPr algn="ctr"/>
            <a:r>
              <a:rPr lang="en-US" sz="2800" b="1" i="1" dirty="0" smtClean="0"/>
              <a:t>monetary policy</a:t>
            </a:r>
          </a:p>
          <a:p>
            <a:pPr algn="ctr"/>
            <a:r>
              <a:rPr lang="en-US" sz="2800" b="1" i="1" dirty="0" smtClean="0"/>
              <a:t>ineffective</a:t>
            </a:r>
          </a:p>
          <a:p>
            <a:pPr algn="ctr"/>
            <a:r>
              <a:rPr lang="en-US" sz="2800" b="1" dirty="0" smtClean="0"/>
              <a:t>M</a:t>
            </a:r>
            <a:r>
              <a:rPr lang="en-US" sz="2800" b="1" baseline="30000" dirty="0" smtClean="0"/>
              <a:t>S</a:t>
            </a:r>
            <a:r>
              <a:rPr lang="en-US" sz="2800" b="1" dirty="0" smtClean="0"/>
              <a:t>↑ </a:t>
            </a:r>
            <a:r>
              <a:rPr lang="en-US" sz="2800" b="1" dirty="0" smtClean="0">
                <a:latin typeface="Times New Roman"/>
                <a:cs typeface="Times New Roman"/>
              </a:rPr>
              <a:t>→</a:t>
            </a:r>
            <a:r>
              <a:rPr lang="en-US" sz="2800" b="1" dirty="0" smtClean="0"/>
              <a:t> LM shifts right</a:t>
            </a:r>
          </a:p>
          <a:p>
            <a:pPr algn="ctr"/>
            <a:r>
              <a:rPr lang="en-US" sz="2800" b="1" dirty="0" smtClean="0">
                <a:latin typeface="Times New Roman"/>
                <a:cs typeface="Times New Roman"/>
              </a:rPr>
              <a:t>→</a:t>
            </a:r>
            <a:r>
              <a:rPr lang="en-US" sz="2800" b="1" dirty="0" smtClean="0"/>
              <a:t> CA deficit </a:t>
            </a:r>
            <a:r>
              <a:rPr lang="en-US" sz="2800" b="1" dirty="0" smtClean="0">
                <a:latin typeface="Times New Roman"/>
                <a:cs typeface="Times New Roman"/>
              </a:rPr>
              <a:t>→ </a:t>
            </a:r>
            <a:r>
              <a:rPr lang="en-US" sz="2800" b="1" dirty="0" smtClean="0"/>
              <a:t>e↑</a:t>
            </a:r>
          </a:p>
          <a:p>
            <a:pPr algn="ctr"/>
            <a:r>
              <a:rPr lang="en-US" sz="2800" b="1" dirty="0" smtClean="0">
                <a:latin typeface="Times New Roman"/>
                <a:cs typeface="Times New Roman"/>
              </a:rPr>
              <a:t>→ </a:t>
            </a:r>
            <a:r>
              <a:rPr lang="en-US" sz="2800" b="1" dirty="0" smtClean="0"/>
              <a:t>LM shifts left </a:t>
            </a:r>
            <a:r>
              <a:rPr lang="en-US" sz="2800" b="1" dirty="0" smtClean="0">
                <a:latin typeface="Times New Roman"/>
                <a:cs typeface="Times New Roman"/>
              </a:rPr>
              <a:t>→ </a:t>
            </a:r>
            <a:r>
              <a:rPr lang="en-US" sz="2800" b="1" dirty="0" smtClean="0"/>
              <a:t>e↓</a:t>
            </a:r>
          </a:p>
        </p:txBody>
      </p:sp>
      <p:sp>
        <p:nvSpPr>
          <p:cNvPr id="3" name="TextBox 2"/>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grpSp>
        <p:nvGrpSpPr>
          <p:cNvPr id="4" name="Group 3"/>
          <p:cNvGrpSpPr/>
          <p:nvPr/>
        </p:nvGrpSpPr>
        <p:grpSpPr>
          <a:xfrm>
            <a:off x="381000" y="1123950"/>
            <a:ext cx="5029200" cy="3657600"/>
            <a:chOff x="381000" y="1123950"/>
            <a:chExt cx="5029200" cy="3657600"/>
          </a:xfrm>
        </p:grpSpPr>
        <p:grpSp>
          <p:nvGrpSpPr>
            <p:cNvPr id="5" name="Group 3"/>
            <p:cNvGrpSpPr/>
            <p:nvPr/>
          </p:nvGrpSpPr>
          <p:grpSpPr>
            <a:xfrm>
              <a:off x="381000" y="1123950"/>
              <a:ext cx="5029200" cy="3657600"/>
              <a:chOff x="381000" y="1123950"/>
              <a:chExt cx="5029200" cy="3657600"/>
            </a:xfrm>
          </p:grpSpPr>
          <p:grpSp>
            <p:nvGrpSpPr>
              <p:cNvPr id="8" name="Group 35"/>
              <p:cNvGrpSpPr/>
              <p:nvPr/>
            </p:nvGrpSpPr>
            <p:grpSpPr>
              <a:xfrm>
                <a:off x="381000" y="1123950"/>
                <a:ext cx="5029200" cy="3657600"/>
                <a:chOff x="381000" y="1123950"/>
                <a:chExt cx="5029200" cy="3657600"/>
              </a:xfrm>
            </p:grpSpPr>
            <p:grpSp>
              <p:nvGrpSpPr>
                <p:cNvPr id="17" name="Group 3"/>
                <p:cNvGrpSpPr/>
                <p:nvPr/>
              </p:nvGrpSpPr>
              <p:grpSpPr>
                <a:xfrm>
                  <a:off x="381000" y="1123950"/>
                  <a:ext cx="5029200" cy="3657600"/>
                  <a:chOff x="381000" y="1123950"/>
                  <a:chExt cx="5029200" cy="3657600"/>
                </a:xfrm>
              </p:grpSpPr>
              <p:grpSp>
                <p:nvGrpSpPr>
                  <p:cNvPr id="20" name="Group 2"/>
                  <p:cNvGrpSpPr/>
                  <p:nvPr/>
                </p:nvGrpSpPr>
                <p:grpSpPr>
                  <a:xfrm>
                    <a:off x="381000" y="1123950"/>
                    <a:ext cx="5029200" cy="3657600"/>
                    <a:chOff x="381000" y="1123950"/>
                    <a:chExt cx="5029200" cy="3657600"/>
                  </a:xfrm>
                </p:grpSpPr>
                <p:sp>
                  <p:nvSpPr>
                    <p:cNvPr id="24" name="Rectangle 2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43400" y="3790950"/>
                      <a:ext cx="685800" cy="523220"/>
                    </a:xfrm>
                    <a:prstGeom prst="rect">
                      <a:avLst/>
                    </a:prstGeom>
                    <a:noFill/>
                  </p:spPr>
                  <p:txBody>
                    <a:bodyPr wrap="square" rtlCol="0">
                      <a:spAutoFit/>
                    </a:bodyPr>
                    <a:lstStyle/>
                    <a:p>
                      <a:pPr algn="ctr"/>
                      <a:r>
                        <a:rPr lang="en-US" sz="2800" b="1" dirty="0" smtClean="0"/>
                        <a:t>IS</a:t>
                      </a:r>
                      <a:endParaRPr lang="en-US" sz="2800" b="1" baseline="-25000" dirty="0" smtClean="0"/>
                    </a:p>
                  </p:txBody>
                </p:sp>
                <p:sp>
                  <p:nvSpPr>
                    <p:cNvPr id="30" name="TextBox 29"/>
                    <p:cNvSpPr txBox="1"/>
                    <p:nvPr/>
                  </p:nvSpPr>
                  <p:spPr>
                    <a:xfrm>
                      <a:off x="762000" y="1362730"/>
                      <a:ext cx="685800" cy="523220"/>
                    </a:xfrm>
                    <a:prstGeom prst="rect">
                      <a:avLst/>
                    </a:prstGeom>
                    <a:noFill/>
                  </p:spPr>
                  <p:txBody>
                    <a:bodyPr wrap="square" rtlCol="0">
                      <a:spAutoFit/>
                    </a:bodyPr>
                    <a:lstStyle/>
                    <a:p>
                      <a:pPr algn="ctr"/>
                      <a:r>
                        <a:rPr lang="en-US" sz="2800" b="1" dirty="0" err="1" smtClean="0"/>
                        <a:t>i</a:t>
                      </a:r>
                      <a:endParaRPr lang="en-US" sz="2800" b="1" dirty="0" smtClean="0"/>
                    </a:p>
                  </p:txBody>
                </p:sp>
                <p:sp>
                  <p:nvSpPr>
                    <p:cNvPr id="31" name="TextBox 30"/>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23" name="Straight Arrow Connector 7"/>
                  <p:cNvCxnSpPr/>
                  <p:nvPr/>
                </p:nvCxnSpPr>
                <p:spPr>
                  <a:xfrm rot="10800000">
                    <a:off x="3733800" y="23431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267200" y="2190750"/>
                  <a:ext cx="228600" cy="307777"/>
                </a:xfrm>
                <a:prstGeom prst="rect">
                  <a:avLst/>
                </a:prstGeom>
                <a:noFill/>
              </p:spPr>
              <p:txBody>
                <a:bodyPr wrap="square" rtlCol="0">
                  <a:spAutoFit/>
                </a:bodyPr>
                <a:lstStyle/>
                <a:p>
                  <a:pPr algn="ctr"/>
                  <a:r>
                    <a:rPr lang="en-US" sz="1400" b="1" dirty="0" smtClean="0"/>
                    <a:t>1</a:t>
                  </a:r>
                </a:p>
              </p:txBody>
            </p:sp>
            <p:sp>
              <p:nvSpPr>
                <p:cNvPr id="19" name="TextBox 16"/>
                <p:cNvSpPr txBox="1"/>
                <p:nvPr/>
              </p:nvSpPr>
              <p:spPr>
                <a:xfrm>
                  <a:off x="3810000" y="2495550"/>
                  <a:ext cx="228600" cy="307777"/>
                </a:xfrm>
                <a:prstGeom prst="rect">
                  <a:avLst/>
                </a:prstGeom>
                <a:noFill/>
              </p:spPr>
              <p:txBody>
                <a:bodyPr wrap="square" rtlCol="0">
                  <a:spAutoFit/>
                </a:bodyPr>
                <a:lstStyle/>
                <a:p>
                  <a:pPr algn="ctr"/>
                  <a:r>
                    <a:rPr lang="en-US" sz="1400" b="1" dirty="0" smtClean="0"/>
                    <a:t>2</a:t>
                  </a:r>
                </a:p>
              </p:txBody>
            </p:sp>
          </p:grpSp>
          <p:cxnSp>
            <p:nvCxnSpPr>
              <p:cNvPr id="9" name="Straight Connector 8"/>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19600" y="1733550"/>
                <a:ext cx="914400" cy="523220"/>
              </a:xfrm>
              <a:prstGeom prst="rect">
                <a:avLst/>
              </a:prstGeom>
              <a:noFill/>
            </p:spPr>
            <p:txBody>
              <a:bodyPr wrap="square" rtlCol="0">
                <a:spAutoFit/>
              </a:bodyPr>
              <a:lstStyle/>
              <a:p>
                <a:pPr algn="ctr"/>
                <a:r>
                  <a:rPr lang="en-US" sz="2800" b="1" dirty="0" smtClean="0"/>
                  <a:t>LM</a:t>
                </a:r>
                <a:r>
                  <a:rPr lang="en-US" sz="2800" b="1" baseline="-25000" dirty="0" smtClean="0"/>
                  <a:t>2</a:t>
                </a:r>
              </a:p>
            </p:txBody>
          </p:sp>
          <p:cxnSp>
            <p:nvCxnSpPr>
              <p:cNvPr id="12" name="Straight Arrow Connector 7"/>
              <p:cNvCxnSpPr/>
              <p:nvPr/>
            </p:nvCxnSpPr>
            <p:spPr>
              <a:xfrm>
                <a:off x="4191000" y="203835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33600" y="3790950"/>
                <a:ext cx="990600" cy="523220"/>
              </a:xfrm>
              <a:prstGeom prst="rect">
                <a:avLst/>
              </a:prstGeom>
              <a:noFill/>
            </p:spPr>
            <p:txBody>
              <a:bodyPr wrap="square" rtlCol="0">
                <a:spAutoFit/>
              </a:bodyPr>
              <a:lstStyle/>
              <a:p>
                <a:pPr algn="ctr"/>
                <a:r>
                  <a:rPr lang="en-US" sz="2800" b="1" dirty="0" err="1" smtClean="0"/>
                  <a:t>BoP</a:t>
                </a:r>
                <a:endParaRPr lang="en-US" sz="2800" b="1" baseline="-25000" dirty="0" smtClean="0"/>
              </a:p>
            </p:txBody>
          </p:sp>
        </p:grpSp>
        <p:cxnSp>
          <p:nvCxnSpPr>
            <p:cNvPr id="6" name="Straight Connector 5"/>
            <p:cNvCxnSpPr/>
            <p:nvPr/>
          </p:nvCxnSpPr>
          <p:spPr>
            <a:xfrm rot="10800000" flipV="1">
              <a:off x="2514600" y="2190750"/>
              <a:ext cx="2590800" cy="205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62400" y="1123950"/>
              <a:ext cx="914400" cy="523220"/>
            </a:xfrm>
            <a:prstGeom prst="rect">
              <a:avLst/>
            </a:prstGeom>
            <a:noFill/>
          </p:spPr>
          <p:txBody>
            <a:bodyPr wrap="square" rtlCol="0">
              <a:spAutoFit/>
            </a:bodyPr>
            <a:lstStyle/>
            <a:p>
              <a:pPr algn="ctr"/>
              <a:r>
                <a:rPr lang="en-US" sz="2800" b="1" dirty="0" smtClean="0"/>
                <a:t>LM</a:t>
              </a:r>
              <a:r>
                <a:rPr lang="en-US" sz="2800" b="1" baseline="-25000" dirty="0" smtClean="0"/>
                <a:t>1</a:t>
              </a:r>
            </a:p>
          </p:txBody>
        </p:sp>
      </p:grpSp>
      <p:cxnSp>
        <p:nvCxnSpPr>
          <p:cNvPr id="35" name="Straight Connector 34"/>
          <p:cNvCxnSpPr/>
          <p:nvPr/>
        </p:nvCxnSpPr>
        <p:spPr>
          <a:xfrm rot="5400000">
            <a:off x="3123803" y="3867547"/>
            <a:ext cx="762794"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4" name="Picture 3" descr="earth.png"/>
          <p:cNvPicPr>
            <a:picLocks noChangeAspect="1"/>
          </p:cNvPicPr>
          <p:nvPr/>
        </p:nvPicPr>
        <p:blipFill>
          <a:blip r:embed="rId2"/>
          <a:stretch>
            <a:fillRect/>
          </a:stretch>
        </p:blipFill>
        <p:spPr>
          <a:xfrm>
            <a:off x="228600" y="1200150"/>
            <a:ext cx="3703320" cy="3703320"/>
          </a:xfrm>
          <a:prstGeom prst="rect">
            <a:avLst/>
          </a:prstGeom>
        </p:spPr>
      </p:pic>
      <p:sp>
        <p:nvSpPr>
          <p:cNvPr id="5" name="TextBox 4"/>
          <p:cNvSpPr txBox="1"/>
          <p:nvPr/>
        </p:nvSpPr>
        <p:spPr>
          <a:xfrm>
            <a:off x="4343400" y="1305163"/>
            <a:ext cx="4267200" cy="3323987"/>
          </a:xfrm>
          <a:prstGeom prst="rect">
            <a:avLst/>
          </a:prstGeom>
          <a:noFill/>
        </p:spPr>
        <p:txBody>
          <a:bodyPr wrap="square" rtlCol="0">
            <a:spAutoFit/>
          </a:bodyPr>
          <a:lstStyle/>
          <a:p>
            <a:pPr algn="ctr"/>
            <a:r>
              <a:rPr lang="en-US" sz="2800" b="1" dirty="0" smtClean="0"/>
              <a:t>If two countries trade a lot, one country’s policies can effect the other country.  </a:t>
            </a:r>
          </a:p>
          <a:p>
            <a:pPr algn="ctr"/>
            <a:endParaRPr lang="en-US" sz="1400" b="1" dirty="0" smtClean="0"/>
          </a:p>
          <a:p>
            <a:pPr algn="ctr"/>
            <a:r>
              <a:rPr lang="en-US" sz="2800" b="1" dirty="0" smtClean="0"/>
              <a:t>With secondary IS curve movements, there is an opposite effect on the other country.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3962400" y="1047750"/>
            <a:ext cx="5029200" cy="3754874"/>
          </a:xfrm>
          <a:prstGeom prst="rect">
            <a:avLst/>
          </a:prstGeom>
          <a:noFill/>
        </p:spPr>
        <p:txBody>
          <a:bodyPr wrap="square" rtlCol="0">
            <a:spAutoFit/>
          </a:bodyPr>
          <a:lstStyle/>
          <a:p>
            <a:pPr algn="ctr"/>
            <a:r>
              <a:rPr lang="en-US" sz="2800" b="1" dirty="0" smtClean="0"/>
              <a:t>Fiscal policy </a:t>
            </a:r>
            <a:r>
              <a:rPr lang="en-US" sz="2800" b="1" i="1" dirty="0" smtClean="0"/>
              <a:t>helps</a:t>
            </a:r>
          </a:p>
          <a:p>
            <a:pPr algn="ctr"/>
            <a:r>
              <a:rPr lang="en-US" sz="2800" b="1" dirty="0" smtClean="0"/>
              <a:t>the other country.</a:t>
            </a:r>
          </a:p>
          <a:p>
            <a:pPr algn="ctr"/>
            <a:endParaRPr lang="en-US" sz="1400" b="1" dirty="0" smtClean="0"/>
          </a:p>
          <a:p>
            <a:pPr algn="ctr"/>
            <a:r>
              <a:rPr lang="en-US" sz="2800" b="1" dirty="0" smtClean="0"/>
              <a:t>Floating + PCM:</a:t>
            </a:r>
          </a:p>
          <a:p>
            <a:pPr algn="ctr"/>
            <a:r>
              <a:rPr lang="en-US" sz="2800" b="1" dirty="0" smtClean="0"/>
              <a:t>shift IS right causes a secondary effect of shift IS back left:</a:t>
            </a:r>
          </a:p>
          <a:p>
            <a:pPr algn="ctr"/>
            <a:r>
              <a:rPr lang="en-US" sz="2800" b="1" dirty="0" smtClean="0"/>
              <a:t>G↑ here </a:t>
            </a:r>
            <a:r>
              <a:rPr lang="en-US" sz="2800" b="1" dirty="0" smtClean="0">
                <a:latin typeface="Times New Roman"/>
                <a:cs typeface="Times New Roman"/>
              </a:rPr>
              <a:t>→</a:t>
            </a:r>
            <a:r>
              <a:rPr lang="en-US" sz="2800" b="1" dirty="0" smtClean="0"/>
              <a:t> NX↓ here </a:t>
            </a:r>
            <a:r>
              <a:rPr lang="en-US" sz="2800" b="1" dirty="0" smtClean="0">
                <a:latin typeface="Times New Roman"/>
                <a:cs typeface="Times New Roman"/>
              </a:rPr>
              <a:t>→</a:t>
            </a:r>
          </a:p>
          <a:p>
            <a:pPr algn="ctr"/>
            <a:r>
              <a:rPr lang="en-US" sz="2800" b="1" dirty="0" smtClean="0"/>
              <a:t>NX↑ abroad </a:t>
            </a:r>
            <a:r>
              <a:rPr lang="en-US" sz="2800" b="1" dirty="0" smtClean="0">
                <a:latin typeface="Times New Roman"/>
                <a:cs typeface="Times New Roman"/>
              </a:rPr>
              <a:t>→ </a:t>
            </a:r>
            <a:r>
              <a:rPr lang="en-US" sz="2800" b="1" dirty="0" smtClean="0"/>
              <a:t>shift IS right abroad </a:t>
            </a:r>
            <a:r>
              <a:rPr lang="en-US" sz="2800" b="1" dirty="0" smtClean="0">
                <a:latin typeface="Times New Roman"/>
                <a:cs typeface="Times New Roman"/>
              </a:rPr>
              <a:t>→</a:t>
            </a:r>
            <a:r>
              <a:rPr lang="en-US" sz="2800" b="1" dirty="0" smtClean="0"/>
              <a:t> y↑ abroad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3962400" y="1305163"/>
            <a:ext cx="5029200" cy="3323987"/>
          </a:xfrm>
          <a:prstGeom prst="rect">
            <a:avLst/>
          </a:prstGeom>
          <a:noFill/>
        </p:spPr>
        <p:txBody>
          <a:bodyPr wrap="square" rtlCol="0">
            <a:spAutoFit/>
          </a:bodyPr>
          <a:lstStyle/>
          <a:p>
            <a:pPr algn="ctr"/>
            <a:r>
              <a:rPr lang="en-US" sz="2800" b="1" dirty="0" smtClean="0"/>
              <a:t>Monetary policy </a:t>
            </a:r>
            <a:r>
              <a:rPr lang="en-US" sz="2800" b="1" i="1" dirty="0" smtClean="0"/>
              <a:t>hurts</a:t>
            </a:r>
          </a:p>
          <a:p>
            <a:pPr algn="ctr"/>
            <a:r>
              <a:rPr lang="en-US" sz="2800" b="1" dirty="0" smtClean="0"/>
              <a:t>the other country.</a:t>
            </a:r>
          </a:p>
          <a:p>
            <a:pPr algn="ctr"/>
            <a:endParaRPr lang="en-US" sz="1400" b="1" dirty="0" smtClean="0"/>
          </a:p>
          <a:p>
            <a:pPr algn="ctr"/>
            <a:r>
              <a:rPr lang="en-US" sz="2800" b="1" dirty="0" smtClean="0"/>
              <a:t>Floating + PCM:</a:t>
            </a:r>
          </a:p>
          <a:p>
            <a:pPr algn="ctr"/>
            <a:r>
              <a:rPr lang="en-US" sz="2800" b="1" dirty="0" smtClean="0"/>
              <a:t>shift LM right causes a secondary effect of shift IS right:</a:t>
            </a:r>
          </a:p>
          <a:p>
            <a:pPr algn="ctr"/>
            <a:r>
              <a:rPr lang="en-US" sz="2800" b="1" dirty="0" smtClean="0"/>
              <a:t>NX↑ here </a:t>
            </a:r>
            <a:r>
              <a:rPr lang="en-US" sz="2800" b="1" dirty="0" smtClean="0">
                <a:latin typeface="Times New Roman"/>
                <a:cs typeface="Times New Roman"/>
              </a:rPr>
              <a:t>→ </a:t>
            </a:r>
            <a:r>
              <a:rPr lang="en-US" sz="2800" b="1" dirty="0" smtClean="0"/>
              <a:t>NX↓ abroad </a:t>
            </a:r>
            <a:r>
              <a:rPr lang="en-US" sz="2800" b="1" dirty="0" smtClean="0">
                <a:latin typeface="Times New Roman"/>
                <a:cs typeface="Times New Roman"/>
              </a:rPr>
              <a:t>→</a:t>
            </a:r>
          </a:p>
          <a:p>
            <a:pPr algn="ctr"/>
            <a:r>
              <a:rPr lang="en-US" sz="2800" b="1" dirty="0" smtClean="0"/>
              <a:t>shift IS left abroad </a:t>
            </a:r>
            <a:r>
              <a:rPr lang="en-US" sz="2800" b="1" dirty="0" smtClean="0">
                <a:latin typeface="Times New Roman"/>
                <a:cs typeface="Times New Roman"/>
              </a:rPr>
              <a:t>→</a:t>
            </a:r>
            <a:r>
              <a:rPr lang="en-US" sz="2800" b="1" dirty="0" smtClean="0"/>
              <a:t> y↓ abroad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596" y="133350"/>
            <a:ext cx="452880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Mundell</a:t>
            </a:r>
            <a:r>
              <a:rPr lang="en-US" sz="4800" b="1" u="sng" dirty="0" smtClean="0">
                <a:solidFill>
                  <a:srgbClr val="002060"/>
                </a:solidFill>
                <a:effectLst>
                  <a:outerShdw blurRad="38100" dist="38100" dir="2700000" algn="tl">
                    <a:srgbClr val="000000">
                      <a:alpha val="43137"/>
                    </a:srgbClr>
                  </a:outerShdw>
                </a:effectLst>
              </a:rPr>
              <a:t>-Fleming</a:t>
            </a:r>
          </a:p>
        </p:txBody>
      </p:sp>
      <p:pic>
        <p:nvPicPr>
          <p:cNvPr id="3" name="Picture 2" descr="earth.png"/>
          <p:cNvPicPr>
            <a:picLocks noChangeAspect="1"/>
          </p:cNvPicPr>
          <p:nvPr/>
        </p:nvPicPr>
        <p:blipFill>
          <a:blip r:embed="rId2"/>
          <a:stretch>
            <a:fillRect/>
          </a:stretch>
        </p:blipFill>
        <p:spPr>
          <a:xfrm>
            <a:off x="228600" y="1200150"/>
            <a:ext cx="3703320" cy="3703320"/>
          </a:xfrm>
          <a:prstGeom prst="rect">
            <a:avLst/>
          </a:prstGeom>
        </p:spPr>
      </p:pic>
      <p:sp>
        <p:nvSpPr>
          <p:cNvPr id="4" name="TextBox 3"/>
          <p:cNvSpPr txBox="1"/>
          <p:nvPr/>
        </p:nvSpPr>
        <p:spPr>
          <a:xfrm>
            <a:off x="4038600" y="1428750"/>
            <a:ext cx="4648200" cy="3108543"/>
          </a:xfrm>
          <a:prstGeom prst="rect">
            <a:avLst/>
          </a:prstGeom>
          <a:noFill/>
        </p:spPr>
        <p:txBody>
          <a:bodyPr wrap="square" rtlCol="0">
            <a:spAutoFit/>
          </a:bodyPr>
          <a:lstStyle/>
          <a:p>
            <a:pPr algn="ctr"/>
            <a:r>
              <a:rPr lang="en-US" sz="2800" b="1" dirty="0" smtClean="0"/>
              <a:t>This is why the U.S. government strongly encourages other countries to use a fiscal stimulus and strongly discourages other countries from using a monetary stimulus.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85225" y="133350"/>
            <a:ext cx="424417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Classical Theory</a:t>
            </a:r>
          </a:p>
        </p:txBody>
      </p:sp>
      <p:sp>
        <p:nvSpPr>
          <p:cNvPr id="13" name="TextBox 12"/>
          <p:cNvSpPr txBox="1"/>
          <p:nvPr/>
        </p:nvSpPr>
        <p:spPr>
          <a:xfrm>
            <a:off x="5638800" y="1581150"/>
            <a:ext cx="3276600" cy="2677656"/>
          </a:xfrm>
          <a:prstGeom prst="rect">
            <a:avLst/>
          </a:prstGeom>
          <a:noFill/>
        </p:spPr>
        <p:txBody>
          <a:bodyPr wrap="square" rtlCol="0">
            <a:spAutoFit/>
          </a:bodyPr>
          <a:lstStyle/>
          <a:p>
            <a:pPr algn="ctr"/>
            <a:r>
              <a:rPr lang="en-US" sz="2800" b="1" dirty="0" smtClean="0"/>
              <a:t>In classical theory the price level was perfectly flexible, which means aggregate supply was vertical.</a:t>
            </a:r>
          </a:p>
        </p:txBody>
      </p:sp>
      <p:grpSp>
        <p:nvGrpSpPr>
          <p:cNvPr id="15" name="Group 14"/>
          <p:cNvGrpSpPr/>
          <p:nvPr/>
        </p:nvGrpSpPr>
        <p:grpSpPr>
          <a:xfrm>
            <a:off x="381000" y="1123950"/>
            <a:ext cx="5029200" cy="3657600"/>
            <a:chOff x="381000" y="1123950"/>
            <a:chExt cx="5029200" cy="3657600"/>
          </a:xfrm>
        </p:grpSpPr>
        <p:grpSp>
          <p:nvGrpSpPr>
            <p:cNvPr id="2" name="Group 1"/>
            <p:cNvGrpSpPr/>
            <p:nvPr/>
          </p:nvGrpSpPr>
          <p:grpSpPr>
            <a:xfrm>
              <a:off x="381000" y="1123950"/>
              <a:ext cx="5029200" cy="3657600"/>
              <a:chOff x="381000" y="1123950"/>
              <a:chExt cx="5029200" cy="3657600"/>
            </a:xfrm>
          </p:grpSpPr>
          <p:sp>
            <p:nvSpPr>
              <p:cNvPr id="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sp>
            <p:nvSpPr>
              <p:cNvPr id="9" name="TextBox 8"/>
              <p:cNvSpPr txBox="1"/>
              <p:nvPr/>
            </p:nvSpPr>
            <p:spPr>
              <a:xfrm>
                <a:off x="2895600" y="1276350"/>
                <a:ext cx="609600" cy="523220"/>
              </a:xfrm>
              <a:prstGeom prst="rect">
                <a:avLst/>
              </a:prstGeom>
              <a:noFill/>
            </p:spPr>
            <p:txBody>
              <a:bodyPr wrap="square" rtlCol="0">
                <a:spAutoFit/>
              </a:bodyPr>
              <a:lstStyle/>
              <a:p>
                <a:pPr algn="ctr"/>
                <a:r>
                  <a:rPr lang="en-US" sz="2800" b="1" dirty="0" smtClean="0"/>
                  <a:t>AS</a:t>
                </a:r>
              </a:p>
            </p:txBody>
          </p:sp>
          <p:sp>
            <p:nvSpPr>
              <p:cNvPr id="10" name="TextBox 9"/>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1" name="TextBox 10"/>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14" name="Straight Connector 5"/>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76400" y="133350"/>
            <a:ext cx="6032164" cy="830997"/>
          </a:xfrm>
          <a:prstGeom prst="rect">
            <a:avLst/>
          </a:prstGeom>
          <a:noFill/>
        </p:spPr>
        <p:txBody>
          <a:bodyPr wrap="none" rtlCol="0">
            <a:spAutoFit/>
          </a:bodyPr>
          <a:lstStyle/>
          <a:p>
            <a:pPr algn="ctr"/>
            <a:r>
              <a:rPr lang="en-US" sz="4800" b="1" u="sng" dirty="0" err="1" smtClean="0">
                <a:solidFill>
                  <a:srgbClr val="002060"/>
                </a:solidFill>
                <a:effectLst>
                  <a:outerShdw blurRad="38100" dist="38100" dir="2700000" algn="tl">
                    <a:srgbClr val="000000">
                      <a:alpha val="43137"/>
                    </a:srgbClr>
                  </a:outerShdw>
                </a:effectLst>
              </a:rPr>
              <a:t>Othodox</a:t>
            </a:r>
            <a:r>
              <a:rPr lang="en-US" sz="4800" b="1" u="sng" dirty="0" smtClean="0">
                <a:solidFill>
                  <a:srgbClr val="002060"/>
                </a:solidFill>
                <a:effectLst>
                  <a:outerShdw blurRad="38100" dist="38100" dir="2700000" algn="tl">
                    <a:srgbClr val="000000">
                      <a:alpha val="43137"/>
                    </a:srgbClr>
                  </a:outerShdw>
                </a:effectLst>
              </a:rPr>
              <a:t> Keynesianism</a:t>
            </a:r>
          </a:p>
        </p:txBody>
      </p:sp>
      <p:sp>
        <p:nvSpPr>
          <p:cNvPr id="11" name="TextBox 10"/>
          <p:cNvSpPr txBox="1"/>
          <p:nvPr/>
        </p:nvSpPr>
        <p:spPr>
          <a:xfrm>
            <a:off x="5638800" y="1352550"/>
            <a:ext cx="3276600" cy="3108543"/>
          </a:xfrm>
          <a:prstGeom prst="rect">
            <a:avLst/>
          </a:prstGeom>
          <a:noFill/>
        </p:spPr>
        <p:txBody>
          <a:bodyPr wrap="square" rtlCol="0">
            <a:spAutoFit/>
          </a:bodyPr>
          <a:lstStyle/>
          <a:p>
            <a:pPr algn="ctr"/>
            <a:r>
              <a:rPr lang="en-US" sz="2800" b="1" dirty="0" smtClean="0"/>
              <a:t>In orthodox Keynesianism the price level was rigid downward, which means aggregate supply was horizontal.</a:t>
            </a:r>
          </a:p>
        </p:txBody>
      </p:sp>
      <p:grpSp>
        <p:nvGrpSpPr>
          <p:cNvPr id="14" name="Group 13"/>
          <p:cNvGrpSpPr/>
          <p:nvPr/>
        </p:nvGrpSpPr>
        <p:grpSpPr>
          <a:xfrm>
            <a:off x="381000" y="1123950"/>
            <a:ext cx="5029200" cy="3657600"/>
            <a:chOff x="381000" y="1123950"/>
            <a:chExt cx="5029200" cy="3657600"/>
          </a:xfrm>
        </p:grpSpPr>
        <p:grpSp>
          <p:nvGrpSpPr>
            <p:cNvPr id="2" name="Group 1"/>
            <p:cNvGrpSpPr/>
            <p:nvPr/>
          </p:nvGrpSpPr>
          <p:grpSpPr>
            <a:xfrm>
              <a:off x="381000" y="1123950"/>
              <a:ext cx="5029200" cy="3657600"/>
              <a:chOff x="381000" y="1123950"/>
              <a:chExt cx="5029200" cy="3657600"/>
            </a:xfrm>
          </p:grpSpPr>
          <p:sp>
            <p:nvSpPr>
              <p:cNvPr id="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6"/>
              <p:cNvCxnSpPr/>
              <p:nvPr/>
            </p:nvCxnSpPr>
            <p:spPr>
              <a:xfrm>
                <a:off x="1295400" y="2876550"/>
                <a:ext cx="3657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38600" y="2429530"/>
                <a:ext cx="609600" cy="523220"/>
              </a:xfrm>
              <a:prstGeom prst="rect">
                <a:avLst/>
              </a:prstGeom>
              <a:noFill/>
            </p:spPr>
            <p:txBody>
              <a:bodyPr wrap="square" rtlCol="0">
                <a:spAutoFit/>
              </a:bodyPr>
              <a:lstStyle/>
              <a:p>
                <a:pPr algn="ctr"/>
                <a:r>
                  <a:rPr lang="en-US" sz="2800" b="1" dirty="0" smtClean="0"/>
                  <a:t>AS</a:t>
                </a:r>
              </a:p>
            </p:txBody>
          </p:sp>
          <p:sp>
            <p:nvSpPr>
              <p:cNvPr id="8" name="TextBox 7"/>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9" name="TextBox 8"/>
              <p:cNvSpPr txBox="1"/>
              <p:nvPr/>
            </p:nvSpPr>
            <p:spPr>
              <a:xfrm>
                <a:off x="4648200" y="4182130"/>
                <a:ext cx="609600" cy="523220"/>
              </a:xfrm>
              <a:prstGeom prst="rect">
                <a:avLst/>
              </a:prstGeom>
              <a:noFill/>
            </p:spPr>
            <p:txBody>
              <a:bodyPr wrap="square" rtlCol="0">
                <a:spAutoFit/>
              </a:bodyPr>
              <a:lstStyle/>
              <a:p>
                <a:pPr algn="ctr"/>
                <a:r>
                  <a:rPr lang="en-US" sz="2800" b="1" dirty="0" smtClean="0"/>
                  <a:t>y</a:t>
                </a:r>
                <a:endParaRPr lang="en-US" sz="2800" b="1" dirty="0" smtClean="0"/>
              </a:p>
            </p:txBody>
          </p:sp>
        </p:grpSp>
        <p:cxnSp>
          <p:nvCxnSpPr>
            <p:cNvPr id="12"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6207" y="133350"/>
            <a:ext cx="53465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 vs. </a:t>
            </a:r>
            <a:r>
              <a:rPr lang="en-US" sz="4800" b="1" u="sng" dirty="0" err="1" smtClean="0">
                <a:solidFill>
                  <a:srgbClr val="002060"/>
                </a:solidFill>
                <a:effectLst>
                  <a:outerShdw blurRad="38100" dist="38100" dir="2700000" algn="tl">
                    <a:srgbClr val="000000">
                      <a:alpha val="43137"/>
                    </a:srgbClr>
                  </a:outerShdw>
                </a:effectLst>
              </a:rPr>
              <a:t>Classicals</a:t>
            </a:r>
            <a:endParaRPr lang="en-US" sz="4800" b="1" u="sng" dirty="0" smtClean="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3048000" y="1102876"/>
            <a:ext cx="5867400" cy="3754874"/>
          </a:xfrm>
          <a:prstGeom prst="rect">
            <a:avLst/>
          </a:prstGeom>
          <a:noFill/>
        </p:spPr>
        <p:txBody>
          <a:bodyPr wrap="square" rtlCol="0">
            <a:spAutoFit/>
          </a:bodyPr>
          <a:lstStyle/>
          <a:p>
            <a:pPr algn="ctr"/>
            <a:r>
              <a:rPr lang="en-US" sz="2800" b="1" dirty="0" smtClean="0"/>
              <a:t>Classical economists believed the price level would adjust whenever aggregate demand shifted, so government interventions could have no effect on aggregate output.</a:t>
            </a:r>
          </a:p>
          <a:p>
            <a:pPr algn="ctr"/>
            <a:endParaRPr lang="en-US" sz="1400" b="1" dirty="0" smtClean="0"/>
          </a:p>
          <a:p>
            <a:pPr algn="ctr"/>
            <a:r>
              <a:rPr lang="en-US" sz="2800" b="1" dirty="0" smtClean="0"/>
              <a:t>Keynes believed classical economics held in the long run, but in the short run the price level wouldn’t adjust.</a:t>
            </a:r>
          </a:p>
        </p:txBody>
      </p:sp>
      <p:pic>
        <p:nvPicPr>
          <p:cNvPr id="4" name="Picture 3" descr="long_run.png"/>
          <p:cNvPicPr>
            <a:picLocks noChangeAspect="1"/>
          </p:cNvPicPr>
          <p:nvPr/>
        </p:nvPicPr>
        <p:blipFill>
          <a:blip r:embed="rId2"/>
          <a:stretch>
            <a:fillRect/>
          </a:stretch>
        </p:blipFill>
        <p:spPr>
          <a:xfrm>
            <a:off x="266700" y="1901190"/>
            <a:ext cx="2628900" cy="21183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7130" y="133350"/>
            <a:ext cx="427367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 Cross</a:t>
            </a:r>
          </a:p>
        </p:txBody>
      </p:sp>
      <p:sp>
        <p:nvSpPr>
          <p:cNvPr id="19" name="TextBox 18"/>
          <p:cNvSpPr txBox="1"/>
          <p:nvPr/>
        </p:nvSpPr>
        <p:spPr>
          <a:xfrm>
            <a:off x="5638800" y="1722894"/>
            <a:ext cx="3276600" cy="2677656"/>
          </a:xfrm>
          <a:prstGeom prst="rect">
            <a:avLst/>
          </a:prstGeom>
          <a:noFill/>
        </p:spPr>
        <p:txBody>
          <a:bodyPr wrap="square" rtlCol="0">
            <a:spAutoFit/>
          </a:bodyPr>
          <a:lstStyle/>
          <a:p>
            <a:pPr algn="ctr"/>
            <a:r>
              <a:rPr lang="en-US" sz="2800" b="1" dirty="0" smtClean="0"/>
              <a:t>The Keynesian cross equates aggregate demand (aggregate expenditure) with aggregate output (aggregate income).</a:t>
            </a:r>
          </a:p>
        </p:txBody>
      </p:sp>
      <p:grpSp>
        <p:nvGrpSpPr>
          <p:cNvPr id="22" name="Group 21"/>
          <p:cNvGrpSpPr/>
          <p:nvPr/>
        </p:nvGrpSpPr>
        <p:grpSpPr>
          <a:xfrm>
            <a:off x="381000" y="1123950"/>
            <a:ext cx="5105400" cy="3657600"/>
            <a:chOff x="381000" y="1123950"/>
            <a:chExt cx="5105400" cy="3657600"/>
          </a:xfrm>
        </p:grpSpPr>
        <p:grpSp>
          <p:nvGrpSpPr>
            <p:cNvPr id="17" name="Group 16"/>
            <p:cNvGrpSpPr/>
            <p:nvPr/>
          </p:nvGrpSpPr>
          <p:grpSpPr>
            <a:xfrm>
              <a:off x="381000" y="1123950"/>
              <a:ext cx="5105400" cy="3657600"/>
              <a:chOff x="381000" y="1123950"/>
              <a:chExt cx="5105400" cy="3657600"/>
            </a:xfrm>
          </p:grpSpPr>
          <p:grpSp>
            <p:nvGrpSpPr>
              <p:cNvPr id="3" name="Group 2"/>
              <p:cNvGrpSpPr/>
              <p:nvPr/>
            </p:nvGrpSpPr>
            <p:grpSpPr>
              <a:xfrm>
                <a:off x="381000" y="1123950"/>
                <a:ext cx="5105400" cy="3657600"/>
                <a:chOff x="381000" y="1123950"/>
                <a:chExt cx="51054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6"/>
                <p:cNvCxnSpPr/>
                <p:nvPr/>
              </p:nvCxnSpPr>
              <p:spPr>
                <a:xfrm flipV="1">
                  <a:off x="1295400" y="1581150"/>
                  <a:ext cx="32766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76600" y="2505730"/>
                  <a:ext cx="2209800" cy="523220"/>
                </a:xfrm>
                <a:prstGeom prst="rect">
                  <a:avLst/>
                </a:prstGeom>
                <a:noFill/>
              </p:spPr>
              <p:txBody>
                <a:bodyPr wrap="square" rtlCol="0">
                  <a:spAutoFit/>
                </a:bodyPr>
                <a:lstStyle/>
                <a:p>
                  <a:pPr algn="ctr"/>
                  <a:r>
                    <a:rPr lang="en-US" sz="2800" b="1" dirty="0" smtClean="0"/>
                    <a:t>C + I + G + NX</a:t>
                  </a:r>
                </a:p>
              </p:txBody>
            </p:sp>
            <p:sp>
              <p:nvSpPr>
                <p:cNvPr id="9" name="TextBox 8"/>
                <p:cNvSpPr txBox="1"/>
                <p:nvPr/>
              </p:nvSpPr>
              <p:spPr>
                <a:xfrm>
                  <a:off x="685800" y="1362730"/>
                  <a:ext cx="762000" cy="523220"/>
                </a:xfrm>
                <a:prstGeom prst="rect">
                  <a:avLst/>
                </a:prstGeom>
                <a:noFill/>
              </p:spPr>
              <p:txBody>
                <a:bodyPr wrap="square" rtlCol="0">
                  <a:spAutoFit/>
                </a:bodyPr>
                <a:lstStyle/>
                <a:p>
                  <a:pPr algn="ctr"/>
                  <a:r>
                    <a:rPr lang="en-US" sz="2800" b="1" dirty="0" err="1" smtClean="0"/>
                    <a:t>Y</a:t>
                  </a:r>
                  <a:r>
                    <a:rPr lang="en-US" sz="2800" b="1" baseline="30000" dirty="0" err="1" smtClean="0"/>
                    <a:t>ad</a:t>
                  </a:r>
                  <a:endParaRPr lang="en-US" sz="2800" b="1" baseline="30000" dirty="0" smtClean="0"/>
                </a:p>
              </p:txBody>
            </p:sp>
            <p:sp>
              <p:nvSpPr>
                <p:cNvPr id="10" name="TextBox 9"/>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3" name="Straight Connector 6"/>
              <p:cNvCxnSpPr/>
              <p:nvPr/>
            </p:nvCxnSpPr>
            <p:spPr>
              <a:xfrm flipV="1">
                <a:off x="1295400" y="2114550"/>
                <a:ext cx="35052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24200" y="1581150"/>
                <a:ext cx="1143000" cy="523220"/>
              </a:xfrm>
              <a:prstGeom prst="rect">
                <a:avLst/>
              </a:prstGeom>
              <a:noFill/>
            </p:spPr>
            <p:txBody>
              <a:bodyPr wrap="square" rtlCol="0">
                <a:spAutoFit/>
              </a:bodyPr>
              <a:lstStyle/>
              <a:p>
                <a:pPr algn="ctr"/>
                <a:r>
                  <a:rPr lang="en-US" sz="2800" b="1" dirty="0" smtClean="0"/>
                  <a:t>Y = </a:t>
                </a:r>
                <a:r>
                  <a:rPr lang="en-US" sz="2800" b="1" dirty="0" err="1" smtClean="0"/>
                  <a:t>Y</a:t>
                </a:r>
                <a:r>
                  <a:rPr lang="en-US" sz="2800" b="1" baseline="30000" dirty="0" err="1" smtClean="0"/>
                  <a:t>ad</a:t>
                </a:r>
                <a:endParaRPr lang="en-US" sz="2800" b="1" baseline="30000" dirty="0" smtClean="0"/>
              </a:p>
            </p:txBody>
          </p:sp>
        </p:grpSp>
        <p:sp>
          <p:nvSpPr>
            <p:cNvPr id="20" name="Arc 19"/>
            <p:cNvSpPr/>
            <p:nvPr/>
          </p:nvSpPr>
          <p:spPr>
            <a:xfrm rot="2382589">
              <a:off x="1369783" y="3907082"/>
              <a:ext cx="449963" cy="395330"/>
            </a:xfrm>
            <a:prstGeom prst="arc">
              <a:avLst>
                <a:gd name="adj1" fmla="val 16200000"/>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752600" y="3943350"/>
              <a:ext cx="533400" cy="307777"/>
            </a:xfrm>
            <a:prstGeom prst="rect">
              <a:avLst/>
            </a:prstGeom>
            <a:noFill/>
          </p:spPr>
          <p:txBody>
            <a:bodyPr wrap="square" rtlCol="0">
              <a:spAutoFit/>
            </a:bodyPr>
            <a:lstStyle/>
            <a:p>
              <a:pPr algn="ctr"/>
              <a:r>
                <a:rPr lang="en-US" sz="1400" b="1" dirty="0" smtClean="0"/>
                <a:t>45°</a:t>
              </a:r>
              <a:endParaRPr lang="en-US" sz="1400" b="1" baseline="30000" dirty="0" smtClean="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11312</TotalTime>
  <Words>2251</Words>
  <Application>Microsoft Office PowerPoint</Application>
  <PresentationFormat>On-screen Show (16:9)</PresentationFormat>
  <Paragraphs>496</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882</cp:revision>
  <dcterms:created xsi:type="dcterms:W3CDTF">2010-08-30T19:56:42Z</dcterms:created>
  <dcterms:modified xsi:type="dcterms:W3CDTF">2010-11-16T05:25:00Z</dcterms:modified>
</cp:coreProperties>
</file>