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00" r:id="rId3"/>
    <p:sldId id="301" r:id="rId4"/>
    <p:sldId id="304" r:id="rId5"/>
    <p:sldId id="305" r:id="rId6"/>
    <p:sldId id="306" r:id="rId7"/>
    <p:sldId id="307" r:id="rId8"/>
    <p:sldId id="310" r:id="rId9"/>
    <p:sldId id="309" r:id="rId10"/>
    <p:sldId id="308" r:id="rId11"/>
    <p:sldId id="302" r:id="rId12"/>
    <p:sldId id="303" r:id="rId13"/>
    <p:sldId id="311" r:id="rId14"/>
    <p:sldId id="312" r:id="rId15"/>
    <p:sldId id="313" r:id="rId16"/>
    <p:sldId id="314" r:id="rId17"/>
    <p:sldId id="315" r:id="rId18"/>
    <p:sldId id="316" r:id="rId19"/>
    <p:sldId id="324" r:id="rId20"/>
    <p:sldId id="323" r:id="rId21"/>
    <p:sldId id="325" r:id="rId22"/>
    <p:sldId id="326" r:id="rId23"/>
    <p:sldId id="327" r:id="rId24"/>
    <p:sldId id="328" r:id="rId25"/>
    <p:sldId id="317" r:id="rId26"/>
    <p:sldId id="320" r:id="rId27"/>
    <p:sldId id="321" r:id="rId28"/>
    <p:sldId id="322" r:id="rId29"/>
    <p:sldId id="329" r:id="rId30"/>
    <p:sldId id="330" r:id="rId31"/>
    <p:sldId id="318" r:id="rId32"/>
    <p:sldId id="319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1200150"/>
            <a:ext cx="5208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Monetary Policy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1206" y="2438221"/>
            <a:ext cx="5962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Financial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11/9/2010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1905000" cy="1271588"/>
          </a:xfrm>
          <a:prstGeom prst="rect">
            <a:avLst/>
          </a:prstGeom>
        </p:spPr>
      </p:pic>
      <p:pic>
        <p:nvPicPr>
          <p:cNvPr id="10" name="Picture 9" descr="Monetary policy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895350"/>
            <a:ext cx="1905000" cy="12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llo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76550"/>
            <a:ext cx="1524000" cy="2057400"/>
          </a:xfrm>
          <a:prstGeom prst="rect">
            <a:avLst/>
          </a:prstGeom>
        </p:spPr>
      </p:pic>
      <p:pic>
        <p:nvPicPr>
          <p:cNvPr id="4" name="Picture 3" descr="dog_lea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6" y="1123950"/>
            <a:ext cx="1952984" cy="169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165920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Exchange rate regimes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gold </a:t>
            </a:r>
            <a:r>
              <a:rPr lang="en-US" sz="2800" b="1" dirty="0" smtClean="0"/>
              <a:t>standard (fixed)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currency </a:t>
            </a:r>
            <a:r>
              <a:rPr lang="en-US" sz="2800" b="1" dirty="0" smtClean="0"/>
              <a:t>union (fixed inside)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dollarization (fixed)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currency board (fixed)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traditional fixed (fixed)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managed float (floating)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pure float (floating)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57" y="133350"/>
            <a:ext cx="4229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Controls</a:t>
            </a:r>
          </a:p>
        </p:txBody>
      </p:sp>
      <p:pic>
        <p:nvPicPr>
          <p:cNvPr id="3" name="Picture 2" descr="capital_contr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7350"/>
            <a:ext cx="4000500" cy="2486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276350"/>
            <a:ext cx="487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controls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restrictions on foreign investment; restrictions regulating the flow in and out of the capital account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 capital mobility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no capital controls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708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 Trinity</a:t>
            </a:r>
          </a:p>
        </p:txBody>
      </p:sp>
      <p:pic>
        <p:nvPicPr>
          <p:cNvPr id="3" name="Picture 2" descr="tri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47750"/>
            <a:ext cx="2571750" cy="3743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494294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 trinity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 country cannot</a:t>
            </a:r>
            <a:r>
              <a:rPr lang="en-US" sz="2800" b="1" dirty="0" smtClean="0"/>
              <a:t> have all 3 of the following at the same time: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fixed </a:t>
            </a:r>
            <a:r>
              <a:rPr lang="en-US" sz="2800" b="1" dirty="0" smtClean="0"/>
              <a:t>exchange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capital mobility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independent monetary policy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 rot="18432131">
            <a:off x="-230546" y="2610823"/>
            <a:ext cx="452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tencil Std" pitchFamily="50" charset="0"/>
              </a:rPr>
              <a:t>IMPOSSIBLE</a:t>
            </a:r>
            <a:endParaRPr lang="en-US" sz="4800" b="1" dirty="0" smtClean="0">
              <a:solidFill>
                <a:srgbClr val="FF0000"/>
              </a:solidFill>
              <a:latin typeface="Stencil Std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33350"/>
            <a:ext cx="4708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 Trinity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121033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You can only have 2:</a:t>
            </a:r>
            <a:endParaRPr lang="en-US" sz="2800" b="1" dirty="0" smtClean="0"/>
          </a:p>
        </p:txBody>
      </p:sp>
      <p:pic>
        <p:nvPicPr>
          <p:cNvPr id="6" name="Picture 5" descr="tri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47750"/>
            <a:ext cx="2571750" cy="37433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114800" y="1906832"/>
            <a:ext cx="3352800" cy="2646118"/>
            <a:chOff x="4191000" y="1906832"/>
            <a:chExt cx="3352800" cy="2646118"/>
          </a:xfrm>
        </p:grpSpPr>
        <p:sp>
          <p:nvSpPr>
            <p:cNvPr id="5" name="Isosceles Triangle 4"/>
            <p:cNvSpPr/>
            <p:nvPr/>
          </p:nvSpPr>
          <p:spPr>
            <a:xfrm>
              <a:off x="4572000" y="2038350"/>
              <a:ext cx="2514600" cy="21677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3602371">
              <a:off x="5459219" y="2868395"/>
              <a:ext cx="23232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fixed exchange rate</a:t>
              </a:r>
              <a:endParaRPr lang="en-US" sz="2000" b="1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 rot="17970235">
              <a:off x="3895946" y="2896045"/>
              <a:ext cx="22043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capital mobility</a:t>
              </a:r>
              <a:endParaRPr lang="en-US" sz="2000" b="1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1000" y="4152840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independent monetary policy</a:t>
              </a:r>
              <a:endParaRPr lang="en-US" sz="2000" b="1" dirty="0" smtClean="0"/>
            </a:p>
          </p:txBody>
        </p:sp>
      </p:grpSp>
      <p:sp>
        <p:nvSpPr>
          <p:cNvPr id="11" name="TextBox 10"/>
          <p:cNvSpPr txBox="1"/>
          <p:nvPr/>
        </p:nvSpPr>
        <p:spPr>
          <a:xfrm rot="18432131">
            <a:off x="-230546" y="2610823"/>
            <a:ext cx="452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tencil Std" pitchFamily="50" charset="0"/>
              </a:rPr>
              <a:t>IMPOSSIBLE</a:t>
            </a:r>
            <a:endParaRPr lang="en-US" sz="4800" b="1" dirty="0" smtClean="0">
              <a:solidFill>
                <a:srgbClr val="FF0000"/>
              </a:solidFill>
              <a:latin typeface="Stencil Std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9715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Impossible trinity examples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United states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fixed exchange 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independent monetary policy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capital mobility</a:t>
            </a:r>
            <a:endParaRPr lang="en-US" sz="2800" b="1" strike="sngStrike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Euro (currency union)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fixed exchange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independent monetary </a:t>
            </a:r>
            <a:r>
              <a:rPr lang="en-US" sz="2800" b="1" strike="sngStrike" dirty="0" smtClean="0">
                <a:solidFill>
                  <a:srgbClr val="FF0000"/>
                </a:solidFill>
              </a:rPr>
              <a:t>policy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capital mobility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4708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 Trinity</a:t>
            </a:r>
          </a:p>
        </p:txBody>
      </p:sp>
      <p:pic>
        <p:nvPicPr>
          <p:cNvPr id="4" name="Picture 3" descr="tri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47750"/>
            <a:ext cx="257175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432131">
            <a:off x="-230546" y="2610823"/>
            <a:ext cx="452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tencil Std" pitchFamily="50" charset="0"/>
              </a:rPr>
              <a:t>IMPOSSIBLE</a:t>
            </a:r>
            <a:endParaRPr lang="en-US" sz="4800" b="1" dirty="0" smtClean="0">
              <a:solidFill>
                <a:srgbClr val="FF0000"/>
              </a:solidFill>
              <a:latin typeface="Stencil Std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il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85950"/>
            <a:ext cx="333375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133350"/>
            <a:ext cx="322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895350"/>
            <a:ext cx="5181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reserves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(foreign exchange reserves)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</a:t>
            </a:r>
            <a:r>
              <a:rPr lang="en-US" sz="2800" b="1" dirty="0" smtClean="0"/>
              <a:t>entral bank holdings</a:t>
            </a:r>
          </a:p>
          <a:p>
            <a:pPr algn="ctr"/>
            <a:r>
              <a:rPr lang="en-US" sz="2800" b="1" dirty="0" smtClean="0"/>
              <a:t>of assets denominated</a:t>
            </a:r>
          </a:p>
          <a:p>
            <a:pPr algn="ctr"/>
            <a:r>
              <a:rPr lang="en-US" sz="2800" b="1" dirty="0" smtClean="0"/>
              <a:t>in a foreign currency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exchange interventions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central </a:t>
            </a:r>
            <a:r>
              <a:rPr lang="en-US" sz="2800" b="1" dirty="0" smtClean="0"/>
              <a:t>bank international financial transactions made to influence foreign exchange rates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rili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85950"/>
            <a:ext cx="3333750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133350"/>
            <a:ext cx="322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900589"/>
            <a:ext cx="5181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unsterilized foreign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intervention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foreign exchange intervention that effects the monetary base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intervention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FEI with an offsetting open market operation that leaves the monetary base unchanged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418570"/>
          <a:ext cx="7772400" cy="10668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86200"/>
                <a:gridCol w="3886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FEX reserves</a:t>
                      </a:r>
                      <a:r>
                        <a:rPr lang="en-US" sz="2800" dirty="0" smtClean="0"/>
                        <a:t>	</a:t>
                      </a:r>
                      <a:r>
                        <a:rPr lang="en-US" sz="2800" dirty="0" smtClean="0"/>
                        <a:t>	-$100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currency</a:t>
                      </a:r>
                      <a:r>
                        <a:rPr lang="en-US" sz="2800" dirty="0" smtClean="0"/>
                        <a:t>		</a:t>
                      </a:r>
                      <a:r>
                        <a:rPr lang="en-US" sz="2800" dirty="0" smtClean="0"/>
                        <a:t>-$</a:t>
                      </a:r>
                      <a:r>
                        <a:rPr lang="en-US" sz="2800" dirty="0" smtClean="0"/>
                        <a:t>100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00" y="133350"/>
            <a:ext cx="322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Sterilization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953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unsterilized foreign exchange intervention</a:t>
            </a:r>
            <a:endParaRPr lang="en-US" sz="2800" b="1" u="sng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303270"/>
          <a:ext cx="7772400" cy="14782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86200"/>
                <a:gridCol w="38862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Assets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Liabilities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FEX reserves</a:t>
                      </a:r>
                      <a:r>
                        <a:rPr lang="en-US" sz="2800" dirty="0" smtClean="0"/>
                        <a:t>	</a:t>
                      </a:r>
                      <a:r>
                        <a:rPr lang="en-US" sz="2800" dirty="0" smtClean="0"/>
                        <a:t>	-$100</a:t>
                      </a:r>
                    </a:p>
                    <a:p>
                      <a:r>
                        <a:rPr lang="en-US" sz="2800" dirty="0" smtClean="0"/>
                        <a:t>bonds			+$100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currency</a:t>
                      </a:r>
                      <a:r>
                        <a:rPr lang="en-US" sz="2800" dirty="0" smtClean="0"/>
                        <a:t>		</a:t>
                      </a:r>
                      <a:r>
                        <a:rPr lang="en-US" sz="2800" dirty="0" smtClean="0"/>
                        <a:t>+$0</a:t>
                      </a:r>
                      <a:endParaRPr lang="en-US" sz="2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278005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sterilized foreign exchange intervention</a:t>
            </a:r>
            <a:endParaRPr lang="en-US" sz="2800" b="1" u="sng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4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Exchange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g_le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373"/>
            <a:ext cx="3254973" cy="2820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03983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order to defend a fixed exchange rate, the central bank must intervene when the exchange rate fluctuates.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/>
              <a:t>Note: These slides use the popular definition of exchange rate rather than </a:t>
            </a:r>
            <a:r>
              <a:rPr lang="en-US" sz="2800" b="1" i="1" dirty="0" err="1" smtClean="0"/>
              <a:t>Mishkin’s</a:t>
            </a:r>
            <a:r>
              <a:rPr lang="en-US" sz="2800" b="1" i="1" dirty="0" smtClean="0"/>
              <a:t>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e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exchange rate (in $/</a:t>
            </a:r>
            <a:r>
              <a:rPr lang="en-US" sz="2800" b="1" dirty="0" smtClean="0">
                <a:latin typeface="Times New Roman"/>
                <a:cs typeface="Times New Roman"/>
              </a:rPr>
              <a:t>€</a:t>
            </a:r>
            <a:r>
              <a:rPr lang="en-US" sz="2800" b="1" dirty="0" smtClean="0">
                <a:cs typeface="Times New Roman"/>
              </a:rPr>
              <a:t>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4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Exchange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g_le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373"/>
            <a:ext cx="3254973" cy="282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335941"/>
            <a:ext cx="487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devaluation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setting the exchange rate</a:t>
            </a:r>
          </a:p>
          <a:p>
            <a:pPr algn="ctr"/>
            <a:r>
              <a:rPr lang="en-US" sz="2800" b="1" dirty="0" smtClean="0"/>
              <a:t>peg </a:t>
            </a:r>
            <a:r>
              <a:rPr lang="en-US" sz="2800" b="1" dirty="0" smtClean="0"/>
              <a:t>(e) to </a:t>
            </a:r>
            <a:r>
              <a:rPr lang="en-US" sz="2800" b="1" dirty="0" smtClean="0"/>
              <a:t>a higher </a:t>
            </a:r>
            <a:r>
              <a:rPr lang="en-US" sz="2800" b="1" dirty="0" smtClean="0"/>
              <a:t>level</a:t>
            </a:r>
          </a:p>
          <a:p>
            <a:pPr algn="ctr"/>
            <a:r>
              <a:rPr lang="en-US" sz="2800" b="1" dirty="0" smtClean="0"/>
              <a:t>(e.g., more $/</a:t>
            </a:r>
            <a:r>
              <a:rPr lang="en-US" sz="2800" b="1" dirty="0" smtClean="0">
                <a:latin typeface="Times New Roman"/>
                <a:cs typeface="Times New Roman"/>
              </a:rPr>
              <a:t>€</a:t>
            </a:r>
            <a:r>
              <a:rPr lang="en-US" sz="2800" b="1" dirty="0" smtClean="0">
                <a:cs typeface="Times New Roman"/>
              </a:rPr>
              <a:t>)</a:t>
            </a:r>
            <a:endParaRPr lang="en-US" sz="28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revaluation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setting the exchange rate</a:t>
            </a:r>
          </a:p>
          <a:p>
            <a:pPr algn="ctr"/>
            <a:r>
              <a:rPr lang="en-US" sz="2800" b="1" dirty="0" smtClean="0"/>
              <a:t>peg </a:t>
            </a:r>
            <a:r>
              <a:rPr lang="en-US" sz="2800" b="1" dirty="0" smtClean="0"/>
              <a:t>(e) to </a:t>
            </a:r>
            <a:r>
              <a:rPr lang="en-US" sz="2800" b="1" dirty="0" smtClean="0"/>
              <a:t>a </a:t>
            </a:r>
            <a:r>
              <a:rPr lang="en-US" sz="2800" b="1" dirty="0" smtClean="0"/>
              <a:t>lower </a:t>
            </a:r>
            <a:r>
              <a:rPr lang="en-US" sz="2800" b="1" dirty="0" smtClean="0"/>
              <a:t>level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931366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exchange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currency's value is matched to the value of another single currency or to a commodity (e.g., gold)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floating exchange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 currency's value is allowed to fluctuate to the foreign exchange market</a:t>
            </a:r>
          </a:p>
        </p:txBody>
      </p:sp>
      <p:pic>
        <p:nvPicPr>
          <p:cNvPr id="5" name="Picture 4" descr="ballo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76550"/>
            <a:ext cx="1524000" cy="2057400"/>
          </a:xfrm>
          <a:prstGeom prst="rect">
            <a:avLst/>
          </a:prstGeom>
        </p:spPr>
      </p:pic>
      <p:pic>
        <p:nvPicPr>
          <p:cNvPr id="6" name="Picture 5" descr="dog_lea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6" y="1123950"/>
            <a:ext cx="1952984" cy="16925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4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Exchange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g_le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373"/>
            <a:ext cx="3254973" cy="2820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123950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the domestic currency depreciates (e↑), the central bank must sell foreign assets (international reserves) to restore the old exchange rate.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If it runs out of reserves, it must either devalue or switch to a floating regime.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34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 Exchange Rate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dog_le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3373"/>
            <a:ext cx="3254973" cy="2820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123950"/>
            <a:ext cx="4876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When the domestic currency appreciates (e↓), the central bank must buy foreign assets (international reserves) to restore the old exchange rate.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Central banks may accumulate a lot of international reserves</a:t>
            </a:r>
          </a:p>
          <a:p>
            <a:pPr algn="ctr"/>
            <a:r>
              <a:rPr lang="en-US" sz="2800" b="1" dirty="0" smtClean="0"/>
              <a:t>(e.g., China has &gt; $2 trillion).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487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Attack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09750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attack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massive selling (shorting) of a country’s currency assets,</a:t>
            </a:r>
          </a:p>
          <a:p>
            <a:pPr algn="ctr"/>
            <a:r>
              <a:rPr lang="en-US" sz="2800" b="1" dirty="0" smtClean="0"/>
              <a:t>with the hope of a devaluation,</a:t>
            </a:r>
          </a:p>
          <a:p>
            <a:pPr algn="ctr"/>
            <a:r>
              <a:rPr lang="en-US" sz="2800" b="1" dirty="0" smtClean="0"/>
              <a:t>which would net a huge profit</a:t>
            </a:r>
            <a:endParaRPr lang="en-US" sz="2800" b="1" dirty="0" smtClean="0"/>
          </a:p>
        </p:txBody>
      </p:sp>
      <p:pic>
        <p:nvPicPr>
          <p:cNvPr id="6" name="Picture 5" descr="at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7750"/>
            <a:ext cx="28575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487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Attack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97155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Investors can engage in a speculative attack selling off the currency, then buy back the currency after the devaluation.  </a:t>
            </a:r>
            <a:r>
              <a:rPr lang="en-US" sz="2800" b="1" dirty="0" smtClean="0"/>
              <a:t>As more and more speculators sell the currency, the central bank drains its international reserves defending the peg. Eventually it must devalue.</a:t>
            </a:r>
            <a:endParaRPr lang="en-US" sz="2800" b="1" dirty="0" smtClean="0"/>
          </a:p>
        </p:txBody>
      </p:sp>
      <p:pic>
        <p:nvPicPr>
          <p:cNvPr id="6" name="Picture 5" descr="att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7750"/>
            <a:ext cx="285750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487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Speculative Attack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976789"/>
            <a:ext cx="4191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Billionaire George Soros made most of his money through speculative attacks on currencies</a:t>
            </a:r>
            <a:r>
              <a:rPr lang="en-US" sz="2800" b="1" dirty="0" smtClean="0"/>
              <a:t>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For example:</a:t>
            </a:r>
          </a:p>
          <a:p>
            <a:pPr algn="ctr"/>
            <a:r>
              <a:rPr lang="en-US" sz="2800" b="1" dirty="0" smtClean="0"/>
              <a:t>September 16, </a:t>
            </a:r>
            <a:r>
              <a:rPr lang="en-US" sz="2800" b="1" dirty="0" smtClean="0"/>
              <a:t>1992</a:t>
            </a:r>
          </a:p>
          <a:p>
            <a:pPr algn="ctr"/>
            <a:r>
              <a:rPr lang="en-US" sz="2800" b="1" dirty="0" smtClean="0"/>
              <a:t>sold $10 billion of pounds</a:t>
            </a:r>
          </a:p>
          <a:p>
            <a:pPr algn="ctr"/>
            <a:r>
              <a:rPr lang="en-US" sz="2800" b="1" dirty="0" smtClean="0"/>
              <a:t>Bank of England devalued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$</a:t>
            </a:r>
            <a:r>
              <a:rPr lang="en-US" sz="2800" b="1" dirty="0" smtClean="0"/>
              <a:t>1.1 </a:t>
            </a:r>
            <a:r>
              <a:rPr lang="en-US" sz="2800" b="1" dirty="0" smtClean="0"/>
              <a:t>billion profit for Soros</a:t>
            </a:r>
            <a:endParaRPr lang="en-US" sz="2800" b="1" dirty="0" smtClean="0"/>
          </a:p>
        </p:txBody>
      </p:sp>
      <p:pic>
        <p:nvPicPr>
          <p:cNvPr id="4" name="Picture 3" descr="george_sor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7750"/>
            <a:ext cx="2631758" cy="3630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5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259741"/>
            <a:ext cx="4495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net movement of funds between a nation and a foreign country;</a:t>
            </a:r>
          </a:p>
          <a:p>
            <a:pPr algn="ctr"/>
            <a:r>
              <a:rPr lang="en-US" sz="2800" b="1" dirty="0" smtClean="0"/>
              <a:t>sum of the current account and the financial account</a:t>
            </a:r>
            <a:endParaRPr lang="en-US" sz="28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err="1" smtClean="0"/>
              <a:t>BoP</a:t>
            </a:r>
            <a:r>
              <a:rPr lang="en-US" sz="2800" b="1" dirty="0" smtClean="0"/>
              <a:t> = CA + FA</a:t>
            </a:r>
            <a:endParaRPr lang="en-US" sz="2800" b="1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4" name="Picture 3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5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895350"/>
            <a:ext cx="449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(CA)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net movement of goods and services between a nation and a foreign country;</a:t>
            </a:r>
          </a:p>
          <a:p>
            <a:pPr algn="ctr"/>
            <a:r>
              <a:rPr lang="en-US" sz="2800" b="1" dirty="0" smtClean="0"/>
              <a:t>sum of the trade balance, net factor income from abroad, and net unilateral transfers</a:t>
            </a:r>
            <a:endParaRPr lang="en-US" sz="2800" b="1" dirty="0" smtClean="0"/>
          </a:p>
          <a:p>
            <a:pPr algn="ctr"/>
            <a:endParaRPr lang="en-US" sz="1200" b="1" dirty="0" smtClean="0"/>
          </a:p>
          <a:p>
            <a:pPr algn="ctr"/>
            <a:r>
              <a:rPr lang="en-US" sz="2800" b="1" dirty="0" smtClean="0"/>
              <a:t>CA = TB + NFIA + NUT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5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04775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balance (TB)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exports minus imports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TB = EX – IM</a:t>
            </a:r>
            <a:endParaRPr lang="en-US" sz="2800" b="1" dirty="0" smtClean="0"/>
          </a:p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account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account, FA)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net movement of capital (assets) between a nation and a foreign country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5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4" name="Picture 3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038600" y="1259741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Equations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BoP</a:t>
            </a:r>
            <a:r>
              <a:rPr lang="en-US" sz="2800" b="1" dirty="0" smtClean="0"/>
              <a:t> = CA + FA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 = TB + NFIA + NUT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TB = EX – IM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NFIA = EX</a:t>
            </a:r>
            <a:r>
              <a:rPr lang="en-US" sz="2800" b="1" baseline="-25000" dirty="0" smtClean="0"/>
              <a:t>FS</a:t>
            </a:r>
            <a:r>
              <a:rPr lang="en-US" sz="2800" b="1" dirty="0" smtClean="0"/>
              <a:t> – IM</a:t>
            </a:r>
            <a:r>
              <a:rPr lang="en-US" sz="2800" b="1" baseline="-25000" dirty="0" smtClean="0"/>
              <a:t>FS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NUT = UT</a:t>
            </a:r>
            <a:r>
              <a:rPr lang="en-US" sz="2800" b="1" baseline="-25000" dirty="0" smtClean="0"/>
              <a:t>IN</a:t>
            </a:r>
            <a:r>
              <a:rPr lang="en-US" sz="2800" b="1" dirty="0" smtClean="0"/>
              <a:t> – UT</a:t>
            </a:r>
            <a:r>
              <a:rPr lang="en-US" sz="2800" b="1" baseline="-25000" dirty="0" smtClean="0"/>
              <a:t>OUT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FA = EX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– IM</a:t>
            </a:r>
            <a:r>
              <a:rPr lang="en-US" sz="2800" b="1" baseline="-25000" dirty="0" smtClean="0"/>
              <a:t>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KA = KA</a:t>
            </a:r>
            <a:r>
              <a:rPr lang="en-US" sz="2800" b="1" baseline="-25000" dirty="0" smtClean="0"/>
              <a:t>IN</a:t>
            </a:r>
            <a:r>
              <a:rPr lang="en-US" sz="2800" b="1" dirty="0" smtClean="0"/>
              <a:t> – KA</a:t>
            </a:r>
            <a:r>
              <a:rPr lang="en-US" sz="2800" b="1" baseline="-25000" dirty="0" smtClean="0"/>
              <a:t>OUT</a:t>
            </a:r>
            <a:endParaRPr lang="en-US" sz="2800" b="1" baseline="-25000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596" y="133350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Mundell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-Fleming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undell_flem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750"/>
            <a:ext cx="3714750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4800" y="124212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will study how </a:t>
            </a:r>
            <a:r>
              <a:rPr lang="en-US" sz="2800" b="1" dirty="0" err="1" smtClean="0"/>
              <a:t>BoP</a:t>
            </a:r>
            <a:r>
              <a:rPr lang="en-US" sz="2800" b="1" dirty="0" smtClean="0"/>
              <a:t> interacts with monetary policy and the exchange rate next week when we study the IS/LM model and the </a:t>
            </a:r>
            <a:r>
              <a:rPr lang="en-US" sz="2800" b="1" dirty="0" err="1" smtClean="0"/>
              <a:t>Mundell</a:t>
            </a:r>
            <a:r>
              <a:rPr lang="en-US" sz="2800" b="1" dirty="0" smtClean="0"/>
              <a:t>-Fleming model</a:t>
            </a:r>
          </a:p>
          <a:p>
            <a:pPr algn="ctr"/>
            <a:r>
              <a:rPr lang="en-US" sz="2800" b="1" dirty="0" smtClean="0"/>
              <a:t>(the international version of the IS/LM model).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931366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Fixed </a:t>
            </a:r>
            <a:r>
              <a:rPr lang="en-US" sz="2800" b="1" dirty="0" smtClean="0"/>
              <a:t>exchange rates make </a:t>
            </a:r>
            <a:r>
              <a:rPr lang="en-US" sz="2800" b="1" dirty="0" smtClean="0"/>
              <a:t>trade and investment between two countries on the same peg easy (minimize exchange rate risk).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Floating </a:t>
            </a:r>
            <a:r>
              <a:rPr lang="en-US" sz="2800" b="1" dirty="0" smtClean="0"/>
              <a:t>exchange rates have </a:t>
            </a:r>
            <a:r>
              <a:rPr lang="en-US" sz="2800" b="1" dirty="0" smtClean="0"/>
              <a:t>a more flexible monetary policy </a:t>
            </a:r>
            <a:r>
              <a:rPr lang="en-US" sz="2800" b="1" dirty="0" smtClean="0"/>
              <a:t>and </a:t>
            </a:r>
            <a:r>
              <a:rPr lang="en-US" sz="2800" b="1" dirty="0" smtClean="0"/>
              <a:t>don’t </a:t>
            </a:r>
            <a:r>
              <a:rPr lang="en-US" sz="2800" b="1" dirty="0" smtClean="0"/>
              <a:t>have to waste resources defending the peg.</a:t>
            </a:r>
          </a:p>
        </p:txBody>
      </p:sp>
      <p:pic>
        <p:nvPicPr>
          <p:cNvPr id="4" name="Picture 3" descr="ballo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76550"/>
            <a:ext cx="1524000" cy="2057400"/>
          </a:xfrm>
          <a:prstGeom prst="rect">
            <a:avLst/>
          </a:prstGeom>
        </p:spPr>
      </p:pic>
      <p:pic>
        <p:nvPicPr>
          <p:cNvPr id="5" name="Picture 4" descr="dog_lea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6" y="1123950"/>
            <a:ext cx="1952984" cy="1692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596" y="133350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Mundell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-Fleming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419350"/>
          <a:ext cx="3581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800"/>
                <a:gridCol w="1193800"/>
                <a:gridCol w="11938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float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fixed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FP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0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+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MP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+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0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2419350"/>
          <a:ext cx="35814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800"/>
                <a:gridCol w="1193800"/>
                <a:gridCol w="11938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float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fixed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FP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+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0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MP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+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0</a:t>
                      </a:r>
                      <a:endParaRPr lang="en-US" sz="4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9723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perfect capital mobility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19621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 </a:t>
            </a:r>
            <a:r>
              <a:rPr lang="en-US" sz="2800" b="1" dirty="0" smtClean="0"/>
              <a:t>capital mobility</a:t>
            </a:r>
            <a:endParaRPr lang="en-US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9200" y="89535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fiscal policy</a:t>
            </a:r>
          </a:p>
          <a:p>
            <a:r>
              <a:rPr lang="en-US" sz="2800" b="1" dirty="0" smtClean="0"/>
              <a:t>MP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monetary policy</a:t>
            </a:r>
            <a:endParaRPr lang="en-US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4400" y="89535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ineffective</a:t>
            </a:r>
          </a:p>
          <a:p>
            <a:r>
              <a:rPr lang="en-US" sz="2800" b="1" dirty="0" smtClean="0"/>
              <a:t>+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effective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478" y="133350"/>
            <a:ext cx="7597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Monetary Fund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ternational_monetary_f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3476625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104775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Monetary Fund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the IMF was setup under </a:t>
            </a:r>
            <a:r>
              <a:rPr lang="en-US" sz="2800" b="1" dirty="0" err="1" smtClean="0"/>
              <a:t>Bretton</a:t>
            </a:r>
            <a:r>
              <a:rPr lang="en-US" sz="2800" b="1" dirty="0" smtClean="0"/>
              <a:t> Woods to help countries maintain their fixed exchange rates (loans to countries with </a:t>
            </a:r>
            <a:r>
              <a:rPr lang="en-US" sz="2800" b="1" dirty="0" err="1" smtClean="0"/>
              <a:t>BoP</a:t>
            </a:r>
            <a:r>
              <a:rPr lang="en-US" sz="2800" b="1" dirty="0" smtClean="0"/>
              <a:t> problems);</a:t>
            </a:r>
          </a:p>
          <a:p>
            <a:pPr algn="ctr"/>
            <a:r>
              <a:rPr lang="en-US" sz="2800" b="1" dirty="0" smtClean="0"/>
              <a:t>now it acts as an international lender of last resort (LOLR) during financial crises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039832"/>
            <a:ext cx="495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Bank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(International Bank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Reconstruction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Development) </a:t>
            </a:r>
            <a:r>
              <a:rPr lang="en-US" sz="2800" b="1" dirty="0" smtClean="0"/>
              <a:t>–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provides long-term loans</a:t>
            </a:r>
          </a:p>
          <a:p>
            <a:pPr algn="ctr"/>
            <a:r>
              <a:rPr lang="en-US" sz="2800" b="1" dirty="0" smtClean="0"/>
              <a:t>to developing countries for economic development projects</a:t>
            </a:r>
          </a:p>
          <a:p>
            <a:pPr algn="ctr"/>
            <a:r>
              <a:rPr lang="en-US" sz="2800" b="1" dirty="0" smtClean="0"/>
              <a:t>(e.g., dams, roads, etc.);</a:t>
            </a:r>
          </a:p>
          <a:p>
            <a:pPr algn="ctr"/>
            <a:r>
              <a:rPr lang="en-US" sz="2800" b="1" dirty="0" smtClean="0"/>
              <a:t>setup by </a:t>
            </a:r>
            <a:r>
              <a:rPr lang="en-US" sz="2800" b="1" dirty="0" err="1" smtClean="0"/>
              <a:t>Bretton</a:t>
            </a:r>
            <a:r>
              <a:rPr lang="en-US" sz="2800" b="1" dirty="0" smtClean="0"/>
              <a:t> Woods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95600" y="133350"/>
            <a:ext cx="3163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Bank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world_b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2581275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97155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United States and most other countries were on a </a:t>
            </a:r>
            <a:r>
              <a:rPr lang="en-US" sz="2800" b="1" dirty="0" smtClean="0"/>
              <a:t>fixed exchange rate regime </a:t>
            </a:r>
            <a:r>
              <a:rPr lang="en-US" sz="2800" b="1" dirty="0" smtClean="0"/>
              <a:t>until </a:t>
            </a:r>
            <a:r>
              <a:rPr lang="en-US" sz="2800" b="1" dirty="0" smtClean="0"/>
              <a:t>1971 (first the gold standard, then </a:t>
            </a:r>
            <a:r>
              <a:rPr lang="en-US" sz="2800" b="1" dirty="0" err="1" smtClean="0"/>
              <a:t>Bretton</a:t>
            </a:r>
            <a:r>
              <a:rPr lang="en-US" sz="2800" b="1" dirty="0" smtClean="0"/>
              <a:t> Woods). At </a:t>
            </a:r>
            <a:r>
              <a:rPr lang="en-US" sz="2800" b="1" dirty="0" smtClean="0"/>
              <a:t>Milton Friedman’s urging, the U.S. moved to a </a:t>
            </a:r>
            <a:r>
              <a:rPr lang="en-US" sz="2800" b="1" dirty="0" smtClean="0"/>
              <a:t>floating exchange rate regime, though it is actually a managed float, not a pure float.</a:t>
            </a:r>
            <a:endParaRPr lang="en-US" sz="2800" b="1" dirty="0" smtClean="0"/>
          </a:p>
        </p:txBody>
      </p:sp>
      <p:pic>
        <p:nvPicPr>
          <p:cNvPr id="4" name="Picture 3" descr="ballo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76550"/>
            <a:ext cx="1524000" cy="2057400"/>
          </a:xfrm>
          <a:prstGeom prst="rect">
            <a:avLst/>
          </a:prstGeom>
        </p:spPr>
      </p:pic>
      <p:pic>
        <p:nvPicPr>
          <p:cNvPr id="5" name="Picture 4" descr="dog_lea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16" y="1123950"/>
            <a:ext cx="1952984" cy="1692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50495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float (dirty float)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floating exchange </a:t>
            </a:r>
            <a:r>
              <a:rPr lang="en-US" sz="2800" b="1" dirty="0" smtClean="0"/>
              <a:t>rate:</a:t>
            </a:r>
          </a:p>
          <a:p>
            <a:pPr algn="ctr"/>
            <a:r>
              <a:rPr lang="en-US" sz="2800" b="1" dirty="0" smtClean="0"/>
              <a:t>but </a:t>
            </a:r>
            <a:r>
              <a:rPr lang="en-US" sz="2800" b="1" dirty="0" smtClean="0"/>
              <a:t>government sometimes intervenes (buying or selling foreign assets to influence exchange rates)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pigp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19150"/>
            <a:ext cx="1866900" cy="2019300"/>
          </a:xfrm>
          <a:prstGeom prst="rect">
            <a:avLst/>
          </a:prstGeom>
        </p:spPr>
      </p:pic>
      <p:pic>
        <p:nvPicPr>
          <p:cNvPr id="8" name="Picture 7" descr="balloon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76550"/>
            <a:ext cx="152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102876"/>
            <a:ext cx="4495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fixed exchange rate:</a:t>
            </a:r>
          </a:p>
          <a:p>
            <a:pPr algn="ctr"/>
            <a:r>
              <a:rPr lang="en-US" sz="2800" b="1" dirty="0" smtClean="0"/>
              <a:t>currencies pegged </a:t>
            </a:r>
            <a:r>
              <a:rPr lang="en-US" sz="2800" b="1" dirty="0" smtClean="0"/>
              <a:t>to gold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Bretton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Woods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(1944-1971)</a:t>
            </a:r>
          </a:p>
          <a:p>
            <a:pPr algn="ctr"/>
            <a:r>
              <a:rPr lang="en-US" sz="2800" b="1" dirty="0" smtClean="0"/>
              <a:t>fixed </a:t>
            </a:r>
            <a:r>
              <a:rPr lang="en-US" sz="2800" b="1" dirty="0" smtClean="0"/>
              <a:t>exchange </a:t>
            </a:r>
            <a:r>
              <a:rPr lang="en-US" sz="2800" b="1" dirty="0" smtClean="0"/>
              <a:t>rate: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dollar pegged </a:t>
            </a:r>
            <a:r>
              <a:rPr lang="en-US" sz="2800" b="1" dirty="0" smtClean="0"/>
              <a:t>to </a:t>
            </a:r>
            <a:r>
              <a:rPr lang="en-US" sz="2800" b="1" dirty="0" smtClean="0"/>
              <a:t>gold, other currencies pegged to dollar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gold-b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581150"/>
            <a:ext cx="3556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722894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board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fixed exchange rate:</a:t>
            </a:r>
          </a:p>
          <a:p>
            <a:pPr algn="ctr"/>
            <a:r>
              <a:rPr lang="en-US" sz="2800" b="1" dirty="0" smtClean="0"/>
              <a:t>domestic currency backed 100% by a foreign </a:t>
            </a:r>
            <a:r>
              <a:rPr lang="en-US" sz="2800" b="1" dirty="0" smtClean="0"/>
              <a:t>currency </a:t>
            </a:r>
            <a:r>
              <a:rPr lang="en-US" sz="2800" b="1" dirty="0" smtClean="0"/>
              <a:t>with a permanent peg</a:t>
            </a:r>
          </a:p>
          <a:p>
            <a:pPr algn="ctr"/>
            <a:r>
              <a:rPr lang="en-US" sz="2800" b="1" dirty="0" smtClean="0"/>
              <a:t>(or so they claim)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3840480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848981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dollarization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fixed exchange rate:</a:t>
            </a:r>
          </a:p>
          <a:p>
            <a:pPr algn="ctr"/>
            <a:r>
              <a:rPr lang="en-US" sz="2800" b="1" dirty="0" smtClean="0"/>
              <a:t>adoption of a foreign currency as the domestic currency (e.g., the dollar)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doll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57350"/>
            <a:ext cx="40005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971550"/>
            <a:ext cx="449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currency union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fixed exchange rate (inside):</a:t>
            </a:r>
          </a:p>
          <a:p>
            <a:pPr algn="ctr"/>
            <a:r>
              <a:rPr lang="en-US" sz="2800" b="1" dirty="0" smtClean="0"/>
              <a:t>countries join together for a common currency, which operates like a fixed regime (dollarization) among member countries and either fixed or floating with the rest of the world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67033" y="133350"/>
            <a:ext cx="6152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Exchange Rate Regimes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eu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80975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1182</Words>
  <Application>Microsoft Office PowerPoint</Application>
  <PresentationFormat>On-screen Show (16:9)</PresentationFormat>
  <Paragraphs>217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830</cp:revision>
  <dcterms:created xsi:type="dcterms:W3CDTF">2010-08-30T19:56:42Z</dcterms:created>
  <dcterms:modified xsi:type="dcterms:W3CDTF">2010-11-09T16:17:54Z</dcterms:modified>
</cp:coreProperties>
</file>