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3"/>
  </p:handoutMasterIdLst>
  <p:sldIdLst>
    <p:sldId id="256" r:id="rId2"/>
    <p:sldId id="261" r:id="rId3"/>
    <p:sldId id="262" r:id="rId4"/>
    <p:sldId id="263" r:id="rId5"/>
    <p:sldId id="265" r:id="rId6"/>
    <p:sldId id="266" r:id="rId7"/>
    <p:sldId id="257" r:id="rId8"/>
    <p:sldId id="258" r:id="rId9"/>
    <p:sldId id="267" r:id="rId10"/>
    <p:sldId id="268" r:id="rId11"/>
    <p:sldId id="269" r:id="rId12"/>
    <p:sldId id="270" r:id="rId13"/>
    <p:sldId id="259" r:id="rId14"/>
    <p:sldId id="260" r:id="rId15"/>
    <p:sldId id="273" r:id="rId16"/>
    <p:sldId id="271" r:id="rId17"/>
    <p:sldId id="272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7" r:id="rId36"/>
    <p:sldId id="293" r:id="rId37"/>
    <p:sldId id="294" r:id="rId38"/>
    <p:sldId id="296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10" r:id="rId51"/>
    <p:sldId id="309" r:id="rId5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746" autoAdjust="0"/>
    <p:restoredTop sz="94660"/>
  </p:normalViewPr>
  <p:slideViewPr>
    <p:cSldViewPr>
      <p:cViewPr varScale="1">
        <p:scale>
          <a:sx n="86" d="100"/>
          <a:sy n="86" d="100"/>
        </p:scale>
        <p:origin x="-90" y="-9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72B7B-43F4-42C2-913F-7228ECF126BD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9BC8-186E-4391-9271-944B43B59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170D-0BDD-4638-9A1B-2043113D8863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90800" y="1200150"/>
            <a:ext cx="40895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2: Banking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2438221"/>
            <a:ext cx="68285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Supply &amp;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Multiplier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10/21/2010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ba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819150"/>
            <a:ext cx="1955800" cy="1635760"/>
          </a:xfrm>
          <a:prstGeom prst="rect">
            <a:avLst/>
          </a:prstGeom>
        </p:spPr>
      </p:pic>
      <p:pic>
        <p:nvPicPr>
          <p:cNvPr id="8" name="Picture 7" descr="ba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819150"/>
            <a:ext cx="1955800" cy="163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9388" y="133350"/>
            <a:ext cx="2662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Securities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bond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85950"/>
            <a:ext cx="2743200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76600" y="1772781"/>
            <a:ext cx="563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Treasury securities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 bills: </a:t>
            </a:r>
            <a:r>
              <a:rPr lang="en-US" sz="2800" b="1" dirty="0" smtClean="0"/>
              <a:t>terms </a:t>
            </a:r>
            <a:r>
              <a:rPr lang="en-US" sz="2800" b="1" dirty="0" smtClean="0"/>
              <a:t>of less than 1 year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 notes: </a:t>
            </a:r>
            <a:r>
              <a:rPr lang="en-US" sz="2800" b="1" dirty="0" smtClean="0"/>
              <a:t>terms </a:t>
            </a:r>
            <a:r>
              <a:rPr lang="en-US" sz="2800" b="1" dirty="0" smtClean="0"/>
              <a:t>of 2</a:t>
            </a:r>
            <a:r>
              <a:rPr lang="en-US" sz="2800" b="1" dirty="0" smtClean="0"/>
              <a:t>, 3, 5</a:t>
            </a:r>
            <a:r>
              <a:rPr lang="en-US" sz="2800" b="1" dirty="0" smtClean="0"/>
              <a:t>, </a:t>
            </a:r>
            <a:r>
              <a:rPr lang="en-US" sz="2800" b="1" dirty="0" smtClean="0"/>
              <a:t>10 </a:t>
            </a:r>
            <a:r>
              <a:rPr lang="en-US" sz="2800" b="1" dirty="0" smtClean="0"/>
              <a:t>years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 bonds: terms of 30 years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reintroduced </a:t>
            </a:r>
            <a:r>
              <a:rPr lang="en-US" sz="2800" b="1" dirty="0" smtClean="0"/>
              <a:t>in February </a:t>
            </a:r>
            <a:r>
              <a:rPr lang="en-US" sz="2800" b="1" dirty="0" smtClean="0"/>
              <a:t>2006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9388" y="133350"/>
            <a:ext cx="26629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Securities</a:t>
            </a:r>
          </a:p>
        </p:txBody>
      </p:sp>
      <p:pic>
        <p:nvPicPr>
          <p:cNvPr id="5" name="Picture 4" descr="repom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76350"/>
            <a:ext cx="2546985" cy="33670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00400" y="1428750"/>
            <a:ext cx="5562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repurchase agreement </a:t>
            </a:r>
            <a:r>
              <a:rPr lang="en-US" sz="2800" b="1" dirty="0" smtClean="0"/>
              <a:t>–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short term collateralized loan in which a security is exchanged for cash with the agreement that both parties will reverse the transaction on a specific future date at an agreed upon price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33350"/>
            <a:ext cx="16546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Loans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business-lo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57350"/>
            <a:ext cx="2743200" cy="2154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895350"/>
            <a:ext cx="5791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</a:t>
            </a:r>
            <a:r>
              <a:rPr lang="en-US" sz="2800" b="1" dirty="0" smtClean="0"/>
              <a:t>discount window </a:t>
            </a:r>
            <a:r>
              <a:rPr lang="en-US" sz="2800" b="1" dirty="0" smtClean="0"/>
              <a:t>serves as an avenue for banks in need </a:t>
            </a:r>
            <a:r>
              <a:rPr lang="en-US" sz="2800" b="1" dirty="0" smtClean="0"/>
              <a:t>of reserves to </a:t>
            </a:r>
            <a:r>
              <a:rPr lang="en-US" sz="2800" b="1" dirty="0" smtClean="0"/>
              <a:t>borrow from the </a:t>
            </a:r>
            <a:r>
              <a:rPr lang="en-US" sz="2800" b="1" dirty="0" smtClean="0"/>
              <a:t>Fed (the Fed acts as a lender </a:t>
            </a:r>
            <a:r>
              <a:rPr lang="en-US" sz="2800" b="1" dirty="0" smtClean="0"/>
              <a:t>of </a:t>
            </a:r>
            <a:r>
              <a:rPr lang="en-US" sz="2800" b="1" dirty="0" smtClean="0"/>
              <a:t>last resort).</a:t>
            </a:r>
            <a:endParaRPr lang="en-US" sz="28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Historically, banks have been hesitant to borrow from the Fed because of the stigma </a:t>
            </a:r>
            <a:r>
              <a:rPr lang="en-US" sz="2800" b="1" dirty="0" smtClean="0"/>
              <a:t>attached: other financial </a:t>
            </a:r>
            <a:r>
              <a:rPr lang="en-US" sz="2800" b="1" dirty="0" smtClean="0"/>
              <a:t>institutions </a:t>
            </a:r>
            <a:r>
              <a:rPr lang="en-US" sz="2800" b="1" dirty="0" smtClean="0"/>
              <a:t>may draw </a:t>
            </a:r>
            <a:r>
              <a:rPr lang="en-US" sz="2800" b="1" dirty="0" smtClean="0"/>
              <a:t>negative conclusions about their </a:t>
            </a:r>
            <a:r>
              <a:rPr lang="en-US" sz="2800" b="1" dirty="0" smtClean="0"/>
              <a:t>solvency.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33350"/>
            <a:ext cx="5970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Currency in Circulation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dolla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57350"/>
            <a:ext cx="3429000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0" y="1026676"/>
            <a:ext cx="5562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Currency in circulation includes both federal reserve notes issued by the Federal Reserve and token coins issued by the Treasury.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But coins make up less than 10% of currency in circulation &amp; they are not actively manipulated, so they can usually be ignored for simplicity.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33350"/>
            <a:ext cx="5970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Currency in Circulation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dolla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57350"/>
            <a:ext cx="3429000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0" y="1912025"/>
            <a:ext cx="556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1/2 </a:t>
            </a:r>
            <a:r>
              <a:rPr lang="en-US" sz="2800" b="1" dirty="0" smtClean="0"/>
              <a:t>to </a:t>
            </a:r>
            <a:r>
              <a:rPr lang="en-US" sz="2800" b="1" dirty="0" smtClean="0"/>
              <a:t>2/3 of currency in circulation </a:t>
            </a:r>
            <a:r>
              <a:rPr lang="en-US" sz="2800" b="1" dirty="0" smtClean="0"/>
              <a:t>is typically held outside the </a:t>
            </a:r>
            <a:r>
              <a:rPr lang="en-US" sz="2800" b="1" dirty="0" smtClean="0"/>
              <a:t>U.S</a:t>
            </a:r>
            <a:r>
              <a:rPr lang="en-US" sz="2800" b="1" dirty="0" smtClean="0"/>
              <a:t>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Foreigners use dollars because they don’t trust their domestic currency.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9388" y="133350"/>
            <a:ext cx="2451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Reserves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1278850"/>
            <a:ext cx="6934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reserves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money physically held by the bank in the medium of redemption (e.g., gold, FRNs)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This includes vault cash (currency held at the bank) and money deposited at the central bank (e.g., the Federal Reserve).</a:t>
            </a:r>
          </a:p>
        </p:txBody>
      </p:sp>
      <p:pic>
        <p:nvPicPr>
          <p:cNvPr id="4" name="Picture 3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47900"/>
            <a:ext cx="20574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2451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Reserves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1733550"/>
            <a:ext cx="449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Reasons for reserves at Fed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reserve requirements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check clearing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emergency funds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interest on reserves</a:t>
            </a:r>
            <a:endParaRPr lang="en-US" sz="2800" b="1" dirty="0" smtClean="0"/>
          </a:p>
        </p:txBody>
      </p:sp>
      <p:pic>
        <p:nvPicPr>
          <p:cNvPr id="5" name="Picture 4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171700"/>
            <a:ext cx="20574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9576" y="133350"/>
            <a:ext cx="7784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Controlling the Money Supply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1570494"/>
            <a:ext cx="601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Required reserve ratio</a:t>
            </a:r>
          </a:p>
          <a:p>
            <a:pPr algn="ctr"/>
            <a:r>
              <a:rPr lang="en-US" sz="2800" b="1" dirty="0" smtClean="0"/>
              <a:t>An increase in the required reserve ratio boosts the reserves that banks must hold, decreases their lending, and decreases the quantity of money.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6200" y="191649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1/10</a:t>
            </a:r>
            <a:endParaRPr lang="en-US" sz="96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570494"/>
            <a:ext cx="601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Discount rate</a:t>
            </a:r>
          </a:p>
          <a:p>
            <a:pPr algn="ctr"/>
            <a:r>
              <a:rPr lang="en-US" sz="2800" b="1" dirty="0" smtClean="0"/>
              <a:t>An increase in the discount rate raises the cost of borrowing reserves from the Fed and decreases banks’ reserves, which decreases their lending and decreases the quantity of money</a:t>
            </a:r>
            <a:r>
              <a:rPr lang="en-US" sz="2800" b="1" dirty="0" smtClean="0"/>
              <a:t>.</a:t>
            </a:r>
            <a:endParaRPr lang="en-US" sz="2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49576" y="133350"/>
            <a:ext cx="7784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Controlling the Money Supply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percent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28750"/>
            <a:ext cx="2514600" cy="27336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9576" y="133350"/>
            <a:ext cx="7784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Controlling the Money Supply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1165920"/>
            <a:ext cx="6019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Open market operation</a:t>
            </a:r>
          </a:p>
          <a:p>
            <a:pPr algn="ctr"/>
            <a:r>
              <a:rPr lang="en-US" sz="2800" b="1" dirty="0" smtClean="0"/>
              <a:t>When the Fed conducts an open market operation by buying a government security, it increases banks’ reserves. Banks loan the excess reserves, which creates money</a:t>
            </a:r>
            <a:r>
              <a:rPr lang="en-US" sz="2800" b="1" dirty="0" smtClean="0"/>
              <a:t>.</a:t>
            </a:r>
          </a:p>
          <a:p>
            <a:pPr algn="ctr"/>
            <a:r>
              <a:rPr lang="en-US" sz="2800" b="1" dirty="0" smtClean="0"/>
              <a:t>The reverse occurs when the Fed sells a government security</a:t>
            </a:r>
            <a:r>
              <a:rPr lang="en-US" sz="2800" b="1" dirty="0" smtClean="0"/>
              <a:t>.</a:t>
            </a:r>
            <a:endParaRPr lang="en-US" sz="2800" b="1" dirty="0" smtClean="0"/>
          </a:p>
        </p:txBody>
      </p:sp>
      <p:pic>
        <p:nvPicPr>
          <p:cNvPr id="7" name="Picture 6" descr="oper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2047875"/>
            <a:ext cx="2409825" cy="1895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576" y="133350"/>
            <a:ext cx="3843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Supply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571750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Money supply is currency in circulation plus</a:t>
            </a:r>
          </a:p>
          <a:p>
            <a:r>
              <a:rPr lang="en-US" sz="2800" b="1" dirty="0" smtClean="0"/>
              <a:t> </a:t>
            </a:r>
            <a:r>
              <a:rPr lang="en-US" sz="2800" b="1" dirty="0" smtClean="0"/>
              <a:t>  </a:t>
            </a:r>
            <a:r>
              <a:rPr lang="en-US" sz="2800" b="1" dirty="0" smtClean="0"/>
              <a:t>demand deposits (we’ll use M1 for this lecture</a:t>
            </a:r>
            <a:r>
              <a:rPr lang="en-US" sz="2800" b="1" dirty="0" smtClean="0"/>
              <a:t>).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Since the </a:t>
            </a:r>
            <a:r>
              <a:rPr lang="en-US" sz="2800" b="1" dirty="0" smtClean="0"/>
              <a:t>money supply includes </a:t>
            </a:r>
            <a:r>
              <a:rPr lang="en-US" sz="2800" b="1" dirty="0" smtClean="0"/>
              <a:t>demand deposits,</a:t>
            </a:r>
          </a:p>
          <a:p>
            <a:r>
              <a:rPr lang="en-US" sz="2800" b="1" dirty="0" smtClean="0"/>
              <a:t> </a:t>
            </a:r>
            <a:r>
              <a:rPr lang="en-US" sz="2800" b="1" dirty="0" smtClean="0"/>
              <a:t>  the </a:t>
            </a:r>
            <a:r>
              <a:rPr lang="en-US" sz="2800" b="1" dirty="0" smtClean="0"/>
              <a:t>banking system </a:t>
            </a:r>
            <a:r>
              <a:rPr lang="en-US" sz="2800" b="1" dirty="0" smtClean="0"/>
              <a:t>plays an important </a:t>
            </a:r>
            <a:r>
              <a:rPr lang="en-US" sz="2800" b="1" dirty="0" smtClean="0"/>
              <a:t>role</a:t>
            </a:r>
            <a:r>
              <a:rPr lang="en-US" sz="2800" b="1" dirty="0" smtClean="0"/>
              <a:t>.</a:t>
            </a:r>
            <a:endParaRPr lang="en-US" sz="2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057400" y="1047750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M </a:t>
            </a:r>
            <a:r>
              <a:rPr lang="en-US" sz="8000" b="1" dirty="0" smtClean="0"/>
              <a:t>= </a:t>
            </a:r>
            <a:r>
              <a:rPr lang="en-US" sz="8000" b="1" dirty="0" smtClean="0"/>
              <a:t>C + D</a:t>
            </a:r>
            <a:endParaRPr lang="en-US" sz="8000" b="1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5715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1271885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/>
              <a:t>Manhattan </a:t>
            </a:r>
            <a:r>
              <a:rPr lang="en-US" sz="2400" b="1" i="1" dirty="0" smtClean="0"/>
              <a:t>Commercial Bank</a:t>
            </a:r>
            <a:endParaRPr lang="en-US" sz="2400" b="1" i="1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724400" y="1271885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/>
              <a:t>Federal Reserve Bank </a:t>
            </a:r>
            <a:r>
              <a:rPr lang="en-US" sz="2400" b="1" i="1" dirty="0" smtClean="0"/>
              <a:t>of NY</a:t>
            </a:r>
            <a:endParaRPr lang="en-US" sz="2400" b="1" i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3400" y="1671638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Assets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43200" y="165735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Liabilities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572000" y="167005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Assets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858000" y="165735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Liabilities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76200" y="2038350"/>
            <a:ext cx="403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4267200" y="2038350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2133600" y="203835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6477000" y="203835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152400" y="2114550"/>
            <a:ext cx="6248400" cy="1216025"/>
            <a:chOff x="96" y="2304"/>
            <a:chExt cx="3936" cy="766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96" y="2304"/>
              <a:ext cx="1200" cy="2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Securities  -$100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784" y="2304"/>
              <a:ext cx="1248" cy="2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Securities  +$100</a:t>
              </a:r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1296" y="2304"/>
              <a:ext cx="1488" cy="192"/>
            </a:xfrm>
            <a:prstGeom prst="rightArrow">
              <a:avLst>
                <a:gd name="adj1" fmla="val 50000"/>
                <a:gd name="adj2" fmla="val 19375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1824" y="2544"/>
              <a:ext cx="1296" cy="52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The Fed buys securities from a commercial bank…</a:t>
              </a:r>
            </a:p>
          </p:txBody>
        </p:sp>
      </p:grpSp>
      <p:grpSp>
        <p:nvGrpSpPr>
          <p:cNvPr id="19" name="Group 34"/>
          <p:cNvGrpSpPr>
            <a:grpSpLocks/>
          </p:cNvGrpSpPr>
          <p:nvPr/>
        </p:nvGrpSpPr>
        <p:grpSpPr bwMode="auto">
          <a:xfrm>
            <a:off x="76200" y="2114550"/>
            <a:ext cx="8610600" cy="2971800"/>
            <a:chOff x="48" y="2304"/>
            <a:chExt cx="5424" cy="1872"/>
          </a:xfrm>
        </p:grpSpPr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48" y="2784"/>
              <a:ext cx="1248" cy="231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Reserves  +$100</a:t>
              </a:r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4128" y="2304"/>
              <a:ext cx="1248" cy="231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Reserves  +$100</a:t>
              </a: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4176" y="3342"/>
              <a:ext cx="1296" cy="83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… and pays for the securities by increasing the reserves of the commercial bank </a:t>
              </a:r>
            </a:p>
          </p:txBody>
        </p:sp>
        <p:grpSp>
          <p:nvGrpSpPr>
            <p:cNvPr id="23" name="Group 32"/>
            <p:cNvGrpSpPr>
              <a:grpSpLocks/>
            </p:cNvGrpSpPr>
            <p:nvPr/>
          </p:nvGrpSpPr>
          <p:grpSpPr bwMode="auto">
            <a:xfrm>
              <a:off x="480" y="2496"/>
              <a:ext cx="4368" cy="816"/>
              <a:chOff x="480" y="2496"/>
              <a:chExt cx="4368" cy="816"/>
            </a:xfrm>
          </p:grpSpPr>
          <p:sp>
            <p:nvSpPr>
              <p:cNvPr id="24" name="Rectangle 29"/>
              <p:cNvSpPr>
                <a:spLocks noChangeArrowheads="1"/>
              </p:cNvSpPr>
              <p:nvPr/>
            </p:nvSpPr>
            <p:spPr bwMode="auto">
              <a:xfrm>
                <a:off x="576" y="3168"/>
                <a:ext cx="4272" cy="144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30"/>
              <p:cNvSpPr>
                <a:spLocks noChangeArrowheads="1"/>
              </p:cNvSpPr>
              <p:nvPr/>
            </p:nvSpPr>
            <p:spPr bwMode="auto">
              <a:xfrm>
                <a:off x="4704" y="2496"/>
                <a:ext cx="144" cy="816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AutoShape 31"/>
              <p:cNvSpPr>
                <a:spLocks noChangeArrowheads="1"/>
              </p:cNvSpPr>
              <p:nvPr/>
            </p:nvSpPr>
            <p:spPr bwMode="auto">
              <a:xfrm>
                <a:off x="480" y="2976"/>
                <a:ext cx="240" cy="336"/>
              </a:xfrm>
              <a:prstGeom prst="upArrow">
                <a:avLst>
                  <a:gd name="adj1" fmla="val 50000"/>
                  <a:gd name="adj2" fmla="val 35000"/>
                </a:avLst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457200" y="4171950"/>
            <a:ext cx="435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chemeClr val="tx2"/>
                </a:solidFill>
              </a:rPr>
              <a:t>Result:</a:t>
            </a:r>
            <a:r>
              <a:rPr lang="en-US" sz="2400"/>
              <a:t> </a:t>
            </a:r>
            <a:r>
              <a:rPr lang="en-US" sz="2400" i="1"/>
              <a:t>R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</a:t>
            </a:r>
            <a:r>
              <a:rPr lang="en-US" sz="2400"/>
              <a:t> $100, </a:t>
            </a:r>
            <a:r>
              <a:rPr lang="en-US" sz="2400" i="1"/>
              <a:t>MB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</a:t>
            </a:r>
            <a:r>
              <a:rPr lang="en-US" sz="2400"/>
              <a:t> $100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52600" y="133350"/>
            <a:ext cx="6025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Market Purchase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04800" y="1276350"/>
            <a:ext cx="4038600" cy="1752600"/>
            <a:chOff x="48" y="2016"/>
            <a:chExt cx="2544" cy="1104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36" y="2025"/>
              <a:ext cx="13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Assets</a:t>
              </a: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728" y="2016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Liabilities</a:t>
              </a: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48" y="2256"/>
              <a:ext cx="2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344" y="2256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4572000" y="1276350"/>
            <a:ext cx="4038600" cy="1752600"/>
            <a:chOff x="48" y="2016"/>
            <a:chExt cx="2544" cy="1104"/>
          </a:xfrm>
        </p:grpSpPr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36" y="2025"/>
              <a:ext cx="13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Assets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728" y="2016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Liabilities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48" y="2256"/>
              <a:ext cx="2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1344" y="2256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304800" y="3562351"/>
            <a:ext cx="4038600" cy="1477963"/>
            <a:chOff x="48" y="2016"/>
            <a:chExt cx="2544" cy="931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36" y="2025"/>
              <a:ext cx="13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Assets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1728" y="2016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Liabilities</a:t>
              </a: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48" y="2256"/>
              <a:ext cx="2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1344" y="2256"/>
              <a:ext cx="0" cy="6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304800" y="97155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/>
              <a:t>Goldman Sachs</a:t>
            </a:r>
          </a:p>
        </p:txBody>
      </p:sp>
      <p:grpSp>
        <p:nvGrpSpPr>
          <p:cNvPr id="21" name="Group 49"/>
          <p:cNvGrpSpPr>
            <a:grpSpLocks/>
          </p:cNvGrpSpPr>
          <p:nvPr/>
        </p:nvGrpSpPr>
        <p:grpSpPr bwMode="auto">
          <a:xfrm>
            <a:off x="304800" y="1733550"/>
            <a:ext cx="6781800" cy="1182688"/>
            <a:chOff x="192" y="1728"/>
            <a:chExt cx="4272" cy="745"/>
          </a:xfrm>
        </p:grpSpPr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192" y="1728"/>
              <a:ext cx="120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Securities         -$100</a:t>
              </a:r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2880" y="1728"/>
              <a:ext cx="1248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Securities          +$100</a:t>
              </a:r>
            </a:p>
          </p:txBody>
        </p:sp>
        <p:sp>
          <p:nvSpPr>
            <p:cNvPr id="24" name="AutoShape 26"/>
            <p:cNvSpPr>
              <a:spLocks noChangeArrowheads="1"/>
            </p:cNvSpPr>
            <p:nvPr/>
          </p:nvSpPr>
          <p:spPr bwMode="auto">
            <a:xfrm>
              <a:off x="1392" y="1728"/>
              <a:ext cx="1488" cy="192"/>
            </a:xfrm>
            <a:prstGeom prst="rightArrow">
              <a:avLst>
                <a:gd name="adj1" fmla="val 50000"/>
                <a:gd name="adj2" fmla="val 19375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2832" y="2064"/>
              <a:ext cx="1632" cy="40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The Fed buys securities from Goldman Sachs, a member of the general public…</a:t>
              </a:r>
            </a:p>
          </p:txBody>
        </p:sp>
      </p:grp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304800" y="3176885"/>
            <a:ext cx="396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/>
              <a:t>Manhattan </a:t>
            </a:r>
            <a:r>
              <a:rPr lang="en-US" sz="2400" b="1" i="1" dirty="0" smtClean="0"/>
              <a:t>Commercial Bank</a:t>
            </a:r>
            <a:endParaRPr lang="en-US" sz="2400" b="1" i="1" dirty="0"/>
          </a:p>
        </p:txBody>
      </p:sp>
      <p:grpSp>
        <p:nvGrpSpPr>
          <p:cNvPr id="27" name="Group 50"/>
          <p:cNvGrpSpPr>
            <a:grpSpLocks/>
          </p:cNvGrpSpPr>
          <p:nvPr/>
        </p:nvGrpSpPr>
        <p:grpSpPr bwMode="auto">
          <a:xfrm>
            <a:off x="304800" y="1733550"/>
            <a:ext cx="8281988" cy="3200400"/>
            <a:chOff x="192" y="1728"/>
            <a:chExt cx="5217" cy="2016"/>
          </a:xfrm>
        </p:grpSpPr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192" y="3168"/>
              <a:ext cx="1248" cy="192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Reserves  +$100</a:t>
              </a:r>
            </a:p>
          </p:txBody>
        </p:sp>
        <p:sp>
          <p:nvSpPr>
            <p:cNvPr id="29" name="Text Box 32"/>
            <p:cNvSpPr txBox="1">
              <a:spLocks noChangeArrowheads="1"/>
            </p:cNvSpPr>
            <p:nvPr/>
          </p:nvSpPr>
          <p:spPr bwMode="auto">
            <a:xfrm>
              <a:off x="4224" y="1728"/>
              <a:ext cx="1185" cy="192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Reserves         +$100</a:t>
              </a:r>
            </a:p>
          </p:txBody>
        </p:sp>
        <p:sp>
          <p:nvSpPr>
            <p:cNvPr id="30" name="Text Box 33"/>
            <p:cNvSpPr txBox="1">
              <a:spLocks noChangeArrowheads="1"/>
            </p:cNvSpPr>
            <p:nvPr/>
          </p:nvSpPr>
          <p:spPr bwMode="auto">
            <a:xfrm>
              <a:off x="3456" y="2730"/>
              <a:ext cx="1296" cy="86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… and pays for it by writing a check that is deposited to Goldman Sach’s account at Manhattan Commercial Bank and that increases the reserves of the commercial bank</a:t>
              </a:r>
            </a:p>
          </p:txBody>
        </p:sp>
        <p:grpSp>
          <p:nvGrpSpPr>
            <p:cNvPr id="31" name="Group 47"/>
            <p:cNvGrpSpPr>
              <a:grpSpLocks/>
            </p:cNvGrpSpPr>
            <p:nvPr/>
          </p:nvGrpSpPr>
          <p:grpSpPr bwMode="auto">
            <a:xfrm>
              <a:off x="528" y="1920"/>
              <a:ext cx="4368" cy="1824"/>
              <a:chOff x="528" y="1920"/>
              <a:chExt cx="4368" cy="1824"/>
            </a:xfrm>
          </p:grpSpPr>
          <p:sp>
            <p:nvSpPr>
              <p:cNvPr id="32" name="Rectangle 35"/>
              <p:cNvSpPr>
                <a:spLocks noChangeArrowheads="1"/>
              </p:cNvSpPr>
              <p:nvPr/>
            </p:nvSpPr>
            <p:spPr bwMode="auto">
              <a:xfrm>
                <a:off x="624" y="3600"/>
                <a:ext cx="4272" cy="144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36"/>
              <p:cNvSpPr>
                <a:spLocks noChangeArrowheads="1"/>
              </p:cNvSpPr>
              <p:nvPr/>
            </p:nvSpPr>
            <p:spPr bwMode="auto">
              <a:xfrm>
                <a:off x="4752" y="1920"/>
                <a:ext cx="144" cy="1824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utoShape 37"/>
              <p:cNvSpPr>
                <a:spLocks noChangeArrowheads="1"/>
              </p:cNvSpPr>
              <p:nvPr/>
            </p:nvSpPr>
            <p:spPr bwMode="auto">
              <a:xfrm>
                <a:off x="528" y="3332"/>
                <a:ext cx="240" cy="412"/>
              </a:xfrm>
              <a:prstGeom prst="upArrow">
                <a:avLst>
                  <a:gd name="adj1" fmla="val 50000"/>
                  <a:gd name="adj2" fmla="val 42917"/>
                </a:avLst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" name="Group 46"/>
          <p:cNvGrpSpPr>
            <a:grpSpLocks/>
          </p:cNvGrpSpPr>
          <p:nvPr/>
        </p:nvGrpSpPr>
        <p:grpSpPr bwMode="auto">
          <a:xfrm>
            <a:off x="300038" y="2092325"/>
            <a:ext cx="4805362" cy="2486025"/>
            <a:chOff x="189" y="1954"/>
            <a:chExt cx="3027" cy="1566"/>
          </a:xfrm>
        </p:grpSpPr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1536" y="3168"/>
              <a:ext cx="1248" cy="326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Goldman Sach’s</a:t>
              </a:r>
              <a:br>
                <a:rPr lang="en-US" sz="1400"/>
              </a:br>
              <a:r>
                <a:rPr lang="en-US" sz="1400"/>
                <a:t>Deposits           +$100</a:t>
              </a:r>
            </a:p>
          </p:txBody>
        </p:sp>
        <p:sp>
          <p:nvSpPr>
            <p:cNvPr id="37" name="Rectangle 41"/>
            <p:cNvSpPr>
              <a:spLocks noChangeArrowheads="1"/>
            </p:cNvSpPr>
            <p:nvPr/>
          </p:nvSpPr>
          <p:spPr bwMode="auto">
            <a:xfrm>
              <a:off x="2736" y="3312"/>
              <a:ext cx="480" cy="144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42"/>
            <p:cNvSpPr>
              <a:spLocks noChangeArrowheads="1"/>
            </p:cNvSpPr>
            <p:nvPr/>
          </p:nvSpPr>
          <p:spPr bwMode="auto">
            <a:xfrm rot="-1910515">
              <a:off x="2836" y="2128"/>
              <a:ext cx="144" cy="1392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44"/>
            <p:cNvSpPr>
              <a:spLocks noChangeArrowheads="1"/>
            </p:cNvSpPr>
            <p:nvPr/>
          </p:nvSpPr>
          <p:spPr bwMode="auto">
            <a:xfrm>
              <a:off x="1432" y="2140"/>
              <a:ext cx="1171" cy="216"/>
            </a:xfrm>
            <a:prstGeom prst="leftArrow">
              <a:avLst>
                <a:gd name="adj1" fmla="val 50000"/>
                <a:gd name="adj2" fmla="val 135532"/>
              </a:avLst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45"/>
            <p:cNvSpPr txBox="1">
              <a:spLocks noChangeArrowheads="1"/>
            </p:cNvSpPr>
            <p:nvPr/>
          </p:nvSpPr>
          <p:spPr bwMode="auto">
            <a:xfrm>
              <a:off x="189" y="1954"/>
              <a:ext cx="1248" cy="460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Deposits at Manhattan Commercial Bank        	       +$100</a:t>
              </a:r>
            </a:p>
          </p:txBody>
        </p:sp>
      </p:grpSp>
      <p:sp>
        <p:nvSpPr>
          <p:cNvPr id="41" name="Text Box 51"/>
          <p:cNvSpPr txBox="1">
            <a:spLocks noChangeArrowheads="1"/>
          </p:cNvSpPr>
          <p:nvPr/>
        </p:nvSpPr>
        <p:spPr bwMode="auto">
          <a:xfrm>
            <a:off x="4684713" y="4721225"/>
            <a:ext cx="435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Result:</a:t>
            </a:r>
            <a:r>
              <a:rPr lang="en-US" sz="2400" dirty="0"/>
              <a:t> </a:t>
            </a:r>
            <a:r>
              <a:rPr lang="en-US" sz="2400" i="1" dirty="0"/>
              <a:t>R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</a:t>
            </a:r>
            <a:r>
              <a:rPr lang="en-US" sz="2400" dirty="0"/>
              <a:t> $100, </a:t>
            </a:r>
            <a:r>
              <a:rPr lang="en-US" sz="2400" i="1" dirty="0"/>
              <a:t>MB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</a:t>
            </a:r>
            <a:r>
              <a:rPr lang="en-US" sz="2400" dirty="0"/>
              <a:t> $100</a:t>
            </a: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4724400" y="967085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/>
              <a:t>Federal Reserve Bank </a:t>
            </a:r>
            <a:r>
              <a:rPr lang="en-US" sz="2400" b="1" i="1" dirty="0" smtClean="0"/>
              <a:t>of NY</a:t>
            </a:r>
            <a:endParaRPr lang="en-US" sz="2400" b="1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1752600" y="133350"/>
            <a:ext cx="6025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Market Purchase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90525" y="1843385"/>
            <a:ext cx="4038600" cy="1752600"/>
            <a:chOff x="48" y="2016"/>
            <a:chExt cx="2544" cy="1104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336" y="2025"/>
              <a:ext cx="13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Assets</a:t>
              </a: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728" y="2016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Liabilities</a:t>
              </a: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48" y="2256"/>
              <a:ext cx="2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1344" y="2256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4657725" y="1843385"/>
            <a:ext cx="4038600" cy="1752600"/>
            <a:chOff x="48" y="2016"/>
            <a:chExt cx="2544" cy="1104"/>
          </a:xfrm>
        </p:grpSpPr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36" y="2025"/>
              <a:ext cx="13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Assets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728" y="2016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Liabilities</a:t>
              </a: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48" y="2256"/>
              <a:ext cx="2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344" y="2256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90525" y="1568747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/>
              <a:t>Public</a:t>
            </a:r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390525" y="2300585"/>
            <a:ext cx="6781800" cy="1000125"/>
            <a:chOff x="192" y="1728"/>
            <a:chExt cx="4272" cy="630"/>
          </a:xfrm>
        </p:grpSpPr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192" y="1728"/>
              <a:ext cx="120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Securities         -$100</a:t>
              </a:r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2880" y="1728"/>
              <a:ext cx="1248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Securities          +$100</a:t>
              </a:r>
            </a:p>
          </p:txBody>
        </p:sp>
        <p:sp>
          <p:nvSpPr>
            <p:cNvPr id="18" name="AutoShape 24"/>
            <p:cNvSpPr>
              <a:spLocks noChangeArrowheads="1"/>
            </p:cNvSpPr>
            <p:nvPr/>
          </p:nvSpPr>
          <p:spPr bwMode="auto">
            <a:xfrm>
              <a:off x="1392" y="1728"/>
              <a:ext cx="1488" cy="192"/>
            </a:xfrm>
            <a:prstGeom prst="rightArrow">
              <a:avLst>
                <a:gd name="adj1" fmla="val 50000"/>
                <a:gd name="adj2" fmla="val 19375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2832" y="2064"/>
              <a:ext cx="1632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The Fed buys securities from a member of the general public…</a:t>
              </a:r>
            </a:p>
          </p:txBody>
        </p:sp>
      </p:grpSp>
      <p:grpSp>
        <p:nvGrpSpPr>
          <p:cNvPr id="20" name="Group 45"/>
          <p:cNvGrpSpPr>
            <a:grpSpLocks/>
          </p:cNvGrpSpPr>
          <p:nvPr/>
        </p:nvGrpSpPr>
        <p:grpSpPr bwMode="auto">
          <a:xfrm>
            <a:off x="347663" y="2300585"/>
            <a:ext cx="8324850" cy="2271712"/>
            <a:chOff x="165" y="1728"/>
            <a:chExt cx="5244" cy="1431"/>
          </a:xfrm>
        </p:grpSpPr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165" y="2475"/>
              <a:ext cx="1248" cy="192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Currency 	      +$100</a:t>
              </a:r>
            </a:p>
          </p:txBody>
        </p:sp>
        <p:sp>
          <p:nvSpPr>
            <p:cNvPr id="22" name="Text Box 29"/>
            <p:cNvSpPr txBox="1">
              <a:spLocks noChangeArrowheads="1"/>
            </p:cNvSpPr>
            <p:nvPr/>
          </p:nvSpPr>
          <p:spPr bwMode="auto">
            <a:xfrm>
              <a:off x="4224" y="1728"/>
              <a:ext cx="1185" cy="192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Currency         +$100</a:t>
              </a:r>
            </a:p>
          </p:txBody>
        </p:sp>
        <p:sp>
          <p:nvSpPr>
            <p:cNvPr id="23" name="Text Box 30"/>
            <p:cNvSpPr txBox="1">
              <a:spLocks noChangeArrowheads="1"/>
            </p:cNvSpPr>
            <p:nvPr/>
          </p:nvSpPr>
          <p:spPr bwMode="auto">
            <a:xfrm>
              <a:off x="1827" y="2397"/>
              <a:ext cx="1296" cy="63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… and pays for it by writing a check that is cashed either at the local bank or at a Federal Reserve Bank for currency.</a:t>
              </a:r>
            </a:p>
          </p:txBody>
        </p:sp>
        <p:grpSp>
          <p:nvGrpSpPr>
            <p:cNvPr id="24" name="Group 44"/>
            <p:cNvGrpSpPr>
              <a:grpSpLocks/>
            </p:cNvGrpSpPr>
            <p:nvPr/>
          </p:nvGrpSpPr>
          <p:grpSpPr bwMode="auto">
            <a:xfrm>
              <a:off x="573" y="1920"/>
              <a:ext cx="4341" cy="1239"/>
              <a:chOff x="573" y="1920"/>
              <a:chExt cx="4341" cy="1239"/>
            </a:xfrm>
          </p:grpSpPr>
          <p:sp>
            <p:nvSpPr>
              <p:cNvPr id="25" name="Rectangle 32"/>
              <p:cNvSpPr>
                <a:spLocks noChangeArrowheads="1"/>
              </p:cNvSpPr>
              <p:nvPr/>
            </p:nvSpPr>
            <p:spPr bwMode="auto">
              <a:xfrm>
                <a:off x="633" y="3015"/>
                <a:ext cx="4272" cy="144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33"/>
              <p:cNvSpPr>
                <a:spLocks noChangeArrowheads="1"/>
              </p:cNvSpPr>
              <p:nvPr/>
            </p:nvSpPr>
            <p:spPr bwMode="auto">
              <a:xfrm>
                <a:off x="4752" y="1920"/>
                <a:ext cx="162" cy="1230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AutoShape 34"/>
              <p:cNvSpPr>
                <a:spLocks noChangeArrowheads="1"/>
              </p:cNvSpPr>
              <p:nvPr/>
            </p:nvSpPr>
            <p:spPr bwMode="auto">
              <a:xfrm>
                <a:off x="573" y="2738"/>
                <a:ext cx="240" cy="412"/>
              </a:xfrm>
              <a:prstGeom prst="upArrow">
                <a:avLst>
                  <a:gd name="adj1" fmla="val 50000"/>
                  <a:gd name="adj2" fmla="val 42917"/>
                </a:avLst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898525" y="4552950"/>
            <a:ext cx="54022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Result: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FF9900"/>
                </a:solidFill>
              </a:rPr>
              <a:t>R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unchanged</a:t>
            </a:r>
            <a:r>
              <a:rPr lang="en-US" sz="2400" dirty="0"/>
              <a:t>, </a:t>
            </a:r>
            <a:r>
              <a:rPr lang="en-US" sz="2400" i="1" dirty="0">
                <a:solidFill>
                  <a:srgbClr val="FF9900"/>
                </a:solidFill>
              </a:rPr>
              <a:t>MB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</a:t>
            </a:r>
            <a:r>
              <a:rPr lang="en-US" sz="2400" dirty="0"/>
              <a:t> $</a:t>
            </a:r>
            <a:r>
              <a:rPr lang="en-US" sz="2400" dirty="0" smtClean="0"/>
              <a:t>100</a:t>
            </a:r>
            <a:endParaRPr lang="en-US" sz="2400" dirty="0">
              <a:solidFill>
                <a:srgbClr val="FF9900"/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4800600" y="1564282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/>
              <a:t>Federal Reserve Bank </a:t>
            </a:r>
            <a:r>
              <a:rPr lang="en-US" sz="2400" b="1" i="1" dirty="0" smtClean="0"/>
              <a:t>of NY</a:t>
            </a:r>
            <a:endParaRPr lang="en-US" sz="2400" b="1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1752600" y="133350"/>
            <a:ext cx="6025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Market Purchase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04800" y="1260475"/>
            <a:ext cx="4038600" cy="1752600"/>
            <a:chOff x="48" y="2016"/>
            <a:chExt cx="2544" cy="1104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336" y="2025"/>
              <a:ext cx="13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Assets</a:t>
              </a: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728" y="2016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Liabilities</a:t>
              </a: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48" y="2256"/>
              <a:ext cx="2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1344" y="2256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4572000" y="1260475"/>
            <a:ext cx="4038600" cy="1752600"/>
            <a:chOff x="48" y="2016"/>
            <a:chExt cx="2544" cy="1104"/>
          </a:xfrm>
        </p:grpSpPr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36" y="2025"/>
              <a:ext cx="13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Assets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728" y="2016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Liabilities</a:t>
              </a: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48" y="2256"/>
              <a:ext cx="2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344" y="2256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304800" y="3546476"/>
            <a:ext cx="4038600" cy="1477963"/>
            <a:chOff x="48" y="2016"/>
            <a:chExt cx="2544" cy="931"/>
          </a:xfrm>
        </p:grpSpPr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336" y="2025"/>
              <a:ext cx="13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Assets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1728" y="2016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Liabilities</a:t>
              </a: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48" y="2256"/>
              <a:ext cx="2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344" y="2256"/>
              <a:ext cx="0" cy="6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04800" y="89535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/>
              <a:t>Public: J Doe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4800600" y="890885"/>
            <a:ext cx="381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/>
              <a:t>Federal Reserve Bank </a:t>
            </a:r>
            <a:r>
              <a:rPr lang="en-US" sz="2400" b="1" i="1" dirty="0" smtClean="0"/>
              <a:t>of NY</a:t>
            </a:r>
            <a:endParaRPr lang="en-US" sz="2400" b="1" i="1" dirty="0"/>
          </a:p>
        </p:txBody>
      </p:sp>
      <p:grpSp>
        <p:nvGrpSpPr>
          <p:cNvPr id="20" name="Group 48"/>
          <p:cNvGrpSpPr>
            <a:grpSpLocks/>
          </p:cNvGrpSpPr>
          <p:nvPr/>
        </p:nvGrpSpPr>
        <p:grpSpPr bwMode="auto">
          <a:xfrm>
            <a:off x="304800" y="1646238"/>
            <a:ext cx="8348663" cy="404812"/>
            <a:chOff x="192" y="1683"/>
            <a:chExt cx="5259" cy="255"/>
          </a:xfrm>
        </p:grpSpPr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192" y="1728"/>
              <a:ext cx="1200" cy="192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Currency         -$100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4203" y="1728"/>
              <a:ext cx="1248" cy="192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Currency          +$100</a:t>
              </a:r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 rot="10800000">
              <a:off x="1356" y="1683"/>
              <a:ext cx="2865" cy="255"/>
            </a:xfrm>
            <a:prstGeom prst="rightArrow">
              <a:avLst>
                <a:gd name="adj1" fmla="val 50000"/>
                <a:gd name="adj2" fmla="val 280882"/>
              </a:avLst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304800" y="3253085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/>
              <a:t>Manhattan </a:t>
            </a:r>
            <a:r>
              <a:rPr lang="en-US" sz="2400" b="1" i="1" dirty="0" smtClean="0"/>
              <a:t>Commercial Bank</a:t>
            </a:r>
            <a:endParaRPr lang="en-US" sz="2400" b="1" i="1" dirty="0"/>
          </a:p>
        </p:txBody>
      </p:sp>
      <p:grpSp>
        <p:nvGrpSpPr>
          <p:cNvPr id="25" name="Group 50"/>
          <p:cNvGrpSpPr>
            <a:grpSpLocks/>
          </p:cNvGrpSpPr>
          <p:nvPr/>
        </p:nvGrpSpPr>
        <p:grpSpPr bwMode="auto">
          <a:xfrm>
            <a:off x="300038" y="2076450"/>
            <a:ext cx="6029325" cy="2552700"/>
            <a:chOff x="189" y="1954"/>
            <a:chExt cx="3798" cy="1608"/>
          </a:xfrm>
        </p:grpSpPr>
        <p:grpSp>
          <p:nvGrpSpPr>
            <p:cNvPr id="26" name="Group 45"/>
            <p:cNvGrpSpPr>
              <a:grpSpLocks/>
            </p:cNvGrpSpPr>
            <p:nvPr/>
          </p:nvGrpSpPr>
          <p:grpSpPr bwMode="auto">
            <a:xfrm>
              <a:off x="189" y="1954"/>
              <a:ext cx="3152" cy="1608"/>
              <a:chOff x="189" y="1954"/>
              <a:chExt cx="3152" cy="1608"/>
            </a:xfrm>
          </p:grpSpPr>
          <p:sp>
            <p:nvSpPr>
              <p:cNvPr id="28" name="Text Box 36"/>
              <p:cNvSpPr txBox="1">
                <a:spLocks noChangeArrowheads="1"/>
              </p:cNvSpPr>
              <p:nvPr/>
            </p:nvSpPr>
            <p:spPr bwMode="auto">
              <a:xfrm>
                <a:off x="1536" y="3168"/>
                <a:ext cx="1248" cy="32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J Doe’s</a:t>
                </a:r>
                <a:br>
                  <a:rPr lang="en-US" sz="1400"/>
                </a:br>
                <a:r>
                  <a:rPr lang="en-US" sz="1400"/>
                  <a:t>Deposits           -$100</a:t>
                </a:r>
              </a:p>
            </p:txBody>
          </p:sp>
          <p:sp>
            <p:nvSpPr>
              <p:cNvPr id="29" name="Rectangle 37"/>
              <p:cNvSpPr>
                <a:spLocks noChangeArrowheads="1"/>
              </p:cNvSpPr>
              <p:nvPr/>
            </p:nvSpPr>
            <p:spPr bwMode="auto">
              <a:xfrm>
                <a:off x="1440" y="2196"/>
                <a:ext cx="1182" cy="19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38"/>
              <p:cNvSpPr>
                <a:spLocks noChangeArrowheads="1"/>
              </p:cNvSpPr>
              <p:nvPr/>
            </p:nvSpPr>
            <p:spPr bwMode="auto">
              <a:xfrm rot="-1910515">
                <a:off x="2836" y="2128"/>
                <a:ext cx="144" cy="1392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AutoShape 39"/>
              <p:cNvSpPr>
                <a:spLocks noChangeArrowheads="1"/>
              </p:cNvSpPr>
              <p:nvPr/>
            </p:nvSpPr>
            <p:spPr bwMode="auto">
              <a:xfrm>
                <a:off x="2755" y="3301"/>
                <a:ext cx="586" cy="261"/>
              </a:xfrm>
              <a:prstGeom prst="leftArrow">
                <a:avLst>
                  <a:gd name="adj1" fmla="val 50000"/>
                  <a:gd name="adj2" fmla="val 56130"/>
                </a:avLst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Text Box 40"/>
              <p:cNvSpPr txBox="1">
                <a:spLocks noChangeArrowheads="1"/>
              </p:cNvSpPr>
              <p:nvPr/>
            </p:nvSpPr>
            <p:spPr bwMode="auto">
              <a:xfrm>
                <a:off x="189" y="1954"/>
                <a:ext cx="1248" cy="46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Deposits at Manhattan Commercial Bank        	       -$100</a:t>
                </a:r>
              </a:p>
            </p:txBody>
          </p:sp>
        </p:grp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2490" y="1983"/>
              <a:ext cx="1497" cy="5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J Doe takes deposits out of his checking account, which lowers Manhattan Commercial’s liabilities and assets…</a:t>
              </a:r>
            </a:p>
          </p:txBody>
        </p:sp>
      </p:grpSp>
      <p:grpSp>
        <p:nvGrpSpPr>
          <p:cNvPr id="34" name="Group 51"/>
          <p:cNvGrpSpPr>
            <a:grpSpLocks/>
          </p:cNvGrpSpPr>
          <p:nvPr/>
        </p:nvGrpSpPr>
        <p:grpSpPr bwMode="auto">
          <a:xfrm>
            <a:off x="304800" y="2332038"/>
            <a:ext cx="8239125" cy="2586037"/>
            <a:chOff x="192" y="2115"/>
            <a:chExt cx="5190" cy="1629"/>
          </a:xfrm>
        </p:grpSpPr>
        <p:sp>
          <p:nvSpPr>
            <p:cNvPr id="35" name="Text Box 30"/>
            <p:cNvSpPr txBox="1">
              <a:spLocks noChangeArrowheads="1"/>
            </p:cNvSpPr>
            <p:nvPr/>
          </p:nvSpPr>
          <p:spPr bwMode="auto">
            <a:xfrm>
              <a:off x="3456" y="2730"/>
              <a:ext cx="1296" cy="63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… by lowering reserves. By switching from reserves to currency, this then increases currency in circulation.</a:t>
              </a:r>
            </a:p>
          </p:txBody>
        </p:sp>
        <p:grpSp>
          <p:nvGrpSpPr>
            <p:cNvPr id="36" name="Group 47"/>
            <p:cNvGrpSpPr>
              <a:grpSpLocks/>
            </p:cNvGrpSpPr>
            <p:nvPr/>
          </p:nvGrpSpPr>
          <p:grpSpPr bwMode="auto">
            <a:xfrm>
              <a:off x="192" y="2115"/>
              <a:ext cx="5190" cy="1629"/>
              <a:chOff x="192" y="2115"/>
              <a:chExt cx="5190" cy="1629"/>
            </a:xfrm>
          </p:grpSpPr>
          <p:sp>
            <p:nvSpPr>
              <p:cNvPr id="37" name="Text Box 28"/>
              <p:cNvSpPr txBox="1">
                <a:spLocks noChangeArrowheads="1"/>
              </p:cNvSpPr>
              <p:nvPr/>
            </p:nvSpPr>
            <p:spPr bwMode="auto">
              <a:xfrm>
                <a:off x="192" y="3168"/>
                <a:ext cx="1248" cy="192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Reserves         -$100</a:t>
                </a:r>
              </a:p>
            </p:txBody>
          </p:sp>
          <p:sp>
            <p:nvSpPr>
              <p:cNvPr id="38" name="Text Box 29"/>
              <p:cNvSpPr txBox="1">
                <a:spLocks noChangeArrowheads="1"/>
              </p:cNvSpPr>
              <p:nvPr/>
            </p:nvSpPr>
            <p:spPr bwMode="auto">
              <a:xfrm>
                <a:off x="4197" y="2115"/>
                <a:ext cx="1185" cy="192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Reserves         -$100</a:t>
                </a:r>
              </a:p>
            </p:txBody>
          </p:sp>
          <p:sp>
            <p:nvSpPr>
              <p:cNvPr id="39" name="Rectangle 32"/>
              <p:cNvSpPr>
                <a:spLocks noChangeArrowheads="1"/>
              </p:cNvSpPr>
              <p:nvPr/>
            </p:nvSpPr>
            <p:spPr bwMode="auto">
              <a:xfrm>
                <a:off x="624" y="3600"/>
                <a:ext cx="4272" cy="144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AutoShape 42"/>
              <p:cNvSpPr>
                <a:spLocks noChangeArrowheads="1"/>
              </p:cNvSpPr>
              <p:nvPr/>
            </p:nvSpPr>
            <p:spPr bwMode="auto">
              <a:xfrm>
                <a:off x="4815" y="2322"/>
                <a:ext cx="288" cy="1413"/>
              </a:xfrm>
              <a:prstGeom prst="upArrow">
                <a:avLst>
                  <a:gd name="adj1" fmla="val 50000"/>
                  <a:gd name="adj2" fmla="val 122656"/>
                </a:avLst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43"/>
              <p:cNvSpPr>
                <a:spLocks noChangeArrowheads="1"/>
              </p:cNvSpPr>
              <p:nvPr/>
            </p:nvSpPr>
            <p:spPr bwMode="auto">
              <a:xfrm>
                <a:off x="567" y="3348"/>
                <a:ext cx="153" cy="387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4113213" y="4705350"/>
            <a:ext cx="493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Result: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FF9900"/>
                </a:solidFill>
              </a:rPr>
              <a:t>R</a:t>
            </a:r>
            <a:r>
              <a:rPr lang="en-US" sz="2400" i="1" dirty="0"/>
              <a:t> </a:t>
            </a:r>
            <a:r>
              <a:rPr lang="en-US" dirty="0">
                <a:sym typeface="Symbol" pitchFamily="18" charset="2"/>
              </a:rPr>
              <a:t></a:t>
            </a:r>
            <a:r>
              <a:rPr lang="en-US" sz="2400" dirty="0"/>
              <a:t> $100, </a:t>
            </a:r>
            <a:r>
              <a:rPr lang="en-US" sz="2400" i="1" dirty="0">
                <a:solidFill>
                  <a:srgbClr val="FF9900"/>
                </a:solidFill>
              </a:rPr>
              <a:t>MB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unchanged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648522" y="133350"/>
            <a:ext cx="7885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 from Deposit to Currency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-9525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1195685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/>
              <a:t>Manhattan </a:t>
            </a:r>
            <a:r>
              <a:rPr lang="en-US" sz="2400" b="1" i="1" dirty="0" smtClean="0"/>
              <a:t>Commercial Bank</a:t>
            </a:r>
            <a:endParaRPr lang="en-US" sz="2400" b="1" i="1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0" y="1195685"/>
            <a:ext cx="396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/>
              <a:t>Federal Reserve Bank </a:t>
            </a:r>
            <a:r>
              <a:rPr lang="en-US" sz="2400" b="1" i="1" dirty="0" smtClean="0"/>
              <a:t>of NY</a:t>
            </a:r>
            <a:endParaRPr lang="en-US" sz="2400" b="1" i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3400" y="1582739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Assets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43200" y="1568451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Liabilities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572000" y="1581151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Assets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858000" y="1568451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Liabilities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76200" y="1949451"/>
            <a:ext cx="403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4267200" y="1949451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2133600" y="1949451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6477000" y="1949451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29"/>
          <p:cNvGrpSpPr>
            <a:grpSpLocks/>
          </p:cNvGrpSpPr>
          <p:nvPr/>
        </p:nvGrpSpPr>
        <p:grpSpPr bwMode="auto">
          <a:xfrm>
            <a:off x="2138363" y="2025651"/>
            <a:ext cx="4262437" cy="1774825"/>
            <a:chOff x="1347" y="2304"/>
            <a:chExt cx="2685" cy="1118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347" y="2331"/>
              <a:ext cx="1200" cy="40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Discount  -$100</a:t>
              </a:r>
              <a:br>
                <a:rPr lang="en-US"/>
              </a:br>
              <a:r>
                <a:rPr lang="en-US"/>
                <a:t>Loan</a:t>
              </a:r>
            </a:p>
          </p:txBody>
        </p:sp>
        <p:sp>
          <p:nvSpPr>
            <p:cNvPr id="16" name="AutoShape 17"/>
            <p:cNvSpPr>
              <a:spLocks noChangeArrowheads="1"/>
            </p:cNvSpPr>
            <p:nvPr/>
          </p:nvSpPr>
          <p:spPr bwMode="auto">
            <a:xfrm rot="10800000">
              <a:off x="2538" y="2394"/>
              <a:ext cx="336" cy="246"/>
            </a:xfrm>
            <a:prstGeom prst="rightArrow">
              <a:avLst>
                <a:gd name="adj1" fmla="val 50000"/>
                <a:gd name="adj2" fmla="val 34146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2784" y="2304"/>
              <a:ext cx="1248" cy="40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Discount   +$100</a:t>
              </a:r>
              <a:br>
                <a:rPr lang="en-US"/>
              </a:br>
              <a:r>
                <a:rPr lang="en-US"/>
                <a:t>Loan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2049" y="2742"/>
              <a:ext cx="1296" cy="6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Commercial bank borrows from Fed in the Discount Market…</a:t>
              </a:r>
            </a:p>
          </p:txBody>
        </p:sp>
      </p:grpSp>
      <p:grpSp>
        <p:nvGrpSpPr>
          <p:cNvPr id="19" name="Group 31"/>
          <p:cNvGrpSpPr>
            <a:grpSpLocks/>
          </p:cNvGrpSpPr>
          <p:nvPr/>
        </p:nvGrpSpPr>
        <p:grpSpPr bwMode="auto">
          <a:xfrm>
            <a:off x="57150" y="2082800"/>
            <a:ext cx="8858250" cy="2863850"/>
            <a:chOff x="36" y="2340"/>
            <a:chExt cx="5580" cy="1804"/>
          </a:xfrm>
        </p:grpSpPr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6" y="2370"/>
              <a:ext cx="1248" cy="231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Reserves  +$100</a:t>
              </a: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4143" y="2340"/>
              <a:ext cx="1248" cy="231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Reserves  +$100</a:t>
              </a: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528" y="3447"/>
              <a:ext cx="4272" cy="144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4656" y="2577"/>
              <a:ext cx="180" cy="1014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432" y="2616"/>
              <a:ext cx="303" cy="975"/>
            </a:xfrm>
            <a:prstGeom prst="upArrow">
              <a:avLst>
                <a:gd name="adj1" fmla="val 50000"/>
                <a:gd name="adj2" fmla="val 80446"/>
              </a:avLst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4320" y="3464"/>
              <a:ext cx="1296" cy="6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… this increases the amount of reserves in the banking system </a:t>
              </a:r>
            </a:p>
          </p:txBody>
        </p:sp>
      </p:grp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457200" y="4083051"/>
            <a:ext cx="435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chemeClr val="tx2"/>
                </a:solidFill>
              </a:rPr>
              <a:t>Result:</a:t>
            </a:r>
            <a:r>
              <a:rPr lang="en-US" sz="2400"/>
              <a:t> </a:t>
            </a:r>
            <a:r>
              <a:rPr lang="en-US" sz="2400" i="1"/>
              <a:t>R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</a:t>
            </a:r>
            <a:r>
              <a:rPr lang="en-US" sz="2400"/>
              <a:t> $100, </a:t>
            </a:r>
            <a:r>
              <a:rPr lang="en-US" sz="2400" i="1"/>
              <a:t>MB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</a:t>
            </a:r>
            <a:r>
              <a:rPr lang="en-US" sz="2400"/>
              <a:t> $100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90800" y="133350"/>
            <a:ext cx="37859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Discount Loan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231" y="133350"/>
            <a:ext cx="7999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Controlling the Monetary Base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47900"/>
            <a:ext cx="2057400" cy="1543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1200150"/>
            <a:ext cx="6781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last few slides addressed control of the monetary base (</a:t>
            </a:r>
            <a:r>
              <a:rPr lang="en-US" sz="2800" b="1" i="1" dirty="0" smtClean="0"/>
              <a:t>not</a:t>
            </a:r>
            <a:r>
              <a:rPr lang="en-US" sz="2800" b="1" dirty="0" smtClean="0"/>
              <a:t> the money supply).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 Note that the Fed has better control over the monetary base than over reserves!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This is because it is hard to control shifts from deposits to currency and hard to control excess reserves.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ltiplic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2862262"/>
            <a:ext cx="3395663" cy="1690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133350"/>
            <a:ext cx="4662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Mul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tiplier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1733550"/>
            <a:ext cx="495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multiplier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amount by which a change in the monetary base is multiplied to calculate the final change in the money supply</a:t>
            </a:r>
            <a:endParaRPr lang="en-US" sz="2800" b="1" dirty="0" smtClean="0"/>
          </a:p>
        </p:txBody>
      </p:sp>
      <p:pic>
        <p:nvPicPr>
          <p:cNvPr id="5" name="Picture 4" descr="COA_mon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276350"/>
            <a:ext cx="20574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5422" y="133350"/>
            <a:ext cx="4834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 Mul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tiplier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1504950"/>
            <a:ext cx="5410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 multiplier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amount by which a change in </a:t>
            </a:r>
            <a:r>
              <a:rPr lang="en-US" sz="2800" b="1" dirty="0" smtClean="0"/>
              <a:t>reserves is </a:t>
            </a:r>
            <a:r>
              <a:rPr lang="en-US" sz="2800" b="1" dirty="0" smtClean="0"/>
              <a:t>multiplied to calculate the final change in </a:t>
            </a:r>
            <a:r>
              <a:rPr lang="en-US" sz="2800" b="1" dirty="0" smtClean="0"/>
              <a:t>deposits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Note: The deposit multiplier differs from the money multiplier.</a:t>
            </a:r>
            <a:endParaRPr lang="en-US" sz="2800" b="1" dirty="0" smtClean="0"/>
          </a:p>
        </p:txBody>
      </p:sp>
      <p:pic>
        <p:nvPicPr>
          <p:cNvPr id="5" name="Picture 4" descr="multiplic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2862262"/>
            <a:ext cx="3395663" cy="1690688"/>
          </a:xfrm>
          <a:prstGeom prst="rect">
            <a:avLst/>
          </a:prstGeom>
        </p:spPr>
      </p:pic>
      <p:pic>
        <p:nvPicPr>
          <p:cNvPr id="6" name="Picture 5" descr="banker_correspond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12520"/>
            <a:ext cx="2373630" cy="184023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9837" y="133350"/>
            <a:ext cx="3980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Currency Drain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1102876"/>
            <a:ext cx="4876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currency drain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increase in currency held outside the </a:t>
            </a:r>
            <a:r>
              <a:rPr lang="en-US" sz="2800" b="1" dirty="0" smtClean="0"/>
              <a:t>banks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Such a drain reduces the amount of banks’ reserves, thereby decreasing the amount that banks can loan and reducing the money multiplier.</a:t>
            </a:r>
            <a:endParaRPr lang="en-US" sz="2800" b="1" dirty="0" smtClean="0"/>
          </a:p>
        </p:txBody>
      </p:sp>
      <p:pic>
        <p:nvPicPr>
          <p:cNvPr id="4" name="Picture 3" descr="dra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09750"/>
            <a:ext cx="2988945" cy="23774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633413" y="1955800"/>
            <a:ext cx="7596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4268788" y="1955800"/>
            <a:ext cx="14287" cy="1920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684338" y="1281112"/>
            <a:ext cx="171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Assets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394325" y="1276350"/>
            <a:ext cx="1714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Liabilities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884238" y="2152650"/>
            <a:ext cx="3171825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Securities         -$100</a:t>
            </a:r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850900" y="2481262"/>
            <a:ext cx="3228975" cy="938213"/>
            <a:chOff x="528" y="2367"/>
            <a:chExt cx="2034" cy="591"/>
          </a:xfrm>
        </p:grpSpPr>
        <p:sp>
          <p:nvSpPr>
            <p:cNvPr id="9" name="AutoShape 14"/>
            <p:cNvSpPr>
              <a:spLocks noChangeArrowheads="1"/>
            </p:cNvSpPr>
            <p:nvPr/>
          </p:nvSpPr>
          <p:spPr bwMode="auto">
            <a:xfrm>
              <a:off x="1521" y="2367"/>
              <a:ext cx="288" cy="315"/>
            </a:xfrm>
            <a:prstGeom prst="downArrow">
              <a:avLst>
                <a:gd name="adj1" fmla="val 50000"/>
                <a:gd name="adj2" fmla="val 27344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528" y="2670"/>
              <a:ext cx="2034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Reserves          +$100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38843" y="133350"/>
            <a:ext cx="7924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 Creation (Single Bank)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3576" y="133350"/>
            <a:ext cx="3843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Supply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1696581"/>
            <a:ext cx="350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Players in the process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Federal Reserve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banks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depositors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borrowers</a:t>
            </a:r>
            <a:endParaRPr lang="en-US" sz="2800" b="1" dirty="0" smtClean="0"/>
          </a:p>
        </p:txBody>
      </p:sp>
      <p:pic>
        <p:nvPicPr>
          <p:cNvPr id="5" name="Picture 4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171700"/>
            <a:ext cx="20574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>
            <a:off x="633413" y="1955800"/>
            <a:ext cx="7596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 flipV="1">
            <a:off x="4268788" y="1955800"/>
            <a:ext cx="14287" cy="1920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684338" y="1281112"/>
            <a:ext cx="171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Assets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5394325" y="1276350"/>
            <a:ext cx="1714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Liabilities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84238" y="2152650"/>
            <a:ext cx="3171825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Securities         -$100</a:t>
            </a:r>
          </a:p>
        </p:txBody>
      </p: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850900" y="2481262"/>
            <a:ext cx="3228975" cy="938213"/>
            <a:chOff x="528" y="2367"/>
            <a:chExt cx="2034" cy="591"/>
          </a:xfrm>
        </p:grpSpPr>
        <p:sp>
          <p:nvSpPr>
            <p:cNvPr id="8" name="AutoShape 14"/>
            <p:cNvSpPr>
              <a:spLocks noChangeArrowheads="1"/>
            </p:cNvSpPr>
            <p:nvPr/>
          </p:nvSpPr>
          <p:spPr bwMode="auto">
            <a:xfrm>
              <a:off x="1521" y="2367"/>
              <a:ext cx="288" cy="315"/>
            </a:xfrm>
            <a:prstGeom prst="downArrow">
              <a:avLst>
                <a:gd name="adj1" fmla="val 50000"/>
                <a:gd name="adj2" fmla="val 27344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528" y="2670"/>
              <a:ext cx="2034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Reserves          +$100</a:t>
              </a:r>
            </a:p>
          </p:txBody>
        </p:sp>
      </p:grp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831850" y="3671887"/>
            <a:ext cx="3228975" cy="4572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Loans	               +$100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718050" y="2171700"/>
            <a:ext cx="3228975" cy="4572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Deposits          +$100</a:t>
            </a:r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 rot="2596652">
            <a:off x="4356100" y="2509837"/>
            <a:ext cx="528638" cy="1385888"/>
          </a:xfrm>
          <a:prstGeom prst="upArrow">
            <a:avLst>
              <a:gd name="adj1" fmla="val 50000"/>
              <a:gd name="adj2" fmla="val 65541"/>
            </a:avLst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843" y="133350"/>
            <a:ext cx="7924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 Creation (Single Bank)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>
            <a:off x="633413" y="1955800"/>
            <a:ext cx="7596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 flipV="1">
            <a:off x="4268788" y="1955800"/>
            <a:ext cx="14287" cy="15544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684338" y="1281112"/>
            <a:ext cx="171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Assets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5394325" y="1276350"/>
            <a:ext cx="1714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Liabilities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84238" y="2152650"/>
            <a:ext cx="3171825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Securities         -$100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850900" y="2962275"/>
            <a:ext cx="3228975" cy="4572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Loans                </a:t>
            </a:r>
            <a:r>
              <a:rPr lang="en-US" sz="2400" dirty="0"/>
              <a:t>+$100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843" y="133350"/>
            <a:ext cx="7924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 Creation (Single Bank)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71500" y="180975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Fleet Bank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762500" y="180975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/>
              <a:t>Bank </a:t>
            </a:r>
            <a:r>
              <a:rPr lang="en-US" sz="2400" b="1" i="1" dirty="0" smtClean="0"/>
              <a:t>One</a:t>
            </a:r>
            <a:endParaRPr lang="en-US" sz="2400" b="1" i="1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9600" y="2281238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Assets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19400" y="226695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Liabilities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648200" y="227965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Assets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934200" y="226695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Liabilities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152400" y="2647950"/>
            <a:ext cx="403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343400" y="2647950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2209800" y="264795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6553200" y="264795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95250" y="2733675"/>
            <a:ext cx="2071688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Reserves    +$100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2262188" y="2738438"/>
            <a:ext cx="200025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Deposits   +$100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90488" y="2728913"/>
            <a:ext cx="2071687" cy="366712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Reserves    +$10</a:t>
            </a: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76200" y="3438525"/>
            <a:ext cx="2071688" cy="366713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Loans           +$90</a:t>
            </a:r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6672263" y="2747963"/>
            <a:ext cx="2000250" cy="366712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Deposits      +$90</a:t>
            </a: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4343400" y="2752725"/>
            <a:ext cx="2071688" cy="366713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Reserves    +$90</a:t>
            </a: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4357688" y="3533775"/>
            <a:ext cx="2071687" cy="36671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Loans           +$81</a:t>
            </a:r>
          </a:p>
        </p:txBody>
      </p:sp>
      <p:sp>
        <p:nvSpPr>
          <p:cNvPr id="19" name="AutoShape 39"/>
          <p:cNvSpPr>
            <a:spLocks noChangeArrowheads="1"/>
          </p:cNvSpPr>
          <p:nvPr/>
        </p:nvSpPr>
        <p:spPr bwMode="auto">
          <a:xfrm rot="4849564">
            <a:off x="4077494" y="1551782"/>
            <a:ext cx="700087" cy="3714750"/>
          </a:xfrm>
          <a:prstGeom prst="upArrow">
            <a:avLst>
              <a:gd name="adj1" fmla="val 50000"/>
              <a:gd name="adj2" fmla="val 132653"/>
            </a:avLst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4352925" y="2747963"/>
            <a:ext cx="2071688" cy="366712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Reserves        +$9</a:t>
            </a:r>
          </a:p>
        </p:txBody>
      </p:sp>
      <p:sp>
        <p:nvSpPr>
          <p:cNvPr id="21" name="AutoShape 40"/>
          <p:cNvSpPr>
            <a:spLocks noChangeArrowheads="1"/>
          </p:cNvSpPr>
          <p:nvPr/>
        </p:nvSpPr>
        <p:spPr bwMode="auto">
          <a:xfrm>
            <a:off x="1062038" y="3024188"/>
            <a:ext cx="428625" cy="3714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41"/>
          <p:cNvSpPr>
            <a:spLocks noChangeArrowheads="1"/>
          </p:cNvSpPr>
          <p:nvPr/>
        </p:nvSpPr>
        <p:spPr bwMode="auto">
          <a:xfrm>
            <a:off x="5100638" y="3105150"/>
            <a:ext cx="428625" cy="3714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42"/>
          <p:cNvSpPr>
            <a:spLocks noChangeArrowheads="1"/>
          </p:cNvSpPr>
          <p:nvPr/>
        </p:nvSpPr>
        <p:spPr bwMode="auto">
          <a:xfrm rot="4793646">
            <a:off x="7529513" y="2338388"/>
            <a:ext cx="700087" cy="2452687"/>
          </a:xfrm>
          <a:prstGeom prst="upArrow">
            <a:avLst>
              <a:gd name="adj1" fmla="val 50000"/>
              <a:gd name="adj2" fmla="val 87585"/>
            </a:avLst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6200" y="133350"/>
            <a:ext cx="8996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 Creation (Banking System)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4705350"/>
            <a:ext cx="80010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(assuming 10% Reserve Requirement and $100 increase in reserves)</a:t>
            </a:r>
          </a:p>
        </p:txBody>
      </p:sp>
      <p:graphicFrame>
        <p:nvGraphicFramePr>
          <p:cNvPr id="4" name="Group 4"/>
          <p:cNvGraphicFramePr>
            <a:graphicFrameLocks/>
          </p:cNvGraphicFramePr>
          <p:nvPr/>
        </p:nvGraphicFramePr>
        <p:xfrm>
          <a:off x="609600" y="971550"/>
          <a:ext cx="7848600" cy="3621024"/>
        </p:xfrm>
        <a:graphic>
          <a:graphicData uri="http://schemas.openxmlformats.org/drawingml/2006/table">
            <a:tbl>
              <a:tblPr/>
              <a:tblGrid>
                <a:gridCol w="2895600"/>
                <a:gridCol w="1600200"/>
                <a:gridCol w="1390650"/>
                <a:gridCol w="1962150"/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Bank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Increase in Deposits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Increase in Loans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Increase in Reserves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Manhattan Commercial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Fleet Bank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Bank 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Bank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Bank 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65.61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Bank 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65.61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For All Banks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" y="133350"/>
            <a:ext cx="8996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 Creation (Banking System)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33350"/>
            <a:ext cx="8996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 Creation (Banking System)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multiplic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2862262"/>
            <a:ext cx="3395663" cy="1690688"/>
          </a:xfrm>
          <a:prstGeom prst="rect">
            <a:avLst/>
          </a:prstGeom>
        </p:spPr>
      </p:pic>
      <p:pic>
        <p:nvPicPr>
          <p:cNvPr id="4" name="Picture 3" descr="banker_correspond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12520"/>
            <a:ext cx="2373630" cy="1840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1570494"/>
            <a:ext cx="472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Note: If a bank buys securities from the public rather than making loans, the check will be deposited at another bank and the same progression will result as for a loan.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1352550"/>
            <a:ext cx="7772400" cy="3140075"/>
          </a:xfrm>
          <a:prstGeom prst="rect">
            <a:avLst/>
          </a:prstGeom>
        </p:spPr>
        <p:txBody>
          <a:bodyPr lIns="90488" tIns="44450" rIns="90488" bIns="44450"/>
          <a:lstStyle/>
          <a:p>
            <a:pPr marL="0" marR="0" lvl="0" indent="317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0" algn="r"/>
                <a:tab pos="3657600" algn="l"/>
                <a:tab pos="5486400" algn="l"/>
              </a:tabLst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Banking System</a:t>
            </a:r>
          </a:p>
          <a:p>
            <a:pPr marL="0" marR="0" lvl="0" indent="3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0" algn="r"/>
                <a:tab pos="3657600" algn="l"/>
                <a:tab pos="5486400" algn="l"/>
              </a:tabLst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Assets 		Liabilities</a:t>
            </a:r>
          </a:p>
          <a:p>
            <a:pPr marL="0" marR="0" lvl="0" indent="3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0" algn="r"/>
                <a:tab pos="3657600" algn="l"/>
                <a:tab pos="5486400" algn="l"/>
              </a:tabLst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Securities	– $100	Deposits	+ $1000</a:t>
            </a:r>
          </a:p>
          <a:p>
            <a:pPr marL="0" marR="0" lvl="0" indent="3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0" algn="r"/>
                <a:tab pos="3657600" algn="l"/>
                <a:tab pos="5486400" algn="l"/>
              </a:tabLst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Reserves	+ $100</a:t>
            </a:r>
          </a:p>
          <a:p>
            <a:pPr marL="0" marR="0" lvl="0" indent="3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3200" algn="r"/>
                <a:tab pos="3657600" algn="l"/>
                <a:tab pos="5486400" algn="l"/>
              </a:tabLst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Loans	+ $1000</a:t>
            </a: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769938" y="2384425"/>
            <a:ext cx="699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195763" y="1927224"/>
            <a:ext cx="0" cy="219456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133350"/>
            <a:ext cx="8996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 Creation (Banking System)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3350"/>
            <a:ext cx="8517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 Creation (Simple Model)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2190750"/>
            <a:ext cx="64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demand deposits in banking system</a:t>
            </a:r>
          </a:p>
          <a:p>
            <a:r>
              <a:rPr lang="en-US" sz="2800" b="1" dirty="0" smtClean="0"/>
              <a:t>r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required reserve ratio</a:t>
            </a:r>
          </a:p>
          <a:p>
            <a:r>
              <a:rPr lang="en-US" sz="2800" b="1" dirty="0" smtClean="0"/>
              <a:t>R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reserves in banking system</a:t>
            </a:r>
          </a:p>
          <a:p>
            <a:r>
              <a:rPr lang="en-US" sz="2800" b="1" dirty="0" smtClean="0"/>
              <a:t>RR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required reserves in banking system</a:t>
            </a:r>
          </a:p>
          <a:p>
            <a:r>
              <a:rPr lang="en-US" sz="2800" b="1" dirty="0" smtClean="0"/>
              <a:t>ER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excess reserves in banking system</a:t>
            </a:r>
            <a:endParaRPr lang="en-US" sz="2800" b="1" dirty="0" smtClean="0"/>
          </a:p>
          <a:p>
            <a:r>
              <a:rPr lang="en-US" sz="2800" b="1" dirty="0" smtClean="0"/>
              <a:t>deposit multiplier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1/r</a:t>
            </a:r>
            <a:endParaRPr lang="en-US" sz="28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66800" y="81915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8000" b="1" dirty="0" smtClean="0">
                <a:latin typeface="Times New Roman"/>
                <a:cs typeface="Times New Roman"/>
              </a:rPr>
              <a:t>Δ</a:t>
            </a:r>
            <a:r>
              <a:rPr lang="en-US" sz="8000" b="1" dirty="0" smtClean="0"/>
              <a:t>D </a:t>
            </a:r>
            <a:r>
              <a:rPr lang="en-US" sz="8000" b="1" dirty="0" smtClean="0"/>
              <a:t>= </a:t>
            </a:r>
            <a:r>
              <a:rPr lang="en-US" sz="8000" b="1" dirty="0" smtClean="0"/>
              <a:t>(1/r)</a:t>
            </a:r>
            <a:r>
              <a:rPr lang="el-GR" sz="8000" b="1" dirty="0" smtClean="0">
                <a:latin typeface="Times New Roman"/>
                <a:cs typeface="Times New Roman"/>
              </a:rPr>
              <a:t> </a:t>
            </a:r>
            <a:r>
              <a:rPr lang="el-GR" sz="8000" b="1" dirty="0" smtClean="0">
                <a:latin typeface="Times New Roman"/>
                <a:cs typeface="Times New Roman"/>
              </a:rPr>
              <a:t>Δ</a:t>
            </a:r>
            <a:r>
              <a:rPr lang="en-US" sz="8000" b="1" dirty="0" smtClean="0"/>
              <a:t>R</a:t>
            </a:r>
            <a:endParaRPr lang="en-US" sz="8000" b="1" dirty="0" smtClean="0"/>
          </a:p>
        </p:txBody>
      </p:sp>
      <p:pic>
        <p:nvPicPr>
          <p:cNvPr id="7" name="Picture 6" descr="m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19350"/>
            <a:ext cx="203766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2054007"/>
            <a:ext cx="6400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 = RR + ER</a:t>
            </a:r>
          </a:p>
          <a:p>
            <a:r>
              <a:rPr lang="en-US" sz="2800" b="1" dirty="0" smtClean="0"/>
              <a:t>R = RR	(assume no excess reserves)</a:t>
            </a:r>
          </a:p>
          <a:p>
            <a:r>
              <a:rPr lang="en-US" sz="2800" b="1" dirty="0" smtClean="0"/>
              <a:t>RR = </a:t>
            </a:r>
            <a:r>
              <a:rPr lang="en-US" sz="2800" b="1" dirty="0" err="1" smtClean="0"/>
              <a:t>rD</a:t>
            </a:r>
            <a:endParaRPr lang="en-US" sz="2800" b="1" dirty="0" smtClean="0"/>
          </a:p>
          <a:p>
            <a:r>
              <a:rPr lang="en-US" sz="2800" b="1" dirty="0" smtClean="0"/>
              <a:t>R = </a:t>
            </a:r>
            <a:r>
              <a:rPr lang="en-US" sz="2800" b="1" dirty="0" err="1" smtClean="0"/>
              <a:t>rD</a:t>
            </a:r>
            <a:endParaRPr lang="en-US" sz="2800" b="1" dirty="0" smtClean="0"/>
          </a:p>
          <a:p>
            <a:r>
              <a:rPr lang="en-US" sz="2800" b="1" dirty="0" smtClean="0"/>
              <a:t>D = (1/r)R</a:t>
            </a:r>
          </a:p>
          <a:p>
            <a:r>
              <a:rPr lang="el-GR" sz="2800" b="1" dirty="0" smtClean="0">
                <a:latin typeface="Times New Roman"/>
                <a:cs typeface="Times New Roman"/>
              </a:rPr>
              <a:t>Δ</a:t>
            </a:r>
            <a:r>
              <a:rPr lang="en-US" sz="2800" b="1" dirty="0" smtClean="0"/>
              <a:t>D </a:t>
            </a:r>
            <a:r>
              <a:rPr lang="en-US" sz="2800" b="1" dirty="0" smtClean="0"/>
              <a:t>= (</a:t>
            </a:r>
            <a:r>
              <a:rPr lang="en-US" sz="2800" b="1" dirty="0" smtClean="0"/>
              <a:t>1/r)</a:t>
            </a:r>
            <a:r>
              <a:rPr lang="el-GR" sz="2800" b="1" dirty="0" smtClean="0">
                <a:latin typeface="Times New Roman"/>
                <a:cs typeface="Times New Roman"/>
              </a:rPr>
              <a:t>Δ</a:t>
            </a:r>
            <a:r>
              <a:rPr lang="en-US" sz="2800" b="1" dirty="0" smtClean="0"/>
              <a:t>R</a:t>
            </a:r>
          </a:p>
          <a:p>
            <a:r>
              <a:rPr lang="en-US" sz="2800" b="1" dirty="0" smtClean="0">
                <a:sym typeface="Symbol"/>
              </a:rPr>
              <a:t></a:t>
            </a:r>
            <a:r>
              <a:rPr lang="en-US" sz="2800" b="1" dirty="0" smtClean="0"/>
              <a:t>deposit </a:t>
            </a:r>
            <a:r>
              <a:rPr lang="en-US" sz="2800" b="1" dirty="0" smtClean="0"/>
              <a:t>multiplier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</a:t>
            </a:r>
            <a:r>
              <a:rPr lang="en-US" sz="2800" b="1" dirty="0" smtClean="0"/>
              <a:t>1/r</a:t>
            </a:r>
            <a:endParaRPr lang="en-US" sz="2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66800" y="81915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8000" b="1" dirty="0" smtClean="0">
                <a:latin typeface="Times New Roman"/>
                <a:cs typeface="Times New Roman"/>
              </a:rPr>
              <a:t>Δ</a:t>
            </a:r>
            <a:r>
              <a:rPr lang="en-US" sz="8000" b="1" dirty="0" smtClean="0"/>
              <a:t>D </a:t>
            </a:r>
            <a:r>
              <a:rPr lang="en-US" sz="8000" b="1" dirty="0" smtClean="0"/>
              <a:t>= </a:t>
            </a:r>
            <a:r>
              <a:rPr lang="en-US" sz="8000" b="1" dirty="0" smtClean="0"/>
              <a:t>(1/r)</a:t>
            </a:r>
            <a:r>
              <a:rPr lang="el-GR" sz="8000" b="1" dirty="0" smtClean="0">
                <a:latin typeface="Times New Roman"/>
                <a:cs typeface="Times New Roman"/>
              </a:rPr>
              <a:t> Δ</a:t>
            </a:r>
            <a:r>
              <a:rPr lang="en-US" sz="8000" b="1" dirty="0" smtClean="0"/>
              <a:t>R</a:t>
            </a:r>
            <a:endParaRPr lang="en-US" sz="8000" b="1" dirty="0" smtClean="0"/>
          </a:p>
        </p:txBody>
      </p:sp>
      <p:pic>
        <p:nvPicPr>
          <p:cNvPr id="5" name="Picture 4" descr="m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19350"/>
            <a:ext cx="203766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1000" y="133350"/>
            <a:ext cx="8517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 Creation (Simple Model)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2249" y="133350"/>
            <a:ext cx="67425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Critique of Simple Model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riticis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276350"/>
            <a:ext cx="3476625" cy="3467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2266950"/>
            <a:ext cx="449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Deposit creation stops if: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loan proceeds kept in cash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banks keep excess reserves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7342" y="133350"/>
            <a:ext cx="6295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Market Operation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1276350"/>
            <a:ext cx="6019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When the Fed conducts an open market operation, the ultimate change in the money supply is larger than the initiating open market </a:t>
            </a:r>
            <a:r>
              <a:rPr lang="en-US" sz="2800" b="1" dirty="0" smtClean="0"/>
              <a:t>operation.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Banks </a:t>
            </a:r>
            <a:r>
              <a:rPr lang="en-US" sz="2800" b="1" dirty="0" smtClean="0"/>
              <a:t>use excess reserves from the open market operation to make loans, which multiplies the effect.</a:t>
            </a:r>
            <a:endParaRPr lang="en-US" sz="2800" b="1" dirty="0" smtClean="0"/>
          </a:p>
        </p:txBody>
      </p:sp>
      <p:pic>
        <p:nvPicPr>
          <p:cNvPr id="4" name="Picture 3" descr="oper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2047875"/>
            <a:ext cx="2409825" cy="1895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7689" y="133350"/>
            <a:ext cx="7314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Policy Tools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971550"/>
            <a:ext cx="5410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traditional tools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required reserve ratios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discount rate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open market operations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additional (new) tools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interest on reserves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term auction facility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primary dealer credit facility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term securities lending facility</a:t>
            </a:r>
          </a:p>
        </p:txBody>
      </p:sp>
      <p:pic>
        <p:nvPicPr>
          <p:cNvPr id="4" name="Picture 3" descr="too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97819"/>
            <a:ext cx="3429000" cy="287893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mo_mobiu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1428750"/>
            <a:ext cx="6800850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7342" y="133350"/>
            <a:ext cx="6295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Market Operation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mo_tal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047750"/>
            <a:ext cx="4819650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7342" y="133350"/>
            <a:ext cx="6295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Market Operation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3350"/>
            <a:ext cx="9181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 Creation (Extended Model)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dra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76350"/>
            <a:ext cx="2057400" cy="16364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scrooge-mcdu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81350"/>
            <a:ext cx="2057400" cy="16253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19400" y="1809750"/>
            <a:ext cx="601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 more robust model needs to account for people converting loans to currency (currency drain) and banks holding additional reserves beyond required reserves (excess reserves).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1642" y="133350"/>
            <a:ext cx="4662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Multiplier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2710755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money supply</a:t>
            </a:r>
          </a:p>
          <a:p>
            <a:r>
              <a:rPr lang="en-US" sz="2800" b="1" dirty="0" smtClean="0"/>
              <a:t>m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money multiplier</a:t>
            </a:r>
          </a:p>
          <a:p>
            <a:r>
              <a:rPr lang="en-US" sz="2800" b="1" dirty="0" smtClean="0"/>
              <a:t>MB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monetary base</a:t>
            </a:r>
            <a:endParaRPr lang="en-US" sz="2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66800" y="81915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M </a:t>
            </a:r>
            <a:r>
              <a:rPr lang="en-US" sz="8000" b="1" dirty="0" smtClean="0"/>
              <a:t>= </a:t>
            </a:r>
            <a:r>
              <a:rPr lang="en-US" sz="8000" b="1" dirty="0" err="1" smtClean="0"/>
              <a:t>mMB</a:t>
            </a:r>
            <a:endParaRPr lang="en-US" sz="8000" b="1" dirty="0" smtClean="0"/>
          </a:p>
        </p:txBody>
      </p:sp>
      <p:pic>
        <p:nvPicPr>
          <p:cNvPr id="5" name="Picture 4" descr="m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19350"/>
            <a:ext cx="203766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1642" y="133350"/>
            <a:ext cx="4662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Multiplier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2306181"/>
            <a:ext cx="6629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</a:t>
            </a:r>
            <a:r>
              <a:rPr lang="en-US" sz="2800" b="1" dirty="0" smtClean="0"/>
              <a:t>deposits in the banking system</a:t>
            </a:r>
            <a:endParaRPr lang="en-US" sz="2800" b="1" dirty="0" smtClean="0"/>
          </a:p>
          <a:p>
            <a:r>
              <a:rPr lang="en-US" sz="2800" b="1" dirty="0" smtClean="0"/>
              <a:t>C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currency in circulation</a:t>
            </a:r>
          </a:p>
          <a:p>
            <a:r>
              <a:rPr lang="en-US" sz="2800" b="1" dirty="0" smtClean="0"/>
              <a:t>ER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excess reserves in the banking system</a:t>
            </a:r>
          </a:p>
          <a:p>
            <a:r>
              <a:rPr lang="en-US" sz="2800" b="1" dirty="0" smtClean="0"/>
              <a:t>c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ratio of currency to deposits</a:t>
            </a:r>
          </a:p>
          <a:p>
            <a:r>
              <a:rPr lang="en-US" sz="2800" b="1" dirty="0" smtClean="0"/>
              <a:t>e = ratio of excess reserves to deposits</a:t>
            </a:r>
            <a:endParaRPr lang="en-US" sz="2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66800" y="81915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M </a:t>
            </a:r>
            <a:r>
              <a:rPr lang="en-US" sz="8000" b="1" dirty="0" smtClean="0"/>
              <a:t>= </a:t>
            </a:r>
            <a:r>
              <a:rPr lang="en-US" sz="8000" b="1" dirty="0" err="1" smtClean="0"/>
              <a:t>mMB</a:t>
            </a:r>
            <a:endParaRPr lang="en-US" sz="8000" b="1" dirty="0" smtClean="0"/>
          </a:p>
        </p:txBody>
      </p:sp>
      <p:pic>
        <p:nvPicPr>
          <p:cNvPr id="5" name="Picture 4" descr="m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19350"/>
            <a:ext cx="203766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1642" y="133350"/>
            <a:ext cx="4662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Multiplier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11455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Assume currency and excess reserves grow proportionally to deposits (i.e., assume c &amp; e are constants in equilibrium).</a:t>
            </a:r>
            <a:endParaRPr lang="en-US" sz="2800" b="1" dirty="0" smtClean="0"/>
          </a:p>
          <a:p>
            <a:r>
              <a:rPr lang="en-US" sz="2800" b="1" dirty="0" smtClean="0"/>
              <a:t>c = C/D</a:t>
            </a:r>
          </a:p>
          <a:p>
            <a:r>
              <a:rPr lang="en-US" sz="2800" b="1" dirty="0" smtClean="0"/>
              <a:t>e = ER/D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81915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M </a:t>
            </a:r>
            <a:r>
              <a:rPr lang="en-US" sz="8000" b="1" dirty="0" smtClean="0"/>
              <a:t>= </a:t>
            </a:r>
            <a:r>
              <a:rPr lang="en-US" sz="8000" b="1" dirty="0" err="1" smtClean="0"/>
              <a:t>mMB</a:t>
            </a:r>
            <a:endParaRPr lang="en-US" sz="8000" b="1" dirty="0" smtClean="0"/>
          </a:p>
        </p:txBody>
      </p:sp>
      <p:pic>
        <p:nvPicPr>
          <p:cNvPr id="5" name="Picture 4" descr="m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19350"/>
            <a:ext cx="203766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1642" y="133350"/>
            <a:ext cx="4662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Multiplier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11455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 = RR + ER</a:t>
            </a:r>
          </a:p>
          <a:p>
            <a:r>
              <a:rPr lang="en-US" sz="2800" b="1" dirty="0" smtClean="0"/>
              <a:t>RR = </a:t>
            </a:r>
            <a:r>
              <a:rPr lang="en-US" sz="2800" b="1" dirty="0" err="1" smtClean="0"/>
              <a:t>rD</a:t>
            </a:r>
            <a:endParaRPr lang="en-US" sz="2800" b="1" dirty="0" smtClean="0"/>
          </a:p>
          <a:p>
            <a:r>
              <a:rPr lang="en-US" sz="2800" b="1" dirty="0" smtClean="0"/>
              <a:t>R = </a:t>
            </a:r>
            <a:r>
              <a:rPr lang="en-US" sz="2800" b="1" dirty="0" err="1" smtClean="0"/>
              <a:t>rD</a:t>
            </a:r>
            <a:r>
              <a:rPr lang="en-US" sz="2800" b="1" dirty="0" smtClean="0"/>
              <a:t> + ER</a:t>
            </a:r>
          </a:p>
          <a:p>
            <a:r>
              <a:rPr lang="en-US" sz="2800" b="1" dirty="0" smtClean="0"/>
              <a:t>MB = R + C = </a:t>
            </a:r>
            <a:r>
              <a:rPr lang="en-US" sz="2800" b="1" dirty="0" err="1" smtClean="0"/>
              <a:t>rD</a:t>
            </a:r>
            <a:r>
              <a:rPr lang="en-US" sz="2800" b="1" dirty="0" smtClean="0"/>
              <a:t> + ER + C</a:t>
            </a:r>
          </a:p>
          <a:p>
            <a:r>
              <a:rPr lang="en-US" sz="2800" b="1" dirty="0" smtClean="0"/>
              <a:t>MB = </a:t>
            </a:r>
            <a:r>
              <a:rPr lang="en-US" sz="2800" b="1" dirty="0" err="1" smtClean="0"/>
              <a:t>rD</a:t>
            </a:r>
            <a:r>
              <a:rPr lang="en-US" sz="2800" b="1" dirty="0" smtClean="0"/>
              <a:t> + </a:t>
            </a:r>
            <a:r>
              <a:rPr lang="en-US" sz="2800" b="1" dirty="0" err="1" smtClean="0"/>
              <a:t>eD</a:t>
            </a:r>
            <a:r>
              <a:rPr lang="en-US" sz="2800" b="1" dirty="0" smtClean="0"/>
              <a:t> + </a:t>
            </a:r>
            <a:r>
              <a:rPr lang="en-US" sz="2800" b="1" dirty="0" err="1" smtClean="0"/>
              <a:t>cD</a:t>
            </a:r>
            <a:r>
              <a:rPr lang="en-US" sz="2800" b="1" dirty="0" smtClean="0"/>
              <a:t> = (r + e + c)D</a:t>
            </a:r>
          </a:p>
          <a:p>
            <a:r>
              <a:rPr lang="en-US" sz="2800" b="1" dirty="0" smtClean="0"/>
              <a:t>D = (1/(r + e + c))MB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81915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D </a:t>
            </a:r>
            <a:r>
              <a:rPr lang="en-US" sz="8000" b="1" dirty="0" smtClean="0"/>
              <a:t>= </a:t>
            </a:r>
            <a:r>
              <a:rPr lang="en-US" sz="8000" b="1" dirty="0" smtClean="0"/>
              <a:t>(1/(</a:t>
            </a:r>
            <a:r>
              <a:rPr lang="en-US" sz="8000" b="1" dirty="0" err="1" smtClean="0"/>
              <a:t>r+e+c</a:t>
            </a:r>
            <a:r>
              <a:rPr lang="en-US" sz="8000" b="1" dirty="0" smtClean="0"/>
              <a:t>))MB</a:t>
            </a:r>
            <a:endParaRPr lang="en-US" sz="8000" b="1" dirty="0" smtClean="0"/>
          </a:p>
        </p:txBody>
      </p:sp>
      <p:pic>
        <p:nvPicPr>
          <p:cNvPr id="5" name="Picture 4" descr="m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19350"/>
            <a:ext cx="203766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1642" y="133350"/>
            <a:ext cx="4662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Multiplier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11455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 = D + C</a:t>
            </a:r>
          </a:p>
          <a:p>
            <a:r>
              <a:rPr lang="en-US" sz="2800" b="1" dirty="0" smtClean="0"/>
              <a:t>M = D + </a:t>
            </a:r>
            <a:r>
              <a:rPr lang="en-US" sz="2800" b="1" dirty="0" err="1" smtClean="0"/>
              <a:t>cD</a:t>
            </a:r>
            <a:endParaRPr lang="en-US" sz="2800" b="1" dirty="0" smtClean="0"/>
          </a:p>
          <a:p>
            <a:r>
              <a:rPr lang="en-US" sz="2800" b="1" dirty="0" smtClean="0"/>
              <a:t>M = (1 + c)D</a:t>
            </a:r>
          </a:p>
          <a:p>
            <a:r>
              <a:rPr lang="en-US" sz="2800" b="1" dirty="0" smtClean="0"/>
              <a:t>M = (1 + c)[(1/(r + e + c))MB]</a:t>
            </a:r>
          </a:p>
          <a:p>
            <a:r>
              <a:rPr lang="en-US" sz="2800" b="1" dirty="0" smtClean="0"/>
              <a:t>M = ((1 + c)/(r + e + c))MB</a:t>
            </a:r>
          </a:p>
          <a:p>
            <a:r>
              <a:rPr lang="en-US" sz="2800" b="1" dirty="0" smtClean="0"/>
              <a:t>m </a:t>
            </a:r>
            <a:r>
              <a:rPr lang="en-US" sz="2800" b="1" dirty="0" smtClean="0"/>
              <a:t>= </a:t>
            </a:r>
            <a:r>
              <a:rPr lang="en-US" sz="2800" b="1" dirty="0" smtClean="0"/>
              <a:t>(</a:t>
            </a:r>
            <a:r>
              <a:rPr lang="en-US" sz="2800" b="1" dirty="0" smtClean="0"/>
              <a:t>1 + c)/(r + e + c</a:t>
            </a:r>
            <a:r>
              <a:rPr lang="en-US" sz="2800" b="1" dirty="0" smtClean="0"/>
              <a:t>)</a:t>
            </a:r>
            <a:endParaRPr lang="en-US" sz="2800" b="1" dirty="0" smtClean="0"/>
          </a:p>
        </p:txBody>
      </p:sp>
      <p:pic>
        <p:nvPicPr>
          <p:cNvPr id="5" name="Picture 4" descr="m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19350"/>
            <a:ext cx="203766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2400" y="81915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m </a:t>
            </a:r>
            <a:r>
              <a:rPr lang="en-US" sz="8000" b="1" dirty="0" smtClean="0"/>
              <a:t>= </a:t>
            </a:r>
            <a:r>
              <a:rPr lang="en-US" sz="8000" b="1" dirty="0" smtClean="0"/>
              <a:t>(1 + c)/(r + e + c)</a:t>
            </a:r>
            <a:endParaRPr lang="en-US" sz="8000" b="1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1642" y="133350"/>
            <a:ext cx="4662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Multiplier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476911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m </a:t>
            </a:r>
            <a:r>
              <a:rPr lang="en-US" sz="8000" b="1" dirty="0" smtClean="0"/>
              <a:t>= </a:t>
            </a:r>
            <a:r>
              <a:rPr lang="en-US" sz="8000" b="1" dirty="0" smtClean="0"/>
              <a:t>(1 + c)/(r + e + c)</a:t>
            </a:r>
            <a:endParaRPr lang="en-US" sz="80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66800" y="638711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M </a:t>
            </a:r>
            <a:r>
              <a:rPr lang="en-US" sz="8000" b="1" dirty="0" smtClean="0"/>
              <a:t>= </a:t>
            </a:r>
            <a:r>
              <a:rPr lang="en-US" sz="8000" b="1" dirty="0" err="1" smtClean="0"/>
              <a:t>mMB</a:t>
            </a:r>
            <a:endParaRPr lang="en-US" sz="80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124200" y="2571750"/>
            <a:ext cx="594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</a:t>
            </a:r>
            <a:r>
              <a:rPr lang="en-US" sz="2800" b="1" dirty="0" smtClean="0"/>
              <a:t>money supply</a:t>
            </a:r>
            <a:endParaRPr lang="en-US" sz="2800" b="1" dirty="0" smtClean="0"/>
          </a:p>
          <a:p>
            <a:r>
              <a:rPr lang="en-US" sz="2800" b="1" dirty="0" smtClean="0"/>
              <a:t>MB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</a:t>
            </a:r>
            <a:r>
              <a:rPr lang="en-US" sz="2800" b="1" dirty="0" smtClean="0"/>
              <a:t>monetary base</a:t>
            </a:r>
            <a:endParaRPr lang="en-US" sz="2800" b="1" dirty="0" smtClean="0"/>
          </a:p>
          <a:p>
            <a:r>
              <a:rPr lang="en-US" sz="2800" b="1" dirty="0" smtClean="0"/>
              <a:t>m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money multiplier</a:t>
            </a:r>
          </a:p>
          <a:p>
            <a:r>
              <a:rPr lang="en-US" sz="2800" b="1" dirty="0" smtClean="0"/>
              <a:t>r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required reserve ratio</a:t>
            </a:r>
          </a:p>
          <a:p>
            <a:r>
              <a:rPr lang="en-US" sz="2800" b="1" dirty="0" smtClean="0"/>
              <a:t>c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ratio of currency to deposits</a:t>
            </a:r>
          </a:p>
          <a:p>
            <a:r>
              <a:rPr lang="en-US" sz="2800" b="1" dirty="0" smtClean="0"/>
              <a:t>e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ratio of excess reserves to deposits</a:t>
            </a:r>
            <a:endParaRPr lang="en-US" sz="2800" b="1" dirty="0" smtClean="0"/>
          </a:p>
        </p:txBody>
      </p:sp>
      <p:pic>
        <p:nvPicPr>
          <p:cNvPr id="8" name="Picture 7" descr="m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28950"/>
            <a:ext cx="203766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1642" y="133350"/>
            <a:ext cx="4662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Multiplier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123950"/>
            <a:ext cx="792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money multiplier is less than deposit multiplier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 &lt; 1/r, </a:t>
            </a:r>
            <a:r>
              <a:rPr lang="en-US" sz="2800" b="1" dirty="0" smtClean="0"/>
              <a:t>(1 + c)/(r + e + c</a:t>
            </a:r>
            <a:r>
              <a:rPr lang="en-US" sz="2800" b="1" dirty="0" smtClean="0"/>
              <a:t>) &lt; 1/r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no multiple expansion for currency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excess reserves rise as deposits rise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money supply is negatively related to: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required reserve ratio (r)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currency ratio (c)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excess reserve ratio (e)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819150"/>
            <a:ext cx="6172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reserve ratio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required percentage of liabilities</a:t>
            </a:r>
          </a:p>
          <a:p>
            <a:pPr algn="ctr"/>
            <a:r>
              <a:rPr lang="en-US" sz="2800" b="1" dirty="0" smtClean="0"/>
              <a:t>banks must keep as </a:t>
            </a:r>
            <a:r>
              <a:rPr lang="en-US" sz="2800" b="1" dirty="0" smtClean="0"/>
              <a:t>reserves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discount rate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interest rate to borrow funds</a:t>
            </a:r>
          </a:p>
          <a:p>
            <a:pPr algn="ctr"/>
            <a:r>
              <a:rPr lang="en-US" sz="2800" b="1" dirty="0" smtClean="0"/>
              <a:t>from Federal Reserve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market operations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purchase or sale of securities by the Federal Reserve in the open </a:t>
            </a:r>
            <a:r>
              <a:rPr lang="en-US" sz="2800" b="1" dirty="0" smtClean="0"/>
              <a:t>market</a:t>
            </a:r>
            <a:endParaRPr lang="en-US" sz="2800" b="1" dirty="0" smtClean="0"/>
          </a:p>
        </p:txBody>
      </p:sp>
      <p:pic>
        <p:nvPicPr>
          <p:cNvPr id="4" name="Picture 3" descr="oper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35717"/>
            <a:ext cx="1686878" cy="13268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943511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1/10</a:t>
            </a:r>
            <a:endParaRPr lang="en-US" sz="8000" b="1" dirty="0" smtClean="0">
              <a:solidFill>
                <a:schemeClr val="tx2"/>
              </a:solidFill>
            </a:endParaRPr>
          </a:p>
        </p:txBody>
      </p:sp>
      <p:pic>
        <p:nvPicPr>
          <p:cNvPr id="6" name="Picture 5" descr="percent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" y="2150745"/>
            <a:ext cx="1508760" cy="16402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7689" y="133350"/>
            <a:ext cx="7314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Policy Tools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ooge-mcdu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028950"/>
            <a:ext cx="2438400" cy="19263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88804" y="133350"/>
            <a:ext cx="4216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Excess Reserves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262955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Excess reserve ratio (e)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negatively related to market interest rate (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positively related to expected deposit outflows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33350"/>
            <a:ext cx="2149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Insights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256294"/>
            <a:ext cx="609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MB↑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M↑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r↑ </a:t>
            </a:r>
            <a:r>
              <a:rPr lang="en-US" sz="2800" b="1" dirty="0" smtClean="0">
                <a:latin typeface="Times New Roman"/>
                <a:cs typeface="Times New Roman"/>
              </a:rPr>
              <a:t>→ </a:t>
            </a:r>
            <a:r>
              <a:rPr lang="en-US" sz="2800" b="1" dirty="0" smtClean="0"/>
              <a:t>M↓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c↑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M↓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e↑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</a:t>
            </a:r>
            <a:r>
              <a:rPr lang="en-US" sz="2800" b="1" dirty="0" smtClean="0"/>
              <a:t>M</a:t>
            </a:r>
            <a:r>
              <a:rPr lang="en-US" sz="2800" b="1" dirty="0" smtClean="0"/>
              <a:t>↓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e↓ </a:t>
            </a:r>
            <a:r>
              <a:rPr lang="en-US" sz="2800" b="1" dirty="0" smtClean="0">
                <a:latin typeface="Times New Roman"/>
                <a:cs typeface="Times New Roman"/>
              </a:rPr>
              <a:t>→ </a:t>
            </a:r>
            <a:r>
              <a:rPr lang="en-US" sz="2800" b="1" dirty="0" smtClean="0"/>
              <a:t>M↑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E(deposit outflows)↑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</a:t>
            </a:r>
            <a:r>
              <a:rPr lang="en-US" sz="2800" b="1" dirty="0" smtClean="0"/>
              <a:t>e↑ </a:t>
            </a:r>
            <a:r>
              <a:rPr lang="en-US" sz="2800" b="1" dirty="0" smtClean="0">
                <a:latin typeface="Times New Roman"/>
                <a:cs typeface="Times New Roman"/>
              </a:rPr>
              <a:t>→ </a:t>
            </a:r>
            <a:r>
              <a:rPr lang="en-US" sz="2800" b="1" dirty="0" smtClean="0"/>
              <a:t>M↓</a:t>
            </a:r>
          </a:p>
        </p:txBody>
      </p:sp>
      <p:pic>
        <p:nvPicPr>
          <p:cNvPr id="4" name="Picture 3" descr="m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343150"/>
            <a:ext cx="203766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89535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m </a:t>
            </a:r>
            <a:r>
              <a:rPr lang="en-US" sz="8000" b="1" dirty="0" smtClean="0"/>
              <a:t>= </a:t>
            </a:r>
            <a:r>
              <a:rPr lang="en-US" sz="8000" b="1" dirty="0" smtClean="0"/>
              <a:t>(1 + c)/(r + e + c)</a:t>
            </a:r>
            <a:endParaRPr lang="en-US" sz="8000" b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3350"/>
            <a:ext cx="7959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Balance Sheet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0" y="1047750"/>
            <a:ext cx="6019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On </a:t>
            </a:r>
            <a:r>
              <a:rPr lang="en-US" sz="2800" b="1" dirty="0" smtClean="0"/>
              <a:t>the Fed’s balance sheet, </a:t>
            </a:r>
            <a:r>
              <a:rPr lang="en-US" sz="2800" b="1" dirty="0" smtClean="0"/>
              <a:t>the</a:t>
            </a:r>
          </a:p>
          <a:p>
            <a:r>
              <a:rPr lang="en-US" sz="2800" b="1" dirty="0" smtClean="0"/>
              <a:t> </a:t>
            </a:r>
            <a:r>
              <a:rPr lang="en-US" sz="2800" b="1" dirty="0" smtClean="0"/>
              <a:t>  largest </a:t>
            </a:r>
            <a:r>
              <a:rPr lang="en-US" sz="2800" b="1" dirty="0" smtClean="0"/>
              <a:t>and most important </a:t>
            </a:r>
            <a:r>
              <a:rPr lang="en-US" sz="2800" b="1" dirty="0" smtClean="0"/>
              <a:t>asset</a:t>
            </a:r>
          </a:p>
          <a:p>
            <a:r>
              <a:rPr lang="en-US" sz="2800" b="1" dirty="0" smtClean="0"/>
              <a:t> </a:t>
            </a:r>
            <a:r>
              <a:rPr lang="en-US" sz="2800" b="1" dirty="0" smtClean="0"/>
              <a:t>  is </a:t>
            </a:r>
            <a:r>
              <a:rPr lang="en-US" sz="2800" b="1" dirty="0" smtClean="0"/>
              <a:t>U.S. government securities</a:t>
            </a:r>
            <a:r>
              <a:rPr lang="en-US" sz="2800" b="1" dirty="0" smtClean="0"/>
              <a:t>.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The </a:t>
            </a:r>
            <a:r>
              <a:rPr lang="en-US" sz="2800" b="1" dirty="0" smtClean="0"/>
              <a:t>most important liabilities </a:t>
            </a:r>
            <a:r>
              <a:rPr lang="en-US" sz="2800" b="1" dirty="0" smtClean="0"/>
              <a:t>are</a:t>
            </a:r>
          </a:p>
          <a:p>
            <a:r>
              <a:rPr lang="en-US" sz="2800" b="1" dirty="0" smtClean="0"/>
              <a:t> </a:t>
            </a:r>
            <a:r>
              <a:rPr lang="en-US" sz="2800" b="1" dirty="0" smtClean="0"/>
              <a:t>  Federal </a:t>
            </a:r>
            <a:r>
              <a:rPr lang="en-US" sz="2800" b="1" dirty="0" smtClean="0"/>
              <a:t>Reserve notes in </a:t>
            </a:r>
            <a:r>
              <a:rPr lang="en-US" sz="2800" b="1" dirty="0" smtClean="0"/>
              <a:t>circulation</a:t>
            </a:r>
          </a:p>
          <a:p>
            <a:r>
              <a:rPr lang="en-US" sz="2800" b="1" dirty="0" smtClean="0"/>
              <a:t> </a:t>
            </a:r>
            <a:r>
              <a:rPr lang="en-US" sz="2800" b="1" dirty="0" smtClean="0"/>
              <a:t>  and </a:t>
            </a:r>
            <a:r>
              <a:rPr lang="en-US" sz="2800" b="1" dirty="0" smtClean="0"/>
              <a:t>banks’ deposits</a:t>
            </a:r>
            <a:r>
              <a:rPr lang="en-US" sz="2800" b="1" dirty="0" smtClean="0"/>
              <a:t>.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The </a:t>
            </a:r>
            <a:r>
              <a:rPr lang="en-US" sz="2800" b="1" dirty="0" smtClean="0"/>
              <a:t>sum of Federal Reserve notes</a:t>
            </a:r>
            <a:r>
              <a:rPr lang="en-US" sz="2800" b="1" dirty="0" smtClean="0"/>
              <a:t>,</a:t>
            </a:r>
          </a:p>
          <a:p>
            <a:r>
              <a:rPr lang="en-US" sz="2800" b="1" dirty="0" smtClean="0"/>
              <a:t> </a:t>
            </a:r>
            <a:r>
              <a:rPr lang="en-US" sz="2800" b="1" dirty="0" smtClean="0"/>
              <a:t>  coins</a:t>
            </a:r>
            <a:r>
              <a:rPr lang="en-US" sz="2800" b="1" dirty="0" smtClean="0"/>
              <a:t>, and banks’ deposits at </a:t>
            </a:r>
            <a:r>
              <a:rPr lang="en-US" sz="2800" b="1" dirty="0" smtClean="0"/>
              <a:t>the</a:t>
            </a:r>
          </a:p>
          <a:p>
            <a:r>
              <a:rPr lang="en-US" sz="2800" b="1" dirty="0" smtClean="0"/>
              <a:t>   Fed </a:t>
            </a:r>
            <a:r>
              <a:rPr lang="en-US" sz="2800" b="1" dirty="0" smtClean="0"/>
              <a:t>is the monetary base.</a:t>
            </a:r>
            <a:endParaRPr lang="en-US" sz="2800" b="1" dirty="0" smtClean="0"/>
          </a:p>
        </p:txBody>
      </p:sp>
      <p:pic>
        <p:nvPicPr>
          <p:cNvPr id="4" name="Picture 3" descr="bond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00150"/>
            <a:ext cx="1524000" cy="1143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COA_mon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151" y="3702090"/>
            <a:ext cx="1440249" cy="1079460"/>
          </a:xfrm>
          <a:prstGeom prst="rect">
            <a:avLst/>
          </a:prstGeom>
        </p:spPr>
      </p:pic>
      <p:pic>
        <p:nvPicPr>
          <p:cNvPr id="7" name="Picture 6" descr="banker_correspond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419350"/>
            <a:ext cx="1525905" cy="11830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371600" y="1428750"/>
          <a:ext cx="6096000" cy="259080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Assets</a:t>
                      </a:r>
                      <a:endParaRPr lang="en-US" sz="2800" dirty="0"/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Liabilities + Equity</a:t>
                      </a:r>
                      <a:endParaRPr lang="en-US" sz="2800" dirty="0"/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securities</a:t>
                      </a:r>
                      <a:endParaRPr lang="en-US" sz="2800" dirty="0"/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FRNs</a:t>
                      </a:r>
                      <a:endParaRPr lang="en-US" sz="2800" dirty="0"/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gold</a:t>
                      </a:r>
                      <a:endParaRPr lang="en-US" sz="2800" dirty="0"/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coins</a:t>
                      </a:r>
                      <a:endParaRPr lang="en-US" sz="2800" dirty="0"/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loans</a:t>
                      </a:r>
                      <a:endParaRPr lang="en-US" sz="2800" dirty="0"/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bank reserves</a:t>
                      </a:r>
                      <a:endParaRPr lang="en-US" sz="2800" dirty="0"/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FX reserves</a:t>
                      </a:r>
                      <a:endParaRPr lang="en-US" sz="2800" dirty="0"/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133350"/>
            <a:ext cx="7959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Balance Sheet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418213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(really Federal Reserve + Treasury)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14400" y="1428750"/>
          <a:ext cx="7086600" cy="155448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3543300"/>
                <a:gridCol w="3543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Assets</a:t>
                      </a:r>
                      <a:endParaRPr lang="en-US" sz="2800" dirty="0"/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Liabilities + Equity</a:t>
                      </a:r>
                      <a:endParaRPr lang="en-US" sz="2800" dirty="0"/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securities</a:t>
                      </a:r>
                      <a:endParaRPr lang="en-US" sz="2800" dirty="0"/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currency in circulation</a:t>
                      </a:r>
                      <a:endParaRPr lang="en-US" sz="2800" dirty="0"/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loans</a:t>
                      </a:r>
                      <a:endParaRPr lang="en-US" sz="2800" dirty="0"/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reserves</a:t>
                      </a:r>
                      <a:endParaRPr lang="en-US" sz="2800" dirty="0"/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133350"/>
            <a:ext cx="7527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Simplified Fed 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 Sheet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9388" y="133350"/>
            <a:ext cx="26629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Securities</a:t>
            </a:r>
          </a:p>
        </p:txBody>
      </p:sp>
      <p:pic>
        <p:nvPicPr>
          <p:cNvPr id="4" name="Picture 3" descr="bond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85950"/>
            <a:ext cx="2743200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76600" y="1123950"/>
            <a:ext cx="5638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forms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held outright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repurchase </a:t>
            </a:r>
            <a:r>
              <a:rPr lang="en-US" sz="2800" b="1" dirty="0" smtClean="0"/>
              <a:t>agreements (repos</a:t>
            </a:r>
            <a:r>
              <a:rPr lang="en-US" sz="2800" b="1" dirty="0" smtClean="0"/>
              <a:t>)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types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US </a:t>
            </a:r>
            <a:r>
              <a:rPr lang="en-US" sz="2800" b="1" dirty="0" smtClean="0"/>
              <a:t>Treasury </a:t>
            </a:r>
            <a:r>
              <a:rPr lang="en-US" sz="2800" b="1" dirty="0" smtClean="0"/>
              <a:t>bills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US Treasury </a:t>
            </a:r>
            <a:r>
              <a:rPr lang="en-US" sz="2800" b="1" dirty="0" smtClean="0"/>
              <a:t>notes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US Treasury </a:t>
            </a:r>
            <a:r>
              <a:rPr lang="en-US" sz="2800" b="1" dirty="0" smtClean="0"/>
              <a:t>bonds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90</a:t>
            </a:r>
            <a:r>
              <a:rPr lang="en-US" sz="2800" b="1" dirty="0" smtClean="0"/>
              <a:t>% of </a:t>
            </a:r>
            <a:r>
              <a:rPr lang="en-US" sz="2800" b="1" dirty="0" smtClean="0"/>
              <a:t>Fed assets pre-2008</a:t>
            </a:r>
            <a:endParaRPr lang="en-US" sz="2800" b="1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9302</TotalTime>
  <Words>2022</Words>
  <Application>Microsoft Office PowerPoint</Application>
  <PresentationFormat>On-screen Show (16:9)</PresentationFormat>
  <Paragraphs>387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Chuck Moulton</dc:creator>
  <cp:lastModifiedBy>Chuck Moulton</cp:lastModifiedBy>
  <cp:revision>696</cp:revision>
  <dcterms:created xsi:type="dcterms:W3CDTF">2010-08-30T19:56:42Z</dcterms:created>
  <dcterms:modified xsi:type="dcterms:W3CDTF">2010-10-21T12:24:22Z</dcterms:modified>
</cp:coreProperties>
</file>