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56" r:id="rId2"/>
    <p:sldId id="415" r:id="rId3"/>
    <p:sldId id="416" r:id="rId4"/>
    <p:sldId id="420" r:id="rId5"/>
    <p:sldId id="441" r:id="rId6"/>
    <p:sldId id="412" r:id="rId7"/>
    <p:sldId id="443" r:id="rId8"/>
    <p:sldId id="439" r:id="rId9"/>
    <p:sldId id="417" r:id="rId10"/>
    <p:sldId id="419" r:id="rId11"/>
    <p:sldId id="421" r:id="rId12"/>
    <p:sldId id="425" r:id="rId13"/>
    <p:sldId id="422" r:id="rId14"/>
    <p:sldId id="444" r:id="rId15"/>
    <p:sldId id="431" r:id="rId16"/>
    <p:sldId id="423" r:id="rId17"/>
    <p:sldId id="430" r:id="rId18"/>
    <p:sldId id="446" r:id="rId19"/>
    <p:sldId id="462" r:id="rId20"/>
    <p:sldId id="463" r:id="rId21"/>
    <p:sldId id="432" r:id="rId22"/>
    <p:sldId id="424" r:id="rId23"/>
    <p:sldId id="435" r:id="rId24"/>
    <p:sldId id="437" r:id="rId25"/>
    <p:sldId id="438" r:id="rId26"/>
    <p:sldId id="464" r:id="rId27"/>
    <p:sldId id="465" r:id="rId28"/>
    <p:sldId id="466" r:id="rId29"/>
    <p:sldId id="445" r:id="rId30"/>
    <p:sldId id="440" r:id="rId31"/>
    <p:sldId id="433" r:id="rId32"/>
    <p:sldId id="426" r:id="rId33"/>
    <p:sldId id="427" r:id="rId34"/>
    <p:sldId id="428" r:id="rId35"/>
    <p:sldId id="429" r:id="rId36"/>
    <p:sldId id="442" r:id="rId37"/>
    <p:sldId id="447" r:id="rId38"/>
    <p:sldId id="448" r:id="rId39"/>
    <p:sldId id="452" r:id="rId40"/>
    <p:sldId id="449" r:id="rId41"/>
    <p:sldId id="450" r:id="rId42"/>
    <p:sldId id="451" r:id="rId43"/>
    <p:sldId id="453" r:id="rId44"/>
    <p:sldId id="455" r:id="rId45"/>
    <p:sldId id="467" r:id="rId46"/>
    <p:sldId id="454" r:id="rId47"/>
    <p:sldId id="456" r:id="rId48"/>
    <p:sldId id="457" r:id="rId49"/>
    <p:sldId id="458" r:id="rId50"/>
    <p:sldId id="459" r:id="rId51"/>
    <p:sldId id="460" r:id="rId52"/>
    <p:sldId id="461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200150"/>
            <a:ext cx="4089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 Banking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7334" y="2438221"/>
            <a:ext cx="4032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Federal Reserve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10/14/2010</a:t>
            </a:r>
          </a:p>
        </p:txBody>
      </p:sp>
      <p:pic>
        <p:nvPicPr>
          <p:cNvPr id="7" name="Picture 6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19150"/>
            <a:ext cx="1955800" cy="1635760"/>
          </a:xfrm>
          <a:prstGeom prst="rect">
            <a:avLst/>
          </a:prstGeom>
        </p:spPr>
      </p:pic>
      <p:pic>
        <p:nvPicPr>
          <p:cNvPr id="8" name="Picture 7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19150"/>
            <a:ext cx="1955800" cy="163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0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Federal Reserve Districts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81915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</a:t>
            </a:r>
            <a:r>
              <a:rPr lang="en-US" sz="2800" b="1" i="1" dirty="0" smtClean="0"/>
              <a:t>decentralized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unlike other central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Aldrich plan wanted big NY bank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others opposed NY domination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legislation called for 8-12 districts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cities picked before districts drawn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economic districts, not state lines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final result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12 districts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medium size NY bank</a:t>
            </a:r>
          </a:p>
        </p:txBody>
      </p:sp>
      <p:pic>
        <p:nvPicPr>
          <p:cNvPr id="5" name="Picture 4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50495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1646694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Boston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New York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Philadelphia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Cleveland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Richmond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Atlanta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1646694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Chicago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St. Louis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Minneapolis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Denver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Dallas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San Francisco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33350"/>
            <a:ext cx="7210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Federal Reserve Districts</a:t>
            </a:r>
          </a:p>
        </p:txBody>
      </p:sp>
      <p:pic>
        <p:nvPicPr>
          <p:cNvPr id="7" name="Picture 6" descr="SimCity_3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43050"/>
            <a:ext cx="285750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1915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NY wanted to consume northeast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Philadelphia, Boston, &amp; D.C.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but citizens distrust “money trust”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National Bank Act of 1863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3 central reserve clearing banks: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New York, Chicago, &amp; St. Louis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political favors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Richmond: VA House banking chair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Cleveland: OH secretary of war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St. Louis/KC: MO speaker of house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33350"/>
            <a:ext cx="7210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Federal Reserve Districts</a:t>
            </a:r>
          </a:p>
        </p:txBody>
      </p:sp>
      <p:pic>
        <p:nvPicPr>
          <p:cNvPr id="5" name="Picture 4" descr="man_question_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5240"/>
            <a:ext cx="2542540" cy="31915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deral_reserve_district_ma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35" y="1206817"/>
            <a:ext cx="6463665" cy="3727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33350"/>
            <a:ext cx="7210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Federal Reserve Districts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8873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Bank of New York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819150"/>
            <a:ext cx="617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bank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district with largest commercial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houses open market desk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open market operations for Fed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houses foreign exchange desk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foreign exchange interventions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member of BIS (with Fed chair)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Bank for International Settlements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repository for $100 billion of gold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permanent voting member of FOMC</a:t>
            </a:r>
          </a:p>
        </p:txBody>
      </p:sp>
      <p:pic>
        <p:nvPicPr>
          <p:cNvPr id="5" name="Picture 4" descr="frbn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950"/>
            <a:ext cx="294322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3350"/>
            <a:ext cx="5883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2127468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banks (FRB)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12 regional banks responsible for the regulation of the commercial banks within their own particular district</a:t>
            </a:r>
          </a:p>
        </p:txBody>
      </p:sp>
      <p:pic>
        <p:nvPicPr>
          <p:cNvPr id="5" name="Picture 4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50495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3350"/>
            <a:ext cx="5883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81915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3 class A directors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professional bankers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elected by member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3 class B directors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industry, labor, agriculture leaders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elected by member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3 class C directors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represent public interest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appointed by Board of Governors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Bank President must be class C</a:t>
            </a:r>
          </a:p>
        </p:txBody>
      </p:sp>
      <p:pic>
        <p:nvPicPr>
          <p:cNvPr id="5" name="Picture 4" descr="abc_bloc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087" y="1827847"/>
            <a:ext cx="2500313" cy="24203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292" y="133350"/>
            <a:ext cx="8252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Bank Functions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819150"/>
            <a:ext cx="6324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clear checks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issue new currency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withdraw damaged currency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discount loans to banks in districts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evaluate proposed mergers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liaisons for business community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examine bank holding companies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examine state-chartered member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collect data on local economy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research monetary policy</a:t>
            </a:r>
          </a:p>
        </p:txBody>
      </p:sp>
      <p:pic>
        <p:nvPicPr>
          <p:cNvPr id="5" name="Picture 4" descr="money_factory-8_04700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90750"/>
            <a:ext cx="2737376" cy="1747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8799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FRB Monetary Policy Involvement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837545"/>
            <a:ext cx="6324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Each Federal Reserve bank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directors establish discount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decide which banks get discount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directors appoint 1 banker to FAC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Federal Advisory Council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 banker from each district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5/12 bank presidents vote in FOMC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 FRB of NY president (permanent)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4 other FRB presidents (rotating)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directs open market operations</a:t>
            </a:r>
          </a:p>
        </p:txBody>
      </p:sp>
      <p:pic>
        <p:nvPicPr>
          <p:cNvPr id="5" name="Picture 4" descr="monetary_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2085975"/>
            <a:ext cx="2386013" cy="1781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1915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nationally chartered banks </a:t>
            </a:r>
            <a:r>
              <a:rPr lang="en-US" sz="2800" b="1" i="1" dirty="0" smtClean="0"/>
              <a:t>must</a:t>
            </a:r>
            <a:r>
              <a:rPr lang="en-US" sz="2800" b="1" dirty="0" smtClean="0"/>
              <a:t> join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state chartered banks </a:t>
            </a:r>
            <a:r>
              <a:rPr lang="en-US" sz="2800" b="1" i="1" dirty="0" smtClean="0"/>
              <a:t>may</a:t>
            </a:r>
            <a:r>
              <a:rPr lang="en-US" sz="2800" b="1" dirty="0" smtClean="0"/>
              <a:t> join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all depository institutions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must keep reserves at Fed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subject to reserve requirements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member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associate with 1 FRB (district)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invest 6% of capital in FRB stock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get 6% dividends on FRB earnings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vote on 6/9 FRB directors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33350"/>
            <a:ext cx="4045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Banks</a:t>
            </a:r>
          </a:p>
        </p:txBody>
      </p:sp>
      <p:pic>
        <p:nvPicPr>
          <p:cNvPr id="5" name="Picture 4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38350"/>
            <a:ext cx="1955800" cy="1635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544" y="133350"/>
            <a:ext cx="6311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Jennings Bryan</a:t>
            </a:r>
          </a:p>
        </p:txBody>
      </p:sp>
      <p:pic>
        <p:nvPicPr>
          <p:cNvPr id="3" name="Picture 2" descr="Cross_of_gold_speech_cart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1428750"/>
            <a:ext cx="243205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71800" y="1200150"/>
            <a:ext cx="586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presidential candidate (Democrat)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1896, 1900, 1908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“cross of gold” speech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populist for farmers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disliked gold standard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wanted free silver coinage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hated big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Secretary of State under Wilson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971550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conspiracy theory: Fed is private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origin of theory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FRB capitalization by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FRB director voting by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refutation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FRB capitalization is forced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FRB voting is token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FRB president must be class C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BoG</a:t>
            </a:r>
            <a:r>
              <a:rPr lang="en-US" sz="2800" b="1" dirty="0" smtClean="0"/>
              <a:t> has the real power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33350"/>
            <a:ext cx="5295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Conspiracy Theories</a:t>
            </a:r>
          </a:p>
        </p:txBody>
      </p:sp>
      <p:pic>
        <p:nvPicPr>
          <p:cNvPr id="5" name="Picture 4" descr="JekyllIslandCover.jpg"/>
          <p:cNvPicPr>
            <a:picLocks noChangeAspect="1"/>
          </p:cNvPicPr>
          <p:nvPr/>
        </p:nvPicPr>
        <p:blipFill>
          <a:blip r:embed="rId2" cstate="print"/>
          <a:srcRect l="3229" t="2185" r="3229" b="2185"/>
          <a:stretch>
            <a:fillRect/>
          </a:stretch>
        </p:blipFill>
        <p:spPr>
          <a:xfrm>
            <a:off x="457200" y="1352550"/>
            <a:ext cx="2118982" cy="3201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2253555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of Governors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main governing body of</a:t>
            </a:r>
          </a:p>
          <a:p>
            <a:pPr algn="ctr"/>
            <a:r>
              <a:rPr lang="en-US" sz="2800" b="1" dirty="0" smtClean="0"/>
              <a:t>Federal Reserve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1468" y="133350"/>
            <a:ext cx="5165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of Governors</a:t>
            </a:r>
          </a:p>
        </p:txBody>
      </p:sp>
      <p:pic>
        <p:nvPicPr>
          <p:cNvPr id="6" name="Picture 5" descr="federal_reserve_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971800" cy="2181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468" y="133350"/>
            <a:ext cx="5165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of Governors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819150"/>
            <a:ext cx="579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7 governors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all from different FRB districts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14 year non-renewable terms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staggered expiring every 2 years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appointed by President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confirmed by Senate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chairman and vice-chairman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selected from governors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4 year renewable terms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appointed by President</a:t>
            </a:r>
          </a:p>
        </p:txBody>
      </p:sp>
      <p:pic>
        <p:nvPicPr>
          <p:cNvPr id="5" name="Picture 4" descr="federal_reserve_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971800" cy="2181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468" y="133350"/>
            <a:ext cx="5165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of Governors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089720"/>
            <a:ext cx="594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Current governors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Ben Bernanke (2006-2020) (</a:t>
            </a:r>
            <a:r>
              <a:rPr lang="en-US" sz="2800" b="1" i="1" dirty="0" smtClean="0"/>
              <a:t>Chair</a:t>
            </a:r>
            <a:r>
              <a:rPr lang="en-US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Janet </a:t>
            </a:r>
            <a:r>
              <a:rPr lang="en-US" sz="2800" b="1" dirty="0" err="1" smtClean="0"/>
              <a:t>Yellen</a:t>
            </a:r>
            <a:r>
              <a:rPr lang="en-US" sz="2800" b="1" dirty="0" smtClean="0"/>
              <a:t> (2010-2024) (</a:t>
            </a:r>
            <a:r>
              <a:rPr lang="en-US" sz="2800" b="1" i="1" dirty="0" smtClean="0"/>
              <a:t>Vice-Chair</a:t>
            </a:r>
            <a:r>
              <a:rPr lang="en-US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Kevin </a:t>
            </a:r>
            <a:r>
              <a:rPr lang="en-US" sz="2800" b="1" dirty="0" err="1" smtClean="0"/>
              <a:t>Warsh</a:t>
            </a:r>
            <a:r>
              <a:rPr lang="en-US" sz="2800" b="1" dirty="0" smtClean="0"/>
              <a:t> (2006-2018)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Elizabeth Duke (2008-2012)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Daniel </a:t>
            </a:r>
            <a:r>
              <a:rPr lang="en-US" sz="2800" b="1" dirty="0" err="1" smtClean="0"/>
              <a:t>Tarullo</a:t>
            </a:r>
            <a:r>
              <a:rPr lang="en-US" sz="2800" b="1" dirty="0" smtClean="0"/>
              <a:t> (2009-2022)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Sarah Bloom </a:t>
            </a:r>
            <a:r>
              <a:rPr lang="en-US" sz="2800" b="1" dirty="0" err="1" smtClean="0"/>
              <a:t>Raskin</a:t>
            </a:r>
            <a:r>
              <a:rPr lang="en-US" sz="2800" b="1" dirty="0" smtClean="0"/>
              <a:t> (2010-2016)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i="1" dirty="0" smtClean="0"/>
              <a:t>Vacant</a:t>
            </a:r>
            <a:r>
              <a:rPr lang="en-US" sz="2800" b="1" dirty="0" smtClean="0"/>
              <a:t> (Diamond nominated)</a:t>
            </a:r>
            <a:endParaRPr lang="en-US" sz="2800" b="1" i="1" dirty="0" smtClean="0"/>
          </a:p>
        </p:txBody>
      </p:sp>
      <p:pic>
        <p:nvPicPr>
          <p:cNvPr id="5" name="Picture 4" descr="federal_reserve_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971800" cy="2181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33350"/>
            <a:ext cx="6838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Chairman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08972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Chairmen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Charles Hamlin (1914-1916)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William Harding (1916-1922)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Daniel </a:t>
            </a:r>
            <a:r>
              <a:rPr lang="en-US" sz="2800" b="1" dirty="0" err="1" smtClean="0"/>
              <a:t>Crissinger</a:t>
            </a:r>
            <a:r>
              <a:rPr lang="en-US" sz="2800" b="1" dirty="0" smtClean="0"/>
              <a:t> (1923-1927)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Roy Young (1927-1930)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Eugene Meyer (1930-1933)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Eugene Black (1933-1934)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Marriner</a:t>
            </a:r>
            <a:r>
              <a:rPr lang="en-US" sz="2800" b="1" dirty="0" smtClean="0"/>
              <a:t> Eccles (1934-1948)</a:t>
            </a:r>
            <a:endParaRPr lang="en-US" sz="2800" b="1" i="1" dirty="0" smtClean="0"/>
          </a:p>
        </p:txBody>
      </p:sp>
      <p:pic>
        <p:nvPicPr>
          <p:cNvPr id="5" name="Picture 4" descr="cha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750"/>
            <a:ext cx="2667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08972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Chairmen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Thomas McCabe (1948-1951)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William Martin (1951-1970)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Arthur Burns (1970-1978)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William Miller (1978-1979)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Paul Volcker (1979-1987)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Alan Greenspan (1987-2006)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Ben Bernanke (2006-present)</a:t>
            </a:r>
            <a:endParaRPr lang="en-US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33350"/>
            <a:ext cx="6838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Chairman</a:t>
            </a:r>
          </a:p>
        </p:txBody>
      </p:sp>
      <p:pic>
        <p:nvPicPr>
          <p:cNvPr id="6" name="Picture 5" descr="cha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750"/>
            <a:ext cx="2667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7155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chairman 1979-1987</a:t>
            </a:r>
            <a:endParaRPr lang="en-US" sz="28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appointed by Carter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reappointed </a:t>
            </a:r>
            <a:r>
              <a:rPr lang="en-US" sz="2800" b="1" i="1" dirty="0" smtClean="0"/>
              <a:t>once</a:t>
            </a:r>
            <a:r>
              <a:rPr lang="en-US" sz="2800" b="1" dirty="0" smtClean="0"/>
              <a:t> by Reagan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“fired”: didn’t support de-regulation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ended 1970’s stagflation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caused 1981 recession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targeted monetary aggregates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previously </a:t>
            </a:r>
            <a:r>
              <a:rPr lang="en-US" sz="2800" b="1" dirty="0" smtClean="0"/>
              <a:t>FRBNY president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Economic </a:t>
            </a:r>
            <a:r>
              <a:rPr lang="en-US" sz="2800" b="1" dirty="0" smtClean="0"/>
              <a:t>Recovery Advisory Board </a:t>
            </a:r>
            <a:r>
              <a:rPr lang="en-US" sz="2800" b="1" dirty="0" smtClean="0"/>
              <a:t>chair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43200" y="133350"/>
            <a:ext cx="3305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Volcker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vol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8750"/>
            <a:ext cx="2308860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819150"/>
            <a:ext cx="693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chairman </a:t>
            </a:r>
            <a:r>
              <a:rPr lang="en-US" sz="2800" b="1" dirty="0" smtClean="0"/>
              <a:t>1987-2006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appointed by Reagan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re-appointed by Bush, Clinton, &amp; Bush 2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very stable economy / low inflation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obfuscated his words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acted first at FOMC meetings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policy in 2000’s caused housing bubble?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chair of Council of Economic Advisers (Ford)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economic consulting firm (numbers guy)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friend of objectivist philosopher </a:t>
            </a:r>
            <a:r>
              <a:rPr lang="en-US" sz="2800" b="1" dirty="0" err="1" smtClean="0"/>
              <a:t>Ayn</a:t>
            </a:r>
            <a:r>
              <a:rPr lang="en-US" sz="2800" b="1" dirty="0" smtClean="0"/>
              <a:t> Rand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33350"/>
            <a:ext cx="4247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Greenspan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greensp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76350"/>
            <a:ext cx="188595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1915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chairman </a:t>
            </a:r>
            <a:r>
              <a:rPr lang="en-US" sz="2800" b="1" dirty="0" smtClean="0"/>
              <a:t>2006-present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appointed by Bush 2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re-appointed by </a:t>
            </a:r>
            <a:r>
              <a:rPr lang="en-US" sz="2800" b="1" dirty="0" err="1" smtClean="0"/>
              <a:t>Obama</a:t>
            </a:r>
            <a:endParaRPr lang="en-US" sz="28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scholar of Great Depression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big on transparency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speaks clearly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acts last at FOMC meetings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economics professor (Stanford, Princeton)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Governor 2002-2005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chair </a:t>
            </a:r>
            <a:r>
              <a:rPr lang="en-US" sz="2800" b="1" dirty="0" smtClean="0"/>
              <a:t>of Council of Economic Advisers </a:t>
            </a:r>
            <a:r>
              <a:rPr lang="en-US" sz="2800" b="1" dirty="0" smtClean="0"/>
              <a:t>(Bush 2)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94916" y="133350"/>
            <a:ext cx="3734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 Bernanke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Bernan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2550"/>
            <a:ext cx="2194560" cy="2523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3350"/>
            <a:ext cx="8839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Chairman Powers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1444407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controls agenda of the Board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directs board staff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spokesperson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point of contact for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President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Congress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foreign central banks</a:t>
            </a:r>
          </a:p>
        </p:txBody>
      </p:sp>
      <p:pic>
        <p:nvPicPr>
          <p:cNvPr id="5" name="Picture 4" descr="austinp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52" y="1069032"/>
            <a:ext cx="2745948" cy="37125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3350"/>
            <a:ext cx="3441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Wizard of Oz</a:t>
            </a:r>
          </a:p>
        </p:txBody>
      </p:sp>
      <p:pic>
        <p:nvPicPr>
          <p:cNvPr id="3" name="Picture 2" descr="Wizard_Of_Oz_cover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2550"/>
            <a:ext cx="2313623" cy="3167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112395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allegory for free silver movement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JPE article by Hugh </a:t>
            </a:r>
            <a:r>
              <a:rPr lang="en-US" sz="2800" b="1" dirty="0" err="1" smtClean="0"/>
              <a:t>Rockoff</a:t>
            </a:r>
            <a:r>
              <a:rPr lang="en-US" sz="2800" b="1" dirty="0" smtClean="0"/>
              <a:t> (1990)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2196227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dorothy</a:t>
            </a:r>
            <a:r>
              <a:rPr lang="en-US" b="1" dirty="0" smtClean="0"/>
              <a:t> = united states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toto</a:t>
            </a:r>
            <a:r>
              <a:rPr lang="en-US" b="1" dirty="0" smtClean="0"/>
              <a:t> = prohibition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scarecrow = farmer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tin man = workingman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lion = W. J. Bryan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wizard = president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w. of north = Bryan’s VP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w. of west = drought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w. of east = bankers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2196227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Emerald City = Washington, D.C.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Emerald Palace = White House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big round room = oval office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yellow brick road = gold standard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Kansas = Democratic convention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cyclone = free silver movement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silver shoes = silver in bimetallic std.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green glasses = money is everything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munchkins = American people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383" y="133350"/>
            <a:ext cx="619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History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039832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originally much less centralized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Banking Act of 1935 changed that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before Banking Act of 1935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FRB presidents were “governors”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BoG</a:t>
            </a:r>
            <a:r>
              <a:rPr lang="en-US" sz="2800" b="1" dirty="0" smtClean="0"/>
              <a:t> was “Board of Directors”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BoD</a:t>
            </a:r>
            <a:r>
              <a:rPr lang="en-US" sz="2800" b="1" dirty="0" smtClean="0"/>
              <a:t> members were “directors”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BoD</a:t>
            </a:r>
            <a:r>
              <a:rPr lang="en-US" sz="2800" b="1" dirty="0" smtClean="0"/>
              <a:t> members paid much less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most power with FRB, not </a:t>
            </a:r>
            <a:r>
              <a:rPr lang="en-US" sz="2800" b="1" dirty="0" err="1" smtClean="0"/>
              <a:t>BoD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now most power with </a:t>
            </a:r>
            <a:r>
              <a:rPr lang="en-US" sz="2800" b="1" dirty="0" err="1" smtClean="0"/>
              <a:t>BoG</a:t>
            </a:r>
            <a:endParaRPr lang="en-US" sz="2800" b="1" dirty="0" smtClean="0"/>
          </a:p>
        </p:txBody>
      </p:sp>
      <p:pic>
        <p:nvPicPr>
          <p:cNvPr id="5" name="Picture 4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62150"/>
            <a:ext cx="1781175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31" y="133350"/>
            <a:ext cx="8569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Open Market Committee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2051268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Open Market Committee (FOMC)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main policy-making group in the Federal Reserve System</a:t>
            </a:r>
          </a:p>
        </p:txBody>
      </p:sp>
      <p:pic>
        <p:nvPicPr>
          <p:cNvPr id="6" name="Picture 5" descr="fo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85750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31" y="133350"/>
            <a:ext cx="8569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Open Market Committee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1885950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Voting members of FOMC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7 governors from </a:t>
            </a:r>
            <a:r>
              <a:rPr lang="en-US" sz="2800" b="1" dirty="0" err="1" smtClean="0"/>
              <a:t>BoG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 FRB of NY president (permanent)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4 other FRB presidents (rotating)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chair of </a:t>
            </a:r>
            <a:r>
              <a:rPr lang="en-US" sz="2800" b="1" dirty="0" err="1" smtClean="0"/>
              <a:t>BoG</a:t>
            </a:r>
            <a:r>
              <a:rPr lang="en-US" sz="2800" b="1" dirty="0" smtClean="0"/>
              <a:t> chairs the FOMC</a:t>
            </a:r>
          </a:p>
        </p:txBody>
      </p:sp>
      <p:pic>
        <p:nvPicPr>
          <p:cNvPr id="5" name="Picture 4" descr="fo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85750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31" y="133350"/>
            <a:ext cx="8569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Open Market Committee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368207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Non-voting FOMC attendees at table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7 non-voting FRB presidents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secretary of FOMC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Board of Governors staff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director of Research and Statistics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director of Monetary Affairs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director of International Finance</a:t>
            </a:r>
          </a:p>
        </p:txBody>
      </p:sp>
      <p:pic>
        <p:nvPicPr>
          <p:cNvPr id="5" name="Picture 4" descr="fo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85750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31" y="133350"/>
            <a:ext cx="8569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Open Market Committee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1504950"/>
            <a:ext cx="510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Other FOMC attendees in room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FRB directors of Research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senior FRB staff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senior Board of Governors staff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(Seated around side of room.</a:t>
            </a:r>
          </a:p>
          <a:p>
            <a:r>
              <a:rPr lang="en-US" sz="2800" b="1" dirty="0" smtClean="0"/>
              <a:t>Do not speak at meetings.)</a:t>
            </a:r>
          </a:p>
        </p:txBody>
      </p:sp>
      <p:pic>
        <p:nvPicPr>
          <p:cNvPr id="5" name="Picture 4" descr="fo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85750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131" y="133350"/>
            <a:ext cx="8569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Open Market Committee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1646694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meets every 6 weeks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BoG</a:t>
            </a:r>
            <a:r>
              <a:rPr lang="en-US" sz="2800" b="1" dirty="0" smtClean="0"/>
              <a:t> has a majority (7/12)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formulates monetary policy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decides open market operations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sets reserve requirements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reviews discount rates</a:t>
            </a:r>
          </a:p>
        </p:txBody>
      </p:sp>
      <p:pic>
        <p:nvPicPr>
          <p:cNvPr id="9" name="Picture 8" descr="fo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85750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689" y="133350"/>
            <a:ext cx="7314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Policy Tools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97155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traditional tools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required reserve ratios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discount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open market operations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additional (new) tools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interest on reserves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term auction facility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primary dealer credit facility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term securities lending facility</a:t>
            </a:r>
          </a:p>
        </p:txBody>
      </p:sp>
      <p:pic>
        <p:nvPicPr>
          <p:cNvPr id="5" name="Picture 4" descr="to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97819"/>
            <a:ext cx="3429000" cy="287893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04950"/>
            <a:ext cx="6477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rate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interest rate to borrow funds</a:t>
            </a:r>
          </a:p>
          <a:p>
            <a:pPr algn="ctr"/>
            <a:r>
              <a:rPr lang="en-US" sz="2800" b="1" dirty="0" smtClean="0"/>
              <a:t>from Federal Reserve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funds rate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interest rate to borrow</a:t>
            </a:r>
          </a:p>
          <a:p>
            <a:pPr algn="ctr"/>
            <a:r>
              <a:rPr lang="en-US" sz="2800" b="1" dirty="0" smtClean="0"/>
              <a:t>from other banks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69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5" name="Picture 4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0"/>
            <a:ext cx="251460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05163"/>
            <a:ext cx="617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reserve ratio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required percentage of liabilities</a:t>
            </a:r>
          </a:p>
          <a:p>
            <a:pPr algn="ctr"/>
            <a:r>
              <a:rPr lang="en-US" sz="2800" b="1" dirty="0" smtClean="0"/>
              <a:t>banks must keep as reserves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purchase or sale of securities by the Federal Reserve in the open market</a:t>
            </a:r>
          </a:p>
          <a:p>
            <a:pPr algn="ctr"/>
            <a:r>
              <a:rPr lang="en-US" sz="2800" b="1" dirty="0" smtClean="0"/>
              <a:t>(usually U.S. treasury bills and bonds)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69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5" name="Picture 4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952750"/>
            <a:ext cx="2409825" cy="189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20015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n-US" sz="9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883" y="133350"/>
            <a:ext cx="654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16573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policy decided by FOMC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implemented by FRB of NY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open market desk sells or buys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with primary dealers (18 banks)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buying bonds increases money supply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selling bonds decreases money supply</a:t>
            </a:r>
          </a:p>
        </p:txBody>
      </p:sp>
      <p:pic>
        <p:nvPicPr>
          <p:cNvPr id="6" name="Picture 5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38350"/>
            <a:ext cx="2409825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6158" y="133350"/>
            <a:ext cx="3908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Nelson Aldrich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24212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chair of Senate finance committee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sponsor: 16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Amend. (income tax)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sponsor: Aldrich–Vreeland Act of 1908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wrote Aldrich plan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studied European central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met with bankers on Jekyll Island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basis of Federal Reserve Act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grandfather of VP Nelson </a:t>
            </a:r>
            <a:r>
              <a:rPr lang="en-US" sz="2800" b="1" dirty="0" err="1" smtClean="0"/>
              <a:t>Rocketfeller</a:t>
            </a:r>
            <a:endParaRPr lang="en-US" sz="2800" b="1" dirty="0" smtClean="0"/>
          </a:p>
        </p:txBody>
      </p:sp>
      <p:pic>
        <p:nvPicPr>
          <p:cNvPr id="4" name="Picture 3" descr="Aldr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42796"/>
            <a:ext cx="2457907" cy="32863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6653" y="133350"/>
            <a:ext cx="5864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Notes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81915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 banks </a:t>
            </a:r>
            <a:r>
              <a:rPr lang="en-US" sz="2800" b="1" dirty="0" smtClean="0"/>
              <a:t>issue </a:t>
            </a:r>
            <a:r>
              <a:rPr lang="en-US" sz="2800" b="1" dirty="0" smtClean="0"/>
              <a:t>notes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Department of Treasury prints notes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Bureau of Printing &amp; Engraving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notes made of cloth, not paper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old: marked by issuing reserve bank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new: generic federal reserve notes</a:t>
            </a:r>
          </a:p>
        </p:txBody>
      </p:sp>
      <p:pic>
        <p:nvPicPr>
          <p:cNvPr id="6" name="Picture 5" descr="5_dollar_bill.jpg"/>
          <p:cNvPicPr>
            <a:picLocks noChangeAspect="1"/>
          </p:cNvPicPr>
          <p:nvPr/>
        </p:nvPicPr>
        <p:blipFill>
          <a:blip r:embed="rId2"/>
          <a:srcRect l="2280" t="5208" r="2280" b="5208"/>
          <a:stretch>
            <a:fillRect/>
          </a:stretch>
        </p:blipFill>
        <p:spPr>
          <a:xfrm>
            <a:off x="2420142" y="3486150"/>
            <a:ext cx="3828258" cy="15727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653" y="133350"/>
            <a:ext cx="5864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Notes</a:t>
            </a:r>
          </a:p>
        </p:txBody>
      </p:sp>
      <p:pic>
        <p:nvPicPr>
          <p:cNvPr id="4" name="Picture 3" descr="5_dollar_bill.jpg"/>
          <p:cNvPicPr>
            <a:picLocks noChangeAspect="1"/>
          </p:cNvPicPr>
          <p:nvPr/>
        </p:nvPicPr>
        <p:blipFill>
          <a:blip r:embed="rId2"/>
          <a:srcRect l="2280" t="5208" r="2280" b="5208"/>
          <a:stretch>
            <a:fillRect/>
          </a:stretch>
        </p:blipFill>
        <p:spPr>
          <a:xfrm>
            <a:off x="304800" y="1047750"/>
            <a:ext cx="5742416" cy="23591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5_dollar_bill_reser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419350"/>
            <a:ext cx="2200275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057400" y="2266950"/>
            <a:ext cx="4191000" cy="1524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3675043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Bank of Richmond note</a:t>
            </a:r>
          </a:p>
          <a:p>
            <a:r>
              <a:rPr lang="en-US" sz="2800" b="1" dirty="0" smtClean="0"/>
              <a:t>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district = 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157" y="133350"/>
            <a:ext cx="6577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Revenue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047750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revenue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seigniorage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service fees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fund all operations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rebate excess to Treasury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e.g., 2003: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$23.8 billion revenue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$22.0 billion rebated to Treasury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$1.8 billion for operations</a:t>
            </a:r>
          </a:p>
        </p:txBody>
      </p:sp>
      <p:pic>
        <p:nvPicPr>
          <p:cNvPr id="7" name="Picture 6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955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157" y="133350"/>
            <a:ext cx="6577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Revenue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123950"/>
            <a:ext cx="6477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seigniorage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profit that results from producing</a:t>
            </a:r>
          </a:p>
          <a:p>
            <a:pPr algn="ctr"/>
            <a:r>
              <a:rPr lang="en-US" sz="2800" b="1" dirty="0" smtClean="0"/>
              <a:t>coins (difference between</a:t>
            </a:r>
          </a:p>
          <a:p>
            <a:pPr algn="ctr"/>
            <a:r>
              <a:rPr lang="en-US" sz="2800" b="1" dirty="0" smtClean="0"/>
              <a:t>face value and metal value)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fees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profit that results from fees</a:t>
            </a:r>
          </a:p>
          <a:p>
            <a:pPr algn="ctr"/>
            <a:r>
              <a:rPr lang="en-US" sz="2800" b="1" dirty="0" smtClean="0"/>
              <a:t>charged for miscellaneous services performed (e.g., check clearing)</a:t>
            </a:r>
          </a:p>
        </p:txBody>
      </p:sp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955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470" y="133350"/>
            <a:ext cx="5915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971550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 stability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high employment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economic growth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financial market stability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interest-rate stability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foreign exchange stability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394335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stability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low and stable inflation</a:t>
            </a:r>
          </a:p>
        </p:txBody>
      </p:sp>
      <p:pic>
        <p:nvPicPr>
          <p:cNvPr id="6" name="Picture 5" descr="go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1123950"/>
            <a:ext cx="268986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470" y="133350"/>
            <a:ext cx="5915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1047750"/>
            <a:ext cx="5181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mandate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co-equal objectives</a:t>
            </a:r>
          </a:p>
          <a:p>
            <a:pPr algn="ctr"/>
            <a:r>
              <a:rPr lang="en-US" sz="2800" b="1" dirty="0" smtClean="0"/>
              <a:t>(price stability and</a:t>
            </a:r>
          </a:p>
          <a:p>
            <a:pPr algn="ctr"/>
            <a:r>
              <a:rPr lang="en-US" sz="2800" b="1" dirty="0" smtClean="0"/>
              <a:t>maximum employment)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hierarchical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Price stability first,</a:t>
            </a:r>
          </a:p>
          <a:p>
            <a:pPr algn="ctr"/>
            <a:r>
              <a:rPr lang="en-US" sz="2800" b="1" dirty="0" smtClean="0"/>
              <a:t>other goals </a:t>
            </a:r>
            <a:r>
              <a:rPr lang="en-US" sz="2800" b="1" dirty="0" smtClean="0"/>
              <a:t>only </a:t>
            </a:r>
            <a:r>
              <a:rPr lang="en-US" sz="2800" b="1" dirty="0" smtClean="0"/>
              <a:t>if they don’t interfere with price stability</a:t>
            </a:r>
          </a:p>
        </p:txBody>
      </p:sp>
      <p:pic>
        <p:nvPicPr>
          <p:cNvPr id="5" name="Picture 4" descr="mandat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09750"/>
            <a:ext cx="3167063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825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428750"/>
            <a:ext cx="6477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 independence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ability of the central bank to</a:t>
            </a:r>
          </a:p>
          <a:p>
            <a:pPr algn="ctr"/>
            <a:r>
              <a:rPr lang="en-US" sz="2800" b="1" dirty="0" smtClean="0"/>
              <a:t>set monetary policy instruments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independence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ability of the central bank to</a:t>
            </a:r>
          </a:p>
          <a:p>
            <a:pPr algn="ctr"/>
            <a:r>
              <a:rPr lang="en-US" sz="2800" b="1" dirty="0" smtClean="0"/>
              <a:t>set </a:t>
            </a:r>
            <a:r>
              <a:rPr lang="en-US" sz="2800" b="1" dirty="0" smtClean="0"/>
              <a:t>goals of monetary policy</a:t>
            </a:r>
          </a:p>
        </p:txBody>
      </p:sp>
      <p:pic>
        <p:nvPicPr>
          <p:cNvPr id="7" name="Picture 6" descr="independe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00150"/>
            <a:ext cx="2514600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825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837545"/>
            <a:ext cx="6324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independent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long terms for </a:t>
            </a:r>
            <a:r>
              <a:rPr lang="en-US" sz="2800" b="1" dirty="0" err="1" smtClean="0"/>
              <a:t>BoG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determines own budget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instrument and goal independence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not independent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Congress can amend Fed legislation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President appoints </a:t>
            </a:r>
            <a:r>
              <a:rPr lang="en-US" sz="2800" b="1" dirty="0" err="1" smtClean="0"/>
              <a:t>BoG</a:t>
            </a:r>
            <a:r>
              <a:rPr lang="en-US" sz="2800" b="1" dirty="0" smtClean="0"/>
              <a:t> and chair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overall: very independent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independence leads to lower inflation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less political business cycles</a:t>
            </a:r>
          </a:p>
        </p:txBody>
      </p:sp>
      <p:pic>
        <p:nvPicPr>
          <p:cNvPr id="6" name="Picture 5" descr="independe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00150"/>
            <a:ext cx="2514600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825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</a:t>
            </a:r>
          </a:p>
        </p:txBody>
      </p:sp>
      <p:pic>
        <p:nvPicPr>
          <p:cNvPr id="5" name="Picture 3" descr="fig14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047750"/>
            <a:ext cx="4836319" cy="3836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7693" y="133350"/>
            <a:ext cx="6018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Central Bank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368207"/>
            <a:ext cx="6324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patterned after Federal Reserve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national central banks (NCBs)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executive board (EB)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governing council (GC)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NCBs similar to Fed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EB similar to Fed </a:t>
            </a:r>
            <a:r>
              <a:rPr lang="en-US" sz="2800" b="1" dirty="0" err="1" smtClean="0"/>
              <a:t>BoG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GC similar to FOMC</a:t>
            </a:r>
          </a:p>
        </p:txBody>
      </p:sp>
      <p:pic>
        <p:nvPicPr>
          <p:cNvPr id="5" name="Picture 4" descr="European-Central-Bank-Logo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660333" cy="21936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968" y="133350"/>
            <a:ext cx="4368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1507450"/>
            <a:ext cx="6096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bank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public authority that regulates a nation’s depository institutions and controls the quantity of money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(“the Fed”)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central bank in the United States</a:t>
            </a:r>
          </a:p>
        </p:txBody>
      </p:sp>
      <p:pic>
        <p:nvPicPr>
          <p:cNvPr id="8" name="Picture 7" descr="federal-reserve-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8595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7693" y="133350"/>
            <a:ext cx="6018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Central Bank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123950"/>
            <a:ext cx="632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Executive Board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President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Vice-president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4 other members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8 year non-renewable terms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Governing Council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EB and NCB presidents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will be rotating NCB if more join</a:t>
            </a:r>
          </a:p>
        </p:txBody>
      </p:sp>
      <p:pic>
        <p:nvPicPr>
          <p:cNvPr id="4" name="Picture 3" descr="European-Central-Bank-Logo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660333" cy="219360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-Central-Bank-Logo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660333" cy="2193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7693" y="133350"/>
            <a:ext cx="6018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Central Bank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570494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NCBs control own budgets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monetary operations not centralized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doesn’t regulate financial institutions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monthly meetings (Frankfurt, Germany)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12 NCB heads, 6 EB members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operates by consensus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-Central-Bank-Logo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660333" cy="2193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7693" y="133350"/>
            <a:ext cx="6018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Central Bank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772781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most independent in the world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EB members have long terms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determines own budget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less goal independent (price stability)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charter fixed by Maastricht Treaty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5383" y="133350"/>
            <a:ext cx="619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History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124212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precipitated by panic of 1907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Aldrich–Vreeland Act of 1908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National Monetary Commission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Aldrich plan floated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Act of 1913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introduced by Glass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Woodrow Wilson signed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William Jennings Bryan supported</a:t>
            </a:r>
          </a:p>
        </p:txBody>
      </p:sp>
      <p:pic>
        <p:nvPicPr>
          <p:cNvPr id="6" name="Picture 5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62150"/>
            <a:ext cx="1781175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383" y="133350"/>
            <a:ext cx="619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History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963632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Aldrich plan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big NY bank, private control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but citizens distrust “money trust”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Glass plan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based loosely on Aldrich plan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smaller NY bank, private control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Act of 1913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Wilson added Board to Glass plan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more centralized control</a:t>
            </a:r>
          </a:p>
        </p:txBody>
      </p:sp>
      <p:pic>
        <p:nvPicPr>
          <p:cNvPr id="6" name="Picture 5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62150"/>
            <a:ext cx="1781175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0225" y="133350"/>
            <a:ext cx="6746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Structure</a:t>
            </a:r>
          </a:p>
        </p:txBody>
      </p:sp>
      <p:pic>
        <p:nvPicPr>
          <p:cNvPr id="7" name="Picture 6" descr="federal_reserve_stru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47750"/>
            <a:ext cx="5386388" cy="38106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0225" y="133350"/>
            <a:ext cx="6746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81915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12 regional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Board of Governors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7 governors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Open Market Committee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7 board governors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 FRB of NY president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4 other FRB presidents (rotating)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Advisory Council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12 bankers (1 from each district)</a:t>
            </a:r>
          </a:p>
        </p:txBody>
      </p:sp>
      <p:pic>
        <p:nvPicPr>
          <p:cNvPr id="5" name="Picture 4" descr="le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0"/>
            <a:ext cx="2905125" cy="3333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8970</TotalTime>
  <Words>2177</Words>
  <Application>Microsoft Office PowerPoint</Application>
  <PresentationFormat>On-screen Show (16:9)</PresentationFormat>
  <Paragraphs>438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640</cp:revision>
  <dcterms:created xsi:type="dcterms:W3CDTF">2010-08-30T19:56:42Z</dcterms:created>
  <dcterms:modified xsi:type="dcterms:W3CDTF">2010-10-19T13:00:48Z</dcterms:modified>
</cp:coreProperties>
</file>