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412" r:id="rId3"/>
    <p:sldId id="413" r:id="rId4"/>
    <p:sldId id="414" r:id="rId5"/>
    <p:sldId id="419" r:id="rId6"/>
    <p:sldId id="415" r:id="rId7"/>
    <p:sldId id="416" r:id="rId8"/>
    <p:sldId id="418" r:id="rId9"/>
    <p:sldId id="420" r:id="rId10"/>
    <p:sldId id="422" r:id="rId11"/>
    <p:sldId id="421" r:id="rId12"/>
    <p:sldId id="423" r:id="rId13"/>
    <p:sldId id="448" r:id="rId14"/>
    <p:sldId id="424" r:id="rId15"/>
    <p:sldId id="425" r:id="rId16"/>
    <p:sldId id="426" r:id="rId17"/>
    <p:sldId id="427" r:id="rId18"/>
    <p:sldId id="428" r:id="rId19"/>
    <p:sldId id="430" r:id="rId20"/>
    <p:sldId id="429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47" r:id="rId30"/>
    <p:sldId id="439" r:id="rId31"/>
    <p:sldId id="440" r:id="rId32"/>
    <p:sldId id="441" r:id="rId33"/>
    <p:sldId id="442" r:id="rId34"/>
    <p:sldId id="444" r:id="rId35"/>
    <p:sldId id="443" r:id="rId36"/>
    <p:sldId id="445" r:id="rId37"/>
    <p:sldId id="446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151" y="2438221"/>
            <a:ext cx="5210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Central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10/7/2010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Chicago CHA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history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1865 </a:t>
            </a:r>
            <a:r>
              <a:rPr lang="en-US" sz="2800" b="1" dirty="0" smtClean="0"/>
              <a:t>founded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1867 </a:t>
            </a:r>
            <a:r>
              <a:rPr lang="en-US" sz="2800" b="1" dirty="0" smtClean="0"/>
              <a:t>solvency statements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1873 </a:t>
            </a:r>
            <a:r>
              <a:rPr lang="en-US" sz="2800" b="1" dirty="0" smtClean="0"/>
              <a:t>minimum </a:t>
            </a:r>
            <a:r>
              <a:rPr lang="en-US" sz="2800" b="1" dirty="0" smtClean="0"/>
              <a:t>capital ($250k)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1876 </a:t>
            </a:r>
            <a:r>
              <a:rPr lang="en-US" sz="2800" b="1" dirty="0" smtClean="0"/>
              <a:t>examinations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remedies </a:t>
            </a:r>
            <a:r>
              <a:rPr lang="en-US" sz="2800" b="1" dirty="0" smtClean="0"/>
              <a:t>for shaky member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post </a:t>
            </a:r>
            <a:r>
              <a:rPr lang="en-US" sz="2800" b="1" dirty="0" smtClean="0"/>
              <a:t>bond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infuse </a:t>
            </a:r>
            <a:r>
              <a:rPr lang="en-US" sz="2800" b="1" dirty="0" smtClean="0"/>
              <a:t>new capital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expulsion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hicago_c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07256"/>
            <a:ext cx="2823210" cy="1207294"/>
          </a:xfrm>
          <a:prstGeom prst="rect">
            <a:avLst/>
          </a:prstGeom>
        </p:spPr>
      </p:pic>
      <p:pic>
        <p:nvPicPr>
          <p:cNvPr id="7" name="Picture 6" descr="regul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6592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CHAs promote public confidence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internalize “contagion </a:t>
            </a:r>
            <a:r>
              <a:rPr lang="en-US" sz="2800" b="1" dirty="0" smtClean="0"/>
              <a:t>externality</a:t>
            </a:r>
            <a:r>
              <a:rPr lang="en-US" sz="2800" b="1" dirty="0" smtClean="0"/>
              <a:t>”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audit banks rumored insolvent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publicize </a:t>
            </a:r>
            <a:r>
              <a:rPr lang="en-US" sz="2800" b="1" dirty="0" smtClean="0"/>
              <a:t>results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mutual-support </a:t>
            </a:r>
            <a:r>
              <a:rPr lang="en-US" sz="2800" b="1" dirty="0" smtClean="0"/>
              <a:t>lending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but only in U.S.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branch banking restrictions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contagion problem elsewhere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reg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0015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 (LOLR)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bank ready to insert high-</a:t>
            </a:r>
          </a:p>
          <a:p>
            <a:pPr algn="ctr"/>
            <a:r>
              <a:rPr lang="en-US" sz="2800" b="1" dirty="0" smtClean="0"/>
              <a:t>powered money into the system</a:t>
            </a:r>
          </a:p>
          <a:p>
            <a:pPr algn="ctr"/>
            <a:r>
              <a:rPr lang="en-US" sz="2800" b="1" dirty="0" smtClean="0"/>
              <a:t>in the event of an internal drain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high-powered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 money that can be held by commercial banks as </a:t>
            </a:r>
            <a:r>
              <a:rPr lang="en-US" sz="2800" b="1" dirty="0" smtClean="0"/>
              <a:t>reserves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633537"/>
            <a:ext cx="5562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solvency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assets &gt; liabilities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</a:t>
            </a:r>
            <a:r>
              <a:rPr lang="en-US" sz="2800" b="1" dirty="0" smtClean="0"/>
              <a:t>bility to pay debts</a:t>
            </a:r>
          </a:p>
          <a:p>
            <a:pPr algn="ctr"/>
            <a:r>
              <a:rPr lang="en-US" sz="2800" b="1" dirty="0" smtClean="0"/>
              <a:t>as they become due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1292007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rescue solvent but illiquid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classic concept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problem of fire sale losses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problem of internal drain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prevent M from shrinking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modern concept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offset fall in M/R by injecting R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900589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sale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sale of goods at extremely discounted prices, </a:t>
            </a:r>
            <a:r>
              <a:rPr lang="en-US" sz="2800" b="1" dirty="0" smtClean="0"/>
              <a:t>typically</a:t>
            </a:r>
          </a:p>
          <a:p>
            <a:pPr algn="ctr"/>
            <a:r>
              <a:rPr lang="en-US" sz="2800" b="1" dirty="0" smtClean="0"/>
              <a:t>when </a:t>
            </a:r>
            <a:r>
              <a:rPr lang="en-US" sz="2800" b="1" dirty="0" smtClean="0"/>
              <a:t>the seller faces bankruptcy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drain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public’s preference for high-powered money prompts redemption depleting banking system of reserves and forcing a sharp contraction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1570494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there are centralized reserves (e.g., a very large banker’s bank), then only the bank holding most of the reserves can act as the lender of last resort because no other bank has reserves to lend.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819150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Bagehot’s prescription for LOLR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lend </a:t>
            </a:r>
            <a:r>
              <a:rPr lang="en-US" sz="2800" b="1" dirty="0" smtClean="0"/>
              <a:t>freely to </a:t>
            </a:r>
            <a:r>
              <a:rPr lang="en-US" sz="2800" b="1" dirty="0" smtClean="0"/>
              <a:t>qualifying banks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save </a:t>
            </a:r>
            <a:r>
              <a:rPr lang="en-US" sz="2800" b="1" dirty="0" smtClean="0"/>
              <a:t>banks </a:t>
            </a:r>
            <a:r>
              <a:rPr lang="en-US" sz="2800" b="1" dirty="0" smtClean="0"/>
              <a:t>worth </a:t>
            </a:r>
            <a:r>
              <a:rPr lang="en-US" sz="2800" b="1" dirty="0" smtClean="0"/>
              <a:t>saving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announce #1 </a:t>
            </a:r>
            <a:r>
              <a:rPr lang="en-US" sz="2800" b="1" dirty="0" smtClean="0"/>
              <a:t>in advance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allay </a:t>
            </a:r>
            <a:r>
              <a:rPr lang="en-US" sz="2800" b="1" dirty="0" smtClean="0"/>
              <a:t>fearful </a:t>
            </a:r>
            <a:r>
              <a:rPr lang="en-US" sz="2800" b="1" dirty="0" smtClean="0"/>
              <a:t>reserve demands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bank </a:t>
            </a:r>
            <a:r>
              <a:rPr lang="en-US" sz="2800" b="1" dirty="0" smtClean="0"/>
              <a:t>needs good </a:t>
            </a:r>
            <a:r>
              <a:rPr lang="en-US" sz="2800" b="1" dirty="0" smtClean="0"/>
              <a:t>collateral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don’t support </a:t>
            </a:r>
            <a:r>
              <a:rPr lang="en-US" sz="2800" b="1" dirty="0" smtClean="0"/>
              <a:t>insolvent banks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lend </a:t>
            </a:r>
            <a:r>
              <a:rPr lang="en-US" sz="2800" b="1" dirty="0" smtClean="0"/>
              <a:t>at a penalty interest rate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reduce </a:t>
            </a:r>
            <a:r>
              <a:rPr lang="en-US" sz="2800" b="1" dirty="0" smtClean="0"/>
              <a:t>moral hazard</a:t>
            </a:r>
          </a:p>
          <a:p>
            <a:r>
              <a:rPr lang="en-US" sz="2800" b="1" i="1" dirty="0" smtClean="0"/>
              <a:t>Fed </a:t>
            </a:r>
            <a:r>
              <a:rPr lang="en-US" sz="2800" b="1" i="1" dirty="0" smtClean="0"/>
              <a:t>has violated </a:t>
            </a:r>
            <a:r>
              <a:rPr lang="en-US" sz="2800" b="1" i="1" dirty="0" smtClean="0"/>
              <a:t>#3 </a:t>
            </a:r>
            <a:r>
              <a:rPr lang="en-US" sz="2800" b="1" i="1" dirty="0" smtClean="0"/>
              <a:t>and </a:t>
            </a:r>
            <a:r>
              <a:rPr lang="en-US" sz="2800" b="1" i="1" dirty="0" smtClean="0"/>
              <a:t>#4</a:t>
            </a:r>
            <a:endParaRPr lang="en-US" sz="2800" b="1" i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97155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to prefer OMO to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inject via bond purchases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lending to particular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avoids </a:t>
            </a:r>
            <a:r>
              <a:rPr lang="en-US" sz="2800" b="1" dirty="0" err="1" smtClean="0"/>
              <a:t>allocational</a:t>
            </a:r>
            <a:r>
              <a:rPr lang="en-US" sz="2800" b="1" dirty="0" smtClean="0"/>
              <a:t> favoritism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lets market allocate funds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avoids moral hazard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fights systemic contraction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not particular banks’ insolvency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7155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CHAs would act as a lender of last resort using loans.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hiladelphia_c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56460"/>
            <a:ext cx="4096703" cy="2472690"/>
          </a:xfrm>
          <a:prstGeom prst="rect">
            <a:avLst/>
          </a:prstGeom>
        </p:spPr>
      </p:pic>
      <p:pic>
        <p:nvPicPr>
          <p:cNvPr id="6" name="Picture 5" descr="ohio_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02230"/>
            <a:ext cx="3733800" cy="1569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958" y="133350"/>
            <a:ext cx="6052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a Central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444407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banker's </a:t>
            </a:r>
            <a:r>
              <a:rPr lang="en-US" sz="2800" b="1" dirty="0" smtClean="0"/>
              <a:t>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monopoly </a:t>
            </a:r>
            <a:r>
              <a:rPr lang="en-US" sz="2800" b="1" dirty="0" smtClean="0"/>
              <a:t>of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regulator </a:t>
            </a:r>
            <a:r>
              <a:rPr lang="en-US" sz="2800" b="1" dirty="0" smtClean="0"/>
              <a:t>of commercial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lender </a:t>
            </a:r>
            <a:r>
              <a:rPr lang="en-US" sz="2800" b="1" dirty="0" smtClean="0"/>
              <a:t>of last resort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policy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Which are “natural” (market evolved)?</a:t>
            </a:r>
            <a:endParaRPr lang="en-US" sz="2800" b="1" dirty="0" smtClean="0"/>
          </a:p>
        </p:txBody>
      </p:sp>
      <p:pic>
        <p:nvPicPr>
          <p:cNvPr id="6" name="Picture 5" descr="The_Rationale_of_Centr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40" y="1200150"/>
            <a:ext cx="239776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555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Lender of Last Resort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81915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New York CHA as LOLR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ordinarily </a:t>
            </a:r>
            <a:r>
              <a:rPr lang="en-US" sz="2800" b="1" dirty="0" smtClean="0"/>
              <a:t>100% gold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1857 </a:t>
            </a:r>
            <a:r>
              <a:rPr lang="en-US" sz="2800" b="1" dirty="0" smtClean="0"/>
              <a:t>panic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temporarily irredeemable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used as collateral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</a:t>
            </a:r>
            <a:r>
              <a:rPr lang="en-US" sz="2800" b="1" dirty="0" smtClean="0"/>
              <a:t>clearing </a:t>
            </a:r>
            <a:r>
              <a:rPr lang="en-US" sz="2800" b="1" dirty="0" smtClean="0"/>
              <a:t>certificates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1893</a:t>
            </a:r>
            <a:r>
              <a:rPr lang="en-US" sz="2800" b="1" dirty="0" smtClean="0"/>
              <a:t>, </a:t>
            </a:r>
            <a:r>
              <a:rPr lang="en-US" sz="2800" b="1" dirty="0" smtClean="0"/>
              <a:t>1907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issued small denomination notes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illegal</a:t>
            </a:r>
            <a:r>
              <a:rPr lang="en-US" sz="2800" b="1" dirty="0" smtClean="0"/>
              <a:t>, but not prosecuted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imitated </a:t>
            </a:r>
            <a:r>
              <a:rPr lang="en-US" sz="2800" b="1" dirty="0" smtClean="0"/>
              <a:t>by other CHAs</a:t>
            </a:r>
          </a:p>
        </p:txBody>
      </p:sp>
      <p:pic>
        <p:nvPicPr>
          <p:cNvPr id="5" name="Picture 4" descr="life-preserv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3111500" cy="2595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4352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onetary_policy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773680" cy="3528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pursue macroeconomic goals through control of the monetary aggregate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Monetary policy only makes sense in the context of a government.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Without central banks, the public</a:t>
            </a:r>
          </a:p>
          <a:p>
            <a:pPr algn="ctr"/>
            <a:r>
              <a:rPr lang="en-US" sz="2800" b="1" dirty="0" smtClean="0"/>
              <a:t>and banks jointly determine M through their choices of banknote holdings and reserves.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5950"/>
            <a:ext cx="1781175" cy="212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33350"/>
            <a:ext cx="628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 of Central Banks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24212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of </a:t>
            </a:r>
            <a:r>
              <a:rPr lang="en-US" sz="2800" b="1" dirty="0" smtClean="0"/>
              <a:t>England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legal </a:t>
            </a:r>
            <a:r>
              <a:rPr lang="en-US" sz="2800" b="1" dirty="0" smtClean="0"/>
              <a:t>privileges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</a:t>
            </a:r>
            <a:r>
              <a:rPr lang="en-US" sz="2800" b="1" dirty="0" smtClean="0"/>
              <a:t>Reserve </a:t>
            </a:r>
            <a:r>
              <a:rPr lang="en-US" sz="2800" b="1" dirty="0" smtClean="0"/>
              <a:t>System (USA)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nationalizing </a:t>
            </a:r>
            <a:r>
              <a:rPr lang="en-US" sz="2800" b="1" dirty="0" smtClean="0"/>
              <a:t>CHA functions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Canada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monetary </a:t>
            </a:r>
            <a:r>
              <a:rPr lang="en-US" sz="2800" b="1" dirty="0" smtClean="0"/>
              <a:t>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</a:t>
            </a:r>
            <a:r>
              <a:rPr lang="en-US" sz="2800" b="1" dirty="0" smtClean="0"/>
              <a:t>of France, Bank of </a:t>
            </a:r>
            <a:r>
              <a:rPr lang="en-US" sz="2800" b="1" dirty="0" smtClean="0"/>
              <a:t>Italy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fiscal motive (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 View of the Bank of Eng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800350"/>
            <a:ext cx="2794000" cy="207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6822" y="133350"/>
            <a:ext cx="4301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of England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636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1694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founded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1697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charter made exclusive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1708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six-partner </a:t>
            </a:r>
            <a:r>
              <a:rPr lang="en-US" sz="2800" b="1" dirty="0" smtClean="0"/>
              <a:t>rule, note monopoly in London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1833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BOE notes </a:t>
            </a:r>
            <a:r>
              <a:rPr lang="en-US" sz="2800" b="1" dirty="0" smtClean="0"/>
              <a:t>legal reserves </a:t>
            </a:r>
            <a:r>
              <a:rPr lang="en-US" sz="2800" b="1" dirty="0" smtClean="0"/>
              <a:t>for other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1844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Peel’s </a:t>
            </a:r>
            <a:r>
              <a:rPr lang="en-US" sz="2800" b="1" dirty="0" smtClean="0"/>
              <a:t>Act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new note issue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froze </a:t>
            </a:r>
            <a:r>
              <a:rPr lang="en-US" sz="2800" b="1" dirty="0" smtClean="0"/>
              <a:t>existing note issue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$</a:t>
            </a:r>
            <a:r>
              <a:rPr lang="en-US" sz="2800" b="1" dirty="0" smtClean="0"/>
              <a:t>14m for BoE w/o </a:t>
            </a:r>
            <a:r>
              <a:rPr lang="en-US" sz="2800" b="1" dirty="0" smtClean="0"/>
              <a:t>reserve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&gt;$</a:t>
            </a:r>
            <a:r>
              <a:rPr lang="en-US" sz="2800" b="1" dirty="0" smtClean="0"/>
              <a:t>14m 100% gold </a:t>
            </a:r>
            <a:r>
              <a:rPr lang="en-US" sz="2800" b="1" dirty="0" smtClean="0"/>
              <a:t>reserve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5809" y="133350"/>
            <a:ext cx="23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3983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1695 – Bank of Scotland </a:t>
            </a:r>
            <a:r>
              <a:rPr lang="en-US" sz="2800" b="1" dirty="0" smtClean="0"/>
              <a:t>chartered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1707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Union of the Parliaments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1716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BoS</a:t>
            </a:r>
            <a:r>
              <a:rPr lang="en-US" sz="2800" b="1" dirty="0" smtClean="0"/>
              <a:t> </a:t>
            </a:r>
            <a:r>
              <a:rPr lang="en-US" sz="2800" b="1" dirty="0" smtClean="0"/>
              <a:t>monopoly expired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1727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Royal Bank of Scotland </a:t>
            </a:r>
            <a:r>
              <a:rPr lang="en-US" sz="2800" b="1" dirty="0" smtClean="0"/>
              <a:t>chartered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1769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32 banks of issue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shake-out </a:t>
            </a:r>
            <a:r>
              <a:rPr lang="en-US" sz="2800" b="1" dirty="0" smtClean="0"/>
              <a:t>with </a:t>
            </a:r>
            <a:r>
              <a:rPr lang="en-US" sz="2800" b="1" dirty="0" err="1" smtClean="0"/>
              <a:t>Ayr</a:t>
            </a:r>
            <a:r>
              <a:rPr lang="en-US" sz="2800" b="1" dirty="0" smtClean="0"/>
              <a:t> failure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leading </a:t>
            </a:r>
            <a:r>
              <a:rPr lang="en-US" sz="2800" b="1" dirty="0" smtClean="0"/>
              <a:t>role by </a:t>
            </a:r>
            <a:r>
              <a:rPr lang="en-US" sz="2800" b="1" dirty="0" err="1" smtClean="0"/>
              <a:t>BoS</a:t>
            </a:r>
            <a:r>
              <a:rPr lang="en-US" sz="2800" b="1" dirty="0" smtClean="0"/>
              <a:t>, RBS, BLC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1810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25 banks; CBS (large joint-stock bank) entered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1844</a:t>
            </a:r>
            <a:r>
              <a:rPr lang="en-US" sz="2800" b="1" dirty="0" smtClean="0"/>
              <a:t> –</a:t>
            </a:r>
            <a:r>
              <a:rPr lang="en-US" sz="2800" b="1" dirty="0" smtClean="0"/>
              <a:t> </a:t>
            </a:r>
            <a:r>
              <a:rPr lang="en-US" sz="2800" b="1" dirty="0" smtClean="0"/>
              <a:t>19 banks; Peel’s Act froze entry</a:t>
            </a:r>
          </a:p>
        </p:txBody>
      </p:sp>
      <p:pic>
        <p:nvPicPr>
          <p:cNvPr id="5" name="Picture 4" descr="bank_of_scotland_head_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333375"/>
            <a:ext cx="2714625" cy="1933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593" y="133350"/>
            <a:ext cx="735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a Central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212746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(inflation)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bureaucratic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political business cycles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macroeconomic policy</a:t>
            </a:r>
            <a:endParaRPr lang="en-US" sz="2800" b="1" dirty="0" smtClean="0"/>
          </a:p>
        </p:txBody>
      </p:sp>
      <p:pic>
        <p:nvPicPr>
          <p:cNvPr id="5" name="Picture 4" descr="dr-ev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0150"/>
            <a:ext cx="3155950" cy="3529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485" y="133350"/>
            <a:ext cx="3144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89535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</a:t>
            </a:r>
            <a:r>
              <a:rPr lang="en-US" sz="2800" b="1" dirty="0" smtClean="0"/>
              <a:t>producing</a:t>
            </a:r>
          </a:p>
          <a:p>
            <a:pPr algn="ctr"/>
            <a:r>
              <a:rPr lang="en-US" sz="2800" b="1" dirty="0" smtClean="0"/>
              <a:t>coins (difference between</a:t>
            </a:r>
          </a:p>
          <a:p>
            <a:pPr algn="ctr"/>
            <a:r>
              <a:rPr lang="en-US" sz="2800" b="1" dirty="0" smtClean="0"/>
              <a:t>face </a:t>
            </a:r>
            <a:r>
              <a:rPr lang="en-US" sz="2800" b="1" dirty="0" smtClean="0"/>
              <a:t>value and metal value</a:t>
            </a:r>
            <a:r>
              <a:rPr lang="en-US" sz="2800" b="1" dirty="0" smtClean="0"/>
              <a:t>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Governments that find it hard to borrow or tax must rely more on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.  Therefore, poorer countries tend to have higher rates of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– and thus higher inflation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pic>
        <p:nvPicPr>
          <p:cNvPr id="7" name="Picture 6" descr="borr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47750"/>
            <a:ext cx="31623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111" y="133350"/>
            <a:ext cx="23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41170"/>
            <a:ext cx="3048000" cy="2430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1444407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Incentives for inflation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 (revenue) 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reduction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real debt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bracket </a:t>
            </a:r>
            <a:r>
              <a:rPr lang="en-US" sz="2800" b="1" dirty="0" smtClean="0"/>
              <a:t>creep (tax brackets)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short </a:t>
            </a:r>
            <a:r>
              <a:rPr lang="en-US" sz="2800" b="1" dirty="0" smtClean="0"/>
              <a:t>term </a:t>
            </a:r>
            <a:r>
              <a:rPr lang="en-US" sz="2800" b="1" dirty="0" smtClean="0"/>
              <a:t>macroeconomics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reduction </a:t>
            </a:r>
            <a:r>
              <a:rPr lang="en-US" sz="2800" b="1" dirty="0" smtClean="0"/>
              <a:t>of interest </a:t>
            </a:r>
            <a:r>
              <a:rPr lang="en-US" sz="2800" b="1" dirty="0" smtClean="0"/>
              <a:t>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reduction of </a:t>
            </a:r>
            <a:r>
              <a:rPr lang="en-US" sz="2800" b="1" dirty="0" smtClean="0"/>
              <a:t>unemployment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097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does </a:t>
            </a:r>
            <a:r>
              <a:rPr lang="en-US" sz="2800" b="1" dirty="0" smtClean="0"/>
              <a:t>not answer to profit-seeking </a:t>
            </a:r>
            <a:r>
              <a:rPr lang="en-US" sz="2800" b="1" dirty="0" smtClean="0"/>
              <a:t>shareholders, so can </a:t>
            </a:r>
            <a:r>
              <a:rPr lang="en-US" sz="2800" b="1" dirty="0" smtClean="0"/>
              <a:t>pursue </a:t>
            </a:r>
            <a:r>
              <a:rPr lang="en-US" sz="2800" b="1" dirty="0" smtClean="0"/>
              <a:t>managers’ comfort instead</a:t>
            </a:r>
            <a:endParaRPr lang="en-US" sz="2800" b="1" dirty="0" smtClean="0"/>
          </a:p>
        </p:txBody>
      </p:sp>
      <p:pic>
        <p:nvPicPr>
          <p:cNvPr id="5" name="Picture 4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051268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Theories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scapegoating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budget padding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revolving door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975068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institution whose liabilities</a:t>
            </a:r>
          </a:p>
          <a:p>
            <a:pPr algn="ctr"/>
            <a:r>
              <a:rPr lang="en-US" sz="2800" b="1" dirty="0" smtClean="0"/>
              <a:t>are held by commercial</a:t>
            </a:r>
          </a:p>
          <a:p>
            <a:pPr algn="ctr"/>
            <a:r>
              <a:rPr lang="en-US" sz="2800" b="1" dirty="0" smtClean="0"/>
              <a:t>banks as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58115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Scapegoating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congress faults central bank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blame macro outcomes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 exchange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long terms in office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budgetary autonomy</a:t>
            </a:r>
            <a:endParaRPr lang="en-US" sz="2800" b="1" dirty="0" smtClean="0"/>
          </a:p>
        </p:txBody>
      </p:sp>
      <p:pic>
        <p:nvPicPr>
          <p:cNvPr id="7" name="Picture 6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57049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Budget padding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higher salaries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plusher offices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larger </a:t>
            </a:r>
            <a:r>
              <a:rPr lang="en-US" sz="2800" b="1" dirty="0" smtClean="0"/>
              <a:t>travel </a:t>
            </a:r>
            <a:r>
              <a:rPr lang="en-US" sz="2800" b="1" dirty="0" smtClean="0"/>
              <a:t>budgets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vanity publications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more employees</a:t>
            </a:r>
            <a:endParaRPr lang="en-US" sz="2800" b="1" dirty="0" smtClean="0"/>
          </a:p>
        </p:txBody>
      </p:sp>
      <p:pic>
        <p:nvPicPr>
          <p:cNvPr id="3" name="Picture 2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368207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Revolving door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churned portfolio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buy $183, sell $184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profit for bond dealers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unpredictable policies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high paid Fed watchers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including ex-Fed officials</a:t>
            </a:r>
          </a:p>
        </p:txBody>
      </p:sp>
      <p:pic>
        <p:nvPicPr>
          <p:cNvPr id="3" name="Picture 2" descr="bureaucrac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527810"/>
            <a:ext cx="3893820" cy="2796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2448" y="133350"/>
            <a:ext cx="3334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Bureaucracy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179076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pre-election the central bank works to maximize the</a:t>
            </a:r>
          </a:p>
          <a:p>
            <a:pPr algn="ctr"/>
            <a:r>
              <a:rPr lang="en-US" sz="2800" b="1" dirty="0" smtClean="0"/>
              <a:t>incumbent president’s votes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Move along Phillips Curve to best short run attainable inflation and unemployment combination on the day of the election.</a:t>
            </a:r>
            <a:endParaRPr lang="en-US" sz="2800" b="1" dirty="0" smtClean="0"/>
          </a:p>
        </p:txBody>
      </p:sp>
      <p:pic>
        <p:nvPicPr>
          <p:cNvPr id="4" name="Picture 4" descr="p183b"/>
          <p:cNvPicPr>
            <a:picLocks noChangeAspect="1" noChangeArrowheads="1"/>
          </p:cNvPicPr>
          <p:nvPr/>
        </p:nvPicPr>
        <p:blipFill>
          <a:blip r:embed="rId2"/>
          <a:srcRect r="3798" b="8925"/>
          <a:stretch>
            <a:fillRect/>
          </a:stretch>
        </p:blipFill>
        <p:spPr bwMode="auto">
          <a:xfrm>
            <a:off x="304800" y="1835004"/>
            <a:ext cx="3021377" cy="2260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179076"/>
            <a:ext cx="533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Curve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inverse relation between unemployment and inflation</a:t>
            </a:r>
          </a:p>
          <a:p>
            <a:pPr algn="ctr"/>
            <a:r>
              <a:rPr lang="en-US" sz="2800" b="1" dirty="0" smtClean="0"/>
              <a:t>in an economy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short run Phillips Curve is downward sloping, but the long run Phillips Curve is vertical at the natural rate of unemployment.</a:t>
            </a:r>
            <a:endParaRPr lang="en-US" sz="2800" b="1" dirty="0" smtClean="0"/>
          </a:p>
        </p:txBody>
      </p:sp>
      <p:pic>
        <p:nvPicPr>
          <p:cNvPr id="5" name="Picture 5" descr="Fig7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697831"/>
            <a:ext cx="3095625" cy="2321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83b"/>
          <p:cNvPicPr>
            <a:picLocks noChangeAspect="1" noChangeArrowheads="1"/>
          </p:cNvPicPr>
          <p:nvPr/>
        </p:nvPicPr>
        <p:blipFill>
          <a:blip r:embed="rId2"/>
          <a:srcRect r="3798" b="8925"/>
          <a:stretch>
            <a:fillRect/>
          </a:stretch>
        </p:blipFill>
        <p:spPr bwMode="auto">
          <a:xfrm>
            <a:off x="2057400" y="1149350"/>
            <a:ext cx="4953000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6259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Business Cycles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27635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President Nixon pressured Federal Reserve chairman Arthur Burns to pursue an expansionary monetary policy for the 1972 election (documented in the Nixon tapes and domestic </a:t>
            </a:r>
            <a:r>
              <a:rPr lang="en-US" sz="2800" b="1" dirty="0" smtClean="0"/>
              <a:t>policy advisor John </a:t>
            </a:r>
            <a:r>
              <a:rPr lang="en-US" sz="2800" b="1" dirty="0" err="1" smtClean="0"/>
              <a:t>Ehrlichman’s</a:t>
            </a:r>
            <a:r>
              <a:rPr lang="en-US" sz="2800" b="1" dirty="0" smtClean="0"/>
              <a:t> memoirs).  This was one of the causes of 1970’s stagflation.</a:t>
            </a:r>
            <a:endParaRPr lang="en-US" sz="2800" b="1" dirty="0" smtClean="0"/>
          </a:p>
        </p:txBody>
      </p:sp>
      <p:pic>
        <p:nvPicPr>
          <p:cNvPr id="5" name="Picture 8" descr="nixongroupa"/>
          <p:cNvPicPr>
            <a:picLocks noChangeAspect="1" noChangeArrowheads="1"/>
          </p:cNvPicPr>
          <p:nvPr/>
        </p:nvPicPr>
        <p:blipFill>
          <a:blip r:embed="rId2"/>
          <a:srcRect l="49425" t="11206" b="6615"/>
          <a:stretch>
            <a:fillRect/>
          </a:stretch>
        </p:blipFill>
        <p:spPr bwMode="auto">
          <a:xfrm>
            <a:off x="685800" y="1123950"/>
            <a:ext cx="2034814" cy="3741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66" y="133350"/>
            <a:ext cx="5930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 Policy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04775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mandate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maximum employment</a:t>
            </a:r>
          </a:p>
          <a:p>
            <a:pPr algn="ctr"/>
            <a:r>
              <a:rPr lang="en-US" sz="2800" b="1" dirty="0" smtClean="0"/>
              <a:t>and price stability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misery index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unemployment rate +</a:t>
            </a:r>
          </a:p>
          <a:p>
            <a:pPr algn="ctr"/>
            <a:r>
              <a:rPr lang="en-US" sz="2800" b="1" dirty="0" smtClean="0"/>
              <a:t>inflation rate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We’ll study macroeconomic policy in a later lecture.</a:t>
            </a:r>
            <a:endParaRPr lang="en-US" sz="2800" b="1" dirty="0" smtClean="0"/>
          </a:p>
        </p:txBody>
      </p:sp>
      <p:pic>
        <p:nvPicPr>
          <p:cNvPr id="6" name="Picture 5" descr="eey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81150"/>
            <a:ext cx="333375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976789"/>
            <a:ext cx="5715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clearinghouse association (CHA)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institution where checks and banknotes drawn on member banks are cancelled against each other so that only net balances are payable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correspondent banking services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services provided to other banks (usually when small banks have deposits at large banks)</a:t>
            </a:r>
            <a:endParaRPr lang="en-US" sz="2800" b="1" dirty="0" smtClean="0"/>
          </a:p>
        </p:txBody>
      </p:sp>
      <p:pic>
        <p:nvPicPr>
          <p:cNvPr id="7" name="Picture 6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305163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Banks that provide correspondent services are not banker’s banks unless correspondent banks hold those liabilities as reserves.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Banker’s banks usually hold the bulk of outside money reserves in the system (e.g., gold and silver).</a:t>
            </a:r>
            <a:endParaRPr lang="en-US" sz="2800" b="1" dirty="0" smtClean="0"/>
          </a:p>
        </p:txBody>
      </p:sp>
      <p:pic>
        <p:nvPicPr>
          <p:cNvPr id="5" name="Picture 4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1123950"/>
            <a:ext cx="5943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Private clearinghouse associations (CHAs) whose liabilities are transferred among banks as a medium of settlement are banker’s banks.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When they evolve naturally, they will not be commercial bank rivals, but rather jointly owned institutions specializing in clearing and settlement.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404" y="13335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Banker’s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895350"/>
            <a:ext cx="5638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government grants legal privileges to a particular commercial bank which make that bank larger and more secure than any other, lesser banks will use it as a banker’s bank.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Bank of England legal privileges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government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monopoly on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only joint stock bank (pre-1826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  <p:pic>
        <p:nvPicPr>
          <p:cNvPr id="5" name="Picture 4" descr="ny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" y="1733550"/>
            <a:ext cx="2974848" cy="221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02876"/>
            <a:ext cx="5791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of note issue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permission for one bank to issue banknotes and prohibition on any other bank issuing banknotes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There is no evidence that note issue is a natural monopoly.  Without government monopolies there are always many banks that issue notes.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71600" y="133350"/>
            <a:ext cx="630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Monopoly of Note Issue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onopoly_boa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3048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7049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monitoring and policing of banks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Reasons for private regulation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minimize bank defaults (clearing)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public confidence in banks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33350"/>
            <a:ext cx="815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 of Commercial Banks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reg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02030"/>
            <a:ext cx="2941320" cy="3855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7715</TotalTime>
  <Words>1306</Words>
  <Application>Microsoft Office PowerPoint</Application>
  <PresentationFormat>On-screen Show (16:9)</PresentationFormat>
  <Paragraphs>248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567</cp:revision>
  <dcterms:created xsi:type="dcterms:W3CDTF">2010-08-30T19:56:42Z</dcterms:created>
  <dcterms:modified xsi:type="dcterms:W3CDTF">2010-10-07T13:13:09Z</dcterms:modified>
</cp:coreProperties>
</file>