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6" r:id="rId2"/>
    <p:sldId id="381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21" r:id="rId11"/>
    <p:sldId id="419" r:id="rId12"/>
    <p:sldId id="422" r:id="rId13"/>
    <p:sldId id="420" r:id="rId14"/>
    <p:sldId id="423" r:id="rId15"/>
    <p:sldId id="431" r:id="rId16"/>
    <p:sldId id="432" r:id="rId17"/>
    <p:sldId id="433" r:id="rId18"/>
    <p:sldId id="424" r:id="rId19"/>
    <p:sldId id="425" r:id="rId20"/>
    <p:sldId id="426" r:id="rId21"/>
    <p:sldId id="427" r:id="rId22"/>
    <p:sldId id="428" r:id="rId23"/>
    <p:sldId id="429" r:id="rId24"/>
    <p:sldId id="437" r:id="rId25"/>
    <p:sldId id="434" r:id="rId26"/>
    <p:sldId id="435" r:id="rId27"/>
    <p:sldId id="436" r:id="rId28"/>
    <p:sldId id="438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10/7/2010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200150"/>
            <a:ext cx="4089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Banking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6433" y="2438221"/>
            <a:ext cx="65121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&amp; Theory of Free Banking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10/5/2010</a:t>
            </a:r>
          </a:p>
        </p:txBody>
      </p:sp>
      <p:pic>
        <p:nvPicPr>
          <p:cNvPr id="7" name="Picture 6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19150"/>
            <a:ext cx="1955800" cy="1635760"/>
          </a:xfrm>
          <a:prstGeom prst="rect">
            <a:avLst/>
          </a:prstGeom>
        </p:spPr>
      </p:pic>
      <p:pic>
        <p:nvPicPr>
          <p:cNvPr id="8" name="Picture 7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19150"/>
            <a:ext cx="1955800" cy="16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656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214318"/>
            <a:ext cx="5867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 = f(R,L,N,D)</a:t>
            </a:r>
          </a:p>
          <a:p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&gt; 0 means that ↑R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↑C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&gt; 0 means that ↑L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↑C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&gt; 0 means that ↑N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↑C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&gt; 0 means that ↑D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↑C</a:t>
            </a:r>
          </a:p>
        </p:txBody>
      </p:sp>
      <p:pic>
        <p:nvPicPr>
          <p:cNvPr id="4" name="Picture 3" descr="piggyb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71750"/>
            <a:ext cx="20574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912" y="133350"/>
            <a:ext cx="7455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Liquidity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14318"/>
            <a:ext cx="76962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Q = f(R,N,D)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MLC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marginal liquidity cost</a:t>
            </a:r>
          </a:p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MLC of holding larger reserves (Q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&lt; 0)</a:t>
            </a:r>
          </a:p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MLC of having larger note circulation (Q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&gt; 0)</a:t>
            </a:r>
          </a:p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MLC of having larger total deposits (Q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&gt; 0)</a:t>
            </a:r>
          </a:p>
        </p:txBody>
      </p:sp>
      <p:pic>
        <p:nvPicPr>
          <p:cNvPr id="4" name="Picture 3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1239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912" y="133350"/>
            <a:ext cx="74558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Liquidity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14318"/>
            <a:ext cx="5334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Q = f(R,N,D)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&lt; 0 means that ↑R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↓Q</a:t>
            </a:r>
          </a:p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&gt; 0 means that ↑N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↑Q</a:t>
            </a:r>
          </a:p>
          <a:p>
            <a:r>
              <a:rPr lang="en-US" sz="2800" b="1" dirty="0" smtClean="0"/>
              <a:t>Q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&gt; 0 means that ↑D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↑Q</a:t>
            </a:r>
          </a:p>
        </p:txBody>
      </p:sp>
      <p:pic>
        <p:nvPicPr>
          <p:cNvPr id="4" name="Picture 3" descr="water_dr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6950"/>
            <a:ext cx="1369568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005078"/>
            <a:ext cx="4120896" cy="3395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133350"/>
            <a:ext cx="6526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 Liquidity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448693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 = </a:t>
            </a:r>
            <a:r>
              <a:rPr lang="pt-BR" sz="2800" b="1" dirty="0" smtClean="0"/>
              <a:t>p(X ‑ R) </a:t>
            </a:r>
            <a:r>
              <a:rPr lang="el-GR" sz="2800" b="1" dirty="0" smtClean="0"/>
              <a:t>φ</a:t>
            </a:r>
            <a:r>
              <a:rPr lang="pt-BR" sz="2800" b="1" dirty="0" smtClean="0"/>
              <a:t>(X| N, D) dX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761345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= 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=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=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benefit from making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benefit from holding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note issue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deposits</a:t>
            </a:r>
          </a:p>
        </p:txBody>
      </p:sp>
      <p:pic>
        <p:nvPicPr>
          <p:cNvPr id="4" name="Picture 3" descr="equ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23950"/>
            <a:ext cx="3333750" cy="21402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292007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Note that the 6 </a:t>
            </a:r>
            <a:r>
              <a:rPr lang="en-US" sz="2800" b="1" dirty="0" err="1" smtClean="0"/>
              <a:t>equi</a:t>
            </a:r>
            <a:r>
              <a:rPr lang="en-US" sz="2800" b="1" dirty="0" smtClean="0"/>
              <a:t>-marginal conditions are every possible combination of the 4 cost/benefit functions.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benefit from making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benefit from holding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note issue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deposits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92007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 all you need to know for the test is that every combination of these things is equal.  If given an equation, look at the subscripts.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MB for loans  (L subscripts)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MB for reserves  (R subscripts)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MC for notes  (N subscripts)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MC for deposits  (D subscripts)</a:t>
            </a:r>
          </a:p>
        </p:txBody>
      </p:sp>
      <p:pic>
        <p:nvPicPr>
          <p:cNvPr id="4" name="Picture 3" descr="equ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647950"/>
            <a:ext cx="3333750" cy="21402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5255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MB of loans = MB of reserves: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= 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MB of loans = MC of notes: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=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MB of loans = MC of deposits: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MB of reserves = MC of notes: 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=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MB of reserves = MC of deposits: 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MC of notes = MC of deposits: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  <a:endParaRPr lang="en-US" sz="2800" b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65694"/>
            <a:ext cx="891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6600" b="1" dirty="0" smtClean="0"/>
              <a:t>1.  </a:t>
            </a:r>
            <a:r>
              <a:rPr lang="en-US" sz="6600" b="1" dirty="0" err="1" smtClean="0"/>
              <a:t>i</a:t>
            </a:r>
            <a:r>
              <a:rPr lang="en-US" sz="6600" b="1" baseline="-25000" dirty="0" err="1" smtClean="0"/>
              <a:t>L</a:t>
            </a:r>
            <a:r>
              <a:rPr lang="en-US" sz="6600" b="1" dirty="0" smtClean="0"/>
              <a:t> – C</a:t>
            </a:r>
            <a:r>
              <a:rPr lang="en-US" sz="6600" b="1" baseline="-25000" dirty="0" smtClean="0"/>
              <a:t>L</a:t>
            </a:r>
            <a:r>
              <a:rPr lang="en-US" sz="6600" b="1" dirty="0" smtClean="0"/>
              <a:t> = -Q</a:t>
            </a:r>
            <a:r>
              <a:rPr lang="en-US" sz="6600" b="1" baseline="-25000" dirty="0" smtClean="0"/>
              <a:t>R</a:t>
            </a:r>
            <a:r>
              <a:rPr lang="en-US" sz="6600" b="1" dirty="0" smtClean="0"/>
              <a:t> – C</a:t>
            </a:r>
            <a:r>
              <a:rPr lang="en-US" sz="6600" b="1" baseline="-25000" dirty="0" smtClean="0"/>
              <a:t>R</a:t>
            </a:r>
          </a:p>
          <a:p>
            <a:pPr marL="514350" indent="-514350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benefit from making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benefit from holding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at equilibrium: MB for loans = MB for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(interest for loans isn’t worth liquidity problems)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note: Q</a:t>
            </a:r>
            <a:r>
              <a:rPr lang="en-US" sz="2800" b="1" baseline="-25000" dirty="0" smtClean="0"/>
              <a:t>R </a:t>
            </a:r>
            <a:r>
              <a:rPr lang="en-US" sz="2800" b="1" dirty="0" smtClean="0"/>
              <a:t>is negative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65694"/>
            <a:ext cx="8915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sz="6600" b="1" dirty="0" smtClean="0"/>
              <a:t>2.  </a:t>
            </a:r>
            <a:r>
              <a:rPr lang="en-US" sz="6600" b="1" dirty="0" err="1" smtClean="0"/>
              <a:t>i</a:t>
            </a:r>
            <a:r>
              <a:rPr lang="en-US" sz="6600" b="1" baseline="-25000" dirty="0" err="1" smtClean="0"/>
              <a:t>L</a:t>
            </a:r>
            <a:r>
              <a:rPr lang="en-US" sz="6600" b="1" dirty="0" smtClean="0"/>
              <a:t> – C</a:t>
            </a:r>
            <a:r>
              <a:rPr lang="en-US" sz="6600" b="1" baseline="-25000" dirty="0" smtClean="0"/>
              <a:t>L</a:t>
            </a:r>
            <a:r>
              <a:rPr lang="en-US" sz="6600" b="1" dirty="0" smtClean="0"/>
              <a:t> = C</a:t>
            </a:r>
            <a:r>
              <a:rPr lang="en-US" sz="6600" b="1" baseline="-25000" dirty="0" smtClean="0"/>
              <a:t>N</a:t>
            </a:r>
            <a:r>
              <a:rPr lang="en-US" sz="6600" b="1" dirty="0" smtClean="0"/>
              <a:t> + Q</a:t>
            </a:r>
            <a:r>
              <a:rPr lang="en-US" sz="6600" b="1" baseline="-25000" dirty="0" smtClean="0"/>
              <a:t>N</a:t>
            </a:r>
          </a:p>
          <a:p>
            <a:pPr marL="514350" indent="-514350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benefit from making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note issue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at equilibrium: MB for loans = MC for 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(interest for loans isn’t worth cost of more notes)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1200150"/>
            <a:ext cx="6019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banking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a regime in which private banks can competitively issue paper currency notes and transferable deposits without significant legal restrictions</a:t>
            </a:r>
            <a:br>
              <a:rPr lang="en-US" sz="2800" b="1" dirty="0" smtClean="0"/>
            </a:br>
            <a:endParaRPr lang="en-US" sz="1400" b="1" dirty="0" smtClean="0"/>
          </a:p>
          <a:p>
            <a:pPr algn="ctr"/>
            <a:r>
              <a:rPr lang="en-US" sz="2800" b="1" dirty="0" smtClean="0"/>
              <a:t>(rather than a central bank having a monopoly on the issue of notes)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4200" y="133350"/>
            <a:ext cx="27289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</a:p>
        </p:txBody>
      </p:sp>
      <p:pic>
        <p:nvPicPr>
          <p:cNvPr id="6" name="Picture 5" descr="free_bank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92530"/>
            <a:ext cx="2194560" cy="3360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65694"/>
            <a:ext cx="899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sz="6600" b="1" dirty="0" smtClean="0"/>
              <a:t>3.  </a:t>
            </a:r>
            <a:r>
              <a:rPr lang="en-US" sz="6600" b="1" dirty="0" err="1" smtClean="0"/>
              <a:t>i</a:t>
            </a:r>
            <a:r>
              <a:rPr lang="en-US" sz="6600" b="1" baseline="-25000" dirty="0" err="1" smtClean="0"/>
              <a:t>L</a:t>
            </a:r>
            <a:r>
              <a:rPr lang="en-US" sz="6600" b="1" dirty="0" smtClean="0"/>
              <a:t> – C</a:t>
            </a:r>
            <a:r>
              <a:rPr lang="en-US" sz="6600" b="1" baseline="-25000" dirty="0" smtClean="0"/>
              <a:t>L</a:t>
            </a:r>
            <a:r>
              <a:rPr lang="en-US" sz="6600" b="1" dirty="0" smtClean="0"/>
              <a:t> = </a:t>
            </a:r>
            <a:r>
              <a:rPr lang="en-US" sz="6600" b="1" dirty="0" err="1" smtClean="0"/>
              <a:t>i</a:t>
            </a:r>
            <a:r>
              <a:rPr lang="en-US" sz="6600" b="1" baseline="-25000" dirty="0" err="1" smtClean="0"/>
              <a:t>D</a:t>
            </a:r>
            <a:r>
              <a:rPr lang="en-US" sz="6600" b="1" dirty="0" smtClean="0"/>
              <a:t> + C</a:t>
            </a:r>
            <a:r>
              <a:rPr lang="en-US" sz="6600" b="1" baseline="-25000" dirty="0" smtClean="0"/>
              <a:t>D</a:t>
            </a:r>
            <a:r>
              <a:rPr lang="en-US" sz="6600" b="1" dirty="0" smtClean="0"/>
              <a:t> + Q</a:t>
            </a:r>
            <a:r>
              <a:rPr lang="en-US" sz="6600" b="1" baseline="-25000" dirty="0" smtClean="0"/>
              <a:t>D</a:t>
            </a:r>
          </a:p>
          <a:p>
            <a:pPr marL="514350" indent="-514350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revenue from making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deposits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at equilibrium: MB for loans = MC for deposits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(interest for loans isn’t worth cost of more deposits)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note: Q</a:t>
            </a:r>
            <a:r>
              <a:rPr lang="en-US" sz="2800" b="1" baseline="-25000" dirty="0" smtClean="0"/>
              <a:t>R </a:t>
            </a:r>
            <a:r>
              <a:rPr lang="en-US" sz="2800" b="1" dirty="0" smtClean="0"/>
              <a:t>is negative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65694"/>
            <a:ext cx="8915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sz="6600" b="1" dirty="0" smtClean="0"/>
              <a:t>4.  -Q</a:t>
            </a:r>
            <a:r>
              <a:rPr lang="en-US" sz="6600" b="1" baseline="-25000" dirty="0" smtClean="0"/>
              <a:t>R</a:t>
            </a:r>
            <a:r>
              <a:rPr lang="en-US" sz="6600" b="1" dirty="0" smtClean="0"/>
              <a:t> – C</a:t>
            </a:r>
            <a:r>
              <a:rPr lang="en-US" sz="6600" b="1" baseline="-25000" dirty="0" smtClean="0"/>
              <a:t>R</a:t>
            </a:r>
            <a:r>
              <a:rPr lang="en-US" sz="6600" b="1" dirty="0" smtClean="0"/>
              <a:t> = C</a:t>
            </a:r>
            <a:r>
              <a:rPr lang="en-US" sz="6600" b="1" baseline="-25000" dirty="0" smtClean="0"/>
              <a:t>N</a:t>
            </a:r>
            <a:r>
              <a:rPr lang="en-US" sz="6600" b="1" dirty="0" smtClean="0"/>
              <a:t> + Q</a:t>
            </a:r>
            <a:r>
              <a:rPr lang="en-US" sz="6600" b="1" baseline="-25000" dirty="0" smtClean="0"/>
              <a:t>N</a:t>
            </a:r>
          </a:p>
          <a:p>
            <a:pPr marL="514350" indent="-514350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benefit from holding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note issue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at equilibrium: MB for reserves = MC for 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(liquidity of reserves isn’t worth cost of more notes)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note: Q</a:t>
            </a:r>
            <a:r>
              <a:rPr lang="en-US" sz="2800" b="1" baseline="-25000" dirty="0" smtClean="0"/>
              <a:t>R </a:t>
            </a:r>
            <a:r>
              <a:rPr lang="en-US" sz="2800" b="1" dirty="0" smtClean="0"/>
              <a:t>is negative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65694"/>
            <a:ext cx="899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sz="6600" b="1" dirty="0" smtClean="0"/>
              <a:t>5.  -Q</a:t>
            </a:r>
            <a:r>
              <a:rPr lang="en-US" sz="6600" b="1" baseline="-25000" dirty="0" smtClean="0"/>
              <a:t>R</a:t>
            </a:r>
            <a:r>
              <a:rPr lang="en-US" sz="6600" b="1" dirty="0" smtClean="0"/>
              <a:t> – C</a:t>
            </a:r>
            <a:r>
              <a:rPr lang="en-US" sz="6600" b="1" baseline="-25000" dirty="0" smtClean="0"/>
              <a:t>R</a:t>
            </a:r>
            <a:r>
              <a:rPr lang="en-US" sz="6600" b="1" dirty="0" smtClean="0"/>
              <a:t> = </a:t>
            </a:r>
            <a:r>
              <a:rPr lang="en-US" sz="6600" b="1" dirty="0" err="1" smtClean="0"/>
              <a:t>i</a:t>
            </a:r>
            <a:r>
              <a:rPr lang="en-US" sz="6600" b="1" baseline="-25000" dirty="0" err="1" smtClean="0"/>
              <a:t>D</a:t>
            </a:r>
            <a:r>
              <a:rPr lang="en-US" sz="6600" b="1" dirty="0" smtClean="0"/>
              <a:t> + C</a:t>
            </a:r>
            <a:r>
              <a:rPr lang="en-US" sz="6600" b="1" baseline="-25000" dirty="0" smtClean="0"/>
              <a:t>D</a:t>
            </a:r>
            <a:r>
              <a:rPr lang="en-US" sz="6600" b="1" dirty="0" smtClean="0"/>
              <a:t> + Q</a:t>
            </a:r>
            <a:r>
              <a:rPr lang="en-US" sz="6600" b="1" baseline="-25000" dirty="0" smtClean="0"/>
              <a:t>D</a:t>
            </a:r>
            <a:endParaRPr lang="en-US" sz="7200" b="1" baseline="-25000" dirty="0" smtClean="0"/>
          </a:p>
          <a:p>
            <a:pPr marL="514350" indent="-514350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-Q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net benefit from holding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deposits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at equilibrium: MB for reserves = MC for deposits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(liquidity of reserves isn’t worth cost of more deposits)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note: Q</a:t>
            </a:r>
            <a:r>
              <a:rPr lang="en-US" sz="2800" b="1" baseline="-25000" dirty="0" smtClean="0"/>
              <a:t>R </a:t>
            </a:r>
            <a:r>
              <a:rPr lang="en-US" sz="2800" b="1" dirty="0" smtClean="0"/>
              <a:t>is negative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33350"/>
            <a:ext cx="6596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</a:t>
            </a:r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-marginal Conditions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265694"/>
            <a:ext cx="8915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/>
            <a:r>
              <a:rPr lang="en-US" sz="6600" b="1" dirty="0" smtClean="0"/>
              <a:t>6.  C</a:t>
            </a:r>
            <a:r>
              <a:rPr lang="en-US" sz="6600" b="1" baseline="-25000" dirty="0" smtClean="0"/>
              <a:t>N</a:t>
            </a:r>
            <a:r>
              <a:rPr lang="en-US" sz="6600" b="1" dirty="0" smtClean="0"/>
              <a:t> + Q</a:t>
            </a:r>
            <a:r>
              <a:rPr lang="en-US" sz="6600" b="1" baseline="-25000" dirty="0" smtClean="0"/>
              <a:t>N</a:t>
            </a:r>
            <a:r>
              <a:rPr lang="en-US" sz="6600" b="1" dirty="0" smtClean="0"/>
              <a:t> = </a:t>
            </a:r>
            <a:r>
              <a:rPr lang="en-US" sz="6600" b="1" dirty="0" err="1" smtClean="0"/>
              <a:t>i</a:t>
            </a:r>
            <a:r>
              <a:rPr lang="en-US" sz="6600" b="1" baseline="-25000" dirty="0" err="1" smtClean="0"/>
              <a:t>D</a:t>
            </a:r>
            <a:r>
              <a:rPr lang="en-US" sz="6600" b="1" dirty="0" smtClean="0"/>
              <a:t> + C</a:t>
            </a:r>
            <a:r>
              <a:rPr lang="en-US" sz="6600" b="1" baseline="-25000" dirty="0" smtClean="0"/>
              <a:t>D</a:t>
            </a:r>
            <a:r>
              <a:rPr lang="en-US" sz="6600" b="1" dirty="0" smtClean="0"/>
              <a:t> + Q</a:t>
            </a:r>
            <a:r>
              <a:rPr lang="en-US" sz="6600" b="1" baseline="-25000" dirty="0" smtClean="0"/>
              <a:t>D</a:t>
            </a:r>
          </a:p>
          <a:p>
            <a:pPr marL="514350" indent="-514350"/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/>
              <a:t>+ Q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note issue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/>
              <a:t>+ 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+ Q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marginal cost of financing via deposits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at </a:t>
            </a:r>
            <a:r>
              <a:rPr lang="en-US" sz="2800" b="1" dirty="0" smtClean="0"/>
              <a:t>equilibrium: MC for notes = MC for deposits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(cost for more notes same as cost for more deposits)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2777" y="133350"/>
            <a:ext cx="5367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on Reserves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4775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Since many central banks now pay interest on reserves, these equations are complicated a bit.  There are three ways to resolve the issue.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Central banks and free banking are incompatible, so interest on reserves from central banks is irrelevant.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Reserves that collect interest should be grouped with loans because they become interest bearing assets.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Put an interest term in the reserves equation: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R</a:t>
            </a:r>
            <a:r>
              <a:rPr lang="en-US" sz="2800" b="1" dirty="0" smtClean="0"/>
              <a:t> – Q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– 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MB for reserves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149" y="133350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Expanding 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7155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It is cheap to print up notes and lend them in circulation.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But the bank can only expand loan portfolio if the</a:t>
            </a:r>
          </a:p>
          <a:p>
            <a:r>
              <a:rPr lang="en-US" sz="2800" b="1" dirty="0" smtClean="0"/>
              <a:t>   currency </a:t>
            </a:r>
            <a:r>
              <a:rPr lang="en-US" sz="2800" b="1" i="1" dirty="0" smtClean="0"/>
              <a:t>stays</a:t>
            </a:r>
            <a:r>
              <a:rPr lang="en-US" sz="2800" b="1" dirty="0" smtClean="0"/>
              <a:t> in circulation.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Clients must </a:t>
            </a:r>
            <a:r>
              <a:rPr lang="en-US" sz="2800" b="1" i="1" dirty="0" smtClean="0"/>
              <a:t>hold</a:t>
            </a:r>
            <a:r>
              <a:rPr lang="en-US" sz="2800" b="1" dirty="0" smtClean="0"/>
              <a:t> its currency, not redeem or deposit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Faces rising MC of cultivating such a clientele 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unlimited expansion doesn’t mean unlimited profits</a:t>
            </a:r>
          </a:p>
        </p:txBody>
      </p:sp>
      <p:pic>
        <p:nvPicPr>
          <p:cNvPr id="5" name="Picture 4" descr="circul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633787"/>
            <a:ext cx="1905000" cy="13763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4149" y="133350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Expanding 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97155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Increasing demand for N (non-price competition)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attract more depositors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make redemption easier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open more branch offices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hire more tellers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stay open more hours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advertise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anti‑counterfeiting</a:t>
            </a:r>
            <a:r>
              <a:rPr lang="en-US" sz="2800" b="1" dirty="0" smtClean="0"/>
              <a:t> measures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make the currency more attractive</a:t>
            </a:r>
          </a:p>
        </p:txBody>
      </p:sp>
      <p:pic>
        <p:nvPicPr>
          <p:cNvPr id="6" name="Picture 9" descr="RBS Jack Nicklaus Bank No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43087"/>
            <a:ext cx="3581400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769" y="133350"/>
            <a:ext cx="2886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Over-issue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1200150"/>
            <a:ext cx="815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over-issue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quantity of a bank’s currency in circulation</a:t>
            </a:r>
          </a:p>
          <a:p>
            <a:pPr algn="ctr"/>
            <a:r>
              <a:rPr lang="en-US" sz="2800" b="1" dirty="0" smtClean="0"/>
              <a:t>exceeds the quantity demanded</a:t>
            </a:r>
            <a:br>
              <a:rPr lang="en-US" sz="2800" b="1" dirty="0" smtClean="0"/>
            </a:br>
            <a:endParaRPr lang="en-US" sz="14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given optimal non-price competition expenditures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cause of </a:t>
            </a:r>
            <a:r>
              <a:rPr lang="en-US" sz="2800" b="1" dirty="0" err="1" smtClean="0"/>
              <a:t>overissue</a:t>
            </a:r>
            <a:r>
              <a:rPr lang="en-US" sz="2800" b="1" dirty="0" smtClean="0"/>
              <a:t>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</a:t>
            </a:r>
            <a:r>
              <a:rPr lang="en-US" sz="2800" b="1" baseline="30000" dirty="0" smtClean="0"/>
              <a:t>S</a:t>
            </a:r>
            <a:r>
              <a:rPr lang="en-US" sz="2800" b="1" dirty="0" smtClean="0"/>
              <a:t> – bank expands note issue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 – consumer demand for notes falls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1200" y="1123950"/>
            <a:ext cx="5029200" cy="3657600"/>
            <a:chOff x="381000" y="1123950"/>
            <a:chExt cx="5029200" cy="3657600"/>
          </a:xfrm>
        </p:grpSpPr>
        <p:sp>
          <p:nvSpPr>
            <p:cNvPr id="4" name="Rectangle 3"/>
            <p:cNvSpPr/>
            <p:nvPr/>
          </p:nvSpPr>
          <p:spPr>
            <a:xfrm>
              <a:off x="381000" y="1123950"/>
              <a:ext cx="5029200" cy="365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8"/>
            <p:cNvGrpSpPr/>
            <p:nvPr/>
          </p:nvGrpSpPr>
          <p:grpSpPr>
            <a:xfrm>
              <a:off x="762000" y="1353344"/>
              <a:ext cx="4495800" cy="3352006"/>
              <a:chOff x="762000" y="1353344"/>
              <a:chExt cx="4495800" cy="335200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62000" y="13627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/>
                  <a:t>i</a:t>
                </a:r>
                <a:endParaRPr lang="en-US" sz="2800" b="1" baseline="-25000" dirty="0" smtClean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1295400" y="1657350"/>
                <a:ext cx="3276600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-152400" y="2800350"/>
                <a:ext cx="2895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1295400" y="4248150"/>
                <a:ext cx="3886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648200" y="41821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N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38600" y="349633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N</a:t>
                </a:r>
                <a:r>
                  <a:rPr lang="en-US" sz="1400" b="1" baseline="90000" dirty="0" smtClean="0"/>
                  <a:t>D</a:t>
                </a:r>
                <a:endParaRPr lang="en-US" sz="2800" b="1" dirty="0" smtClean="0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rot="10800000" flipV="1">
              <a:off x="1295400" y="1504950"/>
              <a:ext cx="3429000" cy="2743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810000" y="142875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N</a:t>
              </a:r>
              <a:r>
                <a:rPr lang="en-US" sz="1400" b="1" baseline="90000" dirty="0" smtClean="0"/>
                <a:t>S</a:t>
              </a:r>
              <a:endParaRPr lang="en-US" sz="2800" b="1" dirty="0" smtClean="0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895600" y="2190750"/>
            <a:ext cx="2590800" cy="2057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7200" y="36385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</a:t>
            </a:r>
            <a:r>
              <a:rPr lang="en-US" sz="1400" b="1" baseline="90000" dirty="0" smtClean="0"/>
              <a:t>D</a:t>
            </a:r>
            <a:r>
              <a:rPr lang="en-US" sz="2800" b="1" dirty="0" smtClean="0"/>
              <a:t>’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419600" y="3409950"/>
            <a:ext cx="685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04769" y="133350"/>
            <a:ext cx="2886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Over-issue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97155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Individual with excess note balances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direct redemption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reserve loss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N reduction for over-issuing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deposit the excess into another bank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generates adverse clearings at the clearinghouse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reserve loss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N reduction for over-issuing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spending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transfers excess to someone else; same 3 options</a:t>
            </a:r>
            <a:endParaRPr lang="en-US" sz="2800" b="1" baseline="30000" dirty="0" smtClean="0"/>
          </a:p>
        </p:txBody>
      </p:sp>
      <p:pic>
        <p:nvPicPr>
          <p:cNvPr id="4" name="Picture 3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3990"/>
            <a:ext cx="1955800" cy="1635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33350"/>
            <a:ext cx="4300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Over-issue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470" y="133350"/>
            <a:ext cx="3904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</a:t>
            </a:r>
          </a:p>
        </p:txBody>
      </p:sp>
      <p:pic>
        <p:nvPicPr>
          <p:cNvPr id="4" name="Picture 3" descr="free_bank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92530"/>
            <a:ext cx="2194560" cy="3360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971800" y="1581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competitive redeemable banknotes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mutual par acceptance of 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check clearing through CHAs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short term credit markets for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 legal tender laws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 reserve requirements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68207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What corrects a bank’s over-issue?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losses as notes return for redemption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reissuing returned notes would lead to more reserve</a:t>
            </a:r>
          </a:p>
          <a:p>
            <a:r>
              <a:rPr lang="en-US" sz="2800" b="1" dirty="0" smtClean="0"/>
              <a:t>   losses, so the bank accepts reduced circulation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reserves below bank’s desired level prompts it to sell</a:t>
            </a:r>
          </a:p>
          <a:p>
            <a:r>
              <a:rPr lang="en-US" sz="2800" b="1" dirty="0" smtClean="0"/>
              <a:t>   securities (or not roll over loans) to increase its reserves </a:t>
            </a:r>
            <a:endParaRPr lang="en-US" sz="2800" b="1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actual N converges on desired N</a:t>
            </a:r>
            <a:r>
              <a:rPr lang="en-US" sz="2800" b="1" baseline="30000" dirty="0" smtClean="0"/>
              <a:t>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33350"/>
            <a:ext cx="43002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Over-issue</a:t>
            </a:r>
          </a:p>
        </p:txBody>
      </p:sp>
      <p:pic>
        <p:nvPicPr>
          <p:cNvPr id="5" name="Picture 4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3990"/>
            <a:ext cx="1955800" cy="16357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20015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drain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specie flows out of a country</a:t>
            </a:r>
          </a:p>
        </p:txBody>
      </p:sp>
      <p:pic>
        <p:nvPicPr>
          <p:cNvPr id="5" name="Picture 4" descr="gold-b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495550"/>
            <a:ext cx="304800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05000" y="133350"/>
            <a:ext cx="5063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Over-issue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063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Over-issue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81915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What corrects a country-wide over-issue?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system-wide reserve losses (external drain) 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direct effect: extra spending on imports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excess supply of money leads to more spending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imports paid for by exporting specie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specie comes from </a:t>
            </a:r>
            <a:r>
              <a:rPr lang="en-US" sz="2800" b="1" dirty="0" err="1" smtClean="0"/>
              <a:t>overissuing</a:t>
            </a:r>
            <a:r>
              <a:rPr lang="en-US" sz="2800" b="1" dirty="0" smtClean="0"/>
              <a:t> banks’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indirect effect via price-specie-flow mechanism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domestic P &gt; world P 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exports depressed and imports stimulated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balance of payments deficit settled with reserves</a:t>
            </a:r>
          </a:p>
        </p:txBody>
      </p:sp>
      <p:pic>
        <p:nvPicPr>
          <p:cNvPr id="5" name="Picture 4" descr="u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9445" y="895350"/>
            <a:ext cx="192595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04775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What corrects a world-wide over-issue?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interbank adverse clearings won’t operate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external drain won’t operate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unique equilibrium system-wide volume of N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increases every bank’s desired reserves: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greater N means greater threat to existing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widens the reserve-loss probability distribution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enlarges the area of the left tail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banks must contract liabilities to reduce illiquidity risk </a:t>
            </a:r>
          </a:p>
        </p:txBody>
      </p:sp>
      <p:pic>
        <p:nvPicPr>
          <p:cNvPr id="5" name="Picture 4" descr="ear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38150"/>
            <a:ext cx="1851660" cy="1851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2776" y="133350"/>
            <a:ext cx="459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Over-issue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776" y="133350"/>
            <a:ext cx="4590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Over-issue</a:t>
            </a:r>
          </a:p>
        </p:txBody>
      </p:sp>
      <p:pic>
        <p:nvPicPr>
          <p:cNvPr id="3" name="Picture 4" descr="P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76350"/>
            <a:ext cx="4120896" cy="3395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3990"/>
            <a:ext cx="1955800" cy="163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3350"/>
            <a:ext cx="4660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 Under-issue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368207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What corrects a bank’s under-issue?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customers spend notes less (they hold it instead)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fewer notes enter the clearing system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 enjoys positive clearings vs. other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reserves become greater than desired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profit motive prompts lending out of undesired reserve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 can profitably expand 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5423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Under-issue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44181"/>
            <a:ext cx="8686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What corrects a country-wide under-issue?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banks have net positive clearings with the world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public curtails spending on imports relative to exports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reserves flow in from abroad to settle </a:t>
            </a:r>
            <a:r>
              <a:rPr lang="en-US" sz="2800" b="1" dirty="0" err="1" smtClean="0"/>
              <a:t>BoP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domestic banking system gains additional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profit motive prompts lending out of undesired reserve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banks can profitably expand N</a:t>
            </a:r>
          </a:p>
        </p:txBody>
      </p:sp>
      <p:pic>
        <p:nvPicPr>
          <p:cNvPr id="4" name="Picture 3" descr="u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9445" y="895350"/>
            <a:ext cx="1925955" cy="12287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68207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What corrects a world-wide under-issue?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reduced spending per unit of currency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reduces chance of reserve depletion for any 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reduces banks’ liquidity costs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profit motive prompts lending out of undesired reserve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banks can profitably expand N</a:t>
            </a:r>
          </a:p>
        </p:txBody>
      </p:sp>
      <p:pic>
        <p:nvPicPr>
          <p:cNvPr id="3" name="Picture 2" descr="ear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438150"/>
            <a:ext cx="1851660" cy="1851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2776" y="133350"/>
            <a:ext cx="4950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Under-issue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4775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System N uniquely determined by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marginal cost functions banks face for expanding N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volume of system reserves 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stochastic process generating adverse clearings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safety each bank desires against reserve depletion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133350"/>
            <a:ext cx="5627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 System N</a:t>
            </a:r>
          </a:p>
        </p:txBody>
      </p:sp>
      <p:pic>
        <p:nvPicPr>
          <p:cNvPr id="6" name="Picture 5" descr="targ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3333750"/>
            <a:ext cx="1920240" cy="180594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6691" y="133350"/>
            <a:ext cx="4742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Over/Under-issue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761345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What corrects over/under-issue?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individual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direct redemption (reserve loss)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adverse clearings (reserve loss)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country-wide in-concert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external drain (reserve loss)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direct effect: extra spending on imports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 indirect effect: price-specie-flow mechanism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world-wide in-concert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probability distribution broadens (reserve loss </a:t>
            </a:r>
            <a:r>
              <a:rPr lang="en-US" sz="2800" b="1" i="1" dirty="0" smtClean="0"/>
              <a:t>risk</a:t>
            </a:r>
            <a:r>
              <a:rPr lang="en-US" sz="2800" b="1" dirty="0" smtClean="0"/>
              <a:t>)</a:t>
            </a:r>
          </a:p>
        </p:txBody>
      </p:sp>
      <p:pic>
        <p:nvPicPr>
          <p:cNvPr id="4" name="Picture 3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666750"/>
            <a:ext cx="1676400" cy="1402080"/>
          </a:xfrm>
          <a:prstGeom prst="rect">
            <a:avLst/>
          </a:prstGeom>
        </p:spPr>
      </p:pic>
      <p:pic>
        <p:nvPicPr>
          <p:cNvPr id="5" name="Picture 4" descr="u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038350"/>
            <a:ext cx="1539591" cy="984274"/>
          </a:xfrm>
          <a:prstGeom prst="rect">
            <a:avLst/>
          </a:prstGeom>
        </p:spPr>
      </p:pic>
      <p:pic>
        <p:nvPicPr>
          <p:cNvPr id="6" name="Picture 5" descr="ear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2266950"/>
            <a:ext cx="1483062" cy="14830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5045" y="133350"/>
            <a:ext cx="23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1010781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Larry White (GMU professor)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George </a:t>
            </a:r>
            <a:r>
              <a:rPr lang="en-US" sz="2800" b="1" dirty="0" err="1" smtClean="0"/>
              <a:t>Selgin</a:t>
            </a:r>
            <a:r>
              <a:rPr lang="en-US" sz="2800" b="1" dirty="0" smtClean="0"/>
              <a:t> (former GMU professor)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Kevin Dowd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F.A. Hayek (Nobel prize winner)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Vera Smith</a:t>
            </a:r>
          </a:p>
        </p:txBody>
      </p:sp>
      <p:pic>
        <p:nvPicPr>
          <p:cNvPr id="5" name="Picture 4" descr="dow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3888" y="3409950"/>
            <a:ext cx="1483112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409950"/>
            <a:ext cx="1483112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elg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409950"/>
            <a:ext cx="114300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FvonHaye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3409950"/>
            <a:ext cx="1218614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47750"/>
            <a:ext cx="5562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individual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N↑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N↓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country-wide in-concert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N↑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N↓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world-wide in-concert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N↑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</a:t>
            </a:r>
            <a:r>
              <a:rPr lang="en-US" sz="2800" b="1" baseline="30000" dirty="0" smtClean="0"/>
              <a:t>D</a:t>
            </a:r>
            <a:r>
              <a:rPr lang="en-US" sz="2800" b="1" dirty="0" smtClean="0"/>
              <a:t>↓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N↓</a:t>
            </a:r>
          </a:p>
        </p:txBody>
      </p:sp>
      <p:pic>
        <p:nvPicPr>
          <p:cNvPr id="4" name="Picture 3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666750"/>
            <a:ext cx="1676400" cy="1402080"/>
          </a:xfrm>
          <a:prstGeom prst="rect">
            <a:avLst/>
          </a:prstGeom>
        </p:spPr>
      </p:pic>
      <p:pic>
        <p:nvPicPr>
          <p:cNvPr id="5" name="Picture 4" descr="u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038350"/>
            <a:ext cx="1539591" cy="984274"/>
          </a:xfrm>
          <a:prstGeom prst="rect">
            <a:avLst/>
          </a:prstGeom>
        </p:spPr>
      </p:pic>
      <p:pic>
        <p:nvPicPr>
          <p:cNvPr id="6" name="Picture 5" descr="ear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2266950"/>
            <a:ext cx="1483062" cy="1483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33350"/>
            <a:ext cx="384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843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Supply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04775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fall in velocity → reduced turnover of bank-issued money → reduced probability of adverse clearings → banks can keep more liabilities in circulation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rise in (N + D) restores equilibrium by pushing back up the bank’s marginal benefit of holding reserves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V↓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M↑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V↑ </a:t>
            </a:r>
            <a:r>
              <a:rPr lang="en-US" sz="2800" b="1" dirty="0" smtClean="0">
                <a:latin typeface="Times New Roman"/>
                <a:cs typeface="Times New Roman"/>
              </a:rPr>
              <a:t>→</a:t>
            </a:r>
            <a:r>
              <a:rPr lang="en-US" sz="2800" b="1" dirty="0" smtClean="0"/>
              <a:t> M↓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free banking helps stabilize MV (=</a:t>
            </a:r>
            <a:r>
              <a:rPr lang="en-US" sz="2800" b="1" dirty="0" err="1" smtClean="0"/>
              <a:t>Py</a:t>
            </a:r>
            <a:r>
              <a:rPr lang="en-US" sz="2800" b="1" dirty="0" smtClean="0"/>
              <a:t>)</a:t>
            </a:r>
          </a:p>
        </p:txBody>
      </p:sp>
      <p:pic>
        <p:nvPicPr>
          <p:cNvPr id="7" name="Picture 6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318135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803" y="133350"/>
            <a:ext cx="3610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123950"/>
            <a:ext cx="624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“decentralization without freedom”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1863-1913 national banking era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restricted entry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branch banking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bond collateral requirement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restrictions on small denominations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i="1" dirty="0" smtClean="0"/>
              <a:t>suspensions: 1873, 1893, 1907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i="1" dirty="0" smtClean="0"/>
              <a:t> milder bank panics: 1884, 1890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inelastic currency</a:t>
            </a:r>
          </a:p>
        </p:txBody>
      </p:sp>
      <p:pic>
        <p:nvPicPr>
          <p:cNvPr id="5" name="Picture 4" descr="Waving_FlagUSA_flag_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352550"/>
            <a:ext cx="2804160" cy="176022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9775" y="133350"/>
            <a:ext cx="2084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20015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real free banking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41 banks 1884, 10 banks 1930 (mergers)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freely granted charters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branch banking allowed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 bond collateral requirement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dominion notes of $5 and less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i="1" dirty="0" smtClean="0"/>
              <a:t>no bank panics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elastic currency</a:t>
            </a:r>
          </a:p>
        </p:txBody>
      </p:sp>
      <p:pic>
        <p:nvPicPr>
          <p:cNvPr id="4" name="Picture 3" descr="canada_fla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114550"/>
            <a:ext cx="2789977" cy="23575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24" y="133350"/>
            <a:ext cx="7889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Simplified Bank Balance Sheet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8200" y="1352550"/>
          <a:ext cx="7239000" cy="20726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3619500"/>
                <a:gridCol w="3619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Assets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Liabilities + Equity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≡</a:t>
                      </a:r>
                      <a:r>
                        <a:rPr lang="en-US" sz="2800" b="1" dirty="0" smtClean="0"/>
                        <a:t> reserves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N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≡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banknotes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≡</a:t>
                      </a:r>
                      <a:r>
                        <a:rPr lang="en-US" sz="2800" b="1" dirty="0" smtClean="0"/>
                        <a:t> loans + securities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D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≡</a:t>
                      </a:r>
                      <a:r>
                        <a:rPr lang="en-US" sz="2800" b="1" dirty="0" smtClean="0"/>
                        <a:t> deposits</a:t>
                      </a:r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K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≡</a:t>
                      </a:r>
                      <a:r>
                        <a:rPr lang="en-US" sz="2800" b="1" dirty="0" smtClean="0"/>
                        <a:t> capital</a:t>
                      </a:r>
                      <a:endParaRPr lang="en-US" sz="2800" b="1" dirty="0"/>
                    </a:p>
                  </a:txBody>
                  <a:tcPr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54895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assume capital is given (K constant)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risk/return tradeoff between reserves and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non-interest bearing vs. interest bearing liabilities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33350"/>
            <a:ext cx="2821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Constraint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088231"/>
            <a:ext cx="7239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R + L = N + D + K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R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reserves</a:t>
            </a:r>
          </a:p>
          <a:p>
            <a:r>
              <a:rPr lang="en-US" sz="2800" b="1" dirty="0" smtClean="0"/>
              <a:t>L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loans + securities</a:t>
            </a:r>
          </a:p>
          <a:p>
            <a:r>
              <a:rPr lang="en-US" sz="2800" b="1" dirty="0" smtClean="0"/>
              <a:t>N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notes in circulation</a:t>
            </a:r>
          </a:p>
          <a:p>
            <a:r>
              <a:rPr lang="en-US" sz="2800" b="1" dirty="0" smtClean="0"/>
              <a:t>D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dirty="0" smtClean="0"/>
              <a:t> </a:t>
            </a:r>
            <a:r>
              <a:rPr lang="en-US" sz="2800" b="1" dirty="0" smtClean="0"/>
              <a:t>deposits</a:t>
            </a:r>
          </a:p>
          <a:p>
            <a:r>
              <a:rPr lang="en-US" sz="2800" b="1" dirty="0" smtClean="0"/>
              <a:t>K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equity capital</a:t>
            </a:r>
          </a:p>
        </p:txBody>
      </p:sp>
      <p:pic>
        <p:nvPicPr>
          <p:cNvPr id="7" name="Picture 6" descr="straightjac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2343150"/>
            <a:ext cx="2045030" cy="24374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971550"/>
          <a:ext cx="82296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29000"/>
                <a:gridCol w="24384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Assets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Liabilities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Non-interest bearing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≡</a:t>
                      </a:r>
                      <a:r>
                        <a:rPr lang="en-US" sz="2800" b="1" dirty="0" smtClean="0"/>
                        <a:t> reserves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≡</a:t>
                      </a:r>
                      <a:r>
                        <a:rPr lang="en-US" sz="2800" b="1" dirty="0" smtClean="0"/>
                        <a:t> notes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Interest bearing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L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≡</a:t>
                      </a:r>
                      <a:r>
                        <a:rPr lang="en-US" sz="2800" b="1" dirty="0" smtClean="0"/>
                        <a:t> loans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≡</a:t>
                      </a:r>
                      <a:r>
                        <a:rPr lang="en-US" sz="2800" b="1" dirty="0" smtClean="0"/>
                        <a:t> deposits</a:t>
                      </a:r>
                      <a:endParaRPr lang="en-US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48839" y="133350"/>
            <a:ext cx="21613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484894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assets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risk/return tradeoff between reserves and loans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loans have higher interest and higher default risk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liabilities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notes have lower operating cost (lower interest)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deposits have lower liquidity cost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9116" y="133350"/>
            <a:ext cx="3977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088231"/>
            <a:ext cx="8077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b="1" dirty="0" smtClean="0">
                <a:latin typeface="Calibri"/>
              </a:rPr>
              <a:t>π</a:t>
            </a:r>
            <a:r>
              <a:rPr lang="en-US" sz="8000" b="1" dirty="0" smtClean="0"/>
              <a:t> = </a:t>
            </a:r>
            <a:r>
              <a:rPr lang="en-US" sz="8000" b="1" dirty="0" err="1" smtClean="0"/>
              <a:t>i</a:t>
            </a:r>
            <a:r>
              <a:rPr lang="en-US" sz="8000" b="1" baseline="-25000" dirty="0" err="1" smtClean="0"/>
              <a:t>L</a:t>
            </a:r>
            <a:r>
              <a:rPr lang="en-US" sz="8000" b="1" dirty="0" err="1" smtClean="0"/>
              <a:t>L</a:t>
            </a:r>
            <a:r>
              <a:rPr lang="en-US" sz="8000" b="1" dirty="0" smtClean="0"/>
              <a:t> – </a:t>
            </a:r>
            <a:r>
              <a:rPr lang="en-US" sz="8000" b="1" dirty="0" err="1" smtClean="0"/>
              <a:t>i</a:t>
            </a:r>
            <a:r>
              <a:rPr lang="en-US" sz="8000" b="1" baseline="-25000" dirty="0" err="1" smtClean="0"/>
              <a:t>D</a:t>
            </a:r>
            <a:r>
              <a:rPr lang="en-US" sz="8000" b="1" dirty="0" err="1" smtClean="0"/>
              <a:t>D</a:t>
            </a:r>
            <a:r>
              <a:rPr lang="en-US" sz="8000" b="1" dirty="0" smtClean="0"/>
              <a:t> – C - Q</a:t>
            </a:r>
          </a:p>
          <a:p>
            <a:endParaRPr lang="en-US" sz="1400" b="1" dirty="0" smtClean="0"/>
          </a:p>
          <a:p>
            <a:r>
              <a:rPr lang="el-GR" sz="2800" b="1" dirty="0" smtClean="0">
                <a:latin typeface="Calibri"/>
              </a:rPr>
              <a:t>π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expected bank profit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L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interest rate on loans</a:t>
            </a:r>
          </a:p>
          <a:p>
            <a:r>
              <a:rPr lang="en-US" sz="2800" b="1" dirty="0" err="1" smtClean="0"/>
              <a:t>i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dirty="0" smtClean="0"/>
              <a:t> </a:t>
            </a:r>
            <a:r>
              <a:rPr lang="en-US" sz="2800" b="1" dirty="0" smtClean="0"/>
              <a:t>interest rate on deposits</a:t>
            </a:r>
          </a:p>
          <a:p>
            <a:r>
              <a:rPr lang="en-US" sz="2800" b="1" dirty="0" smtClean="0"/>
              <a:t>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operating cost</a:t>
            </a:r>
          </a:p>
          <a:p>
            <a:r>
              <a:rPr lang="en-US" sz="2800" b="1" dirty="0" smtClean="0"/>
              <a:t>Q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liquidity cost</a:t>
            </a:r>
          </a:p>
        </p:txBody>
      </p:sp>
      <p:pic>
        <p:nvPicPr>
          <p:cNvPr id="6" name="Picture 5" descr="gno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50" y="2508515"/>
            <a:ext cx="2806350" cy="21206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33350"/>
            <a:ext cx="3656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214318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C = f(R,L,N,D)</a:t>
            </a:r>
          </a:p>
          <a:p>
            <a:endParaRPr lang="en-US" sz="1400" b="1" dirty="0" smtClean="0"/>
          </a:p>
          <a:p>
            <a:r>
              <a:rPr lang="en-US" sz="2800" b="1" dirty="0" smtClean="0"/>
              <a:t>MOC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marginal operating cost</a:t>
            </a:r>
          </a:p>
          <a:p>
            <a:r>
              <a:rPr lang="en-US" sz="2800" b="1" dirty="0" smtClean="0"/>
              <a:t>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MOC of holding larger reserves (C</a:t>
            </a:r>
            <a:r>
              <a:rPr lang="en-US" sz="2800" b="1" baseline="-25000" dirty="0" smtClean="0"/>
              <a:t>R</a:t>
            </a:r>
            <a:r>
              <a:rPr lang="en-US" sz="2800" b="1" dirty="0" smtClean="0"/>
              <a:t> &gt; 0)</a:t>
            </a:r>
          </a:p>
          <a:p>
            <a:r>
              <a:rPr lang="en-US" sz="2800" b="1" dirty="0" smtClean="0"/>
              <a:t>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MOC of holding larger loan portfolio (C</a:t>
            </a:r>
            <a:r>
              <a:rPr lang="en-US" sz="2800" b="1" baseline="-25000" dirty="0" smtClean="0"/>
              <a:t>L</a:t>
            </a:r>
            <a:r>
              <a:rPr lang="en-US" sz="2800" b="1" dirty="0" smtClean="0"/>
              <a:t> &gt; 0)</a:t>
            </a:r>
          </a:p>
          <a:p>
            <a:r>
              <a:rPr lang="en-US" sz="2800" b="1" dirty="0" smtClean="0"/>
              <a:t>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MOC of having larger note circulation (C</a:t>
            </a:r>
            <a:r>
              <a:rPr lang="en-US" sz="2800" b="1" baseline="-25000" dirty="0" smtClean="0"/>
              <a:t>N</a:t>
            </a:r>
            <a:r>
              <a:rPr lang="en-US" sz="2800" b="1" dirty="0" smtClean="0"/>
              <a:t> &gt; 0)</a:t>
            </a:r>
          </a:p>
          <a:p>
            <a:r>
              <a:rPr lang="en-US" sz="2800" b="1" dirty="0" smtClean="0"/>
              <a:t>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</a:t>
            </a:r>
            <a:r>
              <a:rPr lang="en-US" sz="2800" b="1" dirty="0" smtClean="0">
                <a:latin typeface="Times New Roman"/>
                <a:cs typeface="Times New Roman"/>
              </a:rPr>
              <a:t>≡</a:t>
            </a:r>
            <a:r>
              <a:rPr lang="en-US" sz="2800" b="1" dirty="0" smtClean="0"/>
              <a:t> MOC of having larger total deposits (C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&gt; 0)</a:t>
            </a:r>
          </a:p>
        </p:txBody>
      </p:sp>
      <p:pic>
        <p:nvPicPr>
          <p:cNvPr id="5" name="Picture 4" descr="piggyb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71550"/>
            <a:ext cx="2057400" cy="205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7284</TotalTime>
  <Words>2134</Words>
  <Application>Microsoft Office PowerPoint</Application>
  <PresentationFormat>On-screen Show (16:9)</PresentationFormat>
  <Paragraphs>324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529</cp:revision>
  <dcterms:created xsi:type="dcterms:W3CDTF">2010-08-30T19:56:42Z</dcterms:created>
  <dcterms:modified xsi:type="dcterms:W3CDTF">2010-10-07T13:29:56Z</dcterms:modified>
</cp:coreProperties>
</file>