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381" r:id="rId3"/>
    <p:sldId id="411" r:id="rId4"/>
    <p:sldId id="412" r:id="rId5"/>
    <p:sldId id="417" r:id="rId6"/>
    <p:sldId id="429" r:id="rId7"/>
    <p:sldId id="413" r:id="rId8"/>
    <p:sldId id="418" r:id="rId9"/>
    <p:sldId id="419" r:id="rId10"/>
    <p:sldId id="421" r:id="rId11"/>
    <p:sldId id="410" r:id="rId12"/>
    <p:sldId id="423" r:id="rId13"/>
    <p:sldId id="425" r:id="rId14"/>
    <p:sldId id="426" r:id="rId15"/>
    <p:sldId id="427" r:id="rId16"/>
    <p:sldId id="428" r:id="rId17"/>
    <p:sldId id="424" r:id="rId18"/>
    <p:sldId id="433" r:id="rId19"/>
    <p:sldId id="434" r:id="rId20"/>
    <p:sldId id="435" r:id="rId21"/>
    <p:sldId id="430" r:id="rId22"/>
    <p:sldId id="431" r:id="rId23"/>
    <p:sldId id="432" r:id="rId24"/>
    <p:sldId id="436" r:id="rId25"/>
    <p:sldId id="437" r:id="rId26"/>
    <p:sldId id="438" r:id="rId27"/>
    <p:sldId id="439" r:id="rId28"/>
    <p:sldId id="440" r:id="rId29"/>
    <p:sldId id="441" r:id="rId30"/>
    <p:sldId id="443"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9/30/2010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9/30/2010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9/30/2010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9/30/2010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9/30/2010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1200150"/>
            <a:ext cx="4089582"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2: Banking</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1693904" y="2438221"/>
            <a:ext cx="577369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History of Banking in the U.S.</a:t>
            </a:r>
            <a:endParaRPr lang="en-US" sz="3600" b="1" dirty="0" smtClean="0">
              <a:effectLst>
                <a:outerShdw blurRad="38100" dist="38100" dir="2700000" algn="tl">
                  <a:srgbClr val="000000">
                    <a:alpha val="43137"/>
                  </a:srgbClr>
                </a:outerShdw>
              </a:effectLst>
            </a:endParaRPr>
          </a:p>
          <a:p>
            <a:pPr algn="ctr"/>
            <a:r>
              <a:rPr lang="en-US" sz="3600" b="1" dirty="0" smtClean="0">
                <a:effectLst>
                  <a:outerShdw blurRad="38100" dist="38100" dir="2700000" algn="tl">
                    <a:srgbClr val="000000">
                      <a:alpha val="43137"/>
                    </a:srgbClr>
                  </a:outerShdw>
                </a:effectLst>
              </a:rPr>
              <a:t>9/30/2010</a:t>
            </a:r>
            <a:endParaRPr lang="en-US" sz="3600" b="1" dirty="0" smtClean="0">
              <a:effectLst>
                <a:outerShdw blurRad="38100" dist="38100" dir="2700000" algn="tl">
                  <a:srgbClr val="000000">
                    <a:alpha val="43137"/>
                  </a:srgbClr>
                </a:outerShdw>
              </a:effectLst>
            </a:endParaRPr>
          </a:p>
        </p:txBody>
      </p:sp>
      <p:pic>
        <p:nvPicPr>
          <p:cNvPr id="7" name="Picture 6" descr="banking.jpg"/>
          <p:cNvPicPr>
            <a:picLocks noChangeAspect="1"/>
          </p:cNvPicPr>
          <p:nvPr/>
        </p:nvPicPr>
        <p:blipFill>
          <a:blip r:embed="rId2"/>
          <a:stretch>
            <a:fillRect/>
          </a:stretch>
        </p:blipFill>
        <p:spPr>
          <a:xfrm>
            <a:off x="6934200" y="819150"/>
            <a:ext cx="1955800" cy="1635760"/>
          </a:xfrm>
          <a:prstGeom prst="rect">
            <a:avLst/>
          </a:prstGeom>
        </p:spPr>
      </p:pic>
      <p:pic>
        <p:nvPicPr>
          <p:cNvPr id="8" name="Picture 7" descr="banking.jpg"/>
          <p:cNvPicPr>
            <a:picLocks noChangeAspect="1"/>
          </p:cNvPicPr>
          <p:nvPr/>
        </p:nvPicPr>
        <p:blipFill>
          <a:blip r:embed="rId2"/>
          <a:stretch>
            <a:fillRect/>
          </a:stretch>
        </p:blipFill>
        <p:spPr>
          <a:xfrm>
            <a:off x="254000" y="819150"/>
            <a:ext cx="1955800" cy="1635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127" y="133350"/>
            <a:ext cx="42973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Andrew Jackson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057400" y="837545"/>
            <a:ext cx="7086600" cy="4401205"/>
          </a:xfrm>
          <a:prstGeom prst="rect">
            <a:avLst/>
          </a:prstGeom>
          <a:noFill/>
        </p:spPr>
        <p:txBody>
          <a:bodyPr wrap="square" rtlCol="0">
            <a:spAutoFit/>
          </a:bodyPr>
          <a:lstStyle/>
          <a:p>
            <a:pPr>
              <a:buFont typeface="Arial" pitchFamily="34" charset="0"/>
              <a:buChar char="•"/>
            </a:pPr>
            <a:r>
              <a:rPr lang="en-US" sz="2800" b="1" dirty="0" smtClean="0"/>
              <a:t> President of U.S. (1829-1837) (Democrat)</a:t>
            </a:r>
            <a:endParaRPr lang="en-US" sz="2800" b="1" dirty="0" smtClean="0"/>
          </a:p>
          <a:p>
            <a:pPr>
              <a:buFont typeface="Arial" pitchFamily="34" charset="0"/>
              <a:buChar char="•"/>
            </a:pPr>
            <a:r>
              <a:rPr lang="en-US" sz="2800" b="1" dirty="0" smtClean="0"/>
              <a:t> </a:t>
            </a:r>
            <a:r>
              <a:rPr lang="en-US" sz="2800" b="1" dirty="0" smtClean="0"/>
              <a:t>advocated hard money</a:t>
            </a:r>
          </a:p>
          <a:p>
            <a:pPr lvl="1">
              <a:buFont typeface="Courier New" pitchFamily="49" charset="0"/>
              <a:buChar char="o"/>
            </a:pPr>
            <a:r>
              <a:rPr lang="en-US" sz="2800" b="1" dirty="0" smtClean="0"/>
              <a:t> </a:t>
            </a:r>
            <a:r>
              <a:rPr lang="en-US" sz="2800" b="1" dirty="0" smtClean="0"/>
              <a:t>gold or silver</a:t>
            </a:r>
          </a:p>
          <a:p>
            <a:pPr lvl="1">
              <a:buFont typeface="Courier New" pitchFamily="49" charset="0"/>
              <a:buChar char="o"/>
            </a:pPr>
            <a:r>
              <a:rPr lang="en-US" sz="2800" b="1" dirty="0" smtClean="0"/>
              <a:t> </a:t>
            </a:r>
            <a:r>
              <a:rPr lang="en-US" sz="2800" b="1" dirty="0" smtClean="0"/>
              <a:t>100% reserves</a:t>
            </a:r>
          </a:p>
          <a:p>
            <a:pPr>
              <a:buFont typeface="Arial" pitchFamily="34" charset="0"/>
              <a:buChar char="•"/>
            </a:pPr>
            <a:r>
              <a:rPr lang="en-US" sz="2800" b="1" dirty="0" smtClean="0"/>
              <a:t> </a:t>
            </a:r>
            <a:r>
              <a:rPr lang="en-US" sz="2800" b="1" dirty="0" smtClean="0"/>
              <a:t>very anti-bank</a:t>
            </a:r>
          </a:p>
          <a:p>
            <a:pPr>
              <a:buFont typeface="Arial" pitchFamily="34" charset="0"/>
              <a:buChar char="•"/>
            </a:pPr>
            <a:r>
              <a:rPr lang="en-US" sz="2800" b="1" dirty="0" smtClean="0"/>
              <a:t> </a:t>
            </a:r>
            <a:r>
              <a:rPr lang="en-US" sz="2800" b="1" dirty="0" smtClean="0"/>
              <a:t>“the bank is trying to kill me, but I will kill it”</a:t>
            </a:r>
          </a:p>
          <a:p>
            <a:pPr>
              <a:buFont typeface="Arial" pitchFamily="34" charset="0"/>
              <a:buChar char="•"/>
            </a:pPr>
            <a:r>
              <a:rPr lang="en-US" sz="2800" b="1" dirty="0" smtClean="0"/>
              <a:t> </a:t>
            </a:r>
            <a:r>
              <a:rPr lang="en-US" sz="2800" b="1" dirty="0" smtClean="0"/>
              <a:t>vetoed 2</a:t>
            </a:r>
            <a:r>
              <a:rPr lang="en-US" sz="2800" b="1" baseline="30000" dirty="0" smtClean="0"/>
              <a:t>nd</a:t>
            </a:r>
            <a:r>
              <a:rPr lang="en-US" sz="2800" b="1" dirty="0" smtClean="0"/>
              <a:t> Bank re-charter</a:t>
            </a:r>
          </a:p>
          <a:p>
            <a:pPr>
              <a:buFont typeface="Arial" pitchFamily="34" charset="0"/>
              <a:buChar char="•"/>
            </a:pPr>
            <a:r>
              <a:rPr lang="en-US" sz="2800" b="1" dirty="0" smtClean="0"/>
              <a:t> </a:t>
            </a:r>
            <a:r>
              <a:rPr lang="en-US" sz="2800" b="1" dirty="0" smtClean="0"/>
              <a:t>pulled government deposits out of 2</a:t>
            </a:r>
            <a:r>
              <a:rPr lang="en-US" sz="2800" b="1" baseline="30000" dirty="0" smtClean="0"/>
              <a:t>nd</a:t>
            </a:r>
            <a:r>
              <a:rPr lang="en-US" sz="2800" b="1" dirty="0" smtClean="0"/>
              <a:t> Bank</a:t>
            </a:r>
          </a:p>
          <a:p>
            <a:pPr>
              <a:buFont typeface="Arial" pitchFamily="34" charset="0"/>
              <a:buChar char="•"/>
            </a:pPr>
            <a:r>
              <a:rPr lang="en-US" sz="2800" b="1" dirty="0" smtClean="0"/>
              <a:t> paid off national debt (</a:t>
            </a:r>
            <a:r>
              <a:rPr lang="en-US" sz="2800" b="1" dirty="0" err="1" smtClean="0"/>
              <a:t>tarriffs</a:t>
            </a:r>
            <a:r>
              <a:rPr lang="en-US" sz="2800" b="1" dirty="0" smtClean="0"/>
              <a:t> and land sales)</a:t>
            </a:r>
          </a:p>
          <a:p>
            <a:pPr>
              <a:buFont typeface="Arial" pitchFamily="34" charset="0"/>
              <a:buChar char="•"/>
            </a:pPr>
            <a:r>
              <a:rPr lang="en-US" sz="2800" b="1" dirty="0" smtClean="0"/>
              <a:t> </a:t>
            </a:r>
            <a:r>
              <a:rPr lang="en-US" sz="2800" b="1" dirty="0" smtClean="0"/>
              <a:t>held money in gold, land payments in specie</a:t>
            </a:r>
            <a:endParaRPr lang="en-US" sz="2800" b="1" dirty="0" smtClean="0"/>
          </a:p>
        </p:txBody>
      </p:sp>
      <p:pic>
        <p:nvPicPr>
          <p:cNvPr id="4" name="Picture 3" descr="jackson.jpg"/>
          <p:cNvPicPr>
            <a:picLocks noChangeAspect="1"/>
          </p:cNvPicPr>
          <p:nvPr/>
        </p:nvPicPr>
        <p:blipFill>
          <a:blip r:embed="rId2" cstate="print"/>
          <a:stretch>
            <a:fillRect/>
          </a:stretch>
        </p:blipFill>
        <p:spPr>
          <a:xfrm>
            <a:off x="152400" y="1809750"/>
            <a:ext cx="1828800" cy="2215546"/>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4283" y="133350"/>
            <a:ext cx="4712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Martin Van Buren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514600" y="1123950"/>
            <a:ext cx="6553200" cy="332398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independent treasury </a:t>
            </a:r>
            <a:r>
              <a:rPr lang="en-US" sz="2800" b="1" dirty="0" smtClean="0"/>
              <a:t>–</a:t>
            </a:r>
          </a:p>
          <a:p>
            <a:pPr algn="ctr"/>
            <a:r>
              <a:rPr lang="en-US" sz="2800" b="1" dirty="0" smtClean="0"/>
              <a:t>separation of bank and state</a:t>
            </a:r>
            <a:endParaRPr lang="en-US" sz="2800" b="1" dirty="0" smtClean="0"/>
          </a:p>
          <a:p>
            <a:pPr algn="ctr"/>
            <a:endParaRPr lang="en-US" sz="1400" b="1" dirty="0" smtClean="0"/>
          </a:p>
          <a:p>
            <a:r>
              <a:rPr lang="en-US" sz="2800" b="1" u="sng" dirty="0" smtClean="0"/>
              <a:t>Martin Van Buren</a:t>
            </a:r>
          </a:p>
          <a:p>
            <a:pPr>
              <a:buFont typeface="Arial" pitchFamily="34" charset="0"/>
              <a:buChar char="•"/>
            </a:pPr>
            <a:r>
              <a:rPr lang="en-US" sz="2800" b="1" dirty="0" smtClean="0"/>
              <a:t> President of U.S. (1837-1841) (Democrat)</a:t>
            </a:r>
          </a:p>
          <a:p>
            <a:pPr>
              <a:buFont typeface="Arial" pitchFamily="34" charset="0"/>
              <a:buChar char="•"/>
            </a:pPr>
            <a:r>
              <a:rPr lang="en-US" sz="2800" b="1" dirty="0" smtClean="0"/>
              <a:t> implemented an independent treasury</a:t>
            </a:r>
          </a:p>
          <a:p>
            <a:pPr>
              <a:buFont typeface="Arial" pitchFamily="34" charset="0"/>
              <a:buChar char="•"/>
            </a:pPr>
            <a:r>
              <a:rPr lang="en-US" sz="2800" b="1" dirty="0" smtClean="0"/>
              <a:t> hard money for government transactions</a:t>
            </a:r>
          </a:p>
          <a:p>
            <a:pPr>
              <a:buFont typeface="Arial" pitchFamily="34" charset="0"/>
              <a:buChar char="•"/>
            </a:pPr>
            <a:r>
              <a:rPr lang="en-US" sz="2800" b="1" dirty="0" smtClean="0"/>
              <a:t> deregulated banks at the federal level</a:t>
            </a:r>
            <a:endParaRPr lang="en-US" sz="2800" b="1" dirty="0" smtClean="0"/>
          </a:p>
        </p:txBody>
      </p:sp>
      <p:pic>
        <p:nvPicPr>
          <p:cNvPr id="6" name="Picture 5" descr="martin_van_buren.jpg"/>
          <p:cNvPicPr>
            <a:picLocks noChangeAspect="1"/>
          </p:cNvPicPr>
          <p:nvPr/>
        </p:nvPicPr>
        <p:blipFill>
          <a:blip r:embed="rId2"/>
          <a:stretch>
            <a:fillRect/>
          </a:stretch>
        </p:blipFill>
        <p:spPr>
          <a:xfrm>
            <a:off x="152400" y="1276350"/>
            <a:ext cx="2286000" cy="304800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2606" y="133350"/>
            <a:ext cx="454919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Early State Banks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286000" y="1292007"/>
            <a:ext cx="6629400" cy="3108543"/>
          </a:xfrm>
          <a:prstGeom prst="rect">
            <a:avLst/>
          </a:prstGeom>
          <a:noFill/>
        </p:spPr>
        <p:txBody>
          <a:bodyPr wrap="square" rtlCol="0">
            <a:spAutoFit/>
          </a:bodyPr>
          <a:lstStyle/>
          <a:p>
            <a:pPr>
              <a:buFont typeface="Arial" pitchFamily="34" charset="0"/>
              <a:buChar char="•"/>
            </a:pPr>
            <a:r>
              <a:rPr lang="en-US" sz="2800" b="1" dirty="0" smtClean="0"/>
              <a:t> 1776-1837</a:t>
            </a:r>
          </a:p>
          <a:p>
            <a:pPr>
              <a:buFont typeface="Arial" pitchFamily="34" charset="0"/>
              <a:buChar char="•"/>
            </a:pPr>
            <a:r>
              <a:rPr lang="en-US" sz="2800" b="1" dirty="0" smtClean="0"/>
              <a:t> regulation at state level</a:t>
            </a:r>
          </a:p>
          <a:p>
            <a:pPr>
              <a:buFont typeface="Arial" pitchFamily="34" charset="0"/>
              <a:buChar char="•"/>
            </a:pPr>
            <a:r>
              <a:rPr lang="en-US" sz="2800" b="1" dirty="0" smtClean="0"/>
              <a:t> </a:t>
            </a:r>
            <a:r>
              <a:rPr lang="en-US" sz="2800" b="1" dirty="0" smtClean="0"/>
              <a:t>no general incorporation for banks</a:t>
            </a:r>
          </a:p>
          <a:p>
            <a:pPr lvl="1">
              <a:buFont typeface="Courier New" pitchFamily="49" charset="0"/>
              <a:buChar char="o"/>
            </a:pPr>
            <a:r>
              <a:rPr lang="en-US" sz="2800" b="1" dirty="0" smtClean="0"/>
              <a:t> </a:t>
            </a:r>
            <a:r>
              <a:rPr lang="en-US" sz="2800" b="1" dirty="0" smtClean="0"/>
              <a:t>9/31 states outlawed banking</a:t>
            </a:r>
          </a:p>
          <a:p>
            <a:pPr lvl="1">
              <a:buFont typeface="Courier New" pitchFamily="49" charset="0"/>
              <a:buChar char="o"/>
            </a:pPr>
            <a:r>
              <a:rPr lang="en-US" sz="2800" b="1" dirty="0" smtClean="0"/>
              <a:t> </a:t>
            </a:r>
            <a:r>
              <a:rPr lang="en-US" sz="2800" b="1" dirty="0" smtClean="0"/>
              <a:t>some states setup monopoly banks</a:t>
            </a:r>
          </a:p>
          <a:p>
            <a:pPr lvl="1">
              <a:buFont typeface="Courier New" pitchFamily="49" charset="0"/>
              <a:buChar char="o"/>
            </a:pPr>
            <a:r>
              <a:rPr lang="en-US" sz="2800" b="1" dirty="0" smtClean="0"/>
              <a:t> </a:t>
            </a:r>
            <a:r>
              <a:rPr lang="en-US" sz="2800" b="1" dirty="0" smtClean="0"/>
              <a:t>some still chartered banks</a:t>
            </a:r>
          </a:p>
          <a:p>
            <a:pPr>
              <a:buFont typeface="Arial" pitchFamily="34" charset="0"/>
              <a:buChar char="•"/>
            </a:pPr>
            <a:r>
              <a:rPr lang="en-US" sz="2800" b="1" dirty="0" smtClean="0"/>
              <a:t> </a:t>
            </a:r>
            <a:r>
              <a:rPr lang="en-US" sz="2800" b="1" dirty="0" smtClean="0"/>
              <a:t>6 states tried deposit/note insurance (NY)</a:t>
            </a:r>
            <a:endParaRPr lang="en-US" sz="2800" b="1" dirty="0" smtClean="0"/>
          </a:p>
        </p:txBody>
      </p:sp>
      <p:pic>
        <p:nvPicPr>
          <p:cNvPr id="4" name="Picture 3" descr="banking.jpg"/>
          <p:cNvPicPr>
            <a:picLocks noChangeAspect="1"/>
          </p:cNvPicPr>
          <p:nvPr/>
        </p:nvPicPr>
        <p:blipFill>
          <a:blip r:embed="rId2"/>
          <a:stretch>
            <a:fillRect/>
          </a:stretch>
        </p:blipFill>
        <p:spPr>
          <a:xfrm>
            <a:off x="152400" y="2038350"/>
            <a:ext cx="1955800" cy="16357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667000" y="1057930"/>
            <a:ext cx="6172200" cy="3539430"/>
          </a:xfrm>
          <a:prstGeom prst="rect">
            <a:avLst/>
          </a:prstGeom>
          <a:noFill/>
        </p:spPr>
        <p:txBody>
          <a:bodyPr wrap="square" rtlCol="0">
            <a:spAutoFit/>
          </a:bodyPr>
          <a:lstStyle/>
          <a:p>
            <a:pPr algn="ctr"/>
            <a:r>
              <a:rPr lang="en-US" sz="2800" b="1" dirty="0" smtClean="0"/>
              <a:t>In early America, starting a corporation required a special charter from the legislature.  This made the process very political.  Later states adopted general incorporation statutes which allowed corporations to form by meeting specified conditions, avoiding a legislature vote for each company.</a:t>
            </a:r>
          </a:p>
        </p:txBody>
      </p:sp>
      <p:pic>
        <p:nvPicPr>
          <p:cNvPr id="4" name="Picture 3" descr="approved.png"/>
          <p:cNvPicPr>
            <a:picLocks noChangeAspect="1"/>
          </p:cNvPicPr>
          <p:nvPr/>
        </p:nvPicPr>
        <p:blipFill>
          <a:blip r:embed="rId2"/>
          <a:stretch>
            <a:fillRect/>
          </a:stretch>
        </p:blipFill>
        <p:spPr>
          <a:xfrm>
            <a:off x="295275" y="1733550"/>
            <a:ext cx="2143125" cy="2143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667000" y="976789"/>
            <a:ext cx="6172200" cy="4185761"/>
          </a:xfrm>
          <a:prstGeom prst="rect">
            <a:avLst/>
          </a:prstGeom>
          <a:noFill/>
        </p:spPr>
        <p:txBody>
          <a:bodyPr wrap="square" rtlCol="0">
            <a:spAutoFit/>
          </a:bodyPr>
          <a:lstStyle/>
          <a:p>
            <a:pPr algn="ctr"/>
            <a:r>
              <a:rPr lang="en-US" sz="2800" b="1" dirty="0" smtClean="0"/>
              <a:t>The transition from legislative chartering to general incorporation in states was part of the transition from mercantilism to laissez faire.</a:t>
            </a:r>
          </a:p>
          <a:p>
            <a:pPr algn="ctr"/>
            <a:endParaRPr lang="en-US" sz="1400" b="1" dirty="0" smtClean="0"/>
          </a:p>
          <a:p>
            <a:pPr algn="ctr"/>
            <a:r>
              <a:rPr lang="en-US" sz="2800" b="1" dirty="0" smtClean="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aissez faire </a:t>
            </a:r>
            <a:r>
              <a:rPr lang="en-US" sz="2800" b="1" dirty="0" smtClean="0"/>
              <a:t>–</a:t>
            </a:r>
            <a:endParaRPr lang="en-US" sz="2800" b="1" dirty="0" smtClean="0"/>
          </a:p>
          <a:p>
            <a:pPr algn="ctr"/>
            <a:r>
              <a:rPr lang="en-US" sz="2800" b="1" dirty="0" smtClean="0"/>
              <a:t>transactions between private parties are free from state intervention, including restrictive regulations, taxes, tariffs and enforced monopolies</a:t>
            </a:r>
            <a:endParaRPr lang="en-US" sz="2800" b="1" dirty="0" smtClean="0"/>
          </a:p>
        </p:txBody>
      </p:sp>
      <p:pic>
        <p:nvPicPr>
          <p:cNvPr id="4" name="Picture 3" descr="approved.png"/>
          <p:cNvPicPr>
            <a:picLocks noChangeAspect="1"/>
          </p:cNvPicPr>
          <p:nvPr/>
        </p:nvPicPr>
        <p:blipFill>
          <a:blip r:embed="rId2"/>
          <a:stretch>
            <a:fillRect/>
          </a:stretch>
        </p:blipFill>
        <p:spPr>
          <a:xfrm>
            <a:off x="295275" y="1733550"/>
            <a:ext cx="2143125" cy="2143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286000" y="819150"/>
            <a:ext cx="6172200" cy="440120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mercantilism </a:t>
            </a:r>
            <a:r>
              <a:rPr lang="en-US" sz="2800" b="1" dirty="0" smtClean="0"/>
              <a:t>–</a:t>
            </a:r>
          </a:p>
          <a:p>
            <a:pPr algn="ctr"/>
            <a:r>
              <a:rPr lang="en-US" sz="2800" b="1" dirty="0" smtClean="0"/>
              <a:t>alliance between government and certain privileged merchants</a:t>
            </a:r>
          </a:p>
          <a:p>
            <a:pPr algn="ctr"/>
            <a:endParaRPr lang="en-US" sz="1400" b="1" dirty="0" smtClean="0"/>
          </a:p>
          <a:p>
            <a:pPr algn="ctr"/>
            <a:r>
              <a:rPr lang="en-US" sz="2800" b="1" dirty="0" smtClean="0"/>
              <a:t>Adam Smith’s book The Wealth</a:t>
            </a:r>
          </a:p>
          <a:p>
            <a:pPr algn="ctr"/>
            <a:r>
              <a:rPr lang="en-US" sz="2800" b="1" dirty="0" smtClean="0"/>
              <a:t>of Nations was a systematic</a:t>
            </a:r>
          </a:p>
          <a:p>
            <a:pPr algn="ctr"/>
            <a:r>
              <a:rPr lang="en-US" sz="2800" b="1" dirty="0" smtClean="0"/>
              <a:t>anti-mercantilism treatise.</a:t>
            </a:r>
          </a:p>
          <a:p>
            <a:pPr algn="ctr"/>
            <a:endParaRPr lang="en-US" sz="1400" b="1" dirty="0" smtClean="0"/>
          </a:p>
          <a:p>
            <a:pPr algn="ctr"/>
            <a:r>
              <a:rPr lang="en-US" sz="2800" b="1" dirty="0" smtClean="0"/>
              <a:t>The American Revolution was fought mainly because Americans were afraid of the British East India Company.</a:t>
            </a:r>
          </a:p>
        </p:txBody>
      </p:sp>
      <p:pic>
        <p:nvPicPr>
          <p:cNvPr id="4" name="Picture 3" descr="Wealth_of_Nations.jpg"/>
          <p:cNvPicPr>
            <a:picLocks noChangeAspect="1"/>
          </p:cNvPicPr>
          <p:nvPr/>
        </p:nvPicPr>
        <p:blipFill>
          <a:blip r:embed="rId2"/>
          <a:stretch>
            <a:fillRect/>
          </a:stretch>
        </p:blipFill>
        <p:spPr>
          <a:xfrm>
            <a:off x="338328" y="1809750"/>
            <a:ext cx="1719072" cy="20574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438400" y="1057930"/>
            <a:ext cx="6553200" cy="3539430"/>
          </a:xfrm>
          <a:prstGeom prst="rect">
            <a:avLst/>
          </a:prstGeom>
          <a:noFill/>
        </p:spPr>
        <p:txBody>
          <a:bodyPr wrap="square" rtlCol="0">
            <a:spAutoFit/>
          </a:bodyPr>
          <a:lstStyle/>
          <a:p>
            <a:pPr algn="ctr"/>
            <a:r>
              <a:rPr lang="en-US" sz="2800" b="1" dirty="0" smtClean="0"/>
              <a:t>For example, Alexander Hamilton founded the Bank of New York in 1784. His political rival Aaron Burr </a:t>
            </a:r>
            <a:r>
              <a:rPr lang="en-US" sz="2800" b="1" dirty="0" smtClean="0"/>
              <a:t>slipped </a:t>
            </a:r>
            <a:r>
              <a:rPr lang="en-US" sz="2800" b="1" dirty="0" smtClean="0"/>
              <a:t>an unnoticed provision into the </a:t>
            </a:r>
            <a:r>
              <a:rPr lang="en-US" sz="2800" b="1" dirty="0" err="1" smtClean="0"/>
              <a:t>Manhatten</a:t>
            </a:r>
            <a:r>
              <a:rPr lang="en-US" sz="2800" b="1" dirty="0" smtClean="0"/>
              <a:t> </a:t>
            </a:r>
            <a:r>
              <a:rPr lang="en-US" sz="2800" b="1" dirty="0" smtClean="0"/>
              <a:t>Company’s charter allowing banking.  Thus the Democratic-Republicans got a bank to rival the Federalists’ bank.  Both banks later became part of J.P. Morgan Chase.</a:t>
            </a:r>
            <a:endParaRPr lang="en-US" sz="2800" b="1" dirty="0" smtClean="0"/>
          </a:p>
        </p:txBody>
      </p:sp>
      <p:pic>
        <p:nvPicPr>
          <p:cNvPr id="4" name="Picture 3" descr="AlexanderHamilton.jpg"/>
          <p:cNvPicPr>
            <a:picLocks noChangeAspect="1"/>
          </p:cNvPicPr>
          <p:nvPr/>
        </p:nvPicPr>
        <p:blipFill>
          <a:blip r:embed="rId2"/>
          <a:stretch>
            <a:fillRect/>
          </a:stretch>
        </p:blipFill>
        <p:spPr>
          <a:xfrm>
            <a:off x="152400" y="1428750"/>
            <a:ext cx="2263140" cy="297180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133600" y="1039832"/>
            <a:ext cx="6858000" cy="3970318"/>
          </a:xfrm>
          <a:prstGeom prst="rect">
            <a:avLst/>
          </a:prstGeom>
          <a:noFill/>
        </p:spPr>
        <p:txBody>
          <a:bodyPr wrap="square" rtlCol="0">
            <a:spAutoFit/>
          </a:bodyPr>
          <a:lstStyle/>
          <a:p>
            <a:pPr>
              <a:buFont typeface="Arial" pitchFamily="34" charset="0"/>
              <a:buChar char="•"/>
            </a:pPr>
            <a:r>
              <a:rPr lang="en-US" sz="2800" b="1" dirty="0" smtClean="0"/>
              <a:t> 1837-1863</a:t>
            </a:r>
          </a:p>
          <a:p>
            <a:pPr>
              <a:buFont typeface="Arial" pitchFamily="34" charset="0"/>
              <a:buChar char="•"/>
            </a:pPr>
            <a:r>
              <a:rPr lang="en-US" sz="2800" b="1" dirty="0" smtClean="0"/>
              <a:t> </a:t>
            </a:r>
            <a:r>
              <a:rPr lang="en-US" sz="2800" b="1" dirty="0" smtClean="0"/>
              <a:t>not really free banking</a:t>
            </a:r>
          </a:p>
          <a:p>
            <a:pPr>
              <a:buFont typeface="Arial" pitchFamily="34" charset="0"/>
              <a:buChar char="•"/>
            </a:pPr>
            <a:r>
              <a:rPr lang="en-US" sz="2800" b="1" dirty="0" smtClean="0"/>
              <a:t> similarities</a:t>
            </a:r>
          </a:p>
          <a:p>
            <a:pPr lvl="1">
              <a:buFont typeface="Courier New" pitchFamily="49" charset="0"/>
              <a:buChar char="o"/>
            </a:pPr>
            <a:r>
              <a:rPr lang="en-US" sz="2800" b="1" dirty="0" smtClean="0"/>
              <a:t> </a:t>
            </a:r>
            <a:r>
              <a:rPr lang="en-US" sz="2800" b="1" dirty="0" smtClean="0"/>
              <a:t>complete federal deregulation</a:t>
            </a:r>
          </a:p>
          <a:p>
            <a:pPr lvl="1">
              <a:buFont typeface="Courier New" pitchFamily="49" charset="0"/>
              <a:buChar char="o"/>
            </a:pPr>
            <a:r>
              <a:rPr lang="en-US" sz="2800" b="1" dirty="0" smtClean="0"/>
              <a:t> </a:t>
            </a:r>
            <a:r>
              <a:rPr lang="en-US" sz="2800" b="1" dirty="0" smtClean="0"/>
              <a:t>general incorporation of banks</a:t>
            </a:r>
          </a:p>
          <a:p>
            <a:pPr>
              <a:buFont typeface="Arial" pitchFamily="34" charset="0"/>
              <a:buChar char="•"/>
            </a:pPr>
            <a:r>
              <a:rPr lang="en-US" sz="2800" b="1" dirty="0" smtClean="0"/>
              <a:t> </a:t>
            </a:r>
            <a:r>
              <a:rPr lang="en-US" sz="2800" b="1" dirty="0" smtClean="0"/>
              <a:t>deviations</a:t>
            </a:r>
          </a:p>
          <a:p>
            <a:pPr lvl="1">
              <a:buFont typeface="Courier New" pitchFamily="49" charset="0"/>
              <a:buChar char="o"/>
            </a:pPr>
            <a:r>
              <a:rPr lang="en-US" sz="2800" b="1" dirty="0" smtClean="0"/>
              <a:t> </a:t>
            </a:r>
            <a:r>
              <a:rPr lang="en-US" sz="2800" b="1" dirty="0" smtClean="0"/>
              <a:t>no interstate/</a:t>
            </a:r>
            <a:r>
              <a:rPr lang="en-US" sz="2800" b="1" dirty="0" smtClean="0"/>
              <a:t>intrastate branch banking</a:t>
            </a:r>
          </a:p>
          <a:p>
            <a:pPr lvl="1">
              <a:buFont typeface="Courier New" pitchFamily="49" charset="0"/>
              <a:buChar char="o"/>
            </a:pPr>
            <a:r>
              <a:rPr lang="en-US" sz="2800" b="1" dirty="0" smtClean="0"/>
              <a:t> </a:t>
            </a:r>
            <a:r>
              <a:rPr lang="en-US" sz="2800" b="1" dirty="0" smtClean="0"/>
              <a:t>prohibition on small bank notes</a:t>
            </a:r>
          </a:p>
          <a:p>
            <a:pPr lvl="1">
              <a:buFont typeface="Courier New" pitchFamily="49" charset="0"/>
              <a:buChar char="o"/>
            </a:pPr>
            <a:r>
              <a:rPr lang="en-US" sz="2800" b="1" dirty="0" smtClean="0"/>
              <a:t> </a:t>
            </a:r>
            <a:r>
              <a:rPr lang="en-US" sz="2800" b="1" dirty="0" smtClean="0"/>
              <a:t>bond collateral requirement</a:t>
            </a:r>
            <a:endParaRPr lang="en-US" sz="2800" b="1" dirty="0" smtClean="0"/>
          </a:p>
        </p:txBody>
      </p:sp>
      <p:pic>
        <p:nvPicPr>
          <p:cNvPr id="4" name="Picture 3" descr="banking.jpg"/>
          <p:cNvPicPr>
            <a:picLocks noChangeAspect="1"/>
          </p:cNvPicPr>
          <p:nvPr/>
        </p:nvPicPr>
        <p:blipFill>
          <a:blip r:embed="rId2"/>
          <a:stretch>
            <a:fillRect/>
          </a:stretch>
        </p:blipFill>
        <p:spPr>
          <a:xfrm>
            <a:off x="152400" y="2038350"/>
            <a:ext cx="1955800" cy="1635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514600" y="1050250"/>
            <a:ext cx="6477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interstate branch banking </a:t>
            </a:r>
            <a:r>
              <a:rPr lang="en-US" sz="2800" b="1" dirty="0" smtClean="0"/>
              <a:t>–</a:t>
            </a:r>
            <a:endParaRPr lang="en-US" sz="2800" b="1" dirty="0" smtClean="0"/>
          </a:p>
          <a:p>
            <a:pPr algn="ctr"/>
            <a:r>
              <a:rPr lang="en-US" sz="2800" b="1" dirty="0" smtClean="0"/>
              <a:t>the ability of a bank to have</a:t>
            </a:r>
          </a:p>
          <a:p>
            <a:pPr algn="ctr"/>
            <a:r>
              <a:rPr lang="en-US" sz="2800" b="1" dirty="0" smtClean="0"/>
              <a:t>branches in more than one state</a:t>
            </a:r>
          </a:p>
          <a:p>
            <a:pPr algn="ctr"/>
            <a:endParaRPr lang="en-US" sz="1400" b="1" dirty="0" smtClean="0"/>
          </a:p>
          <a:p>
            <a:pPr algn="ctr"/>
            <a:r>
              <a:rPr lang="en-US" sz="2800" b="1" dirty="0" smtClean="0">
                <a:effectLst>
                  <a:outerShdw blurRad="38100" dist="38100" dir="2700000" algn="tl">
                    <a:srgbClr val="000000">
                      <a:alpha val="43137"/>
                    </a:srgbClr>
                  </a:outerShdw>
                </a:effectLst>
              </a:rPr>
              <a:t>intrastate branch banking </a:t>
            </a:r>
            <a:r>
              <a:rPr lang="en-US" sz="2800" b="1" dirty="0" smtClean="0"/>
              <a:t>–</a:t>
            </a:r>
          </a:p>
          <a:p>
            <a:pPr algn="ctr"/>
            <a:r>
              <a:rPr lang="en-US" sz="2800" b="1" dirty="0" smtClean="0"/>
              <a:t>the ability of a bank to </a:t>
            </a:r>
            <a:r>
              <a:rPr lang="en-US" sz="2800" b="1" dirty="0" smtClean="0"/>
              <a:t>have</a:t>
            </a:r>
          </a:p>
          <a:p>
            <a:pPr algn="ctr"/>
            <a:r>
              <a:rPr lang="en-US" sz="2800" b="1" dirty="0" smtClean="0"/>
              <a:t>multiple branches in the same state</a:t>
            </a:r>
          </a:p>
          <a:p>
            <a:pPr algn="ctr"/>
            <a:endParaRPr lang="en-US" sz="1400" b="1" dirty="0" smtClean="0"/>
          </a:p>
          <a:p>
            <a:pPr algn="ctr"/>
            <a:r>
              <a:rPr lang="en-US" sz="2800" b="1" dirty="0" smtClean="0">
                <a:effectLst>
                  <a:outerShdw blurRad="38100" dist="38100" dir="2700000" algn="tl">
                    <a:srgbClr val="000000">
                      <a:alpha val="43137"/>
                    </a:srgbClr>
                  </a:outerShdw>
                </a:effectLst>
              </a:rPr>
              <a:t>unit banking </a:t>
            </a:r>
            <a:r>
              <a:rPr lang="en-US" sz="2800" b="1" dirty="0" smtClean="0"/>
              <a:t>–</a:t>
            </a:r>
          </a:p>
          <a:p>
            <a:pPr algn="ctr"/>
            <a:r>
              <a:rPr lang="en-US" sz="2800" b="1" dirty="0" smtClean="0"/>
              <a:t>no interstate or intrastate branching</a:t>
            </a:r>
            <a:endParaRPr lang="en-US" sz="2800" b="1" dirty="0" smtClean="0"/>
          </a:p>
        </p:txBody>
      </p:sp>
      <p:pic>
        <p:nvPicPr>
          <p:cNvPr id="6" name="Picture 5" descr="tree.png"/>
          <p:cNvPicPr>
            <a:picLocks noChangeAspect="1"/>
          </p:cNvPicPr>
          <p:nvPr/>
        </p:nvPicPr>
        <p:blipFill>
          <a:blip r:embed="rId2"/>
          <a:stretch>
            <a:fillRect/>
          </a:stretch>
        </p:blipFill>
        <p:spPr>
          <a:xfrm>
            <a:off x="228600" y="1825367"/>
            <a:ext cx="2743200" cy="21179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895600" y="971550"/>
            <a:ext cx="6019800" cy="3970318"/>
          </a:xfrm>
          <a:prstGeom prst="rect">
            <a:avLst/>
          </a:prstGeom>
          <a:noFill/>
        </p:spPr>
        <p:txBody>
          <a:bodyPr wrap="square" rtlCol="0">
            <a:spAutoFit/>
          </a:bodyPr>
          <a:lstStyle/>
          <a:p>
            <a:pPr algn="ctr"/>
            <a:r>
              <a:rPr lang="en-US" sz="2800" b="1" dirty="0" smtClean="0"/>
              <a:t>Branching allows diversification.</a:t>
            </a:r>
          </a:p>
          <a:p>
            <a:pPr algn="ctr"/>
            <a:endParaRPr lang="en-US" sz="1400" b="1" dirty="0" smtClean="0"/>
          </a:p>
          <a:p>
            <a:pPr algn="ctr"/>
            <a:r>
              <a:rPr lang="en-US" sz="2800" b="1" dirty="0" smtClean="0"/>
              <a:t>Assets: Without branching banks only loan locally, so when the local economy goes bad, many loans default at once.</a:t>
            </a:r>
          </a:p>
          <a:p>
            <a:pPr algn="ctr"/>
            <a:endParaRPr lang="en-US" sz="1400" b="1" dirty="0" smtClean="0"/>
          </a:p>
          <a:p>
            <a:pPr algn="ctr"/>
            <a:r>
              <a:rPr lang="en-US" sz="2800" b="1" dirty="0" smtClean="0"/>
              <a:t>Liabilities: Without branching banks </a:t>
            </a:r>
            <a:r>
              <a:rPr lang="en-US" sz="2800" b="1" dirty="0" smtClean="0"/>
              <a:t>only get deposits </a:t>
            </a:r>
            <a:r>
              <a:rPr lang="en-US" sz="2800" b="1" dirty="0" smtClean="0"/>
              <a:t>locally, so when the local economy goes bad, many </a:t>
            </a:r>
            <a:r>
              <a:rPr lang="en-US" sz="2800" b="1" dirty="0" smtClean="0"/>
              <a:t>customers withdraw </a:t>
            </a:r>
            <a:r>
              <a:rPr lang="en-US" sz="2800" b="1" dirty="0" smtClean="0"/>
              <a:t>at once</a:t>
            </a:r>
            <a:r>
              <a:rPr lang="en-US" sz="2800" b="1" dirty="0" smtClean="0"/>
              <a:t>.</a:t>
            </a:r>
            <a:endParaRPr lang="en-US" sz="2800" b="1" dirty="0" smtClean="0"/>
          </a:p>
        </p:txBody>
      </p:sp>
      <p:pic>
        <p:nvPicPr>
          <p:cNvPr id="5" name="Picture 4" descr="tree.png"/>
          <p:cNvPicPr>
            <a:picLocks noChangeAspect="1"/>
          </p:cNvPicPr>
          <p:nvPr/>
        </p:nvPicPr>
        <p:blipFill>
          <a:blip r:embed="rId2"/>
          <a:stretch>
            <a:fillRect/>
          </a:stretch>
        </p:blipFill>
        <p:spPr>
          <a:xfrm>
            <a:off x="228600" y="1825367"/>
            <a:ext cx="2743200" cy="2117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0" y="1352550"/>
            <a:ext cx="5181600" cy="2893100"/>
          </a:xfrm>
          <a:prstGeom prst="rect">
            <a:avLst/>
          </a:prstGeom>
          <a:noFill/>
        </p:spPr>
        <p:txBody>
          <a:bodyPr wrap="square" rtlCol="0">
            <a:spAutoFit/>
          </a:bodyPr>
          <a:lstStyle/>
          <a:p>
            <a:pPr algn="ctr"/>
            <a:r>
              <a:rPr lang="en-US" sz="2800" b="1" dirty="0" smtClean="0"/>
              <a:t>Banking has always been one</a:t>
            </a:r>
          </a:p>
          <a:p>
            <a:pPr algn="ctr"/>
            <a:r>
              <a:rPr lang="en-US" sz="2800" b="1" dirty="0" smtClean="0"/>
              <a:t>of the most regulated industries.</a:t>
            </a:r>
          </a:p>
          <a:p>
            <a:pPr algn="ctr"/>
            <a:endParaRPr lang="en-US" sz="1400" b="1" dirty="0" smtClean="0"/>
          </a:p>
          <a:p>
            <a:pPr algn="ctr"/>
            <a:r>
              <a:rPr lang="en-US" sz="2800" b="1" dirty="0" smtClean="0"/>
              <a:t>We will see that problems</a:t>
            </a:r>
          </a:p>
          <a:p>
            <a:pPr algn="ctr"/>
            <a:r>
              <a:rPr lang="en-US" sz="2800" b="1" dirty="0" smtClean="0"/>
              <a:t>with banking are the result</a:t>
            </a:r>
          </a:p>
          <a:p>
            <a:pPr algn="ctr"/>
            <a:r>
              <a:rPr lang="en-US" sz="2800" b="1" dirty="0" smtClean="0"/>
              <a:t>of</a:t>
            </a:r>
            <a:r>
              <a:rPr lang="en-US" sz="2800" b="1" dirty="0" smtClean="0"/>
              <a:t> too much regulation,</a:t>
            </a:r>
          </a:p>
          <a:p>
            <a:pPr algn="ctr"/>
            <a:r>
              <a:rPr lang="en-US" sz="2800" b="1" dirty="0" smtClean="0"/>
              <a:t>not of too little regulation.</a:t>
            </a:r>
            <a:endParaRPr lang="en-US" sz="2800" b="1" dirty="0" smtClean="0"/>
          </a:p>
        </p:txBody>
      </p:sp>
      <p:sp>
        <p:nvSpPr>
          <p:cNvPr id="13" name="TextBox 12"/>
          <p:cNvSpPr txBox="1"/>
          <p:nvPr/>
        </p:nvSpPr>
        <p:spPr>
          <a:xfrm>
            <a:off x="3124200" y="133350"/>
            <a:ext cx="25807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 Point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8" name="Picture 7" descr="straightjacket.png"/>
          <p:cNvPicPr>
            <a:picLocks noChangeAspect="1"/>
          </p:cNvPicPr>
          <p:nvPr/>
        </p:nvPicPr>
        <p:blipFill>
          <a:blip r:embed="rId2" cstate="print"/>
          <a:stretch>
            <a:fillRect/>
          </a:stretch>
        </p:blipFill>
        <p:spPr>
          <a:xfrm>
            <a:off x="304800" y="1276350"/>
            <a:ext cx="2556510" cy="304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590800" y="1047750"/>
            <a:ext cx="61722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fractional currency </a:t>
            </a:r>
            <a:r>
              <a:rPr lang="en-US" sz="2800" b="1" dirty="0" smtClean="0"/>
              <a:t>–</a:t>
            </a:r>
          </a:p>
          <a:p>
            <a:pPr algn="ctr"/>
            <a:r>
              <a:rPr lang="en-US" sz="2800" b="1" dirty="0" smtClean="0"/>
              <a:t>currency in denominations less than</a:t>
            </a:r>
          </a:p>
          <a:p>
            <a:pPr algn="ctr"/>
            <a:r>
              <a:rPr lang="en-US" sz="2800" b="1" dirty="0" smtClean="0"/>
              <a:t>a dollar (e.g., 5</a:t>
            </a:r>
            <a:r>
              <a:rPr lang="en-US" sz="2800" b="1" dirty="0" smtClean="0">
                <a:latin typeface="Calibri"/>
              </a:rPr>
              <a:t>¢</a:t>
            </a:r>
            <a:r>
              <a:rPr lang="en-US" sz="2800" b="1" dirty="0" smtClean="0"/>
              <a:t>, 10</a:t>
            </a:r>
            <a:r>
              <a:rPr lang="en-US" sz="2800" b="1" dirty="0" smtClean="0"/>
              <a:t>¢</a:t>
            </a:r>
            <a:r>
              <a:rPr lang="en-US" sz="2800" b="1" dirty="0" smtClean="0"/>
              <a:t>, 25</a:t>
            </a:r>
            <a:r>
              <a:rPr lang="en-US" sz="2800" b="1" dirty="0" smtClean="0"/>
              <a:t>¢</a:t>
            </a:r>
            <a:r>
              <a:rPr lang="en-US" sz="2800" b="1" dirty="0" smtClean="0"/>
              <a:t>, etc.)</a:t>
            </a:r>
          </a:p>
          <a:p>
            <a:pPr algn="ctr"/>
            <a:endParaRPr lang="en-US" sz="1400" b="1" dirty="0" smtClean="0"/>
          </a:p>
          <a:p>
            <a:pPr algn="ctr"/>
            <a:r>
              <a:rPr lang="en-US" sz="2800" b="1" dirty="0" smtClean="0"/>
              <a:t>When specie was in short supply (especially silver), fractional currency would be useful.  Prohibitions on fractional banknotes made silver shortages (Gresham’s Law) worse.</a:t>
            </a:r>
            <a:endParaRPr lang="en-US" sz="2800" b="1" dirty="0" smtClean="0"/>
          </a:p>
        </p:txBody>
      </p:sp>
      <p:pic>
        <p:nvPicPr>
          <p:cNvPr id="5" name="Picture 4" descr="fractional.png"/>
          <p:cNvPicPr>
            <a:picLocks noChangeAspect="1"/>
          </p:cNvPicPr>
          <p:nvPr/>
        </p:nvPicPr>
        <p:blipFill>
          <a:blip r:embed="rId2"/>
          <a:stretch>
            <a:fillRect/>
          </a:stretch>
        </p:blipFill>
        <p:spPr>
          <a:xfrm>
            <a:off x="228600" y="2114550"/>
            <a:ext cx="2286000" cy="15443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514600" y="971550"/>
            <a:ext cx="6477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bond collateral requirement </a:t>
            </a:r>
            <a:r>
              <a:rPr lang="en-US" sz="2800" b="1" dirty="0" smtClean="0"/>
              <a:t>–</a:t>
            </a:r>
            <a:endParaRPr lang="en-US" sz="2800" b="1" dirty="0" smtClean="0"/>
          </a:p>
          <a:p>
            <a:pPr algn="ctr"/>
            <a:r>
              <a:rPr lang="en-US" sz="2800" b="1" dirty="0" smtClean="0"/>
              <a:t>dollar for dollar banknote to</a:t>
            </a:r>
          </a:p>
          <a:p>
            <a:pPr algn="ctr"/>
            <a:r>
              <a:rPr lang="en-US" sz="2800" b="1" dirty="0" smtClean="0"/>
              <a:t>state bond ratio</a:t>
            </a:r>
          </a:p>
          <a:p>
            <a:pPr algn="ctr"/>
            <a:endParaRPr lang="en-US" sz="1400" b="1" dirty="0" smtClean="0"/>
          </a:p>
          <a:p>
            <a:pPr algn="ctr"/>
            <a:r>
              <a:rPr lang="en-US" sz="2800" b="1" dirty="0" smtClean="0"/>
              <a:t>Bond collateral requirements forced the riskiest form of investment on banks: in governments that spent beyond their means and would often default on debt.</a:t>
            </a:r>
          </a:p>
          <a:p>
            <a:pPr algn="ctr"/>
            <a:endParaRPr lang="en-US" sz="1400" b="1" dirty="0" smtClean="0"/>
          </a:p>
          <a:p>
            <a:pPr algn="ctr"/>
            <a:r>
              <a:rPr lang="en-US" sz="2800" b="1" dirty="0" smtClean="0"/>
              <a:t>Sometimes bonds of other states eligible.</a:t>
            </a:r>
            <a:endParaRPr lang="en-US" sz="2800" b="1" dirty="0" smtClean="0"/>
          </a:p>
        </p:txBody>
      </p:sp>
      <p:pic>
        <p:nvPicPr>
          <p:cNvPr id="4" name="Picture 3" descr="bonds-1.jpg"/>
          <p:cNvPicPr>
            <a:picLocks noChangeAspect="1"/>
          </p:cNvPicPr>
          <p:nvPr/>
        </p:nvPicPr>
        <p:blipFill>
          <a:blip r:embed="rId2"/>
          <a:stretch>
            <a:fillRect/>
          </a:stretch>
        </p:blipFill>
        <p:spPr>
          <a:xfrm>
            <a:off x="228600" y="2076450"/>
            <a:ext cx="2286000" cy="1714500"/>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514600" y="971550"/>
            <a:ext cx="6477000" cy="353943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wildcat banking </a:t>
            </a:r>
            <a:r>
              <a:rPr lang="en-US" sz="2800" b="1" dirty="0" smtClean="0"/>
              <a:t>–</a:t>
            </a:r>
            <a:endParaRPr lang="en-US" sz="2800" b="1" dirty="0" smtClean="0"/>
          </a:p>
          <a:p>
            <a:pPr algn="ctr"/>
            <a:r>
              <a:rPr lang="en-US" sz="2800" b="1" dirty="0" smtClean="0"/>
              <a:t>fraudulent banks setup in wilderness that made it very hard to redeem notes</a:t>
            </a:r>
          </a:p>
          <a:p>
            <a:pPr algn="ctr"/>
            <a:endParaRPr lang="en-US" sz="1400" b="1" dirty="0" smtClean="0"/>
          </a:p>
          <a:p>
            <a:pPr algn="ctr"/>
            <a:r>
              <a:rPr lang="en-US" sz="2800" b="1" dirty="0" smtClean="0"/>
              <a:t>Wildcat banking total losses were only $1.2 million (less than 2% inflation!).</a:t>
            </a:r>
          </a:p>
          <a:p>
            <a:pPr algn="ctr"/>
            <a:endParaRPr lang="en-US" sz="1400" b="1" dirty="0" smtClean="0"/>
          </a:p>
          <a:p>
            <a:pPr algn="ctr"/>
            <a:r>
              <a:rPr lang="en-US" sz="2800" b="1" dirty="0" smtClean="0"/>
              <a:t>Wildcat banking developed from too much regulation, not too little.</a:t>
            </a:r>
            <a:endParaRPr lang="en-US" sz="2800" b="1" dirty="0" smtClean="0"/>
          </a:p>
        </p:txBody>
      </p:sp>
      <p:pic>
        <p:nvPicPr>
          <p:cNvPr id="5" name="Picture 4" descr="wildcat.png"/>
          <p:cNvPicPr>
            <a:picLocks noChangeAspect="1"/>
          </p:cNvPicPr>
          <p:nvPr/>
        </p:nvPicPr>
        <p:blipFill>
          <a:blip r:embed="rId2"/>
          <a:stretch>
            <a:fillRect/>
          </a:stretch>
        </p:blipFill>
        <p:spPr>
          <a:xfrm>
            <a:off x="228600" y="1893570"/>
            <a:ext cx="2286000" cy="22783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209800" y="837545"/>
            <a:ext cx="6629400" cy="4401205"/>
          </a:xfrm>
          <a:prstGeom prst="rect">
            <a:avLst/>
          </a:prstGeom>
          <a:noFill/>
        </p:spPr>
        <p:txBody>
          <a:bodyPr wrap="square" rtlCol="0">
            <a:spAutoFit/>
          </a:bodyPr>
          <a:lstStyle/>
          <a:p>
            <a:pPr algn="ctr"/>
            <a:r>
              <a:rPr lang="en-US" sz="2800" b="1" dirty="0" smtClean="0"/>
              <a:t>The stability of the bank system effects the reserve rate, not the other way around.</a:t>
            </a:r>
          </a:p>
          <a:p>
            <a:pPr algn="ctr"/>
            <a:endParaRPr lang="en-US" sz="1400" b="1" dirty="0" smtClean="0"/>
          </a:p>
          <a:p>
            <a:pPr algn="ctr"/>
            <a:r>
              <a:rPr lang="en-US" sz="2800" b="1" dirty="0" smtClean="0"/>
              <a:t>Scotland had real free banking.  Its reserve rate was around 2% (very low).  This indicates it was a very stable system.</a:t>
            </a:r>
          </a:p>
          <a:p>
            <a:pPr algn="ctr"/>
            <a:endParaRPr lang="en-US" sz="1400" b="1" dirty="0" smtClean="0"/>
          </a:p>
          <a:p>
            <a:pPr algn="ctr"/>
            <a:r>
              <a:rPr lang="en-US" sz="2800" b="1" dirty="0" smtClean="0"/>
              <a:t>To deal with the “wildcat banking” that resulted from restrictions on branching, note brokers would issue weekly reports on values of banknotes and counterfeiting.</a:t>
            </a:r>
          </a:p>
        </p:txBody>
      </p:sp>
      <p:pic>
        <p:nvPicPr>
          <p:cNvPr id="4" name="Picture 3" descr="wildcat.png"/>
          <p:cNvPicPr>
            <a:picLocks noChangeAspect="1"/>
          </p:cNvPicPr>
          <p:nvPr/>
        </p:nvPicPr>
        <p:blipFill>
          <a:blip r:embed="rId2"/>
          <a:stretch>
            <a:fillRect/>
          </a:stretch>
        </p:blipFill>
        <p:spPr>
          <a:xfrm>
            <a:off x="228600" y="1893570"/>
            <a:ext cx="2286000" cy="2278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33350"/>
            <a:ext cx="245310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Civil War</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743200" y="1352550"/>
            <a:ext cx="6096000" cy="3108543"/>
          </a:xfrm>
          <a:prstGeom prst="rect">
            <a:avLst/>
          </a:prstGeom>
          <a:noFill/>
        </p:spPr>
        <p:txBody>
          <a:bodyPr wrap="square" rtlCol="0">
            <a:spAutoFit/>
          </a:bodyPr>
          <a:lstStyle/>
          <a:p>
            <a:pPr algn="ctr"/>
            <a:r>
              <a:rPr lang="en-US" sz="2800" b="1" dirty="0" smtClean="0"/>
              <a:t>Pre- Civil War federal government expenditures were 2% of GDP.</a:t>
            </a:r>
          </a:p>
          <a:p>
            <a:pPr algn="ctr"/>
            <a:endParaRPr lang="en-US" sz="1400" b="1" dirty="0" smtClean="0"/>
          </a:p>
          <a:p>
            <a:pPr algn="ctr"/>
            <a:r>
              <a:rPr lang="en-US" sz="2800" b="1" dirty="0" smtClean="0"/>
              <a:t>Pre- </a:t>
            </a:r>
            <a:r>
              <a:rPr lang="en-US" sz="2800" b="1" dirty="0" smtClean="0"/>
              <a:t>Civil War </a:t>
            </a:r>
            <a:r>
              <a:rPr lang="en-US" sz="2800" b="1" dirty="0" smtClean="0"/>
              <a:t>state government </a:t>
            </a:r>
            <a:r>
              <a:rPr lang="en-US" sz="2800" b="1" dirty="0" smtClean="0"/>
              <a:t>expenditures were </a:t>
            </a:r>
            <a:r>
              <a:rPr lang="en-US" sz="2800" b="1" dirty="0" smtClean="0"/>
              <a:t>5% </a:t>
            </a:r>
            <a:r>
              <a:rPr lang="en-US" sz="2800" b="1" dirty="0" smtClean="0"/>
              <a:t>of </a:t>
            </a:r>
            <a:r>
              <a:rPr lang="en-US" sz="2800" b="1" dirty="0" smtClean="0"/>
              <a:t>GDP.</a:t>
            </a:r>
          </a:p>
          <a:p>
            <a:pPr algn="ctr"/>
            <a:endParaRPr lang="en-US" sz="1400" b="1" dirty="0" smtClean="0"/>
          </a:p>
          <a:p>
            <a:pPr algn="ctr"/>
            <a:r>
              <a:rPr lang="en-US" sz="2800" b="1" dirty="0" smtClean="0"/>
              <a:t>Post- </a:t>
            </a:r>
            <a:r>
              <a:rPr lang="en-US" sz="2800" b="1" dirty="0" smtClean="0"/>
              <a:t>Civil War </a:t>
            </a:r>
            <a:r>
              <a:rPr lang="en-US" sz="2800" b="1" dirty="0" smtClean="0"/>
              <a:t>federal government </a:t>
            </a:r>
            <a:r>
              <a:rPr lang="en-US" sz="2800" b="1" dirty="0" smtClean="0"/>
              <a:t>expenditures were </a:t>
            </a:r>
            <a:r>
              <a:rPr lang="en-US" sz="2800" b="1" dirty="0" smtClean="0"/>
              <a:t>20% </a:t>
            </a:r>
            <a:r>
              <a:rPr lang="en-US" sz="2800" b="1" dirty="0" smtClean="0"/>
              <a:t>of GDP.</a:t>
            </a:r>
            <a:endParaRPr lang="en-US" sz="2800" b="1" dirty="0" smtClean="0"/>
          </a:p>
        </p:txBody>
      </p:sp>
      <p:pic>
        <p:nvPicPr>
          <p:cNvPr id="5" name="Picture 4"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3350"/>
            <a:ext cx="78247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National Currency Act of 1863</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
        <p:nvSpPr>
          <p:cNvPr id="5" name="TextBox 4"/>
          <p:cNvSpPr txBox="1"/>
          <p:nvPr/>
        </p:nvSpPr>
        <p:spPr>
          <a:xfrm>
            <a:off x="2438400" y="819150"/>
            <a:ext cx="6629400" cy="4401205"/>
          </a:xfrm>
          <a:prstGeom prst="rect">
            <a:avLst/>
          </a:prstGeom>
          <a:noFill/>
        </p:spPr>
        <p:txBody>
          <a:bodyPr wrap="square" rtlCol="0">
            <a:spAutoFit/>
          </a:bodyPr>
          <a:lstStyle/>
          <a:p>
            <a:pPr>
              <a:buFont typeface="Arial" pitchFamily="34" charset="0"/>
              <a:buChar char="•"/>
            </a:pPr>
            <a:r>
              <a:rPr lang="en-US" sz="2800" b="1" dirty="0" smtClean="0"/>
              <a:t> better known as the National Bank Act</a:t>
            </a:r>
          </a:p>
          <a:p>
            <a:pPr>
              <a:buFont typeface="Arial" pitchFamily="34" charset="0"/>
              <a:buChar char="•"/>
            </a:pPr>
            <a:r>
              <a:rPr lang="en-US" sz="2800" b="1" dirty="0" smtClean="0"/>
              <a:t> </a:t>
            </a:r>
            <a:r>
              <a:rPr lang="en-US" sz="2800" b="1" dirty="0" smtClean="0"/>
              <a:t>quickly amended in 1864</a:t>
            </a:r>
          </a:p>
          <a:p>
            <a:pPr>
              <a:buFont typeface="Arial" pitchFamily="34" charset="0"/>
              <a:buChar char="•"/>
            </a:pPr>
            <a:r>
              <a:rPr lang="en-US" sz="2800" b="1" dirty="0" smtClean="0"/>
              <a:t> created Comptroller of the Currency</a:t>
            </a:r>
          </a:p>
          <a:p>
            <a:pPr>
              <a:buFont typeface="Arial" pitchFamily="34" charset="0"/>
              <a:buChar char="•"/>
            </a:pPr>
            <a:r>
              <a:rPr lang="en-US" sz="2800" b="1" dirty="0" smtClean="0"/>
              <a:t> created national bank charters</a:t>
            </a:r>
          </a:p>
          <a:p>
            <a:pPr>
              <a:buFont typeface="Arial" pitchFamily="34" charset="0"/>
              <a:buChar char="•"/>
            </a:pPr>
            <a:r>
              <a:rPr lang="en-US" sz="2800" b="1" dirty="0" smtClean="0"/>
              <a:t> Comptroller of Currency approval needed</a:t>
            </a:r>
          </a:p>
          <a:p>
            <a:pPr>
              <a:buFont typeface="Arial" pitchFamily="34" charset="0"/>
              <a:buChar char="•"/>
            </a:pPr>
            <a:r>
              <a:rPr lang="en-US" sz="2800" b="1" dirty="0" smtClean="0"/>
              <a:t> </a:t>
            </a:r>
            <a:r>
              <a:rPr lang="en-US" sz="2800" b="1" dirty="0" smtClean="0"/>
              <a:t>banks could issue banknotes</a:t>
            </a:r>
          </a:p>
          <a:p>
            <a:pPr>
              <a:buFont typeface="Arial" pitchFamily="34" charset="0"/>
              <a:buChar char="•"/>
            </a:pPr>
            <a:r>
              <a:rPr lang="en-US" sz="2800" b="1" dirty="0" smtClean="0"/>
              <a:t> </a:t>
            </a:r>
            <a:r>
              <a:rPr lang="en-US" sz="2800" b="1" dirty="0" smtClean="0"/>
              <a:t>federal bond collateral requirement</a:t>
            </a:r>
          </a:p>
          <a:p>
            <a:pPr>
              <a:buFont typeface="Arial" pitchFamily="34" charset="0"/>
              <a:buChar char="•"/>
            </a:pPr>
            <a:r>
              <a:rPr lang="en-US" sz="2800" b="1" dirty="0" smtClean="0"/>
              <a:t> </a:t>
            </a:r>
            <a:r>
              <a:rPr lang="en-US" sz="2800" b="1" dirty="0" smtClean="0"/>
              <a:t>2% tax on state banknotes</a:t>
            </a:r>
            <a:endParaRPr lang="en-US" sz="2800" b="1" dirty="0" smtClean="0"/>
          </a:p>
          <a:p>
            <a:pPr>
              <a:buFont typeface="Arial" pitchFamily="34" charset="0"/>
              <a:buChar char="•"/>
            </a:pPr>
            <a:r>
              <a:rPr lang="en-US" sz="2800" b="1" dirty="0" smtClean="0"/>
              <a:t> </a:t>
            </a:r>
            <a:r>
              <a:rPr lang="en-US" sz="2800" b="1" dirty="0" smtClean="0"/>
              <a:t>unit banking (no branching)</a:t>
            </a:r>
          </a:p>
          <a:p>
            <a:pPr>
              <a:buFont typeface="Arial" pitchFamily="34" charset="0"/>
              <a:buChar char="•"/>
            </a:pPr>
            <a:r>
              <a:rPr lang="en-US" sz="2800" b="1" dirty="0" smtClean="0"/>
              <a:t> dual banking system (state/federal)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4323" y="133350"/>
            <a:ext cx="54770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Act of March 3, 1865</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
        <p:nvSpPr>
          <p:cNvPr id="4" name="TextBox 3"/>
          <p:cNvSpPr txBox="1"/>
          <p:nvPr/>
        </p:nvSpPr>
        <p:spPr>
          <a:xfrm>
            <a:off x="2438400" y="1318320"/>
            <a:ext cx="6629400" cy="3539430"/>
          </a:xfrm>
          <a:prstGeom prst="rect">
            <a:avLst/>
          </a:prstGeom>
          <a:noFill/>
        </p:spPr>
        <p:txBody>
          <a:bodyPr wrap="square" rtlCol="0">
            <a:spAutoFit/>
          </a:bodyPr>
          <a:lstStyle/>
          <a:p>
            <a:pPr>
              <a:buFont typeface="Arial" pitchFamily="34" charset="0"/>
              <a:buChar char="•"/>
            </a:pPr>
            <a:r>
              <a:rPr lang="en-US" sz="2800" b="1" dirty="0" smtClean="0"/>
              <a:t> Act didn’t have a formal name</a:t>
            </a:r>
          </a:p>
          <a:p>
            <a:pPr>
              <a:buFont typeface="Arial" pitchFamily="34" charset="0"/>
              <a:buChar char="•"/>
            </a:pPr>
            <a:r>
              <a:rPr lang="en-US" sz="2800" b="1" dirty="0" smtClean="0"/>
              <a:t> </a:t>
            </a:r>
            <a:r>
              <a:rPr lang="en-US" sz="2800" b="1" dirty="0" smtClean="0"/>
              <a:t>raised state banknote </a:t>
            </a:r>
            <a:r>
              <a:rPr lang="en-US" sz="2800" b="1" dirty="0" smtClean="0"/>
              <a:t>tax</a:t>
            </a:r>
            <a:r>
              <a:rPr lang="en-US" sz="2800" b="1" dirty="0" smtClean="0"/>
              <a:t> from 2% to 10%</a:t>
            </a:r>
          </a:p>
          <a:p>
            <a:pPr>
              <a:buFont typeface="Arial" pitchFamily="34" charset="0"/>
              <a:buChar char="•"/>
            </a:pPr>
            <a:r>
              <a:rPr lang="en-US" sz="2800" b="1" dirty="0" smtClean="0"/>
              <a:t> with 2% tax, banks had kept issuing notes</a:t>
            </a:r>
          </a:p>
          <a:p>
            <a:pPr>
              <a:buFont typeface="Arial" pitchFamily="34" charset="0"/>
              <a:buChar char="•"/>
            </a:pPr>
            <a:r>
              <a:rPr lang="en-US" sz="2800" b="1" dirty="0" smtClean="0"/>
              <a:t> 10% tax shut them down</a:t>
            </a:r>
          </a:p>
          <a:p>
            <a:pPr>
              <a:buFont typeface="Arial" pitchFamily="34" charset="0"/>
              <a:buChar char="•"/>
            </a:pPr>
            <a:r>
              <a:rPr lang="en-US" sz="2800" b="1" dirty="0" smtClean="0"/>
              <a:t> tax was designed to end state banknotes</a:t>
            </a:r>
          </a:p>
          <a:p>
            <a:pPr>
              <a:buFont typeface="Arial" pitchFamily="34" charset="0"/>
              <a:buChar char="•"/>
            </a:pPr>
            <a:r>
              <a:rPr lang="en-US" sz="2800" b="1" dirty="0" smtClean="0"/>
              <a:t> </a:t>
            </a:r>
            <a:r>
              <a:rPr lang="en-US" sz="2800" b="1" dirty="0" smtClean="0"/>
              <a:t>forbidding them = unconstitutional</a:t>
            </a:r>
          </a:p>
          <a:p>
            <a:pPr>
              <a:buFont typeface="Arial" pitchFamily="34" charset="0"/>
              <a:buChar char="•"/>
            </a:pPr>
            <a:r>
              <a:rPr lang="en-US" sz="2800" b="1" dirty="0" smtClean="0"/>
              <a:t> </a:t>
            </a:r>
            <a:r>
              <a:rPr lang="en-US" sz="2800" b="1" dirty="0" smtClean="0"/>
              <a:t>same method used for marijuana</a:t>
            </a:r>
          </a:p>
          <a:p>
            <a:pPr>
              <a:buFont typeface="Arial" pitchFamily="34" charset="0"/>
              <a:buChar char="•"/>
            </a:pPr>
            <a:r>
              <a:rPr lang="en-US" sz="2800" b="1" dirty="0" smtClean="0"/>
              <a:t> </a:t>
            </a:r>
            <a:r>
              <a:rPr lang="en-US" sz="2800" b="1" dirty="0" smtClean="0"/>
              <a:t>restrictions repealed in 1994</a:t>
            </a:r>
            <a:endParaRPr lang="en-US" sz="2800"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389" y="133350"/>
            <a:ext cx="40200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Post- Civil War</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438400" y="895350"/>
            <a:ext cx="6400800" cy="4185761"/>
          </a:xfrm>
          <a:prstGeom prst="rect">
            <a:avLst/>
          </a:prstGeom>
          <a:noFill/>
        </p:spPr>
        <p:txBody>
          <a:bodyPr wrap="square" rtlCol="0">
            <a:spAutoFit/>
          </a:bodyPr>
          <a:lstStyle/>
          <a:p>
            <a:pPr algn="ctr"/>
            <a:r>
              <a:rPr lang="en-US" sz="2800" b="1" dirty="0" smtClean="0"/>
              <a:t>Post- Civil War debt declined (government retired it) while demand for currency rose.  Due to the bond collateral requirement, this meant the money supply shrunk and there was deflation.</a:t>
            </a:r>
          </a:p>
          <a:p>
            <a:pPr algn="ctr"/>
            <a:endParaRPr lang="en-US" sz="1400" b="1" dirty="0" smtClean="0"/>
          </a:p>
          <a:p>
            <a:pPr algn="ctr"/>
            <a:r>
              <a:rPr lang="en-US" sz="2800" b="1" dirty="0" smtClean="0"/>
              <a:t>There were seasonal spikes in demand for money due to harvests.  Canada had free banking with no bank panics.  The U.S. had no free banking and many panics.</a:t>
            </a:r>
            <a:endParaRPr lang="en-US" sz="2800" b="1" dirty="0" smtClean="0"/>
          </a:p>
        </p:txBody>
      </p:sp>
      <p:pic>
        <p:nvPicPr>
          <p:cNvPr id="4" name="Picture 3"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389" y="133350"/>
            <a:ext cx="40200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Post- Civil War</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438400" y="895350"/>
            <a:ext cx="6400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inelastic currency </a:t>
            </a:r>
            <a:r>
              <a:rPr lang="en-US" sz="2800" b="1" dirty="0" smtClean="0"/>
              <a:t>–</a:t>
            </a:r>
            <a:endParaRPr lang="en-US" sz="2800" b="1" dirty="0" smtClean="0"/>
          </a:p>
          <a:p>
            <a:pPr algn="ctr"/>
            <a:r>
              <a:rPr lang="en-US" sz="2800" b="1" dirty="0" smtClean="0"/>
              <a:t>i</a:t>
            </a:r>
            <a:r>
              <a:rPr lang="en-US" sz="2800" b="1" dirty="0" smtClean="0"/>
              <a:t>nability of the system to convert</a:t>
            </a:r>
          </a:p>
          <a:p>
            <a:pPr algn="ctr"/>
            <a:r>
              <a:rPr lang="en-US" sz="2800" b="1" dirty="0" smtClean="0"/>
              <a:t>deposits into banknotes</a:t>
            </a:r>
          </a:p>
          <a:p>
            <a:pPr algn="ctr"/>
            <a:endParaRPr lang="en-US" sz="1400" b="1" dirty="0" smtClean="0"/>
          </a:p>
          <a:p>
            <a:pPr algn="ctr"/>
            <a:r>
              <a:rPr lang="en-US" sz="2800" b="1" dirty="0" smtClean="0"/>
              <a:t>This inelasticity meant even though customers would be perfectly happy with notes, banks had to give out silver or gold when people withdrew deposits.  This depleted reserves and led to bank insolvency.  Bank panics spread.</a:t>
            </a:r>
            <a:endParaRPr lang="en-US" sz="2800" b="1" dirty="0" smtClean="0"/>
          </a:p>
        </p:txBody>
      </p:sp>
      <p:pic>
        <p:nvPicPr>
          <p:cNvPr id="4" name="Picture 3"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eral-reserve-seal.png"/>
          <p:cNvPicPr>
            <a:picLocks noChangeAspect="1"/>
          </p:cNvPicPr>
          <p:nvPr/>
        </p:nvPicPr>
        <p:blipFill>
          <a:blip r:embed="rId2" cstate="print"/>
          <a:stretch>
            <a:fillRect/>
          </a:stretch>
        </p:blipFill>
        <p:spPr>
          <a:xfrm>
            <a:off x="304800" y="1962150"/>
            <a:ext cx="1828800" cy="1828800"/>
          </a:xfrm>
          <a:prstGeom prst="rect">
            <a:avLst/>
          </a:prstGeom>
        </p:spPr>
      </p:pic>
      <p:sp>
        <p:nvSpPr>
          <p:cNvPr id="3" name="TextBox 2"/>
          <p:cNvSpPr txBox="1"/>
          <p:nvPr/>
        </p:nvSpPr>
        <p:spPr>
          <a:xfrm>
            <a:off x="2057400" y="133350"/>
            <a:ext cx="5213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Act</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286000" y="787658"/>
            <a:ext cx="6781800" cy="4401205"/>
          </a:xfrm>
          <a:prstGeom prst="rect">
            <a:avLst/>
          </a:prstGeom>
          <a:noFill/>
        </p:spPr>
        <p:txBody>
          <a:bodyPr wrap="square" rtlCol="0">
            <a:spAutoFit/>
          </a:bodyPr>
          <a:lstStyle/>
          <a:p>
            <a:pPr>
              <a:buFont typeface="Arial" pitchFamily="34" charset="0"/>
              <a:buChar char="•"/>
            </a:pPr>
            <a:r>
              <a:rPr lang="en-US" sz="2800" b="1" dirty="0" smtClean="0"/>
              <a:t> 1913</a:t>
            </a:r>
          </a:p>
          <a:p>
            <a:pPr>
              <a:buFont typeface="Arial" pitchFamily="34" charset="0"/>
              <a:buChar char="•"/>
            </a:pPr>
            <a:r>
              <a:rPr lang="en-US" sz="2800" b="1" dirty="0" smtClean="0"/>
              <a:t> Federal Reserve System (12 regional banks)</a:t>
            </a:r>
          </a:p>
          <a:p>
            <a:pPr>
              <a:buFont typeface="Arial" pitchFamily="34" charset="0"/>
              <a:buChar char="•"/>
            </a:pPr>
            <a:r>
              <a:rPr lang="en-US" sz="2800" b="1" dirty="0" smtClean="0"/>
              <a:t> real central bank for U.S.</a:t>
            </a:r>
          </a:p>
          <a:p>
            <a:pPr>
              <a:buFont typeface="Arial" pitchFamily="34" charset="0"/>
              <a:buChar char="•"/>
            </a:pPr>
            <a:r>
              <a:rPr lang="en-US" sz="2800" b="1" dirty="0" smtClean="0"/>
              <a:t> </a:t>
            </a:r>
            <a:r>
              <a:rPr lang="en-US" sz="2800" b="1" dirty="0" smtClean="0"/>
              <a:t>lender of last resort</a:t>
            </a:r>
            <a:endParaRPr lang="en-US" sz="2800" b="1" dirty="0" smtClean="0"/>
          </a:p>
          <a:p>
            <a:pPr>
              <a:buFont typeface="Arial" pitchFamily="34" charset="0"/>
              <a:buChar char="•"/>
            </a:pPr>
            <a:r>
              <a:rPr lang="en-US" sz="2800" b="1" dirty="0" smtClean="0"/>
              <a:t> </a:t>
            </a:r>
            <a:r>
              <a:rPr lang="en-US" sz="2800" b="1" dirty="0" smtClean="0"/>
              <a:t>nationally chartered banks must join</a:t>
            </a:r>
          </a:p>
          <a:p>
            <a:pPr>
              <a:buFont typeface="Arial" pitchFamily="34" charset="0"/>
              <a:buChar char="•"/>
            </a:pPr>
            <a:r>
              <a:rPr lang="en-US" sz="2800" b="1" dirty="0" smtClean="0"/>
              <a:t> state chartered banks may join</a:t>
            </a:r>
          </a:p>
          <a:p>
            <a:pPr>
              <a:buFont typeface="Arial" pitchFamily="34" charset="0"/>
              <a:buChar char="•"/>
            </a:pPr>
            <a:r>
              <a:rPr lang="en-US" sz="2800" b="1" dirty="0" smtClean="0"/>
              <a:t> imposed reserve requirement for deposits</a:t>
            </a:r>
          </a:p>
          <a:p>
            <a:pPr>
              <a:buFont typeface="Arial" pitchFamily="34" charset="0"/>
              <a:buChar char="•"/>
            </a:pPr>
            <a:r>
              <a:rPr lang="en-US" sz="2800" b="1" dirty="0" smtClean="0"/>
              <a:t> </a:t>
            </a:r>
            <a:r>
              <a:rPr lang="en-US" sz="2800" b="1" dirty="0" smtClean="0"/>
              <a:t>federal reserve notes could be reserves</a:t>
            </a:r>
          </a:p>
          <a:p>
            <a:pPr>
              <a:buFont typeface="Arial" pitchFamily="34" charset="0"/>
              <a:buChar char="•"/>
            </a:pPr>
            <a:r>
              <a:rPr lang="en-US" sz="2800" b="1" dirty="0" smtClean="0"/>
              <a:t> </a:t>
            </a:r>
            <a:r>
              <a:rPr lang="en-US" sz="2800" b="1" dirty="0" smtClean="0"/>
              <a:t>check clearing services offered</a:t>
            </a:r>
          </a:p>
          <a:p>
            <a:pPr>
              <a:buFont typeface="Arial" pitchFamily="34" charset="0"/>
              <a:buChar char="•"/>
            </a:pPr>
            <a:r>
              <a:rPr lang="en-US" sz="2800" b="1" dirty="0" smtClean="0"/>
              <a:t> coincided with World War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597" y="133350"/>
            <a:ext cx="60144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of North America</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2590800" y="819150"/>
            <a:ext cx="6400800" cy="4401205"/>
          </a:xfrm>
          <a:prstGeom prst="rect">
            <a:avLst/>
          </a:prstGeom>
          <a:noFill/>
        </p:spPr>
        <p:txBody>
          <a:bodyPr wrap="square" rtlCol="0">
            <a:spAutoFit/>
          </a:bodyPr>
          <a:lstStyle/>
          <a:p>
            <a:pPr>
              <a:buFont typeface="Arial" pitchFamily="34" charset="0"/>
              <a:buChar char="•"/>
            </a:pPr>
            <a:r>
              <a:rPr lang="en-US" sz="2800" b="1" dirty="0" smtClean="0"/>
              <a:t> 1781-1785</a:t>
            </a:r>
          </a:p>
          <a:p>
            <a:pPr>
              <a:buFont typeface="Arial" pitchFamily="34" charset="0"/>
              <a:buChar char="•"/>
            </a:pPr>
            <a:r>
              <a:rPr lang="en-US" sz="2800" b="1" dirty="0" smtClean="0"/>
              <a:t> chartered </a:t>
            </a:r>
            <a:r>
              <a:rPr lang="en-US" sz="2800" b="1" dirty="0" smtClean="0"/>
              <a:t>by the Continental Congress</a:t>
            </a:r>
          </a:p>
          <a:p>
            <a:pPr>
              <a:buFont typeface="Arial" pitchFamily="34" charset="0"/>
              <a:buChar char="•"/>
            </a:pPr>
            <a:r>
              <a:rPr lang="en-US" sz="2800" b="1" dirty="0" smtClean="0"/>
              <a:t> Robert Morris was architect</a:t>
            </a:r>
            <a:endParaRPr lang="en-US" sz="2800" b="1" dirty="0" smtClean="0"/>
          </a:p>
          <a:p>
            <a:pPr>
              <a:buFont typeface="Arial" pitchFamily="34" charset="0"/>
              <a:buChar char="•"/>
            </a:pPr>
            <a:r>
              <a:rPr lang="en-US" sz="2800" b="1" dirty="0" smtClean="0"/>
              <a:t> needed congress charter (mercantilism)</a:t>
            </a:r>
          </a:p>
          <a:p>
            <a:pPr>
              <a:buFont typeface="Arial" pitchFamily="34" charset="0"/>
              <a:buChar char="•"/>
            </a:pPr>
            <a:r>
              <a:rPr lang="en-US" sz="2800" b="1" dirty="0" smtClean="0"/>
              <a:t> first </a:t>
            </a:r>
            <a:r>
              <a:rPr lang="en-US" sz="2800" b="1" dirty="0" smtClean="0"/>
              <a:t>commercial bank in the </a:t>
            </a:r>
            <a:r>
              <a:rPr lang="en-US" sz="2800" b="1" dirty="0" smtClean="0"/>
              <a:t>U.S.</a:t>
            </a:r>
          </a:p>
          <a:p>
            <a:pPr>
              <a:buFont typeface="Arial" pitchFamily="34" charset="0"/>
              <a:buChar char="•"/>
            </a:pPr>
            <a:r>
              <a:rPr lang="en-US" sz="2800" b="1" dirty="0" smtClean="0"/>
              <a:t> helped finance Revolutionary War</a:t>
            </a:r>
          </a:p>
          <a:p>
            <a:pPr>
              <a:buFont typeface="Arial" pitchFamily="34" charset="0"/>
              <a:buChar char="•"/>
            </a:pPr>
            <a:r>
              <a:rPr lang="en-US" sz="2800" b="1" dirty="0" smtClean="0"/>
              <a:t> interstate branching (3 states) </a:t>
            </a:r>
          </a:p>
          <a:p>
            <a:pPr>
              <a:buFont typeface="Arial" pitchFamily="34" charset="0"/>
              <a:buChar char="•"/>
            </a:pPr>
            <a:r>
              <a:rPr lang="en-US" sz="2800" b="1" dirty="0" smtClean="0"/>
              <a:t> </a:t>
            </a:r>
            <a:r>
              <a:rPr lang="en-US" sz="2800" b="1" dirty="0" smtClean="0"/>
              <a:t>never became real central bank</a:t>
            </a:r>
          </a:p>
          <a:p>
            <a:pPr>
              <a:buFont typeface="Arial" pitchFamily="34" charset="0"/>
              <a:buChar char="•"/>
            </a:pPr>
            <a:r>
              <a:rPr lang="en-US" sz="2800" b="1" dirty="0" smtClean="0"/>
              <a:t> became First Bank of Pennsylvania</a:t>
            </a:r>
          </a:p>
          <a:p>
            <a:pPr>
              <a:buFont typeface="Arial" pitchFamily="34" charset="0"/>
              <a:buChar char="•"/>
            </a:pPr>
            <a:r>
              <a:rPr lang="en-US" sz="2800" b="1" dirty="0" smtClean="0"/>
              <a:t> now Wachovia (Wells Fargo), </a:t>
            </a:r>
            <a:r>
              <a:rPr lang="en-US" sz="2800" b="1" dirty="0" smtClean="0"/>
              <a:t>Charter #1</a:t>
            </a:r>
          </a:p>
        </p:txBody>
      </p:sp>
      <p:pic>
        <p:nvPicPr>
          <p:cNvPr id="10" name="Picture 9" descr="banknorthamerica.png"/>
          <p:cNvPicPr>
            <a:picLocks noChangeAspect="1"/>
          </p:cNvPicPr>
          <p:nvPr/>
        </p:nvPicPr>
        <p:blipFill>
          <a:blip r:embed="rId2"/>
          <a:stretch>
            <a:fillRect/>
          </a:stretch>
        </p:blipFill>
        <p:spPr>
          <a:xfrm>
            <a:off x="228600" y="1962150"/>
            <a:ext cx="2286000" cy="1736013"/>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33350"/>
            <a:ext cx="46951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Glass-</a:t>
            </a:r>
            <a:r>
              <a:rPr lang="en-US" sz="4800" b="1" u="sng" dirty="0" err="1" smtClean="0">
                <a:solidFill>
                  <a:srgbClr val="002060"/>
                </a:solidFill>
                <a:effectLst>
                  <a:outerShdw blurRad="38100" dist="38100" dir="2700000" algn="tl">
                    <a:srgbClr val="000000">
                      <a:alpha val="43137"/>
                    </a:srgbClr>
                  </a:outerShdw>
                </a:effectLst>
              </a:rPr>
              <a:t>Steagall</a:t>
            </a:r>
            <a:r>
              <a:rPr lang="en-US" sz="4800" b="1" u="sng" dirty="0" smtClean="0">
                <a:solidFill>
                  <a:srgbClr val="002060"/>
                </a:solidFill>
                <a:effectLst>
                  <a:outerShdw blurRad="38100" dist="38100" dir="2700000" algn="tl">
                    <a:srgbClr val="000000">
                      <a:alpha val="43137"/>
                    </a:srgbClr>
                  </a:outerShdw>
                </a:effectLst>
              </a:rPr>
              <a:t> Act</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438400" y="787658"/>
            <a:ext cx="6629400" cy="3970318"/>
          </a:xfrm>
          <a:prstGeom prst="rect">
            <a:avLst/>
          </a:prstGeom>
          <a:noFill/>
        </p:spPr>
        <p:txBody>
          <a:bodyPr wrap="square" rtlCol="0">
            <a:spAutoFit/>
          </a:bodyPr>
          <a:lstStyle/>
          <a:p>
            <a:pPr>
              <a:buFont typeface="Arial" pitchFamily="34" charset="0"/>
              <a:buChar char="•"/>
            </a:pPr>
            <a:r>
              <a:rPr lang="en-US" sz="2800" b="1" dirty="0" smtClean="0"/>
              <a:t> 1933 (also known as Banking Act of 1933)</a:t>
            </a:r>
          </a:p>
          <a:p>
            <a:pPr>
              <a:buFont typeface="Arial" pitchFamily="34" charset="0"/>
              <a:buChar char="•"/>
            </a:pPr>
            <a:r>
              <a:rPr lang="en-US" sz="2800" b="1" dirty="0" smtClean="0"/>
              <a:t> </a:t>
            </a:r>
            <a:r>
              <a:rPr lang="en-US" sz="2800" b="1" dirty="0" smtClean="0"/>
              <a:t>created federal deposit insurance</a:t>
            </a:r>
          </a:p>
          <a:p>
            <a:pPr lvl="1">
              <a:buFont typeface="Courier New" pitchFamily="49" charset="0"/>
              <a:buChar char="o"/>
            </a:pPr>
            <a:r>
              <a:rPr lang="en-US" sz="2800" b="1" dirty="0" smtClean="0"/>
              <a:t> Federal Deposit Insurance Corporation</a:t>
            </a:r>
          </a:p>
          <a:p>
            <a:pPr lvl="1">
              <a:buFont typeface="Courier New" pitchFamily="49" charset="0"/>
              <a:buChar char="o"/>
            </a:pPr>
            <a:r>
              <a:rPr lang="en-US" sz="2800" b="1" dirty="0" smtClean="0"/>
              <a:t> </a:t>
            </a:r>
            <a:r>
              <a:rPr lang="en-US" sz="2800" b="1" dirty="0" smtClean="0"/>
              <a:t>state and national banks could join</a:t>
            </a:r>
            <a:endParaRPr lang="en-US" sz="2800" b="1" dirty="0" smtClean="0"/>
          </a:p>
          <a:p>
            <a:pPr>
              <a:buFont typeface="Arial" pitchFamily="34" charset="0"/>
              <a:buChar char="•"/>
            </a:pPr>
            <a:r>
              <a:rPr lang="en-US" sz="2800" b="1" dirty="0" smtClean="0"/>
              <a:t> </a:t>
            </a:r>
            <a:r>
              <a:rPr lang="en-US" sz="2800" b="1" dirty="0" smtClean="0"/>
              <a:t>divided commercial banks from securities</a:t>
            </a:r>
          </a:p>
          <a:p>
            <a:pPr lvl="1">
              <a:buFont typeface="Courier New" pitchFamily="49" charset="0"/>
              <a:buChar char="o"/>
            </a:pPr>
            <a:r>
              <a:rPr lang="en-US" sz="2800" b="1" dirty="0" smtClean="0"/>
              <a:t> repealed by Gramm-Leach-Bliley 1999</a:t>
            </a:r>
          </a:p>
          <a:p>
            <a:pPr>
              <a:buFont typeface="Arial" pitchFamily="34" charset="0"/>
              <a:buChar char="•"/>
            </a:pPr>
            <a:r>
              <a:rPr lang="en-US" sz="2800" b="1" dirty="0" smtClean="0"/>
              <a:t> imposed Regulation-Q</a:t>
            </a:r>
          </a:p>
          <a:p>
            <a:pPr lvl="1">
              <a:buFont typeface="Courier New" pitchFamily="49" charset="0"/>
              <a:buChar char="o"/>
            </a:pPr>
            <a:r>
              <a:rPr lang="en-US" sz="2800" b="1" dirty="0" smtClean="0"/>
              <a:t> </a:t>
            </a:r>
            <a:r>
              <a:rPr lang="en-US" sz="2800" b="1" dirty="0" smtClean="0"/>
              <a:t>no interest on checkable deposits</a:t>
            </a:r>
          </a:p>
          <a:p>
            <a:pPr lvl="1">
              <a:buFont typeface="Courier New" pitchFamily="49" charset="0"/>
              <a:buChar char="o"/>
            </a:pPr>
            <a:r>
              <a:rPr lang="en-US" sz="2800" b="1" dirty="0" smtClean="0"/>
              <a:t> </a:t>
            </a:r>
            <a:r>
              <a:rPr lang="en-US" sz="2800" b="1" dirty="0" smtClean="0"/>
              <a:t>capped interest on other deposits</a:t>
            </a:r>
          </a:p>
        </p:txBody>
      </p:sp>
      <p:pic>
        <p:nvPicPr>
          <p:cNvPr id="5" name="Picture 4" descr="fdic.png"/>
          <p:cNvPicPr>
            <a:picLocks noChangeAspect="1"/>
          </p:cNvPicPr>
          <p:nvPr/>
        </p:nvPicPr>
        <p:blipFill>
          <a:blip r:embed="rId2" cstate="print"/>
          <a:stretch>
            <a:fillRect/>
          </a:stretch>
        </p:blipFill>
        <p:spPr>
          <a:xfrm>
            <a:off x="304800" y="1547622"/>
            <a:ext cx="1828800" cy="795528"/>
          </a:xfrm>
          <a:prstGeom prst="rect">
            <a:avLst/>
          </a:prstGeom>
        </p:spPr>
      </p:pic>
      <p:pic>
        <p:nvPicPr>
          <p:cNvPr id="6" name="Picture 5" descr="qthrone.jpg"/>
          <p:cNvPicPr>
            <a:picLocks noChangeAspect="1"/>
          </p:cNvPicPr>
          <p:nvPr/>
        </p:nvPicPr>
        <p:blipFill>
          <a:blip r:embed="rId3"/>
          <a:stretch>
            <a:fillRect/>
          </a:stretch>
        </p:blipFill>
        <p:spPr>
          <a:xfrm>
            <a:off x="304800" y="2721586"/>
            <a:ext cx="1828800" cy="1374164"/>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bank.jpg"/>
          <p:cNvPicPr>
            <a:picLocks noChangeAspect="1"/>
          </p:cNvPicPr>
          <p:nvPr/>
        </p:nvPicPr>
        <p:blipFill>
          <a:blip r:embed="rId2"/>
          <a:stretch>
            <a:fillRect/>
          </a:stretch>
        </p:blipFill>
        <p:spPr>
          <a:xfrm>
            <a:off x="152400" y="2038350"/>
            <a:ext cx="2286000" cy="1762760"/>
          </a:xfrm>
          <a:prstGeom prst="rect">
            <a:avLst/>
          </a:prstGeom>
          <a:ln>
            <a:solidFill>
              <a:schemeClr val="tx1"/>
            </a:solidFill>
          </a:ln>
        </p:spPr>
      </p:pic>
      <p:sp>
        <p:nvSpPr>
          <p:cNvPr id="3" name="TextBox 2"/>
          <p:cNvSpPr txBox="1"/>
          <p:nvPr/>
        </p:nvSpPr>
        <p:spPr>
          <a:xfrm>
            <a:off x="616334" y="133350"/>
            <a:ext cx="791806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First Bank of the United States</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1791-1811 (20 year charter)</a:t>
            </a:r>
            <a:endParaRPr lang="en-US" sz="2800" b="1" dirty="0" smtClean="0"/>
          </a:p>
          <a:p>
            <a:pPr>
              <a:buFont typeface="Arial" pitchFamily="34" charset="0"/>
              <a:buChar char="•"/>
            </a:pPr>
            <a:r>
              <a:rPr lang="en-US" sz="2800" b="1" dirty="0" smtClean="0"/>
              <a:t> Alexander Hamilton was architect</a:t>
            </a:r>
          </a:p>
          <a:p>
            <a:pPr>
              <a:buFont typeface="Arial" pitchFamily="34" charset="0"/>
              <a:buChar char="•"/>
            </a:pPr>
            <a:r>
              <a:rPr lang="en-US" sz="2800" b="1" dirty="0" smtClean="0"/>
              <a:t> first U.S. central bank</a:t>
            </a:r>
          </a:p>
          <a:p>
            <a:pPr>
              <a:buFont typeface="Arial" pitchFamily="34" charset="0"/>
              <a:buChar char="•"/>
            </a:pPr>
            <a:r>
              <a:rPr lang="en-US" sz="2800" b="1" dirty="0" smtClean="0"/>
              <a:t> no monopoly on issue of banknotes</a:t>
            </a:r>
          </a:p>
          <a:p>
            <a:pPr>
              <a:buFont typeface="Arial" pitchFamily="34" charset="0"/>
              <a:buChar char="•"/>
            </a:pPr>
            <a:r>
              <a:rPr lang="en-US" sz="2800" b="1" dirty="0" smtClean="0"/>
              <a:t> </a:t>
            </a:r>
            <a:r>
              <a:rPr lang="en-US" sz="2800" b="1" dirty="0" smtClean="0"/>
              <a:t>interstate branching</a:t>
            </a:r>
          </a:p>
          <a:p>
            <a:pPr>
              <a:buFont typeface="Arial" pitchFamily="34" charset="0"/>
              <a:buChar char="•"/>
            </a:pPr>
            <a:r>
              <a:rPr lang="en-US" sz="2800" b="1" dirty="0" smtClean="0"/>
              <a:t> held government deposits</a:t>
            </a:r>
          </a:p>
          <a:p>
            <a:pPr>
              <a:buFont typeface="Arial" pitchFamily="34" charset="0"/>
              <a:buChar char="•"/>
            </a:pPr>
            <a:r>
              <a:rPr lang="en-US" sz="2800" b="1" dirty="0" smtClean="0"/>
              <a:t> public legal tender: notes okay for taxes</a:t>
            </a:r>
          </a:p>
          <a:p>
            <a:pPr>
              <a:buFont typeface="Arial" pitchFamily="34" charset="0"/>
              <a:buChar char="•"/>
            </a:pPr>
            <a:r>
              <a:rPr lang="en-US" sz="2800" b="1" dirty="0" smtClean="0"/>
              <a:t> $10 million capital (1/5 government)</a:t>
            </a:r>
          </a:p>
          <a:p>
            <a:pPr>
              <a:buFont typeface="Arial" pitchFamily="34" charset="0"/>
              <a:buChar char="•"/>
            </a:pPr>
            <a:r>
              <a:rPr lang="en-US" sz="2800" b="1" dirty="0" smtClean="0"/>
              <a:t> re-charter failed by 1 vote in House</a:t>
            </a:r>
            <a:endParaRPr lang="en-US" sz="2800" b="1" dirty="0" smtClean="0"/>
          </a:p>
          <a:p>
            <a:pPr>
              <a:buFont typeface="Arial" pitchFamily="34" charset="0"/>
              <a:buChar char="•"/>
            </a:pPr>
            <a:r>
              <a:rPr lang="en-US" sz="2800" b="1" dirty="0" smtClean="0"/>
              <a:t> </a:t>
            </a:r>
            <a:r>
              <a:rPr lang="en-US" sz="2800" b="1" dirty="0" smtClean="0"/>
              <a:t>became Girard Bank, now Citizens Bank</a:t>
            </a:r>
            <a:endParaRPr lang="en-US" sz="28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699" y="133350"/>
            <a:ext cx="596830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First Bank of US (1809)</a:t>
            </a:r>
            <a:endParaRPr lang="en-US" sz="4800" b="1" u="sng" dirty="0" smtClean="0">
              <a:solidFill>
                <a:srgbClr val="00206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533400" y="925830"/>
          <a:ext cx="8153400" cy="3627120"/>
        </p:xfrm>
        <a:graphic>
          <a:graphicData uri="http://schemas.openxmlformats.org/drawingml/2006/table">
            <a:tbl>
              <a:tblPr firstRow="1">
                <a:tableStyleId>{B301B821-A1FF-4177-AEE7-76D212191A09}</a:tableStyleId>
              </a:tblPr>
              <a:tblGrid>
                <a:gridCol w="4076700"/>
                <a:gridCol w="40767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a:t>
                      </a:r>
                      <a:r>
                        <a:rPr lang="en-US" sz="2800" baseline="0" dirty="0" smtClean="0"/>
                        <a:t> + </a:t>
                      </a:r>
                      <a:r>
                        <a:rPr lang="en-US" sz="2800" dirty="0" smtClean="0"/>
                        <a:t>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land + buildings	$0.5M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equity			$10M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		$5.0M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retained</a:t>
                      </a:r>
                      <a:r>
                        <a:rPr lang="en-US" sz="2800" baseline="0" dirty="0" smtClean="0"/>
                        <a:t> earnings</a:t>
                      </a:r>
                      <a:r>
                        <a:rPr lang="en-US" sz="2800" dirty="0" smtClean="0"/>
                        <a:t>	$0.5M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U.S. securities	$2.2M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notes			$4.5M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due to state banks	$0.8M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		$8.5M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			$15M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			$23.5M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			$23.5M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4" name="TextBox 3"/>
          <p:cNvSpPr txBox="1"/>
          <p:nvPr/>
        </p:nvSpPr>
        <p:spPr>
          <a:xfrm>
            <a:off x="1600200" y="4552950"/>
            <a:ext cx="6172200" cy="523220"/>
          </a:xfrm>
          <a:prstGeom prst="rect">
            <a:avLst/>
          </a:prstGeom>
          <a:noFill/>
        </p:spPr>
        <p:txBody>
          <a:bodyPr wrap="square" rtlCol="0">
            <a:spAutoFit/>
          </a:bodyPr>
          <a:lstStyle/>
          <a:p>
            <a:pPr algn="ctr"/>
            <a:r>
              <a:rPr lang="en-US" sz="2800" b="1" dirty="0" smtClean="0"/>
              <a:t>5/(4.5+8.5) = 5/13 = 38% reserve ratio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exanderHamilton.jpg"/>
          <p:cNvPicPr>
            <a:picLocks noChangeAspect="1"/>
          </p:cNvPicPr>
          <p:nvPr/>
        </p:nvPicPr>
        <p:blipFill>
          <a:blip r:embed="rId2"/>
          <a:stretch>
            <a:fillRect/>
          </a:stretch>
        </p:blipFill>
        <p:spPr>
          <a:xfrm>
            <a:off x="152400" y="1428750"/>
            <a:ext cx="2263140" cy="2971800"/>
          </a:xfrm>
          <a:prstGeom prst="rect">
            <a:avLst/>
          </a:prstGeom>
          <a:ln>
            <a:solidFill>
              <a:schemeClr val="tx1"/>
            </a:solidFill>
          </a:ln>
        </p:spPr>
      </p:pic>
      <p:sp>
        <p:nvSpPr>
          <p:cNvPr id="3" name="TextBox 2"/>
          <p:cNvSpPr txBox="1"/>
          <p:nvPr/>
        </p:nvSpPr>
        <p:spPr>
          <a:xfrm>
            <a:off x="1810411" y="133350"/>
            <a:ext cx="52761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Alexander Hamilton</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514600" y="1200150"/>
            <a:ext cx="6629400" cy="3539430"/>
          </a:xfrm>
          <a:prstGeom prst="rect">
            <a:avLst/>
          </a:prstGeom>
          <a:noFill/>
        </p:spPr>
        <p:txBody>
          <a:bodyPr wrap="square" rtlCol="0">
            <a:spAutoFit/>
          </a:bodyPr>
          <a:lstStyle/>
          <a:p>
            <a:pPr>
              <a:buFont typeface="Arial" pitchFamily="34" charset="0"/>
              <a:buChar char="•"/>
            </a:pPr>
            <a:r>
              <a:rPr lang="en-US" sz="2800" b="1" dirty="0" smtClean="0"/>
              <a:t> Secretary of the Treasury (Washington)</a:t>
            </a:r>
          </a:p>
          <a:p>
            <a:pPr>
              <a:buFont typeface="Arial" pitchFamily="34" charset="0"/>
              <a:buChar char="•"/>
            </a:pPr>
            <a:r>
              <a:rPr lang="en-US" sz="2800" b="1" dirty="0" smtClean="0"/>
              <a:t> wrote half of Federalist Papers</a:t>
            </a:r>
          </a:p>
          <a:p>
            <a:pPr>
              <a:buFont typeface="Arial" pitchFamily="34" charset="0"/>
              <a:buChar char="•"/>
            </a:pPr>
            <a:r>
              <a:rPr lang="en-US" sz="2800" b="1" dirty="0" smtClean="0"/>
              <a:t> </a:t>
            </a:r>
            <a:r>
              <a:rPr lang="en-US" sz="2800" b="1" dirty="0" smtClean="0"/>
              <a:t>formed United States Mint</a:t>
            </a:r>
          </a:p>
          <a:p>
            <a:pPr>
              <a:buFont typeface="Arial" pitchFamily="34" charset="0"/>
              <a:buChar char="•"/>
            </a:pPr>
            <a:r>
              <a:rPr lang="en-US" sz="2800" b="1" dirty="0" smtClean="0"/>
              <a:t> </a:t>
            </a:r>
            <a:r>
              <a:rPr lang="en-US" sz="2800" b="1" dirty="0" smtClean="0"/>
              <a:t>got Morris to form Bank of North America</a:t>
            </a:r>
          </a:p>
          <a:p>
            <a:pPr>
              <a:buFont typeface="Arial" pitchFamily="34" charset="0"/>
              <a:buChar char="•"/>
            </a:pPr>
            <a:r>
              <a:rPr lang="en-US" sz="2800" b="1" dirty="0" smtClean="0"/>
              <a:t> started Bank of New York</a:t>
            </a:r>
          </a:p>
          <a:p>
            <a:pPr>
              <a:buFont typeface="Arial" pitchFamily="34" charset="0"/>
              <a:buChar char="•"/>
            </a:pPr>
            <a:r>
              <a:rPr lang="en-US" sz="2800" b="1" dirty="0" smtClean="0"/>
              <a:t> </a:t>
            </a:r>
            <a:r>
              <a:rPr lang="en-US" sz="2800" b="1" dirty="0" smtClean="0"/>
              <a:t>architect of 1st Bank of the United States</a:t>
            </a:r>
          </a:p>
          <a:p>
            <a:pPr>
              <a:buFont typeface="Arial" pitchFamily="34" charset="0"/>
              <a:buChar char="•"/>
            </a:pPr>
            <a:r>
              <a:rPr lang="en-US" sz="2800" b="1" dirty="0" smtClean="0"/>
              <a:t> </a:t>
            </a:r>
            <a:r>
              <a:rPr lang="en-US" sz="2800" b="1" dirty="0" smtClean="0"/>
              <a:t>imposed excise tax (Whiskey Rebellion)</a:t>
            </a:r>
            <a:endParaRPr lang="en-US" sz="2800" b="1" dirty="0" smtClean="0"/>
          </a:p>
          <a:p>
            <a:pPr>
              <a:buFont typeface="Arial" pitchFamily="34" charset="0"/>
              <a:buChar char="•"/>
            </a:pPr>
            <a:r>
              <a:rPr lang="en-US" sz="2800" b="1" dirty="0" smtClean="0"/>
              <a:t> killed by Aaron Burr (VP) in a duel</a:t>
            </a:r>
            <a:endParaRPr lang="en-US" sz="28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937" y="133350"/>
            <a:ext cx="86684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Second Bank of the United States</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1816-1836 (20 year charter)</a:t>
            </a:r>
            <a:endParaRPr lang="en-US" sz="2800" b="1" dirty="0" smtClean="0"/>
          </a:p>
          <a:p>
            <a:pPr>
              <a:buFont typeface="Arial" pitchFamily="34" charset="0"/>
              <a:buChar char="•"/>
            </a:pPr>
            <a:r>
              <a:rPr lang="en-US" sz="2800" b="1" dirty="0" smtClean="0"/>
              <a:t> founded due to War of 1812</a:t>
            </a:r>
          </a:p>
          <a:p>
            <a:pPr>
              <a:buFont typeface="Arial" pitchFamily="34" charset="0"/>
              <a:buChar char="•"/>
            </a:pPr>
            <a:r>
              <a:rPr lang="en-US" sz="2800" b="1" dirty="0" smtClean="0"/>
              <a:t> legality upheld in McCulloch v. Maryland</a:t>
            </a:r>
            <a:endParaRPr lang="en-US" sz="2800" b="1" dirty="0" smtClean="0"/>
          </a:p>
          <a:p>
            <a:pPr>
              <a:buFont typeface="Arial" pitchFamily="34" charset="0"/>
              <a:buChar char="•"/>
            </a:pPr>
            <a:r>
              <a:rPr lang="en-US" sz="2800" b="1" dirty="0" smtClean="0"/>
              <a:t> </a:t>
            </a:r>
            <a:r>
              <a:rPr lang="en-US" sz="2800" b="1" dirty="0" smtClean="0"/>
              <a:t>$35 million capital</a:t>
            </a:r>
          </a:p>
          <a:p>
            <a:pPr>
              <a:buFont typeface="Arial" pitchFamily="34" charset="0"/>
              <a:buChar char="•"/>
            </a:pPr>
            <a:r>
              <a:rPr lang="en-US" sz="2800" b="1" dirty="0" smtClean="0"/>
              <a:t> </a:t>
            </a:r>
            <a:r>
              <a:rPr lang="en-US" sz="2800" b="1" dirty="0" smtClean="0"/>
              <a:t>mostly same as 1</a:t>
            </a:r>
            <a:r>
              <a:rPr lang="en-US" sz="2800" b="1" baseline="30000" dirty="0" smtClean="0"/>
              <a:t>st</a:t>
            </a:r>
            <a:r>
              <a:rPr lang="en-US" sz="2800" b="1" dirty="0" smtClean="0"/>
              <a:t> bank, more capital</a:t>
            </a:r>
          </a:p>
          <a:p>
            <a:pPr>
              <a:buFont typeface="Arial" pitchFamily="34" charset="0"/>
              <a:buChar char="•"/>
            </a:pPr>
            <a:r>
              <a:rPr lang="en-US" sz="2800" b="1" dirty="0" smtClean="0"/>
              <a:t> </a:t>
            </a:r>
            <a:r>
              <a:rPr lang="en-US" sz="2800" b="1" dirty="0" smtClean="0"/>
              <a:t>state bank reserves were 2</a:t>
            </a:r>
            <a:r>
              <a:rPr lang="en-US" sz="2800" b="1" baseline="30000" dirty="0" smtClean="0"/>
              <a:t>nd</a:t>
            </a:r>
            <a:r>
              <a:rPr lang="en-US" sz="2800" b="1" dirty="0" smtClean="0"/>
              <a:t> bank notes</a:t>
            </a:r>
          </a:p>
          <a:p>
            <a:pPr>
              <a:buFont typeface="Arial" pitchFamily="34" charset="0"/>
              <a:buChar char="•"/>
            </a:pPr>
            <a:r>
              <a:rPr lang="en-US" sz="2800" b="1" dirty="0" smtClean="0"/>
              <a:t> </a:t>
            </a:r>
            <a:r>
              <a:rPr lang="en-US" sz="2800" b="1" dirty="0" smtClean="0"/>
              <a:t>gold flowed out to Bank of England</a:t>
            </a:r>
          </a:p>
          <a:p>
            <a:pPr>
              <a:buFont typeface="Arial" pitchFamily="34" charset="0"/>
              <a:buChar char="•"/>
            </a:pPr>
            <a:r>
              <a:rPr lang="en-US" sz="2800" b="1" dirty="0" smtClean="0"/>
              <a:t> </a:t>
            </a:r>
            <a:r>
              <a:rPr lang="en-US" sz="2800" b="1" dirty="0" smtClean="0"/>
              <a:t>redemption suspended, loans called in</a:t>
            </a:r>
          </a:p>
          <a:p>
            <a:pPr>
              <a:buFont typeface="Arial" pitchFamily="34" charset="0"/>
              <a:buChar char="•"/>
            </a:pPr>
            <a:r>
              <a:rPr lang="en-US" sz="2800" b="1" dirty="0" smtClean="0"/>
              <a:t> </a:t>
            </a:r>
            <a:r>
              <a:rPr lang="en-US" sz="2800" b="1" dirty="0" smtClean="0"/>
              <a:t>bank panic in 1819 fueled opposition</a:t>
            </a:r>
          </a:p>
          <a:p>
            <a:pPr>
              <a:buFont typeface="Arial" pitchFamily="34" charset="0"/>
              <a:buChar char="•"/>
            </a:pPr>
            <a:r>
              <a:rPr lang="en-US" sz="2800" b="1" dirty="0" smtClean="0"/>
              <a:t> </a:t>
            </a:r>
            <a:r>
              <a:rPr lang="en-US" sz="2800" b="1" dirty="0" smtClean="0"/>
              <a:t>Andrew Jackson vetoed re-charter</a:t>
            </a:r>
            <a:endParaRPr lang="en-US" sz="2800" b="1" dirty="0" smtClean="0"/>
          </a:p>
        </p:txBody>
      </p:sp>
      <p:pic>
        <p:nvPicPr>
          <p:cNvPr id="7" name="Picture 6" descr="jackson_bank.jpg"/>
          <p:cNvPicPr>
            <a:picLocks noChangeAspect="1"/>
          </p:cNvPicPr>
          <p:nvPr/>
        </p:nvPicPr>
        <p:blipFill>
          <a:blip r:embed="rId2" cstate="print"/>
          <a:stretch>
            <a:fillRect/>
          </a:stretch>
        </p:blipFill>
        <p:spPr>
          <a:xfrm>
            <a:off x="152400" y="2190750"/>
            <a:ext cx="2286000" cy="1525378"/>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7186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Second Bank of US (1832)</a:t>
            </a:r>
            <a:endParaRPr lang="en-US" sz="4800" b="1" u="sng" dirty="0" smtClean="0">
              <a:solidFill>
                <a:srgbClr val="00206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533400" y="925830"/>
          <a:ext cx="8153400" cy="3627120"/>
        </p:xfrm>
        <a:graphic>
          <a:graphicData uri="http://schemas.openxmlformats.org/drawingml/2006/table">
            <a:tbl>
              <a:tblPr firstRow="1">
                <a:tableStyleId>{B301B821-A1FF-4177-AEE7-76D212191A09}</a:tableStyleId>
              </a:tblPr>
              <a:tblGrid>
                <a:gridCol w="4076700"/>
                <a:gridCol w="40767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a:t>
                      </a:r>
                      <a:r>
                        <a:rPr lang="en-US" sz="2800" baseline="0" dirty="0" smtClean="0"/>
                        <a:t> + </a:t>
                      </a:r>
                      <a:r>
                        <a:rPr lang="en-US" sz="2800" dirty="0" smtClean="0"/>
                        <a:t>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land + buildings	$3M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equity			$35M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		$7M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retained</a:t>
                      </a:r>
                      <a:r>
                        <a:rPr lang="en-US" sz="2800" baseline="0" dirty="0" smtClean="0"/>
                        <a:t> earnings</a:t>
                      </a:r>
                      <a:r>
                        <a:rPr lang="en-US" sz="2800" dirty="0" smtClean="0"/>
                        <a:t>	$0M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U.S. securities	$0M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notes			$21M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due to state banks	$3M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		$23M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			$66M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			$79M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			$79M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4" name="TextBox 3"/>
          <p:cNvSpPr txBox="1"/>
          <p:nvPr/>
        </p:nvSpPr>
        <p:spPr>
          <a:xfrm>
            <a:off x="1600200" y="4552950"/>
            <a:ext cx="6172200" cy="523220"/>
          </a:xfrm>
          <a:prstGeom prst="rect">
            <a:avLst/>
          </a:prstGeom>
          <a:noFill/>
        </p:spPr>
        <p:txBody>
          <a:bodyPr wrap="square" rtlCol="0">
            <a:spAutoFit/>
          </a:bodyPr>
          <a:lstStyle/>
          <a:p>
            <a:pPr algn="ctr"/>
            <a:r>
              <a:rPr lang="en-US" sz="2800" b="1" dirty="0" smtClean="0"/>
              <a:t>7/(21+23) = 7/44 = 16% reserve ratio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127" y="133350"/>
            <a:ext cx="410407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Political Parties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5410200" y="819150"/>
            <a:ext cx="2667000" cy="2677656"/>
          </a:xfrm>
          <a:prstGeom prst="rect">
            <a:avLst/>
          </a:prstGeom>
          <a:noFill/>
        </p:spPr>
        <p:txBody>
          <a:bodyPr wrap="square" rtlCol="0">
            <a:spAutoFit/>
          </a:bodyPr>
          <a:lstStyle/>
          <a:p>
            <a:r>
              <a:rPr lang="en-US" sz="2800" b="1" u="sng" dirty="0" smtClean="0"/>
              <a:t>Federalists</a:t>
            </a:r>
          </a:p>
          <a:p>
            <a:pPr>
              <a:buFont typeface="Arial" pitchFamily="34" charset="0"/>
              <a:buChar char="•"/>
            </a:pPr>
            <a:r>
              <a:rPr lang="en-US" sz="2800" b="1" dirty="0" smtClean="0"/>
              <a:t> p</a:t>
            </a:r>
            <a:r>
              <a:rPr lang="en-US" sz="2800" b="1" dirty="0" smtClean="0"/>
              <a:t>ro-bank</a:t>
            </a:r>
          </a:p>
          <a:p>
            <a:pPr>
              <a:buFont typeface="Arial" pitchFamily="34" charset="0"/>
              <a:buChar char="•"/>
            </a:pPr>
            <a:r>
              <a:rPr lang="en-US" sz="2800" b="1" dirty="0" smtClean="0"/>
              <a:t> high tariffs</a:t>
            </a:r>
          </a:p>
          <a:p>
            <a:pPr>
              <a:buFont typeface="Arial" pitchFamily="34" charset="0"/>
              <a:buChar char="•"/>
            </a:pPr>
            <a:r>
              <a:rPr lang="en-US" sz="2800" b="1" dirty="0" smtClean="0"/>
              <a:t> internal taxes</a:t>
            </a:r>
          </a:p>
          <a:p>
            <a:pPr>
              <a:buFont typeface="Arial" pitchFamily="34" charset="0"/>
              <a:buChar char="•"/>
            </a:pPr>
            <a:r>
              <a:rPr lang="en-US" sz="2800" b="1" dirty="0" smtClean="0"/>
              <a:t> high debt</a:t>
            </a:r>
          </a:p>
          <a:p>
            <a:pPr>
              <a:buFont typeface="Arial" pitchFamily="34" charset="0"/>
              <a:buChar char="•"/>
            </a:pPr>
            <a:r>
              <a:rPr lang="en-US" sz="2800" b="1" dirty="0" smtClean="0"/>
              <a:t> standing army</a:t>
            </a:r>
          </a:p>
        </p:txBody>
      </p:sp>
      <p:sp>
        <p:nvSpPr>
          <p:cNvPr id="4" name="TextBox 3"/>
          <p:cNvSpPr txBox="1"/>
          <p:nvPr/>
        </p:nvSpPr>
        <p:spPr>
          <a:xfrm>
            <a:off x="2057400" y="819150"/>
            <a:ext cx="3352800" cy="2677656"/>
          </a:xfrm>
          <a:prstGeom prst="rect">
            <a:avLst/>
          </a:prstGeom>
          <a:noFill/>
        </p:spPr>
        <p:txBody>
          <a:bodyPr wrap="square" rtlCol="0">
            <a:spAutoFit/>
          </a:bodyPr>
          <a:lstStyle/>
          <a:p>
            <a:r>
              <a:rPr lang="en-US" sz="2800" b="1" u="sng" dirty="0" smtClean="0"/>
              <a:t>Republicans</a:t>
            </a:r>
          </a:p>
          <a:p>
            <a:pPr>
              <a:buFont typeface="Arial" pitchFamily="34" charset="0"/>
              <a:buChar char="•"/>
            </a:pPr>
            <a:r>
              <a:rPr lang="en-US" sz="2800" b="1" dirty="0" smtClean="0"/>
              <a:t> anti</a:t>
            </a:r>
            <a:r>
              <a:rPr lang="en-US" sz="2800" b="1" dirty="0" smtClean="0"/>
              <a:t>-bank</a:t>
            </a:r>
          </a:p>
          <a:p>
            <a:pPr>
              <a:buFont typeface="Arial" pitchFamily="34" charset="0"/>
              <a:buChar char="•"/>
            </a:pPr>
            <a:r>
              <a:rPr lang="en-US" sz="2800" b="1" dirty="0" smtClean="0"/>
              <a:t> free trade</a:t>
            </a:r>
          </a:p>
          <a:p>
            <a:pPr>
              <a:buFont typeface="Arial" pitchFamily="34" charset="0"/>
              <a:buChar char="•"/>
            </a:pPr>
            <a:r>
              <a:rPr lang="en-US" sz="2800" b="1" dirty="0" smtClean="0"/>
              <a:t> no taxes</a:t>
            </a:r>
          </a:p>
          <a:p>
            <a:pPr>
              <a:buFont typeface="Arial" pitchFamily="34" charset="0"/>
              <a:buChar char="•"/>
            </a:pPr>
            <a:r>
              <a:rPr lang="en-US" sz="2800" b="1" dirty="0" smtClean="0"/>
              <a:t> frugal government</a:t>
            </a:r>
          </a:p>
          <a:p>
            <a:pPr>
              <a:buFont typeface="Arial" pitchFamily="34" charset="0"/>
              <a:buChar char="•"/>
            </a:pPr>
            <a:r>
              <a:rPr lang="en-US" sz="2800" b="1" dirty="0" smtClean="0"/>
              <a:t> militia</a:t>
            </a:r>
          </a:p>
        </p:txBody>
      </p:sp>
      <p:sp>
        <p:nvSpPr>
          <p:cNvPr id="5" name="TextBox 4"/>
          <p:cNvSpPr txBox="1"/>
          <p:nvPr/>
        </p:nvSpPr>
        <p:spPr>
          <a:xfrm>
            <a:off x="1219200" y="3701355"/>
            <a:ext cx="2209800" cy="1384995"/>
          </a:xfrm>
          <a:prstGeom prst="rect">
            <a:avLst/>
          </a:prstGeom>
          <a:noFill/>
        </p:spPr>
        <p:txBody>
          <a:bodyPr wrap="square" rtlCol="0">
            <a:spAutoFit/>
          </a:bodyPr>
          <a:lstStyle/>
          <a:p>
            <a:r>
              <a:rPr lang="en-US" sz="2800" b="1" u="sng" dirty="0" smtClean="0"/>
              <a:t>Democratic</a:t>
            </a:r>
          </a:p>
          <a:p>
            <a:pPr>
              <a:buFont typeface="Arial" pitchFamily="34" charset="0"/>
              <a:buChar char="•"/>
            </a:pPr>
            <a:r>
              <a:rPr lang="en-US" sz="2800" b="1" dirty="0" smtClean="0"/>
              <a:t> anti</a:t>
            </a:r>
            <a:r>
              <a:rPr lang="en-US" sz="2800" b="1" dirty="0" smtClean="0"/>
              <a:t>-bank</a:t>
            </a:r>
          </a:p>
          <a:p>
            <a:pPr>
              <a:buFont typeface="Arial" pitchFamily="34" charset="0"/>
              <a:buChar char="•"/>
            </a:pPr>
            <a:r>
              <a:rPr lang="en-US" sz="2800" b="1" dirty="0" smtClean="0"/>
              <a:t> anti-war</a:t>
            </a:r>
            <a:endParaRPr lang="en-US" sz="2800" b="1" dirty="0" smtClean="0"/>
          </a:p>
        </p:txBody>
      </p:sp>
      <p:sp>
        <p:nvSpPr>
          <p:cNvPr id="6" name="TextBox 5"/>
          <p:cNvSpPr txBox="1"/>
          <p:nvPr/>
        </p:nvSpPr>
        <p:spPr>
          <a:xfrm>
            <a:off x="3581400" y="3701355"/>
            <a:ext cx="2743200" cy="1384995"/>
          </a:xfrm>
          <a:prstGeom prst="rect">
            <a:avLst/>
          </a:prstGeom>
          <a:noFill/>
        </p:spPr>
        <p:txBody>
          <a:bodyPr wrap="square" rtlCol="0">
            <a:spAutoFit/>
          </a:bodyPr>
          <a:lstStyle/>
          <a:p>
            <a:r>
              <a:rPr lang="en-US" sz="2800" b="1" u="sng" dirty="0" smtClean="0"/>
              <a:t>Whig</a:t>
            </a:r>
          </a:p>
          <a:p>
            <a:pPr>
              <a:buFont typeface="Arial" pitchFamily="34" charset="0"/>
              <a:buChar char="•"/>
            </a:pPr>
            <a:r>
              <a:rPr lang="en-US" sz="2800" b="1" dirty="0" smtClean="0"/>
              <a:t> pro</a:t>
            </a:r>
            <a:r>
              <a:rPr lang="en-US" sz="2800" b="1" dirty="0" smtClean="0"/>
              <a:t>-bank</a:t>
            </a:r>
          </a:p>
          <a:p>
            <a:pPr>
              <a:buFont typeface="Arial" pitchFamily="34" charset="0"/>
              <a:buChar char="•"/>
            </a:pPr>
            <a:r>
              <a:rPr lang="en-US" sz="2800" b="1" dirty="0" smtClean="0"/>
              <a:t> interventionist</a:t>
            </a:r>
            <a:endParaRPr lang="en-US" sz="2800" b="1" dirty="0" smtClean="0"/>
          </a:p>
        </p:txBody>
      </p:sp>
      <p:sp>
        <p:nvSpPr>
          <p:cNvPr id="7" name="TextBox 6"/>
          <p:cNvSpPr txBox="1"/>
          <p:nvPr/>
        </p:nvSpPr>
        <p:spPr>
          <a:xfrm>
            <a:off x="6324600" y="3701355"/>
            <a:ext cx="1828800" cy="954107"/>
          </a:xfrm>
          <a:prstGeom prst="rect">
            <a:avLst/>
          </a:prstGeom>
          <a:noFill/>
        </p:spPr>
        <p:txBody>
          <a:bodyPr wrap="square" rtlCol="0">
            <a:spAutoFit/>
          </a:bodyPr>
          <a:lstStyle/>
          <a:p>
            <a:r>
              <a:rPr lang="en-US" sz="2800" b="1" u="sng" dirty="0" smtClean="0"/>
              <a:t>Federalist</a:t>
            </a:r>
          </a:p>
          <a:p>
            <a:pPr>
              <a:buFont typeface="Arial" pitchFamily="34" charset="0"/>
              <a:buChar char="•"/>
            </a:pPr>
            <a:r>
              <a:rPr lang="en-US" sz="2800" b="1" dirty="0" smtClean="0"/>
              <a:t> x 1812</a:t>
            </a:r>
            <a:endParaRPr lang="en-US" sz="2800" b="1" dirty="0" smtClean="0"/>
          </a:p>
        </p:txBody>
      </p:sp>
      <p:cxnSp>
        <p:nvCxnSpPr>
          <p:cNvPr id="9" name="Straight Arrow Connector 8"/>
          <p:cNvCxnSpPr/>
          <p:nvPr/>
        </p:nvCxnSpPr>
        <p:spPr>
          <a:xfrm rot="10800000" flipV="1">
            <a:off x="2133601" y="340995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340995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629400" y="3486150"/>
            <a:ext cx="381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6179</TotalTime>
  <Words>1586</Words>
  <Application>Microsoft Office PowerPoint</Application>
  <PresentationFormat>On-screen Show (16:9)</PresentationFormat>
  <Paragraphs>261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469</cp:revision>
  <dcterms:created xsi:type="dcterms:W3CDTF">2010-08-30T19:56:42Z</dcterms:created>
  <dcterms:modified xsi:type="dcterms:W3CDTF">2010-09-30T14:22:53Z</dcterms:modified>
</cp:coreProperties>
</file>