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9"/>
  </p:handoutMasterIdLst>
  <p:sldIdLst>
    <p:sldId id="256" r:id="rId2"/>
    <p:sldId id="381" r:id="rId3"/>
    <p:sldId id="384" r:id="rId4"/>
    <p:sldId id="410" r:id="rId5"/>
    <p:sldId id="411" r:id="rId6"/>
    <p:sldId id="412" r:id="rId7"/>
    <p:sldId id="413" r:id="rId8"/>
    <p:sldId id="414" r:id="rId9"/>
    <p:sldId id="415" r:id="rId10"/>
    <p:sldId id="416" r:id="rId11"/>
    <p:sldId id="419" r:id="rId12"/>
    <p:sldId id="420" r:id="rId13"/>
    <p:sldId id="422" r:id="rId14"/>
    <p:sldId id="423" r:id="rId15"/>
    <p:sldId id="421" r:id="rId16"/>
    <p:sldId id="385" r:id="rId17"/>
    <p:sldId id="386" r:id="rId18"/>
    <p:sldId id="387" r:id="rId19"/>
    <p:sldId id="389" r:id="rId20"/>
    <p:sldId id="388" r:id="rId21"/>
    <p:sldId id="390" r:id="rId22"/>
    <p:sldId id="392" r:id="rId23"/>
    <p:sldId id="393" r:id="rId24"/>
    <p:sldId id="396" r:id="rId25"/>
    <p:sldId id="394" r:id="rId26"/>
    <p:sldId id="395" r:id="rId27"/>
    <p:sldId id="406" r:id="rId28"/>
    <p:sldId id="407" r:id="rId29"/>
    <p:sldId id="397" r:id="rId30"/>
    <p:sldId id="398" r:id="rId31"/>
    <p:sldId id="399" r:id="rId32"/>
    <p:sldId id="400" r:id="rId33"/>
    <p:sldId id="403" r:id="rId34"/>
    <p:sldId id="404" r:id="rId35"/>
    <p:sldId id="405" r:id="rId36"/>
    <p:sldId id="402" r:id="rId37"/>
    <p:sldId id="408" r:id="rId38"/>
    <p:sldId id="409" r:id="rId39"/>
    <p:sldId id="438" r:id="rId40"/>
    <p:sldId id="428" r:id="rId41"/>
    <p:sldId id="429" r:id="rId42"/>
    <p:sldId id="424" r:id="rId43"/>
    <p:sldId id="425" r:id="rId44"/>
    <p:sldId id="426" r:id="rId45"/>
    <p:sldId id="433" r:id="rId46"/>
    <p:sldId id="427" r:id="rId47"/>
    <p:sldId id="430" r:id="rId48"/>
    <p:sldId id="439" r:id="rId49"/>
    <p:sldId id="440" r:id="rId50"/>
    <p:sldId id="441" r:id="rId51"/>
    <p:sldId id="443" r:id="rId52"/>
    <p:sldId id="442" r:id="rId53"/>
    <p:sldId id="431" r:id="rId54"/>
    <p:sldId id="432" r:id="rId55"/>
    <p:sldId id="434" r:id="rId56"/>
    <p:sldId id="435" r:id="rId57"/>
    <p:sldId id="436" r:id="rId58"/>
    <p:sldId id="437" r:id="rId59"/>
    <p:sldId id="444" r:id="rId60"/>
    <p:sldId id="445" r:id="rId61"/>
    <p:sldId id="446" r:id="rId62"/>
    <p:sldId id="447" r:id="rId63"/>
    <p:sldId id="448" r:id="rId64"/>
    <p:sldId id="449" r:id="rId65"/>
    <p:sldId id="450" r:id="rId66"/>
    <p:sldId id="452" r:id="rId67"/>
    <p:sldId id="453"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9/30/2010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9/30/2010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9/30/2010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9/30/2010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9/30/2010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90800" y="1200150"/>
            <a:ext cx="4089582"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2: Banking</a:t>
            </a:r>
            <a:endParaRPr lang="en-US" sz="4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2614237" y="2438221"/>
            <a:ext cx="3938963"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Bank Balance Sheet</a:t>
            </a:r>
          </a:p>
          <a:p>
            <a:pPr algn="ctr"/>
            <a:r>
              <a:rPr lang="en-US" sz="3600" b="1" dirty="0" smtClean="0">
                <a:effectLst>
                  <a:outerShdw blurRad="38100" dist="38100" dir="2700000" algn="tl">
                    <a:srgbClr val="000000">
                      <a:alpha val="43137"/>
                    </a:srgbClr>
                  </a:outerShdw>
                </a:effectLst>
              </a:rPr>
              <a:t>9/28/2010</a:t>
            </a:r>
          </a:p>
        </p:txBody>
      </p:sp>
      <p:pic>
        <p:nvPicPr>
          <p:cNvPr id="7" name="Picture 6" descr="banking.jpg"/>
          <p:cNvPicPr>
            <a:picLocks noChangeAspect="1"/>
          </p:cNvPicPr>
          <p:nvPr/>
        </p:nvPicPr>
        <p:blipFill>
          <a:blip r:embed="rId2"/>
          <a:stretch>
            <a:fillRect/>
          </a:stretch>
        </p:blipFill>
        <p:spPr>
          <a:xfrm>
            <a:off x="6934200" y="819150"/>
            <a:ext cx="1955800" cy="1635760"/>
          </a:xfrm>
          <a:prstGeom prst="rect">
            <a:avLst/>
          </a:prstGeom>
        </p:spPr>
      </p:pic>
      <p:pic>
        <p:nvPicPr>
          <p:cNvPr id="8" name="Picture 7" descr="banking.jpg"/>
          <p:cNvPicPr>
            <a:picLocks noChangeAspect="1"/>
          </p:cNvPicPr>
          <p:nvPr/>
        </p:nvPicPr>
        <p:blipFill>
          <a:blip r:embed="rId2"/>
          <a:stretch>
            <a:fillRect/>
          </a:stretch>
        </p:blipFill>
        <p:spPr>
          <a:xfrm>
            <a:off x="254000" y="819150"/>
            <a:ext cx="1955800" cy="1635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819150"/>
            <a:ext cx="6629400" cy="4401205"/>
          </a:xfrm>
          <a:prstGeom prst="rect">
            <a:avLst/>
          </a:prstGeom>
          <a:noFill/>
        </p:spPr>
        <p:txBody>
          <a:bodyPr wrap="square" rtlCol="0">
            <a:spAutoFit/>
          </a:bodyPr>
          <a:lstStyle/>
          <a:p>
            <a:r>
              <a:rPr lang="en-US" sz="2800" b="1" u="sng" dirty="0" smtClean="0"/>
              <a:t>Types of deposits</a:t>
            </a:r>
          </a:p>
          <a:p>
            <a:pPr>
              <a:buFont typeface="Arial" pitchFamily="34" charset="0"/>
              <a:buChar char="•"/>
            </a:pPr>
            <a:r>
              <a:rPr lang="en-US" sz="2800" b="1" dirty="0" smtClean="0"/>
              <a:t> checkable deposits</a:t>
            </a:r>
          </a:p>
          <a:p>
            <a:pPr lvl="1">
              <a:buFont typeface="Courier New" pitchFamily="49" charset="0"/>
              <a:buChar char="o"/>
            </a:pPr>
            <a:r>
              <a:rPr lang="en-US" sz="2800" b="1" dirty="0" smtClean="0">
                <a:solidFill>
                  <a:srgbClr val="FF0000"/>
                </a:solidFill>
              </a:rPr>
              <a:t> demand deposits (M1)</a:t>
            </a:r>
          </a:p>
          <a:p>
            <a:pPr lvl="1">
              <a:buFont typeface="Courier New" pitchFamily="49" charset="0"/>
              <a:buChar char="o"/>
            </a:pPr>
            <a:r>
              <a:rPr lang="en-US" sz="2800" b="1" dirty="0" smtClean="0">
                <a:solidFill>
                  <a:srgbClr val="FF0000"/>
                </a:solidFill>
              </a:rPr>
              <a:t> NOW accounts (M1)</a:t>
            </a:r>
          </a:p>
          <a:p>
            <a:pPr lvl="1">
              <a:buFont typeface="Courier New" pitchFamily="49" charset="0"/>
              <a:buChar char="o"/>
            </a:pPr>
            <a:r>
              <a:rPr lang="en-US" sz="2800" b="1" dirty="0" smtClean="0">
                <a:solidFill>
                  <a:srgbClr val="00B050"/>
                </a:solidFill>
              </a:rPr>
              <a:t> MMDAs (M2)</a:t>
            </a:r>
          </a:p>
          <a:p>
            <a:pPr>
              <a:buFont typeface="Arial" pitchFamily="34" charset="0"/>
              <a:buChar char="•"/>
            </a:pPr>
            <a:r>
              <a:rPr lang="en-US" sz="2800" b="1" dirty="0" smtClean="0"/>
              <a:t> non-transaction deposits</a:t>
            </a:r>
          </a:p>
          <a:p>
            <a:pPr lvl="1">
              <a:buFont typeface="Courier New" pitchFamily="49" charset="0"/>
              <a:buChar char="o"/>
            </a:pPr>
            <a:r>
              <a:rPr lang="en-US" sz="2800" b="1" dirty="0" smtClean="0">
                <a:solidFill>
                  <a:srgbClr val="00B050"/>
                </a:solidFill>
              </a:rPr>
              <a:t> savings accounts (M2)</a:t>
            </a:r>
          </a:p>
          <a:p>
            <a:pPr lvl="1">
              <a:buFont typeface="Courier New" pitchFamily="49" charset="0"/>
              <a:buChar char="o"/>
            </a:pPr>
            <a:r>
              <a:rPr lang="en-US" sz="2800" b="1" dirty="0" smtClean="0"/>
              <a:t> time deposits</a:t>
            </a:r>
          </a:p>
          <a:p>
            <a:pPr lvl="2">
              <a:buFont typeface="Wingdings" pitchFamily="2" charset="2"/>
              <a:buChar char="§"/>
            </a:pPr>
            <a:r>
              <a:rPr lang="en-US" sz="2800" b="1" dirty="0" smtClean="0">
                <a:solidFill>
                  <a:srgbClr val="00B050"/>
                </a:solidFill>
              </a:rPr>
              <a:t> small denomination (&lt;$100k) (M2)</a:t>
            </a:r>
          </a:p>
          <a:p>
            <a:pPr lvl="2">
              <a:buFont typeface="Wingdings" pitchFamily="2" charset="2"/>
              <a:buChar char="§"/>
            </a:pPr>
            <a:r>
              <a:rPr lang="en-US" sz="2800" b="1" dirty="0" smtClean="0">
                <a:solidFill>
                  <a:srgbClr val="0070C0"/>
                </a:solidFill>
              </a:rPr>
              <a:t> large denomination (&gt;$100k) (M3)</a:t>
            </a:r>
          </a:p>
        </p:txBody>
      </p:sp>
      <p:sp>
        <p:nvSpPr>
          <p:cNvPr id="4" name="TextBox 3"/>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6" name="Picture 5"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160443"/>
            <a:ext cx="7086600" cy="954107"/>
          </a:xfrm>
          <a:prstGeom prst="rect">
            <a:avLst/>
          </a:prstGeom>
          <a:noFill/>
        </p:spPr>
        <p:txBody>
          <a:bodyPr wrap="square" rtlCol="0">
            <a:spAutoFit/>
          </a:bodyPr>
          <a:lstStyle/>
          <a:p>
            <a:pPr algn="ctr"/>
            <a:r>
              <a:rPr lang="en-US" sz="2800" b="1" dirty="0" smtClean="0"/>
              <a:t>Borrowing is conducted to cover temporary (often overnight) reserve shortfalls.</a:t>
            </a:r>
          </a:p>
        </p:txBody>
      </p:sp>
      <p:sp>
        <p:nvSpPr>
          <p:cNvPr id="4" name="TextBox 3"/>
          <p:cNvSpPr txBox="1"/>
          <p:nvPr/>
        </p:nvSpPr>
        <p:spPr>
          <a:xfrm>
            <a:off x="3092243" y="133350"/>
            <a:ext cx="28513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Borrowing</a:t>
            </a:r>
          </a:p>
        </p:txBody>
      </p:sp>
      <p:pic>
        <p:nvPicPr>
          <p:cNvPr id="5" name="Picture 4" descr="borrow.png"/>
          <p:cNvPicPr>
            <a:picLocks noChangeAspect="1"/>
          </p:cNvPicPr>
          <p:nvPr/>
        </p:nvPicPr>
        <p:blipFill>
          <a:blip r:embed="rId2"/>
          <a:stretch>
            <a:fillRect/>
          </a:stretch>
        </p:blipFill>
        <p:spPr>
          <a:xfrm>
            <a:off x="0" y="1707113"/>
            <a:ext cx="2286000" cy="2388637"/>
          </a:xfrm>
          <a:prstGeom prst="rect">
            <a:avLst/>
          </a:prstGeom>
        </p:spPr>
      </p:pic>
      <p:sp>
        <p:nvSpPr>
          <p:cNvPr id="6" name="TextBox 5"/>
          <p:cNvSpPr txBox="1"/>
          <p:nvPr/>
        </p:nvSpPr>
        <p:spPr>
          <a:xfrm>
            <a:off x="2667000" y="2608243"/>
            <a:ext cx="6172200" cy="1815882"/>
          </a:xfrm>
          <a:prstGeom prst="rect">
            <a:avLst/>
          </a:prstGeom>
          <a:noFill/>
        </p:spPr>
        <p:txBody>
          <a:bodyPr wrap="square" rtlCol="0">
            <a:spAutoFit/>
          </a:bodyPr>
          <a:lstStyle/>
          <a:p>
            <a:r>
              <a:rPr lang="en-US" sz="2800" b="1" u="sng" dirty="0" smtClean="0"/>
              <a:t>Types of borrowing</a:t>
            </a:r>
          </a:p>
          <a:p>
            <a:pPr>
              <a:buFont typeface="Arial" pitchFamily="34" charset="0"/>
              <a:buChar char="•"/>
            </a:pPr>
            <a:r>
              <a:rPr lang="en-US" sz="2800" b="1" dirty="0" smtClean="0"/>
              <a:t> Federal Reserve (discount loans)</a:t>
            </a:r>
          </a:p>
          <a:p>
            <a:pPr>
              <a:buFont typeface="Arial" pitchFamily="34" charset="0"/>
              <a:buChar char="•"/>
            </a:pPr>
            <a:r>
              <a:rPr lang="en-US" sz="2800" b="1" dirty="0" smtClean="0"/>
              <a:t> other banks (at the federal funds rate)</a:t>
            </a:r>
          </a:p>
          <a:p>
            <a:pPr>
              <a:buFont typeface="Arial" pitchFamily="34" charset="0"/>
              <a:buChar char="•"/>
            </a:pPr>
            <a:r>
              <a:rPr lang="en-US" sz="2800" b="1" dirty="0" smtClean="0"/>
              <a:t> corporations (repurchase agreements)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971550"/>
            <a:ext cx="70866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discount loans </a:t>
            </a:r>
            <a:r>
              <a:rPr lang="en-US" sz="2800" b="1" dirty="0" smtClean="0"/>
              <a:t>–</a:t>
            </a:r>
          </a:p>
          <a:p>
            <a:pPr algn="ctr"/>
            <a:r>
              <a:rPr lang="en-US" sz="2800" b="1" dirty="0" smtClean="0"/>
              <a:t>borrowing from the Federal Reserve</a:t>
            </a:r>
          </a:p>
          <a:p>
            <a:pPr algn="ctr"/>
            <a:endParaRPr lang="en-US" sz="1400" b="1" dirty="0" smtClean="0"/>
          </a:p>
          <a:p>
            <a:pPr algn="ctr"/>
            <a:r>
              <a:rPr lang="en-US" sz="2800" b="1" dirty="0" smtClean="0">
                <a:effectLst>
                  <a:outerShdw blurRad="38100" dist="38100" dir="2700000" algn="tl">
                    <a:srgbClr val="000000">
                      <a:alpha val="43137"/>
                    </a:srgbClr>
                  </a:outerShdw>
                </a:effectLst>
              </a:rPr>
              <a:t>federal funds rate </a:t>
            </a:r>
            <a:r>
              <a:rPr lang="en-US" sz="2800" b="1" dirty="0" smtClean="0"/>
              <a:t>–</a:t>
            </a:r>
          </a:p>
          <a:p>
            <a:pPr algn="ctr"/>
            <a:r>
              <a:rPr lang="en-US" sz="2800" b="1" dirty="0" smtClean="0"/>
              <a:t>interest rate to borrow from other banks</a:t>
            </a:r>
          </a:p>
          <a:p>
            <a:pPr algn="ctr"/>
            <a:endParaRPr lang="en-US" sz="1400" b="1" dirty="0" smtClean="0"/>
          </a:p>
          <a:p>
            <a:pPr algn="ctr"/>
            <a:r>
              <a:rPr lang="en-US" sz="2800" b="1" dirty="0" smtClean="0">
                <a:effectLst>
                  <a:outerShdw blurRad="38100" dist="38100" dir="2700000" algn="tl">
                    <a:srgbClr val="000000">
                      <a:alpha val="43137"/>
                    </a:srgbClr>
                  </a:outerShdw>
                </a:effectLst>
              </a:rPr>
              <a:t>repurchase agreement </a:t>
            </a:r>
            <a:r>
              <a:rPr lang="en-US" sz="2800" b="1" dirty="0" smtClean="0"/>
              <a:t>–</a:t>
            </a:r>
          </a:p>
          <a:p>
            <a:pPr algn="ctr"/>
            <a:r>
              <a:rPr lang="en-US" sz="2800" b="1" dirty="0" smtClean="0"/>
              <a:t>note sold to corporations with the</a:t>
            </a:r>
          </a:p>
          <a:p>
            <a:pPr algn="ctr"/>
            <a:r>
              <a:rPr lang="en-US" sz="2800" b="1" dirty="0" smtClean="0"/>
              <a:t>obligation to buy it back the next day</a:t>
            </a:r>
          </a:p>
          <a:p>
            <a:pPr algn="ctr"/>
            <a:r>
              <a:rPr lang="en-US" sz="2800" b="1" dirty="0" smtClean="0"/>
              <a:t>(included in M3)</a:t>
            </a:r>
          </a:p>
        </p:txBody>
      </p:sp>
      <p:sp>
        <p:nvSpPr>
          <p:cNvPr id="3" name="TextBox 2"/>
          <p:cNvSpPr txBox="1"/>
          <p:nvPr/>
        </p:nvSpPr>
        <p:spPr>
          <a:xfrm>
            <a:off x="3092243" y="133350"/>
            <a:ext cx="28513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Borrowing</a:t>
            </a:r>
          </a:p>
        </p:txBody>
      </p:sp>
      <p:pic>
        <p:nvPicPr>
          <p:cNvPr id="4" name="Picture 3" descr="borrow.png"/>
          <p:cNvPicPr>
            <a:picLocks noChangeAspect="1"/>
          </p:cNvPicPr>
          <p:nvPr/>
        </p:nvPicPr>
        <p:blipFill>
          <a:blip r:embed="rId2"/>
          <a:stretch>
            <a:fillRect/>
          </a:stretch>
        </p:blipFill>
        <p:spPr>
          <a:xfrm>
            <a:off x="0" y="1707113"/>
            <a:ext cx="2286000" cy="23886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243" y="133350"/>
            <a:ext cx="287982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Banknotes</a:t>
            </a:r>
          </a:p>
        </p:txBody>
      </p:sp>
      <p:pic>
        <p:nvPicPr>
          <p:cNvPr id="3" name="Picture 2" descr="banknote.png"/>
          <p:cNvPicPr>
            <a:picLocks noChangeAspect="1"/>
          </p:cNvPicPr>
          <p:nvPr/>
        </p:nvPicPr>
        <p:blipFill>
          <a:blip r:embed="rId2"/>
          <a:stretch>
            <a:fillRect/>
          </a:stretch>
        </p:blipFill>
        <p:spPr>
          <a:xfrm>
            <a:off x="2276475" y="2800350"/>
            <a:ext cx="4581525" cy="2066925"/>
          </a:xfrm>
          <a:prstGeom prst="rect">
            <a:avLst/>
          </a:prstGeom>
        </p:spPr>
      </p:pic>
      <p:sp>
        <p:nvSpPr>
          <p:cNvPr id="4" name="TextBox 3"/>
          <p:cNvSpPr txBox="1"/>
          <p:nvPr/>
        </p:nvSpPr>
        <p:spPr>
          <a:xfrm>
            <a:off x="990600" y="1110555"/>
            <a:ext cx="7086600" cy="1384995"/>
          </a:xfrm>
          <a:prstGeom prst="rect">
            <a:avLst/>
          </a:prstGeom>
          <a:noFill/>
        </p:spPr>
        <p:txBody>
          <a:bodyPr wrap="square" rtlCol="0">
            <a:spAutoFit/>
          </a:bodyPr>
          <a:lstStyle/>
          <a:p>
            <a:pPr algn="ctr"/>
            <a:r>
              <a:rPr lang="en-US" sz="2800" b="1" dirty="0" smtClean="0"/>
              <a:t>When banks issue banknotes that are redeemable on demand, the banknotes are a liability for the bank.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243" y="133350"/>
            <a:ext cx="287982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Banknotes</a:t>
            </a:r>
          </a:p>
        </p:txBody>
      </p:sp>
      <p:sp>
        <p:nvSpPr>
          <p:cNvPr id="5" name="TextBox 4"/>
          <p:cNvSpPr txBox="1"/>
          <p:nvPr/>
        </p:nvSpPr>
        <p:spPr>
          <a:xfrm>
            <a:off x="304800" y="1428750"/>
            <a:ext cx="8534400" cy="2893100"/>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outside money </a:t>
            </a:r>
            <a:r>
              <a:rPr lang="en-US" sz="2800" b="1" dirty="0" smtClean="0"/>
              <a:t>–</a:t>
            </a:r>
          </a:p>
          <a:p>
            <a:pPr algn="ctr"/>
            <a:r>
              <a:rPr lang="en-US" sz="2800" b="1" dirty="0" smtClean="0"/>
              <a:t>full-bodied coins and other full-bodied commodity money (asset for holder, not a liability for someone else) </a:t>
            </a:r>
          </a:p>
          <a:p>
            <a:pPr algn="ctr"/>
            <a:endParaRPr lang="en-US" sz="1400" b="1" dirty="0" smtClean="0"/>
          </a:p>
          <a:p>
            <a:pPr algn="ctr"/>
            <a:r>
              <a:rPr lang="en-US" sz="2800" b="1" i="1" dirty="0" smtClean="0">
                <a:effectLst>
                  <a:outerShdw blurRad="38100" dist="38100" dir="2700000" algn="tl">
                    <a:srgbClr val="000000">
                      <a:alpha val="43137"/>
                    </a:srgbClr>
                  </a:outerShdw>
                </a:effectLst>
              </a:rPr>
              <a:t>inside money </a:t>
            </a:r>
            <a:r>
              <a:rPr lang="en-US" sz="2800" b="1" dirty="0" smtClean="0"/>
              <a:t>–</a:t>
            </a:r>
          </a:p>
          <a:p>
            <a:pPr algn="ctr"/>
            <a:r>
              <a:rPr lang="en-US" sz="2800" b="1" dirty="0" smtClean="0"/>
              <a:t>bank issued money</a:t>
            </a:r>
          </a:p>
          <a:p>
            <a:pPr algn="ctr"/>
            <a:r>
              <a:rPr lang="en-US" sz="2800" b="1" dirty="0" smtClean="0"/>
              <a:t>(asset for holder, a liability for issuing bank)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337182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Capital</a:t>
            </a:r>
          </a:p>
        </p:txBody>
      </p:sp>
      <p:sp>
        <p:nvSpPr>
          <p:cNvPr id="3" name="TextBox 2"/>
          <p:cNvSpPr txBox="1"/>
          <p:nvPr/>
        </p:nvSpPr>
        <p:spPr>
          <a:xfrm>
            <a:off x="3505200" y="1089720"/>
            <a:ext cx="4953000" cy="3539430"/>
          </a:xfrm>
          <a:prstGeom prst="rect">
            <a:avLst/>
          </a:prstGeom>
          <a:noFill/>
        </p:spPr>
        <p:txBody>
          <a:bodyPr wrap="square" rtlCol="0">
            <a:spAutoFit/>
          </a:bodyPr>
          <a:lstStyle/>
          <a:p>
            <a:pPr algn="ctr"/>
            <a:r>
              <a:rPr lang="en-US" sz="2800" b="1" dirty="0" smtClean="0"/>
              <a:t>Bank capital is the equity that bank shareholders invest in the bank.  It is the difference between total assets and total liabilities.  Capital is raised by either selling more equity stock or from retained earnings (yearly bank profit).</a:t>
            </a:r>
          </a:p>
        </p:txBody>
      </p:sp>
      <p:pic>
        <p:nvPicPr>
          <p:cNvPr id="4" name="Picture 3" descr="capital.png"/>
          <p:cNvPicPr>
            <a:picLocks noChangeAspect="1"/>
          </p:cNvPicPr>
          <p:nvPr/>
        </p:nvPicPr>
        <p:blipFill>
          <a:blip r:embed="rId2"/>
          <a:stretch>
            <a:fillRect/>
          </a:stretch>
        </p:blipFill>
        <p:spPr>
          <a:xfrm>
            <a:off x="283233" y="1733550"/>
            <a:ext cx="2688567" cy="228600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3" name="TextBox 2"/>
          <p:cNvSpPr txBox="1"/>
          <p:nvPr/>
        </p:nvSpPr>
        <p:spPr>
          <a:xfrm>
            <a:off x="1905000" y="1278850"/>
            <a:ext cx="69342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reserves </a:t>
            </a:r>
            <a:r>
              <a:rPr lang="en-US" sz="2800" b="1" dirty="0" smtClean="0"/>
              <a:t>–</a:t>
            </a:r>
          </a:p>
          <a:p>
            <a:pPr algn="ctr"/>
            <a:r>
              <a:rPr lang="en-US" sz="2800" b="1" dirty="0" smtClean="0"/>
              <a:t>money physically held by the bank in the medium of redemption (e.g., gold, FRNs)</a:t>
            </a:r>
          </a:p>
          <a:p>
            <a:pPr algn="ctr"/>
            <a:endParaRPr lang="en-US" sz="2800" b="1" dirty="0" smtClean="0"/>
          </a:p>
          <a:p>
            <a:pPr algn="ctr"/>
            <a:r>
              <a:rPr lang="en-US" sz="2800" b="1" dirty="0" smtClean="0"/>
              <a:t>This includes vault cash (currency held at the bank) and money deposited at the central bank (e.g., the Federal Reserve).</a:t>
            </a:r>
          </a:p>
        </p:txBody>
      </p:sp>
      <p:pic>
        <p:nvPicPr>
          <p:cNvPr id="6" name="Picture 5" descr="COA_money.jpg"/>
          <p:cNvPicPr>
            <a:picLocks noChangeAspect="1"/>
          </p:cNvPicPr>
          <p:nvPr/>
        </p:nvPicPr>
        <p:blipFill>
          <a:blip r:embed="rId2" cstate="print"/>
          <a:stretch>
            <a:fillRect/>
          </a:stretch>
        </p:blipFill>
        <p:spPr>
          <a:xfrm>
            <a:off x="0" y="2247900"/>
            <a:ext cx="2057400" cy="1543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6" name="TextBox 5"/>
          <p:cNvSpPr txBox="1"/>
          <p:nvPr/>
        </p:nvSpPr>
        <p:spPr>
          <a:xfrm>
            <a:off x="1905000" y="1278850"/>
            <a:ext cx="6934200" cy="289310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100% reserves </a:t>
            </a:r>
            <a:r>
              <a:rPr lang="en-US" sz="2800" b="1" dirty="0" smtClean="0"/>
              <a:t>–</a:t>
            </a:r>
          </a:p>
          <a:p>
            <a:pPr algn="ctr"/>
            <a:r>
              <a:rPr lang="en-US" sz="2800" b="1" dirty="0" smtClean="0"/>
              <a:t>a system in which banks hold</a:t>
            </a:r>
          </a:p>
          <a:p>
            <a:pPr algn="ctr"/>
            <a:r>
              <a:rPr lang="en-US" sz="2800" b="1" dirty="0" smtClean="0"/>
              <a:t>all of their deposits as reserves</a:t>
            </a:r>
          </a:p>
          <a:p>
            <a:pPr algn="ctr"/>
            <a:endParaRPr lang="en-US" sz="1400" b="1" dirty="0" smtClean="0"/>
          </a:p>
          <a:p>
            <a:pPr algn="ctr"/>
            <a:r>
              <a:rPr lang="en-US" sz="2800" b="1" dirty="0" smtClean="0">
                <a:effectLst>
                  <a:outerShdw blurRad="38100" dist="38100" dir="2700000" algn="tl">
                    <a:srgbClr val="000000">
                      <a:alpha val="43137"/>
                    </a:srgbClr>
                  </a:outerShdw>
                </a:effectLst>
              </a:rPr>
              <a:t>fractional-reserve banking </a:t>
            </a:r>
            <a:r>
              <a:rPr lang="en-US" sz="2800" b="1" dirty="0" smtClean="0"/>
              <a:t>–</a:t>
            </a:r>
          </a:p>
          <a:p>
            <a:pPr algn="ctr"/>
            <a:r>
              <a:rPr lang="en-US" sz="2800" b="1" dirty="0" smtClean="0"/>
              <a:t>a system in which banks hold a</a:t>
            </a:r>
          </a:p>
          <a:p>
            <a:pPr algn="ctr"/>
            <a:r>
              <a:rPr lang="en-US" sz="2800" b="1" dirty="0" smtClean="0"/>
              <a:t>fraction of their deposits as reserves</a:t>
            </a:r>
          </a:p>
        </p:txBody>
      </p:sp>
      <p:sp>
        <p:nvSpPr>
          <p:cNvPr id="7" name="TextBox 6"/>
          <p:cNvSpPr txBox="1"/>
          <p:nvPr/>
        </p:nvSpPr>
        <p:spPr>
          <a:xfrm>
            <a:off x="0" y="1352550"/>
            <a:ext cx="2667000" cy="1200329"/>
          </a:xfrm>
          <a:prstGeom prst="rect">
            <a:avLst/>
          </a:prstGeom>
          <a:noFill/>
        </p:spPr>
        <p:txBody>
          <a:bodyPr wrap="square" rtlCol="0">
            <a:spAutoFit/>
          </a:bodyPr>
          <a:lstStyle/>
          <a:p>
            <a:pPr algn="ctr"/>
            <a:r>
              <a:rPr lang="en-US" sz="7200" b="1" dirty="0" smtClean="0">
                <a:solidFill>
                  <a:srgbClr val="FF0000"/>
                </a:solidFill>
                <a:effectLst>
                  <a:outerShdw blurRad="38100" dist="38100" dir="2700000" algn="tl">
                    <a:srgbClr val="000000">
                      <a:alpha val="43137"/>
                    </a:srgbClr>
                  </a:outerShdw>
                </a:effectLst>
              </a:rPr>
              <a:t>100%</a:t>
            </a:r>
            <a:endParaRPr lang="en-US" sz="7200" b="1" dirty="0" smtClean="0">
              <a:solidFill>
                <a:srgbClr val="FF0000"/>
              </a:solidFill>
            </a:endParaRPr>
          </a:p>
        </p:txBody>
      </p:sp>
      <p:sp>
        <p:nvSpPr>
          <p:cNvPr id="8" name="TextBox 7"/>
          <p:cNvSpPr txBox="1"/>
          <p:nvPr/>
        </p:nvSpPr>
        <p:spPr>
          <a:xfrm>
            <a:off x="0" y="2819221"/>
            <a:ext cx="2667000" cy="1200329"/>
          </a:xfrm>
          <a:prstGeom prst="rect">
            <a:avLst/>
          </a:prstGeom>
          <a:noFill/>
        </p:spPr>
        <p:txBody>
          <a:bodyPr wrap="square" rtlCol="0">
            <a:spAutoFit/>
          </a:bodyPr>
          <a:lstStyle/>
          <a:p>
            <a:pPr algn="ctr"/>
            <a:r>
              <a:rPr lang="en-US" sz="7200" b="1" dirty="0" smtClean="0">
                <a:solidFill>
                  <a:srgbClr val="FF0000"/>
                </a:solidFill>
                <a:effectLst>
                  <a:outerShdw blurRad="38100" dist="38100" dir="2700000" algn="tl">
                    <a:srgbClr val="000000">
                      <a:alpha val="43137"/>
                    </a:srgbClr>
                  </a:outerShdw>
                </a:effectLst>
              </a:rPr>
              <a:t>1/4</a:t>
            </a:r>
            <a:endParaRPr lang="en-US" sz="7200" b="1" dirty="0" smtClean="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4279" y="133350"/>
            <a:ext cx="502612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Warehouse</a:t>
            </a:r>
          </a:p>
        </p:txBody>
      </p:sp>
      <p:sp>
        <p:nvSpPr>
          <p:cNvPr id="21" name="Rectangle 3"/>
          <p:cNvSpPr txBox="1">
            <a:spLocks noChangeArrowheads="1"/>
          </p:cNvSpPr>
          <p:nvPr/>
        </p:nvSpPr>
        <p:spPr bwMode="auto">
          <a:xfrm>
            <a:off x="609600" y="1238250"/>
            <a:ext cx="8382000" cy="36195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r>
              <a:rPr lang="en-US" sz="2800" b="1" dirty="0" smtClean="0"/>
              <a:t>Assets</a:t>
            </a:r>
            <a:r>
              <a:rPr lang="en-US" sz="2800" b="1" dirty="0"/>
              <a:t>			</a:t>
            </a:r>
            <a:r>
              <a:rPr lang="en-US" sz="2800" b="1" dirty="0" smtClean="0"/>
              <a:t>	Liabilities</a:t>
            </a:r>
            <a:r>
              <a:rPr lang="en-US" sz="2800" b="1" u="sng" dirty="0" smtClean="0"/>
              <a:t> </a:t>
            </a:r>
            <a:endParaRPr lang="en-US" sz="2800" b="1" dirty="0"/>
          </a:p>
          <a:p>
            <a:pPr marL="447675" indent="-447675" eaLnBrk="1" hangingPunct="1">
              <a:spcBef>
                <a:spcPct val="20000"/>
              </a:spcBef>
              <a:buClr>
                <a:schemeClr val="accent1"/>
              </a:buClr>
              <a:buSzPct val="70000"/>
              <a:buFont typeface="Wingdings" pitchFamily="2" charset="2"/>
              <a:buNone/>
            </a:pPr>
            <a:r>
              <a:rPr lang="en-US" sz="2800" b="1" dirty="0" smtClean="0"/>
              <a:t>coins </a:t>
            </a:r>
            <a:r>
              <a:rPr lang="en-US" sz="2800" b="1" dirty="0"/>
              <a:t>in </a:t>
            </a:r>
            <a:r>
              <a:rPr lang="en-US" sz="2800" b="1" dirty="0" smtClean="0"/>
              <a:t>vault	$200		held </a:t>
            </a:r>
            <a:r>
              <a:rPr lang="en-US" sz="2800" b="1" dirty="0"/>
              <a:t>for </a:t>
            </a:r>
            <a:r>
              <a:rPr lang="en-US" sz="2800" b="1" dirty="0" smtClean="0"/>
              <a:t>Alice	$10</a:t>
            </a:r>
          </a:p>
          <a:p>
            <a:pPr marL="447675" indent="-447675" eaLnBrk="1" hangingPunct="1">
              <a:spcBef>
                <a:spcPct val="20000"/>
              </a:spcBef>
              <a:buClr>
                <a:schemeClr val="accent1"/>
              </a:buClr>
              <a:buSzPct val="70000"/>
              <a:buFont typeface="Wingdings" pitchFamily="2" charset="2"/>
              <a:buNone/>
            </a:pPr>
            <a:r>
              <a:rPr lang="en-US" sz="2800" b="1" dirty="0" smtClean="0"/>
              <a:t>	</a:t>
            </a:r>
            <a:r>
              <a:rPr lang="en-US" sz="2800" b="1" dirty="0"/>
              <a:t>					</a:t>
            </a:r>
            <a:r>
              <a:rPr lang="en-US" sz="2800" b="1" dirty="0" smtClean="0"/>
              <a:t>held </a:t>
            </a:r>
            <a:r>
              <a:rPr lang="en-US" sz="2800" b="1" dirty="0"/>
              <a:t>for </a:t>
            </a:r>
            <a:r>
              <a:rPr lang="en-US" sz="2800" b="1" dirty="0" smtClean="0"/>
              <a:t>Bob		$10</a:t>
            </a:r>
          </a:p>
          <a:p>
            <a:pPr marL="447675" indent="-447675" eaLnBrk="1" hangingPunct="1">
              <a:spcBef>
                <a:spcPct val="20000"/>
              </a:spcBef>
              <a:buClr>
                <a:schemeClr val="accent1"/>
              </a:buClr>
              <a:buSzPct val="70000"/>
              <a:buFont typeface="Wingdings" pitchFamily="2" charset="2"/>
              <a:buNone/>
            </a:pPr>
            <a:r>
              <a:rPr lang="en-US" sz="2800" b="1" dirty="0" smtClean="0"/>
              <a:t>	</a:t>
            </a:r>
            <a:r>
              <a:rPr lang="en-US" sz="2800" b="1" dirty="0"/>
              <a:t>					</a:t>
            </a:r>
            <a:r>
              <a:rPr lang="en-US" sz="2800" b="1" dirty="0" smtClean="0"/>
              <a:t>held </a:t>
            </a:r>
            <a:r>
              <a:rPr lang="en-US" sz="2800" b="1" dirty="0"/>
              <a:t>for </a:t>
            </a:r>
            <a:r>
              <a:rPr lang="en-US" sz="2800" b="1" dirty="0" smtClean="0"/>
              <a:t>others	$</a:t>
            </a:r>
            <a:r>
              <a:rPr lang="en-US" sz="2800" b="1" dirty="0"/>
              <a:t>180</a:t>
            </a:r>
          </a:p>
          <a:p>
            <a:pPr marL="447675" indent="-447675" eaLnBrk="1" hangingPunct="1">
              <a:spcBef>
                <a:spcPct val="20000"/>
              </a:spcBef>
              <a:buClr>
                <a:schemeClr val="accent1"/>
              </a:buClr>
              <a:buSzPct val="70000"/>
              <a:buFont typeface="Wingdings" pitchFamily="2" charset="2"/>
              <a:buNone/>
            </a:pPr>
            <a:endParaRPr lang="en-US" sz="1400" b="1" dirty="0"/>
          </a:p>
          <a:p>
            <a:pPr marL="447675" indent="-447675" eaLnBrk="1" hangingPunct="1">
              <a:spcBef>
                <a:spcPct val="20000"/>
              </a:spcBef>
              <a:buClr>
                <a:schemeClr val="accent1"/>
              </a:buClr>
              <a:buSzPct val="70000"/>
              <a:buFont typeface="Wingdings" pitchFamily="2" charset="2"/>
              <a:buNone/>
            </a:pPr>
            <a:r>
              <a:rPr lang="en-US" sz="2800" b="1" dirty="0" smtClean="0"/>
              <a:t>May </a:t>
            </a:r>
            <a:r>
              <a:rPr lang="en-US" sz="2800" b="1" dirty="0"/>
              <a:t>well be chosen for </a:t>
            </a:r>
            <a:r>
              <a:rPr lang="en-US" sz="2800" b="1" i="1" dirty="0"/>
              <a:t>storage</a:t>
            </a:r>
            <a:r>
              <a:rPr lang="en-US" sz="2800" b="1" dirty="0"/>
              <a:t>.</a:t>
            </a:r>
          </a:p>
          <a:p>
            <a:pPr marL="447675" indent="-447675" eaLnBrk="1" hangingPunct="1">
              <a:spcBef>
                <a:spcPct val="20000"/>
              </a:spcBef>
              <a:buClr>
                <a:schemeClr val="accent1"/>
              </a:buClr>
              <a:buSzPct val="70000"/>
              <a:buFont typeface="Wingdings" pitchFamily="2" charset="2"/>
              <a:buNone/>
            </a:pPr>
            <a:endParaRPr lang="en-US" sz="1400" b="1" dirty="0" smtClean="0"/>
          </a:p>
          <a:p>
            <a:pPr marL="447675" indent="-447675" eaLnBrk="1" hangingPunct="1">
              <a:spcBef>
                <a:spcPct val="20000"/>
              </a:spcBef>
              <a:buClr>
                <a:schemeClr val="accent1"/>
              </a:buClr>
              <a:buSzPct val="70000"/>
              <a:buFont typeface="Wingdings" pitchFamily="2" charset="2"/>
              <a:buNone/>
            </a:pPr>
            <a:r>
              <a:rPr lang="en-US" sz="2800" b="1" dirty="0" smtClean="0"/>
              <a:t>Is </a:t>
            </a:r>
            <a:r>
              <a:rPr lang="en-US" sz="2800" b="1" dirty="0"/>
              <a:t>there a more economical alternative </a:t>
            </a:r>
            <a:r>
              <a:rPr lang="en-US" sz="2800" b="1" dirty="0" smtClean="0"/>
              <a:t>for </a:t>
            </a:r>
            <a:r>
              <a:rPr lang="en-US" sz="2800" b="1" i="1" dirty="0" smtClean="0"/>
              <a:t>payments</a:t>
            </a:r>
            <a:r>
              <a:rPr lang="en-US" sz="2800" b="1" dirty="0" smtClean="0"/>
              <a:t>?</a:t>
            </a:r>
            <a:endParaRPr lang="en-US" sz="2800" b="1" dirty="0"/>
          </a:p>
        </p:txBody>
      </p:sp>
      <p:cxnSp>
        <p:nvCxnSpPr>
          <p:cNvPr id="22" name="Straight Connector 21"/>
          <p:cNvCxnSpPr/>
          <p:nvPr/>
        </p:nvCxnSpPr>
        <p:spPr>
          <a:xfrm>
            <a:off x="685800" y="1733550"/>
            <a:ext cx="8077200" cy="1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618470" y="2456421"/>
            <a:ext cx="1447801" cy="2060"/>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7"/>
          <p:cNvSpPr>
            <a:spLocks noChangeArrowheads="1"/>
          </p:cNvSpPr>
          <p:nvPr/>
        </p:nvSpPr>
        <p:spPr bwMode="auto">
          <a:xfrm>
            <a:off x="3352799" y="1581150"/>
            <a:ext cx="931333" cy="838200"/>
          </a:xfrm>
          <a:prstGeom prst="ellipse">
            <a:avLst/>
          </a:prstGeom>
          <a:noFill/>
          <a:ln w="38100">
            <a:solidFill>
              <a:srgbClr val="CC3300"/>
            </a:solidFill>
            <a:round/>
            <a:headEnd/>
            <a:tailEnd/>
          </a:ln>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09600" y="1238250"/>
            <a:ext cx="8382000" cy="36195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r>
              <a:rPr lang="en-US" sz="2800" b="1" dirty="0" smtClean="0"/>
              <a:t>Assets</a:t>
            </a:r>
            <a:r>
              <a:rPr lang="en-US" sz="2800" b="1" dirty="0"/>
              <a:t>			</a:t>
            </a:r>
            <a:r>
              <a:rPr lang="en-US" sz="2800" b="1" dirty="0" smtClean="0"/>
              <a:t>	Liabilities</a:t>
            </a:r>
            <a:r>
              <a:rPr lang="en-US" sz="2800" b="1" u="sng" dirty="0" smtClean="0"/>
              <a:t> </a:t>
            </a:r>
            <a:endParaRPr lang="en-US" sz="2800" b="1" dirty="0"/>
          </a:p>
          <a:p>
            <a:pPr marL="447675" indent="-447675" eaLnBrk="1" hangingPunct="1">
              <a:spcBef>
                <a:spcPct val="20000"/>
              </a:spcBef>
              <a:buClr>
                <a:schemeClr val="accent1"/>
              </a:buClr>
              <a:buSzPct val="70000"/>
              <a:buFont typeface="Wingdings" pitchFamily="2" charset="2"/>
              <a:buNone/>
            </a:pPr>
            <a:r>
              <a:rPr lang="en-US" sz="2800" b="1" dirty="0" smtClean="0"/>
              <a:t>coins </a:t>
            </a:r>
            <a:r>
              <a:rPr lang="en-US" sz="2800" b="1" dirty="0"/>
              <a:t>in </a:t>
            </a:r>
            <a:r>
              <a:rPr lang="en-US" sz="2800" b="1" dirty="0" smtClean="0"/>
              <a:t>vault	$40		held </a:t>
            </a:r>
            <a:r>
              <a:rPr lang="en-US" sz="2800" b="1" dirty="0"/>
              <a:t>for </a:t>
            </a:r>
            <a:r>
              <a:rPr lang="en-US" sz="2800" b="1" dirty="0" smtClean="0"/>
              <a:t>Alice	$10</a:t>
            </a:r>
          </a:p>
          <a:p>
            <a:pPr marL="447675" indent="-447675" eaLnBrk="1" hangingPunct="1">
              <a:spcBef>
                <a:spcPct val="20000"/>
              </a:spcBef>
              <a:buClr>
                <a:schemeClr val="accent1"/>
              </a:buClr>
              <a:buSzPct val="70000"/>
              <a:buFont typeface="Wingdings" pitchFamily="2" charset="2"/>
              <a:buNone/>
            </a:pPr>
            <a:r>
              <a:rPr lang="en-US" sz="2800" b="1" dirty="0" smtClean="0"/>
              <a:t>loans, bills		$160</a:t>
            </a:r>
            <a:r>
              <a:rPr lang="en-US" sz="2800" b="1" dirty="0"/>
              <a:t>		</a:t>
            </a:r>
            <a:r>
              <a:rPr lang="en-US" sz="2800" b="1" dirty="0" smtClean="0"/>
              <a:t>held </a:t>
            </a:r>
            <a:r>
              <a:rPr lang="en-US" sz="2800" b="1" dirty="0"/>
              <a:t>for </a:t>
            </a:r>
            <a:r>
              <a:rPr lang="en-US" sz="2800" b="1" dirty="0" smtClean="0"/>
              <a:t>Bob		$10</a:t>
            </a:r>
          </a:p>
          <a:p>
            <a:pPr marL="447675" indent="-447675" eaLnBrk="1" hangingPunct="1">
              <a:spcBef>
                <a:spcPct val="20000"/>
              </a:spcBef>
              <a:buClr>
                <a:schemeClr val="accent1"/>
              </a:buClr>
              <a:buSzPct val="70000"/>
              <a:buFont typeface="Wingdings" pitchFamily="2" charset="2"/>
              <a:buNone/>
            </a:pPr>
            <a:r>
              <a:rPr lang="en-US" sz="2800" b="1" dirty="0" smtClean="0"/>
              <a:t>	</a:t>
            </a:r>
            <a:r>
              <a:rPr lang="en-US" sz="2800" b="1" dirty="0"/>
              <a:t>					</a:t>
            </a:r>
            <a:r>
              <a:rPr lang="en-US" sz="2800" b="1" dirty="0" smtClean="0"/>
              <a:t>held </a:t>
            </a:r>
            <a:r>
              <a:rPr lang="en-US" sz="2800" b="1" dirty="0"/>
              <a:t>for </a:t>
            </a:r>
            <a:r>
              <a:rPr lang="en-US" sz="2800" b="1" dirty="0" smtClean="0"/>
              <a:t>others	$</a:t>
            </a:r>
            <a:r>
              <a:rPr lang="en-US" sz="2800" b="1" dirty="0"/>
              <a:t>180</a:t>
            </a:r>
          </a:p>
          <a:p>
            <a:pPr marL="447675" indent="-447675" eaLnBrk="1" hangingPunct="1">
              <a:spcBef>
                <a:spcPct val="20000"/>
              </a:spcBef>
              <a:buClr>
                <a:schemeClr val="accent1"/>
              </a:buClr>
              <a:buSzPct val="70000"/>
              <a:buFont typeface="Wingdings" pitchFamily="2" charset="2"/>
              <a:buNone/>
            </a:pPr>
            <a:endParaRPr lang="en-US" sz="1400" b="1" dirty="0"/>
          </a:p>
          <a:p>
            <a:pPr marL="447675" indent="-447675" eaLnBrk="1" hangingPunct="1">
              <a:spcBef>
                <a:spcPct val="20000"/>
              </a:spcBef>
              <a:buClr>
                <a:schemeClr val="accent1"/>
              </a:buClr>
              <a:buSzPct val="70000"/>
              <a:buFont typeface="Wingdings" pitchFamily="2" charset="2"/>
              <a:buNone/>
            </a:pPr>
            <a:r>
              <a:rPr lang="en-US" sz="2800" b="1" dirty="0" smtClean="0"/>
              <a:t>Advantages to the bank?		Can earn interest.</a:t>
            </a:r>
            <a:endParaRPr lang="en-US" sz="2800" b="1" dirty="0"/>
          </a:p>
          <a:p>
            <a:pPr marL="447675" indent="-447675" eaLnBrk="1" hangingPunct="1">
              <a:spcBef>
                <a:spcPct val="20000"/>
              </a:spcBef>
              <a:buClr>
                <a:schemeClr val="accent1"/>
              </a:buClr>
              <a:buSzPct val="70000"/>
              <a:buFont typeface="Wingdings" pitchFamily="2" charset="2"/>
              <a:buNone/>
            </a:pPr>
            <a:endParaRPr lang="en-US" sz="1400" b="1" dirty="0" smtClean="0"/>
          </a:p>
          <a:p>
            <a:pPr marL="447675" indent="-447675" eaLnBrk="1" hangingPunct="1">
              <a:spcBef>
                <a:spcPct val="20000"/>
              </a:spcBef>
              <a:buClr>
                <a:schemeClr val="accent1"/>
              </a:buClr>
              <a:buSzPct val="70000"/>
              <a:buFont typeface="Wingdings" pitchFamily="2" charset="2"/>
              <a:buNone/>
            </a:pPr>
            <a:r>
              <a:rPr lang="en-US" sz="2800" b="1" dirty="0" smtClean="0"/>
              <a:t>Advantages to the customers?	Bank can pay interest.</a:t>
            </a:r>
            <a:endParaRPr lang="en-US" sz="2800" b="1" dirty="0"/>
          </a:p>
        </p:txBody>
      </p:sp>
      <p:cxnSp>
        <p:nvCxnSpPr>
          <p:cNvPr id="4" name="Straight Connector 3"/>
          <p:cNvCxnSpPr/>
          <p:nvPr/>
        </p:nvCxnSpPr>
        <p:spPr>
          <a:xfrm rot="5400000">
            <a:off x="3618470" y="2456421"/>
            <a:ext cx="1447801" cy="206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7"/>
          <p:cNvSpPr>
            <a:spLocks noChangeArrowheads="1"/>
          </p:cNvSpPr>
          <p:nvPr/>
        </p:nvSpPr>
        <p:spPr bwMode="auto">
          <a:xfrm>
            <a:off x="3352800" y="1657350"/>
            <a:ext cx="761999" cy="685800"/>
          </a:xfrm>
          <a:prstGeom prst="ellipse">
            <a:avLst/>
          </a:prstGeom>
          <a:noFill/>
          <a:ln w="38100">
            <a:solidFill>
              <a:srgbClr val="CC3300"/>
            </a:solidFill>
            <a:round/>
            <a:headEnd/>
            <a:tailEnd/>
          </a:ln>
        </p:spPr>
        <p:txBody>
          <a:bodyPr wrap="none" anchor="ctr"/>
          <a:lstStyle/>
          <a:p>
            <a:endParaRPr lang="en-US"/>
          </a:p>
        </p:txBody>
      </p:sp>
      <p:sp>
        <p:nvSpPr>
          <p:cNvPr id="6" name="TextBox 5"/>
          <p:cNvSpPr txBox="1"/>
          <p:nvPr/>
        </p:nvSpPr>
        <p:spPr>
          <a:xfrm>
            <a:off x="1404772" y="133350"/>
            <a:ext cx="621522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a:t>
            </a:r>
          </a:p>
        </p:txBody>
      </p:sp>
      <p:cxnSp>
        <p:nvCxnSpPr>
          <p:cNvPr id="12" name="Straight Connector 11"/>
          <p:cNvCxnSpPr/>
          <p:nvPr/>
        </p:nvCxnSpPr>
        <p:spPr>
          <a:xfrm>
            <a:off x="685800" y="1733550"/>
            <a:ext cx="8077200" cy="17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5000" y="1278850"/>
            <a:ext cx="72390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assets </a:t>
            </a:r>
            <a:r>
              <a:rPr lang="en-US" sz="2800" b="1" dirty="0" smtClean="0"/>
              <a:t>–</a:t>
            </a:r>
          </a:p>
          <a:p>
            <a:pPr algn="ctr"/>
            <a:r>
              <a:rPr lang="en-US" sz="2800" b="1" dirty="0" smtClean="0"/>
              <a:t>uses of funds; financial claim or piece of property that is a store of value</a:t>
            </a:r>
          </a:p>
          <a:p>
            <a:pPr algn="ctr"/>
            <a:endParaRPr lang="en-US" sz="1400" b="1" dirty="0" smtClean="0"/>
          </a:p>
          <a:p>
            <a:pPr algn="ctr"/>
            <a:endParaRPr lang="en-US" sz="1400" b="1" dirty="0" smtClean="0"/>
          </a:p>
          <a:p>
            <a:pPr algn="ctr"/>
            <a:r>
              <a:rPr lang="en-US" sz="2800" b="1" dirty="0" smtClean="0">
                <a:effectLst>
                  <a:outerShdw blurRad="38100" dist="38100" dir="2700000" algn="tl">
                    <a:srgbClr val="000000">
                      <a:alpha val="43137"/>
                    </a:srgbClr>
                  </a:outerShdw>
                </a:effectLst>
              </a:rPr>
              <a:t>liabilities </a:t>
            </a:r>
            <a:r>
              <a:rPr lang="en-US" sz="2800" b="1" dirty="0" smtClean="0"/>
              <a:t>–</a:t>
            </a:r>
          </a:p>
          <a:p>
            <a:pPr algn="ctr"/>
            <a:r>
              <a:rPr lang="en-US" sz="2800" b="1" dirty="0" smtClean="0"/>
              <a:t>sources of funds; IOUs or debts</a:t>
            </a:r>
          </a:p>
        </p:txBody>
      </p:sp>
      <p:pic>
        <p:nvPicPr>
          <p:cNvPr id="9" name="Picture 8" descr="gold-bars.jpg"/>
          <p:cNvPicPr>
            <a:picLocks noChangeAspect="1"/>
          </p:cNvPicPr>
          <p:nvPr/>
        </p:nvPicPr>
        <p:blipFill>
          <a:blip r:embed="rId2"/>
          <a:stretch>
            <a:fillRect/>
          </a:stretch>
        </p:blipFill>
        <p:spPr>
          <a:xfrm>
            <a:off x="304800" y="1276350"/>
            <a:ext cx="1828800" cy="1371600"/>
          </a:xfrm>
          <a:prstGeom prst="rect">
            <a:avLst/>
          </a:prstGeom>
          <a:ln>
            <a:solidFill>
              <a:schemeClr val="tx1"/>
            </a:solidFill>
          </a:ln>
        </p:spPr>
      </p:pic>
      <p:pic>
        <p:nvPicPr>
          <p:cNvPr id="12" name="Picture 11" descr="iou.png"/>
          <p:cNvPicPr>
            <a:picLocks noChangeAspect="1"/>
          </p:cNvPicPr>
          <p:nvPr/>
        </p:nvPicPr>
        <p:blipFill>
          <a:blip r:embed="rId3"/>
          <a:stretch>
            <a:fillRect/>
          </a:stretch>
        </p:blipFill>
        <p:spPr>
          <a:xfrm>
            <a:off x="304800" y="2800350"/>
            <a:ext cx="1828800" cy="1333144"/>
          </a:xfrm>
          <a:prstGeom prst="rect">
            <a:avLst/>
          </a:prstGeom>
          <a:ln>
            <a:solidFill>
              <a:schemeClr val="tx1"/>
            </a:solidFill>
          </a:ln>
        </p:spPr>
      </p:pic>
      <p:sp>
        <p:nvSpPr>
          <p:cNvPr id="13" name="TextBox 12"/>
          <p:cNvSpPr txBox="1"/>
          <p:nvPr/>
        </p:nvSpPr>
        <p:spPr>
          <a:xfrm>
            <a:off x="1820581" y="133350"/>
            <a:ext cx="51898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Balance Sheet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3350"/>
            <a:ext cx="731655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Warehouse Receipts</a:t>
            </a:r>
          </a:p>
        </p:txBody>
      </p:sp>
      <p:pic>
        <p:nvPicPr>
          <p:cNvPr id="3" name="Picture 5" descr="20_20base_obv_lg"/>
          <p:cNvPicPr>
            <a:picLocks noChangeAspect="1" noChangeArrowheads="1"/>
          </p:cNvPicPr>
          <p:nvPr/>
        </p:nvPicPr>
        <p:blipFill>
          <a:blip r:embed="rId2"/>
          <a:srcRect/>
          <a:stretch>
            <a:fillRect/>
          </a:stretch>
        </p:blipFill>
        <p:spPr bwMode="auto">
          <a:xfrm>
            <a:off x="228600" y="1520825"/>
            <a:ext cx="2514600" cy="1203325"/>
          </a:xfrm>
          <a:prstGeom prst="rect">
            <a:avLst/>
          </a:prstGeom>
          <a:noFill/>
          <a:ln w="9525">
            <a:noFill/>
            <a:miter lim="800000"/>
            <a:headEnd/>
            <a:tailEnd/>
          </a:ln>
        </p:spPr>
      </p:pic>
      <p:pic>
        <p:nvPicPr>
          <p:cNvPr id="4" name="Picture 4" descr="20_20base_rev_lg"/>
          <p:cNvPicPr>
            <a:picLocks noChangeAspect="1" noChangeArrowheads="1"/>
          </p:cNvPicPr>
          <p:nvPr/>
        </p:nvPicPr>
        <p:blipFill>
          <a:blip r:embed="rId3"/>
          <a:srcRect/>
          <a:stretch>
            <a:fillRect/>
          </a:stretch>
        </p:blipFill>
        <p:spPr bwMode="auto">
          <a:xfrm>
            <a:off x="2979420" y="1524000"/>
            <a:ext cx="5783580" cy="276606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33350"/>
            <a:ext cx="763600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Banknotes</a:t>
            </a:r>
          </a:p>
        </p:txBody>
      </p:sp>
      <p:pic>
        <p:nvPicPr>
          <p:cNvPr id="4" name="Picture 3" descr="banknote.png"/>
          <p:cNvPicPr>
            <a:picLocks noChangeAspect="1"/>
          </p:cNvPicPr>
          <p:nvPr/>
        </p:nvPicPr>
        <p:blipFill>
          <a:blip r:embed="rId2"/>
          <a:stretch>
            <a:fillRect/>
          </a:stretch>
        </p:blipFill>
        <p:spPr>
          <a:xfrm>
            <a:off x="2200275" y="962025"/>
            <a:ext cx="4581525" cy="2066925"/>
          </a:xfrm>
          <a:prstGeom prst="rect">
            <a:avLst/>
          </a:prstGeom>
        </p:spPr>
      </p:pic>
      <p:pic>
        <p:nvPicPr>
          <p:cNvPr id="5" name="Picture 4" descr="banknote_ireland.png"/>
          <p:cNvPicPr>
            <a:picLocks noChangeAspect="1"/>
          </p:cNvPicPr>
          <p:nvPr/>
        </p:nvPicPr>
        <p:blipFill>
          <a:blip r:embed="rId3"/>
          <a:stretch>
            <a:fillRect/>
          </a:stretch>
        </p:blipFill>
        <p:spPr>
          <a:xfrm>
            <a:off x="2667000" y="2967037"/>
            <a:ext cx="3743325" cy="21193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2133600" y="1352550"/>
            <a:ext cx="6934200" cy="3323987"/>
          </a:xfrm>
          <a:prstGeom prst="rect">
            <a:avLst/>
          </a:prstGeom>
          <a:noFill/>
        </p:spPr>
        <p:txBody>
          <a:bodyPr wrap="square" rtlCol="0">
            <a:spAutoFit/>
          </a:bodyPr>
          <a:lstStyle/>
          <a:p>
            <a:r>
              <a:rPr lang="en-US" sz="2800" b="1" u="sng" dirty="0" smtClean="0"/>
              <a:t>Benefits</a:t>
            </a:r>
          </a:p>
          <a:p>
            <a:pPr>
              <a:buFont typeface="Arial" pitchFamily="34" charset="0"/>
              <a:buChar char="•"/>
            </a:pPr>
            <a:r>
              <a:rPr lang="en-US" sz="2800" b="1" dirty="0" smtClean="0"/>
              <a:t> bankers earn interest on assets</a:t>
            </a:r>
          </a:p>
          <a:p>
            <a:pPr>
              <a:buFont typeface="Arial" pitchFamily="34" charset="0"/>
              <a:buChar char="•"/>
            </a:pPr>
            <a:r>
              <a:rPr lang="en-US" sz="2800" b="1" dirty="0" smtClean="0"/>
              <a:t> customers may earn interest on deposits</a:t>
            </a:r>
          </a:p>
          <a:p>
            <a:r>
              <a:rPr lang="en-US" sz="2800" b="1" dirty="0" smtClean="0"/>
              <a:t>   (and not have to pay storage fee)</a:t>
            </a:r>
          </a:p>
          <a:p>
            <a:endParaRPr lang="en-US" sz="1400" b="1" dirty="0" smtClean="0"/>
          </a:p>
          <a:p>
            <a:r>
              <a:rPr lang="en-US" sz="2800" b="1" u="sng" dirty="0" smtClean="0"/>
              <a:t>Costs</a:t>
            </a:r>
          </a:p>
          <a:p>
            <a:pPr>
              <a:buFont typeface="Arial" pitchFamily="34" charset="0"/>
              <a:buChar char="•"/>
            </a:pPr>
            <a:r>
              <a:rPr lang="en-US" sz="2800" b="1" dirty="0" smtClean="0"/>
              <a:t> possible bank runs (liquidity)</a:t>
            </a:r>
          </a:p>
          <a:p>
            <a:pPr>
              <a:buFont typeface="Arial" pitchFamily="34" charset="0"/>
              <a:buChar char="•"/>
            </a:pPr>
            <a:r>
              <a:rPr lang="en-US" sz="2800" b="1" dirty="0" smtClean="0"/>
              <a:t> possible defaults on loans (solvency)</a:t>
            </a:r>
          </a:p>
        </p:txBody>
      </p:sp>
      <p:sp>
        <p:nvSpPr>
          <p:cNvPr id="4" name="TextBox 3"/>
          <p:cNvSpPr txBox="1"/>
          <p:nvPr/>
        </p:nvSpPr>
        <p:spPr>
          <a:xfrm>
            <a:off x="76200" y="1504950"/>
            <a:ext cx="1905000" cy="1200329"/>
          </a:xfrm>
          <a:prstGeom prst="rect">
            <a:avLst/>
          </a:prstGeom>
          <a:noFill/>
        </p:spPr>
        <p:txBody>
          <a:bodyPr wrap="square" rtlCol="0">
            <a:spAutoFit/>
          </a:bodyPr>
          <a:lstStyle/>
          <a:p>
            <a:pPr algn="ctr"/>
            <a:r>
              <a:rPr lang="en-US" sz="7200" b="1" dirty="0" smtClean="0">
                <a:solidFill>
                  <a:srgbClr val="FF0000"/>
                </a:solidFill>
                <a:effectLst>
                  <a:outerShdw blurRad="38100" dist="38100" dir="2700000" algn="tl">
                    <a:srgbClr val="000000">
                      <a:alpha val="43137"/>
                    </a:srgbClr>
                  </a:outerShdw>
                </a:effectLst>
              </a:rPr>
              <a:t>1/4</a:t>
            </a:r>
            <a:endParaRPr lang="en-US" sz="7200" b="1" dirty="0" smtClean="0">
              <a:solidFill>
                <a:srgbClr val="FF0000"/>
              </a:solidFill>
            </a:endParaRPr>
          </a:p>
        </p:txBody>
      </p:sp>
      <p:pic>
        <p:nvPicPr>
          <p:cNvPr id="5" name="Picture 4" descr="COA_money.jpg"/>
          <p:cNvPicPr>
            <a:picLocks noChangeAspect="1"/>
          </p:cNvPicPr>
          <p:nvPr/>
        </p:nvPicPr>
        <p:blipFill>
          <a:blip r:embed="rId2" cstate="print"/>
          <a:stretch>
            <a:fillRect/>
          </a:stretch>
        </p:blipFill>
        <p:spPr>
          <a:xfrm>
            <a:off x="0" y="2724150"/>
            <a:ext cx="2057400" cy="15430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2057400" y="1848981"/>
            <a:ext cx="6934200" cy="2246769"/>
          </a:xfrm>
          <a:prstGeom prst="rect">
            <a:avLst/>
          </a:prstGeom>
          <a:noFill/>
        </p:spPr>
        <p:txBody>
          <a:bodyPr wrap="square" rtlCol="0">
            <a:spAutoFit/>
          </a:bodyPr>
          <a:lstStyle/>
          <a:p>
            <a:pPr algn="ctr"/>
            <a:r>
              <a:rPr lang="en-US" sz="2800" b="1" dirty="0" smtClean="0"/>
              <a:t>Fractional reserve banking operates on the premise that only a small fraction of outstanding depositors (or banknote holders) will want to withdraw their money (or redeem their banknotes) at any given time.</a:t>
            </a:r>
          </a:p>
        </p:txBody>
      </p:sp>
      <p:sp>
        <p:nvSpPr>
          <p:cNvPr id="5" name="TextBox 4"/>
          <p:cNvSpPr txBox="1"/>
          <p:nvPr/>
        </p:nvSpPr>
        <p:spPr>
          <a:xfrm>
            <a:off x="76200" y="1504950"/>
            <a:ext cx="1905000" cy="1200329"/>
          </a:xfrm>
          <a:prstGeom prst="rect">
            <a:avLst/>
          </a:prstGeom>
          <a:noFill/>
        </p:spPr>
        <p:txBody>
          <a:bodyPr wrap="square" rtlCol="0">
            <a:spAutoFit/>
          </a:bodyPr>
          <a:lstStyle/>
          <a:p>
            <a:pPr algn="ctr"/>
            <a:r>
              <a:rPr lang="en-US" sz="7200" b="1" dirty="0" smtClean="0">
                <a:solidFill>
                  <a:srgbClr val="FF0000"/>
                </a:solidFill>
                <a:effectLst>
                  <a:outerShdw blurRad="38100" dist="38100" dir="2700000" algn="tl">
                    <a:srgbClr val="000000">
                      <a:alpha val="43137"/>
                    </a:srgbClr>
                  </a:outerShdw>
                </a:effectLst>
              </a:rPr>
              <a:t>1/4</a:t>
            </a:r>
            <a:endParaRPr lang="en-US" sz="7200" b="1" dirty="0" smtClean="0">
              <a:solidFill>
                <a:srgbClr val="FF0000"/>
              </a:solidFill>
            </a:endParaRPr>
          </a:p>
        </p:txBody>
      </p:sp>
      <p:pic>
        <p:nvPicPr>
          <p:cNvPr id="6" name="Picture 5" descr="COA_money.jpg"/>
          <p:cNvPicPr>
            <a:picLocks noChangeAspect="1"/>
          </p:cNvPicPr>
          <p:nvPr/>
        </p:nvPicPr>
        <p:blipFill>
          <a:blip r:embed="rId2" cstate="print"/>
          <a:stretch>
            <a:fillRect/>
          </a:stretch>
        </p:blipFill>
        <p:spPr>
          <a:xfrm>
            <a:off x="0" y="2724150"/>
            <a:ext cx="2057400" cy="15430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1981200" y="1047750"/>
            <a:ext cx="5334000" cy="2246769"/>
          </a:xfrm>
          <a:prstGeom prst="rect">
            <a:avLst/>
          </a:prstGeom>
          <a:noFill/>
        </p:spPr>
        <p:txBody>
          <a:bodyPr wrap="square" rtlCol="0">
            <a:spAutoFit/>
          </a:bodyPr>
          <a:lstStyle/>
          <a:p>
            <a:r>
              <a:rPr lang="en-US" sz="2800" b="1" u="sng" dirty="0" smtClean="0"/>
              <a:t>Examples of fractional reserves</a:t>
            </a:r>
          </a:p>
          <a:p>
            <a:pPr>
              <a:buFont typeface="Arial" pitchFamily="34" charset="0"/>
              <a:buChar char="•"/>
            </a:pPr>
            <a:r>
              <a:rPr lang="en-US" sz="2800" b="1" dirty="0" smtClean="0"/>
              <a:t> airline tickets</a:t>
            </a:r>
          </a:p>
          <a:p>
            <a:pPr>
              <a:buFont typeface="Arial" pitchFamily="34" charset="0"/>
              <a:buChar char="•"/>
            </a:pPr>
            <a:r>
              <a:rPr lang="en-US" sz="2800" b="1" dirty="0" smtClean="0"/>
              <a:t> parking spaces at GMU</a:t>
            </a:r>
          </a:p>
          <a:p>
            <a:pPr>
              <a:buFont typeface="Arial" pitchFamily="34" charset="0"/>
              <a:buChar char="•"/>
            </a:pPr>
            <a:r>
              <a:rPr lang="en-US" sz="2800" b="1" dirty="0" smtClean="0"/>
              <a:t> telephone system</a:t>
            </a:r>
          </a:p>
          <a:p>
            <a:pPr>
              <a:buFont typeface="Arial" pitchFamily="34" charset="0"/>
              <a:buChar char="•"/>
            </a:pPr>
            <a:r>
              <a:rPr lang="en-US" sz="2800" b="1" dirty="0" smtClean="0"/>
              <a:t> cafeteria food/meal plans</a:t>
            </a:r>
          </a:p>
        </p:txBody>
      </p:sp>
      <p:pic>
        <p:nvPicPr>
          <p:cNvPr id="7" name="Picture 6" descr="airplane.png"/>
          <p:cNvPicPr>
            <a:picLocks noChangeAspect="1"/>
          </p:cNvPicPr>
          <p:nvPr/>
        </p:nvPicPr>
        <p:blipFill>
          <a:blip r:embed="rId2"/>
          <a:stretch>
            <a:fillRect/>
          </a:stretch>
        </p:blipFill>
        <p:spPr>
          <a:xfrm>
            <a:off x="228600" y="3670788"/>
            <a:ext cx="2286000" cy="1186962"/>
          </a:xfrm>
          <a:prstGeom prst="rect">
            <a:avLst/>
          </a:prstGeom>
        </p:spPr>
      </p:pic>
      <p:pic>
        <p:nvPicPr>
          <p:cNvPr id="8" name="Picture 7" descr="parking.gif"/>
          <p:cNvPicPr>
            <a:picLocks noChangeAspect="1"/>
          </p:cNvPicPr>
          <p:nvPr/>
        </p:nvPicPr>
        <p:blipFill>
          <a:blip r:embed="rId3"/>
          <a:stretch>
            <a:fillRect/>
          </a:stretch>
        </p:blipFill>
        <p:spPr>
          <a:xfrm>
            <a:off x="2734057" y="3409950"/>
            <a:ext cx="1609343" cy="1463040"/>
          </a:xfrm>
          <a:prstGeom prst="rect">
            <a:avLst/>
          </a:prstGeom>
          <a:ln>
            <a:solidFill>
              <a:schemeClr val="tx1"/>
            </a:solidFill>
          </a:ln>
        </p:spPr>
      </p:pic>
      <p:pic>
        <p:nvPicPr>
          <p:cNvPr id="9" name="Picture 8" descr="phone.png"/>
          <p:cNvPicPr>
            <a:picLocks noChangeAspect="1"/>
          </p:cNvPicPr>
          <p:nvPr/>
        </p:nvPicPr>
        <p:blipFill>
          <a:blip r:embed="rId4"/>
          <a:stretch>
            <a:fillRect/>
          </a:stretch>
        </p:blipFill>
        <p:spPr>
          <a:xfrm>
            <a:off x="4876800" y="3409950"/>
            <a:ext cx="1828800" cy="1505024"/>
          </a:xfrm>
          <a:prstGeom prst="rect">
            <a:avLst/>
          </a:prstGeom>
        </p:spPr>
      </p:pic>
      <p:pic>
        <p:nvPicPr>
          <p:cNvPr id="10" name="Picture 9" descr="cafeteria_tray.png"/>
          <p:cNvPicPr>
            <a:picLocks noChangeAspect="1"/>
          </p:cNvPicPr>
          <p:nvPr/>
        </p:nvPicPr>
        <p:blipFill>
          <a:blip r:embed="rId5"/>
          <a:stretch>
            <a:fillRect/>
          </a:stretch>
        </p:blipFill>
        <p:spPr>
          <a:xfrm>
            <a:off x="6705600" y="3409950"/>
            <a:ext cx="2286000" cy="1492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2209800" y="1276350"/>
            <a:ext cx="6629400" cy="3539430"/>
          </a:xfrm>
          <a:prstGeom prst="rect">
            <a:avLst/>
          </a:prstGeom>
          <a:noFill/>
        </p:spPr>
        <p:txBody>
          <a:bodyPr wrap="square" rtlCol="0">
            <a:spAutoFit/>
          </a:bodyPr>
          <a:lstStyle/>
          <a:p>
            <a:pPr algn="ctr"/>
            <a:r>
              <a:rPr lang="en-US" sz="2800" b="1" dirty="0" smtClean="0"/>
              <a:t>Some economists favor 100% reserves.</a:t>
            </a:r>
          </a:p>
          <a:p>
            <a:pPr algn="ctr"/>
            <a:endParaRPr lang="en-US" sz="1400" b="1" dirty="0" smtClean="0"/>
          </a:p>
          <a:p>
            <a:pPr algn="ctr"/>
            <a:r>
              <a:rPr lang="en-US" sz="2800" b="1" dirty="0" smtClean="0"/>
              <a:t>Murray </a:t>
            </a:r>
            <a:r>
              <a:rPr lang="en-US" sz="2800" b="1" dirty="0" err="1" smtClean="0"/>
              <a:t>Rothbard</a:t>
            </a:r>
            <a:r>
              <a:rPr lang="en-US" sz="2800" b="1" dirty="0" smtClean="0"/>
              <a:t> favored 100% reserves because he believed fractional-reserve banking was fraud.</a:t>
            </a:r>
          </a:p>
          <a:p>
            <a:pPr algn="ctr"/>
            <a:endParaRPr lang="en-US" sz="1400" b="1" dirty="0" smtClean="0"/>
          </a:p>
          <a:p>
            <a:pPr algn="ctr"/>
            <a:r>
              <a:rPr lang="en-US" sz="2800" b="1" dirty="0" smtClean="0"/>
              <a:t>Milton Friedman favored 100% reserves because it would have made monetary policy more effective.</a:t>
            </a:r>
          </a:p>
        </p:txBody>
      </p:sp>
      <p:pic>
        <p:nvPicPr>
          <p:cNvPr id="6" name="Picture 5" descr="MurrayBW.jpg"/>
          <p:cNvPicPr>
            <a:picLocks noChangeAspect="1"/>
          </p:cNvPicPr>
          <p:nvPr/>
        </p:nvPicPr>
        <p:blipFill>
          <a:blip r:embed="rId2"/>
          <a:stretch>
            <a:fillRect/>
          </a:stretch>
        </p:blipFill>
        <p:spPr>
          <a:xfrm>
            <a:off x="228600" y="1581150"/>
            <a:ext cx="1906829" cy="2755392"/>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7" name="TextBox 6"/>
          <p:cNvSpPr txBox="1"/>
          <p:nvPr/>
        </p:nvSpPr>
        <p:spPr>
          <a:xfrm>
            <a:off x="2971800" y="1276350"/>
            <a:ext cx="6096000" cy="3323987"/>
          </a:xfrm>
          <a:prstGeom prst="rect">
            <a:avLst/>
          </a:prstGeom>
          <a:noFill/>
        </p:spPr>
        <p:txBody>
          <a:bodyPr wrap="square" rtlCol="0">
            <a:spAutoFit/>
          </a:bodyPr>
          <a:lstStyle/>
          <a:p>
            <a:pPr algn="ctr"/>
            <a:r>
              <a:rPr lang="en-US" sz="2800" b="1" dirty="0" smtClean="0"/>
              <a:t>Is fractional-reserve banking fraud?</a:t>
            </a:r>
          </a:p>
          <a:p>
            <a:pPr algn="ctr"/>
            <a:endParaRPr lang="en-US" sz="1400" b="1" dirty="0" smtClean="0"/>
          </a:p>
          <a:p>
            <a:pPr algn="ctr"/>
            <a:r>
              <a:rPr lang="en-US" sz="2800" b="1" dirty="0" err="1" smtClean="0"/>
              <a:t>Rothbard</a:t>
            </a:r>
            <a:r>
              <a:rPr lang="en-US" sz="2800" b="1" dirty="0" smtClean="0"/>
              <a:t> thinks it is fraud because people don’t realize their money is being lent out and the bank does not have enough reserves to cover obligations if everyone withdraws</a:t>
            </a:r>
          </a:p>
          <a:p>
            <a:pPr algn="ctr"/>
            <a:r>
              <a:rPr lang="en-US" sz="2800" b="1" dirty="0" smtClean="0"/>
              <a:t>(or redeems) at once.</a:t>
            </a:r>
          </a:p>
        </p:txBody>
      </p:sp>
      <p:grpSp>
        <p:nvGrpSpPr>
          <p:cNvPr id="9" name="Group 8"/>
          <p:cNvGrpSpPr/>
          <p:nvPr/>
        </p:nvGrpSpPr>
        <p:grpSpPr>
          <a:xfrm>
            <a:off x="152400" y="1123950"/>
            <a:ext cx="3021806" cy="3786188"/>
            <a:chOff x="152400" y="1123950"/>
            <a:chExt cx="3021806" cy="3786188"/>
          </a:xfrm>
        </p:grpSpPr>
        <p:pic>
          <p:nvPicPr>
            <p:cNvPr id="6" name="Picture 5" descr="fraud.png"/>
            <p:cNvPicPr>
              <a:picLocks noChangeAspect="1"/>
            </p:cNvPicPr>
            <p:nvPr/>
          </p:nvPicPr>
          <p:blipFill>
            <a:blip r:embed="rId2"/>
            <a:stretch>
              <a:fillRect/>
            </a:stretch>
          </p:blipFill>
          <p:spPr>
            <a:xfrm>
              <a:off x="152400" y="1123950"/>
              <a:ext cx="3021806" cy="3786188"/>
            </a:xfrm>
            <a:prstGeom prst="rect">
              <a:avLst/>
            </a:prstGeom>
          </p:spPr>
        </p:pic>
        <p:sp>
          <p:nvSpPr>
            <p:cNvPr id="8" name="TextBox 7"/>
            <p:cNvSpPr txBox="1"/>
            <p:nvPr/>
          </p:nvSpPr>
          <p:spPr>
            <a:xfrm>
              <a:off x="1524000" y="3714750"/>
              <a:ext cx="1447800" cy="523220"/>
            </a:xfrm>
            <a:prstGeom prst="rect">
              <a:avLst/>
            </a:prstGeom>
            <a:noFill/>
          </p:spPr>
          <p:txBody>
            <a:bodyPr wrap="square" rtlCol="0">
              <a:spAutoFit/>
            </a:bodyPr>
            <a:lstStyle/>
            <a:p>
              <a:pPr algn="ctr"/>
              <a:r>
                <a:rPr lang="en-US" sz="2800" b="1" dirty="0" smtClean="0"/>
                <a:t>Bank</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3048000" y="1276350"/>
            <a:ext cx="5791200" cy="3323987"/>
          </a:xfrm>
          <a:prstGeom prst="rect">
            <a:avLst/>
          </a:prstGeom>
          <a:noFill/>
        </p:spPr>
        <p:txBody>
          <a:bodyPr wrap="square" rtlCol="0">
            <a:spAutoFit/>
          </a:bodyPr>
          <a:lstStyle/>
          <a:p>
            <a:pPr algn="ctr"/>
            <a:r>
              <a:rPr lang="en-US" sz="2800" b="1" dirty="0" smtClean="0"/>
              <a:t>On the contrary, depositors do realize banks lend out money.</a:t>
            </a:r>
          </a:p>
          <a:p>
            <a:pPr algn="ctr"/>
            <a:endParaRPr lang="en-US" sz="1400" b="1" dirty="0" smtClean="0"/>
          </a:p>
          <a:p>
            <a:pPr algn="ctr"/>
            <a:r>
              <a:rPr lang="en-US" sz="2800" b="1" dirty="0" smtClean="0"/>
              <a:t>If banks did not lend out money, they wouldn’t be able to pay interest to depositors.  Instead, depositors would have to pay banks a storage fee to hold the money.</a:t>
            </a:r>
          </a:p>
        </p:txBody>
      </p:sp>
      <p:grpSp>
        <p:nvGrpSpPr>
          <p:cNvPr id="4" name="Group 3"/>
          <p:cNvGrpSpPr/>
          <p:nvPr/>
        </p:nvGrpSpPr>
        <p:grpSpPr>
          <a:xfrm>
            <a:off x="152400" y="1123950"/>
            <a:ext cx="3021806" cy="3786188"/>
            <a:chOff x="152400" y="1123950"/>
            <a:chExt cx="3021806" cy="3786188"/>
          </a:xfrm>
        </p:grpSpPr>
        <p:pic>
          <p:nvPicPr>
            <p:cNvPr id="5" name="Picture 4" descr="fraud.png"/>
            <p:cNvPicPr>
              <a:picLocks noChangeAspect="1"/>
            </p:cNvPicPr>
            <p:nvPr/>
          </p:nvPicPr>
          <p:blipFill>
            <a:blip r:embed="rId2"/>
            <a:stretch>
              <a:fillRect/>
            </a:stretch>
          </p:blipFill>
          <p:spPr>
            <a:xfrm>
              <a:off x="152400" y="1123950"/>
              <a:ext cx="3021806" cy="3786188"/>
            </a:xfrm>
            <a:prstGeom prst="rect">
              <a:avLst/>
            </a:prstGeom>
          </p:spPr>
        </p:pic>
        <p:sp>
          <p:nvSpPr>
            <p:cNvPr id="6" name="TextBox 5"/>
            <p:cNvSpPr txBox="1"/>
            <p:nvPr/>
          </p:nvSpPr>
          <p:spPr>
            <a:xfrm>
              <a:off x="1524000" y="3714750"/>
              <a:ext cx="1447800" cy="523220"/>
            </a:xfrm>
            <a:prstGeom prst="rect">
              <a:avLst/>
            </a:prstGeom>
            <a:noFill/>
          </p:spPr>
          <p:txBody>
            <a:bodyPr wrap="square" rtlCol="0">
              <a:spAutoFit/>
            </a:bodyPr>
            <a:lstStyle/>
            <a:p>
              <a:pPr algn="ctr"/>
              <a:r>
                <a:rPr lang="en-US" sz="2800" b="1" dirty="0" smtClean="0"/>
                <a:t>Bank</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4038600" y="1102876"/>
            <a:ext cx="4191000" cy="3754874"/>
          </a:xfrm>
          <a:prstGeom prst="rect">
            <a:avLst/>
          </a:prstGeom>
          <a:noFill/>
        </p:spPr>
        <p:txBody>
          <a:bodyPr wrap="square" rtlCol="0">
            <a:spAutoFit/>
          </a:bodyPr>
          <a:lstStyle/>
          <a:p>
            <a:pPr algn="ctr"/>
            <a:r>
              <a:rPr lang="en-US" sz="2800" b="1" dirty="0" smtClean="0"/>
              <a:t>Some other economists (like Jesus Huerta de Soto) believe they can prove logically that fractional-reserve banking is fraud.</a:t>
            </a:r>
          </a:p>
          <a:p>
            <a:pPr algn="ctr"/>
            <a:endParaRPr lang="en-US" sz="1400" b="1" dirty="0" smtClean="0"/>
          </a:p>
          <a:p>
            <a:pPr algn="ctr"/>
            <a:r>
              <a:rPr lang="en-US" sz="2800" b="1" dirty="0" smtClean="0"/>
              <a:t>See if you can spot the flaw in the analogous logic and the actual logic.</a:t>
            </a:r>
          </a:p>
        </p:txBody>
      </p:sp>
      <p:grpSp>
        <p:nvGrpSpPr>
          <p:cNvPr id="4" name="Group 3"/>
          <p:cNvGrpSpPr/>
          <p:nvPr/>
        </p:nvGrpSpPr>
        <p:grpSpPr>
          <a:xfrm>
            <a:off x="152400" y="1123950"/>
            <a:ext cx="3021806" cy="3786188"/>
            <a:chOff x="152400" y="1123950"/>
            <a:chExt cx="3021806" cy="3786188"/>
          </a:xfrm>
        </p:grpSpPr>
        <p:pic>
          <p:nvPicPr>
            <p:cNvPr id="5" name="Picture 4" descr="fraud.png"/>
            <p:cNvPicPr>
              <a:picLocks noChangeAspect="1"/>
            </p:cNvPicPr>
            <p:nvPr/>
          </p:nvPicPr>
          <p:blipFill>
            <a:blip r:embed="rId2"/>
            <a:stretch>
              <a:fillRect/>
            </a:stretch>
          </p:blipFill>
          <p:spPr>
            <a:xfrm>
              <a:off x="152400" y="1123950"/>
              <a:ext cx="3021806" cy="3786188"/>
            </a:xfrm>
            <a:prstGeom prst="rect">
              <a:avLst/>
            </a:prstGeom>
          </p:spPr>
        </p:pic>
        <p:sp>
          <p:nvSpPr>
            <p:cNvPr id="6" name="TextBox 5"/>
            <p:cNvSpPr txBox="1"/>
            <p:nvPr/>
          </p:nvSpPr>
          <p:spPr>
            <a:xfrm>
              <a:off x="1524000" y="3714750"/>
              <a:ext cx="1447800" cy="523220"/>
            </a:xfrm>
            <a:prstGeom prst="rect">
              <a:avLst/>
            </a:prstGeom>
            <a:noFill/>
          </p:spPr>
          <p:txBody>
            <a:bodyPr wrap="square" rtlCol="0">
              <a:spAutoFit/>
            </a:bodyPr>
            <a:lstStyle/>
            <a:p>
              <a:pPr algn="ctr"/>
              <a:r>
                <a:rPr lang="en-US" sz="2800" b="1" dirty="0" smtClean="0"/>
                <a:t>Bank</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9" name="Picture 12" descr="http://farm4.static.flickr.com/3126/2291699023_c05a67c1d4.jpg"/>
          <p:cNvPicPr>
            <a:picLocks noChangeAspect="1" noChangeArrowheads="1"/>
          </p:cNvPicPr>
          <p:nvPr/>
        </p:nvPicPr>
        <p:blipFill>
          <a:blip r:embed="rId2"/>
          <a:stretch>
            <a:fillRect/>
          </a:stretch>
        </p:blipFill>
        <p:spPr bwMode="auto">
          <a:xfrm>
            <a:off x="3477704" y="894195"/>
            <a:ext cx="1551496" cy="1296555"/>
          </a:xfrm>
          <a:prstGeom prst="rect">
            <a:avLst/>
          </a:prstGeom>
          <a:noFill/>
          <a:ln w="9525">
            <a:noFill/>
            <a:miter lim="800000"/>
            <a:headEnd/>
            <a:tailEnd/>
          </a:ln>
        </p:spPr>
      </p:pic>
      <p:sp>
        <p:nvSpPr>
          <p:cNvPr id="10" name="TextBox 4"/>
          <p:cNvSpPr txBox="1">
            <a:spLocks noChangeArrowheads="1"/>
          </p:cNvSpPr>
          <p:nvPr/>
        </p:nvSpPr>
        <p:spPr bwMode="auto">
          <a:xfrm>
            <a:off x="5105400" y="971550"/>
            <a:ext cx="3886201" cy="523220"/>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dog has four legs</a:t>
            </a:r>
            <a:r>
              <a:rPr lang="en-US" sz="2800" b="1" dirty="0" smtClean="0"/>
              <a:t>.</a:t>
            </a:r>
            <a:endParaRPr lang="en-US" sz="2800" b="1" dirty="0"/>
          </a:p>
        </p:txBody>
      </p:sp>
      <p:pic>
        <p:nvPicPr>
          <p:cNvPr id="15" name="Picture 14" descr="logic_models-300x279.jpg"/>
          <p:cNvPicPr>
            <a:picLocks noChangeAspect="1"/>
          </p:cNvPicPr>
          <p:nvPr/>
        </p:nvPicPr>
        <p:blipFill>
          <a:blip r:embed="rId3"/>
          <a:stretch>
            <a:fillRect/>
          </a:stretch>
        </p:blipFill>
        <p:spPr>
          <a:xfrm>
            <a:off x="266700" y="1666875"/>
            <a:ext cx="2857500" cy="2657475"/>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0581" y="133350"/>
            <a:ext cx="51898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Balance Sheet</a:t>
            </a:r>
          </a:p>
        </p:txBody>
      </p:sp>
      <p:graphicFrame>
        <p:nvGraphicFramePr>
          <p:cNvPr id="3" name="Table 2"/>
          <p:cNvGraphicFramePr>
            <a:graphicFrameLocks noGrp="1"/>
          </p:cNvGraphicFramePr>
          <p:nvPr/>
        </p:nvGraphicFramePr>
        <p:xfrm>
          <a:off x="1371600" y="1428750"/>
          <a:ext cx="6096000" cy="2590800"/>
        </p:xfrm>
        <a:graphic>
          <a:graphicData uri="http://schemas.openxmlformats.org/drawingml/2006/table">
            <a:tbl>
              <a:tblPr firstRow="1">
                <a:tableStyleId>{B301B821-A1FF-4177-AEE7-76D212191A09}</a:tableStyleId>
              </a:tblPr>
              <a:tblGrid>
                <a:gridCol w="3048000"/>
                <a:gridCol w="30480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borrowings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banknotes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other</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capital</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8" name="Picture 10" descr="http://static.zoovy.com/img/kraftyatkrafts/-/li_s492_cat_small.jpg"/>
          <p:cNvPicPr>
            <a:picLocks noChangeAspect="1" noChangeArrowheads="1"/>
          </p:cNvPicPr>
          <p:nvPr/>
        </p:nvPicPr>
        <p:blipFill>
          <a:blip r:embed="rId2"/>
          <a:stretch>
            <a:fillRect/>
          </a:stretch>
        </p:blipFill>
        <p:spPr bwMode="auto">
          <a:xfrm>
            <a:off x="3581400" y="2343150"/>
            <a:ext cx="1219200" cy="1219200"/>
          </a:xfrm>
          <a:prstGeom prst="rect">
            <a:avLst/>
          </a:prstGeom>
          <a:noFill/>
          <a:ln w="9525">
            <a:noFill/>
            <a:miter lim="800000"/>
            <a:headEnd/>
            <a:tailEnd/>
          </a:ln>
        </p:spPr>
      </p:pic>
      <p:pic>
        <p:nvPicPr>
          <p:cNvPr id="9" name="Picture 12" descr="http://farm4.static.flickr.com/3126/2291699023_c05a67c1d4.jpg"/>
          <p:cNvPicPr>
            <a:picLocks noChangeAspect="1" noChangeArrowheads="1"/>
          </p:cNvPicPr>
          <p:nvPr/>
        </p:nvPicPr>
        <p:blipFill>
          <a:blip r:embed="rId3"/>
          <a:stretch>
            <a:fillRect/>
          </a:stretch>
        </p:blipFill>
        <p:spPr bwMode="auto">
          <a:xfrm>
            <a:off x="3477704" y="894195"/>
            <a:ext cx="1551496" cy="1296555"/>
          </a:xfrm>
          <a:prstGeom prst="rect">
            <a:avLst/>
          </a:prstGeom>
          <a:noFill/>
          <a:ln w="9525">
            <a:noFill/>
            <a:miter lim="800000"/>
            <a:headEnd/>
            <a:tailEnd/>
          </a:ln>
        </p:spPr>
      </p:pic>
      <p:sp>
        <p:nvSpPr>
          <p:cNvPr id="10" name="TextBox 4"/>
          <p:cNvSpPr txBox="1">
            <a:spLocks noChangeArrowheads="1"/>
          </p:cNvSpPr>
          <p:nvPr/>
        </p:nvSpPr>
        <p:spPr bwMode="auto">
          <a:xfrm>
            <a:off x="5105400" y="971550"/>
            <a:ext cx="3886201" cy="1384995"/>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dog has four legs.</a:t>
            </a:r>
          </a:p>
          <a:p>
            <a:pPr marL="457200" indent="-457200">
              <a:buFontTx/>
              <a:buAutoNum type="arabicPeriod"/>
            </a:pPr>
            <a:endParaRPr lang="en-US" sz="2800" b="1" dirty="0"/>
          </a:p>
          <a:p>
            <a:pPr marL="457200" indent="-457200">
              <a:buFontTx/>
              <a:buAutoNum type="arabicPeriod"/>
            </a:pPr>
            <a:r>
              <a:rPr lang="en-US" sz="2800" b="1" dirty="0"/>
              <a:t>A cat has four legs</a:t>
            </a:r>
            <a:r>
              <a:rPr lang="en-US" sz="2800" b="1" dirty="0" smtClean="0"/>
              <a:t>.</a:t>
            </a:r>
            <a:endParaRPr lang="en-US" sz="2800" b="1" dirty="0"/>
          </a:p>
        </p:txBody>
      </p:sp>
      <p:pic>
        <p:nvPicPr>
          <p:cNvPr id="14" name="Picture 13" descr="logic_models-300x279.jpg"/>
          <p:cNvPicPr>
            <a:picLocks noChangeAspect="1"/>
          </p:cNvPicPr>
          <p:nvPr/>
        </p:nvPicPr>
        <p:blipFill>
          <a:blip r:embed="rId4"/>
          <a:stretch>
            <a:fillRect/>
          </a:stretch>
        </p:blipFill>
        <p:spPr>
          <a:xfrm>
            <a:off x="266700" y="1666875"/>
            <a:ext cx="2857500" cy="2657475"/>
          </a:xfrm>
          <a:prstGeom prst="rect">
            <a:avLst/>
          </a:prstGeom>
          <a:ln>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7" name="Picture 8" descr="http://www.spraypaintstencils.com/a-zlistings/goat2-image.gif"/>
          <p:cNvPicPr>
            <a:picLocks noChangeAspect="1" noChangeArrowheads="1"/>
          </p:cNvPicPr>
          <p:nvPr/>
        </p:nvPicPr>
        <p:blipFill>
          <a:blip r:embed="rId2"/>
          <a:stretch>
            <a:fillRect/>
          </a:stretch>
        </p:blipFill>
        <p:spPr bwMode="auto">
          <a:xfrm>
            <a:off x="3439218" y="3657672"/>
            <a:ext cx="1742382" cy="1352478"/>
          </a:xfrm>
          <a:prstGeom prst="rect">
            <a:avLst/>
          </a:prstGeom>
          <a:noFill/>
          <a:ln w="9525">
            <a:noFill/>
            <a:miter lim="800000"/>
            <a:headEnd/>
            <a:tailEnd/>
          </a:ln>
        </p:spPr>
      </p:pic>
      <p:pic>
        <p:nvPicPr>
          <p:cNvPr id="8" name="Picture 10" descr="http://static.zoovy.com/img/kraftyatkrafts/-/li_s492_cat_small.jpg"/>
          <p:cNvPicPr>
            <a:picLocks noChangeAspect="1" noChangeArrowheads="1"/>
          </p:cNvPicPr>
          <p:nvPr/>
        </p:nvPicPr>
        <p:blipFill>
          <a:blip r:embed="rId3"/>
          <a:stretch>
            <a:fillRect/>
          </a:stretch>
        </p:blipFill>
        <p:spPr bwMode="auto">
          <a:xfrm>
            <a:off x="3581400" y="2343150"/>
            <a:ext cx="1219200" cy="1219200"/>
          </a:xfrm>
          <a:prstGeom prst="rect">
            <a:avLst/>
          </a:prstGeom>
          <a:noFill/>
          <a:ln w="9525">
            <a:noFill/>
            <a:miter lim="800000"/>
            <a:headEnd/>
            <a:tailEnd/>
          </a:ln>
        </p:spPr>
      </p:pic>
      <p:pic>
        <p:nvPicPr>
          <p:cNvPr id="9" name="Picture 12" descr="http://farm4.static.flickr.com/3126/2291699023_c05a67c1d4.jpg"/>
          <p:cNvPicPr>
            <a:picLocks noChangeAspect="1" noChangeArrowheads="1"/>
          </p:cNvPicPr>
          <p:nvPr/>
        </p:nvPicPr>
        <p:blipFill>
          <a:blip r:embed="rId4"/>
          <a:stretch>
            <a:fillRect/>
          </a:stretch>
        </p:blipFill>
        <p:spPr bwMode="auto">
          <a:xfrm>
            <a:off x="3477704" y="894195"/>
            <a:ext cx="1551496" cy="1296555"/>
          </a:xfrm>
          <a:prstGeom prst="rect">
            <a:avLst/>
          </a:prstGeom>
          <a:noFill/>
          <a:ln w="9525">
            <a:noFill/>
            <a:miter lim="800000"/>
            <a:headEnd/>
            <a:tailEnd/>
          </a:ln>
        </p:spPr>
      </p:pic>
      <p:sp>
        <p:nvSpPr>
          <p:cNvPr id="10" name="TextBox 4"/>
          <p:cNvSpPr txBox="1">
            <a:spLocks noChangeArrowheads="1"/>
          </p:cNvSpPr>
          <p:nvPr/>
        </p:nvSpPr>
        <p:spPr bwMode="auto">
          <a:xfrm>
            <a:off x="5105400" y="971550"/>
            <a:ext cx="3886201" cy="2677656"/>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dog has four legs.</a:t>
            </a:r>
          </a:p>
          <a:p>
            <a:pPr marL="457200" indent="-457200">
              <a:buFontTx/>
              <a:buAutoNum type="arabicPeriod"/>
            </a:pPr>
            <a:endParaRPr lang="en-US" sz="2800" b="1" dirty="0"/>
          </a:p>
          <a:p>
            <a:pPr marL="457200" indent="-457200">
              <a:buFontTx/>
              <a:buAutoNum type="arabicPeriod"/>
            </a:pPr>
            <a:r>
              <a:rPr lang="en-US" sz="2800" b="1" dirty="0"/>
              <a:t>A cat has four legs.</a:t>
            </a:r>
          </a:p>
          <a:p>
            <a:pPr marL="457200" indent="-457200">
              <a:buFontTx/>
              <a:buAutoNum type="arabicPeriod"/>
            </a:pPr>
            <a:endParaRPr lang="en-US" sz="2800" b="1" dirty="0" smtClean="0"/>
          </a:p>
          <a:p>
            <a:pPr marL="457200" indent="-457200">
              <a:buFontTx/>
              <a:buAutoNum type="arabicPeriod"/>
            </a:pPr>
            <a:r>
              <a:rPr lang="en-US" sz="2800" b="1" dirty="0" smtClean="0"/>
              <a:t>A </a:t>
            </a:r>
            <a:r>
              <a:rPr lang="en-US" sz="2800" b="1" dirty="0"/>
              <a:t>goat is </a:t>
            </a:r>
            <a:r>
              <a:rPr lang="en-US" sz="2800" b="1" dirty="0" smtClean="0"/>
              <a:t>neither</a:t>
            </a:r>
          </a:p>
          <a:p>
            <a:pPr marL="457200" indent="-457200"/>
            <a:r>
              <a:rPr lang="en-US" sz="2800" b="1" dirty="0" smtClean="0"/>
              <a:t>	a dog nor </a:t>
            </a:r>
            <a:r>
              <a:rPr lang="en-US" sz="2800" b="1" dirty="0"/>
              <a:t>a cat</a:t>
            </a:r>
            <a:r>
              <a:rPr lang="en-US" sz="2800" b="1" dirty="0" smtClean="0"/>
              <a:t>.</a:t>
            </a:r>
            <a:endParaRPr lang="en-US" sz="2800" b="1" dirty="0"/>
          </a:p>
        </p:txBody>
      </p:sp>
      <p:pic>
        <p:nvPicPr>
          <p:cNvPr id="14" name="Picture 13" descr="logic_models-300x279.jpg"/>
          <p:cNvPicPr>
            <a:picLocks noChangeAspect="1"/>
          </p:cNvPicPr>
          <p:nvPr/>
        </p:nvPicPr>
        <p:blipFill>
          <a:blip r:embed="rId5"/>
          <a:stretch>
            <a:fillRect/>
          </a:stretch>
        </p:blipFill>
        <p:spPr>
          <a:xfrm>
            <a:off x="266700" y="1666875"/>
            <a:ext cx="2857500" cy="2657475"/>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6" name="TextBox 4"/>
          <p:cNvSpPr txBox="1">
            <a:spLocks noChangeArrowheads="1"/>
          </p:cNvSpPr>
          <p:nvPr/>
        </p:nvSpPr>
        <p:spPr bwMode="auto">
          <a:xfrm>
            <a:off x="5105400" y="971550"/>
            <a:ext cx="4038600" cy="3970318"/>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dog has four legs.</a:t>
            </a:r>
          </a:p>
          <a:p>
            <a:pPr marL="457200" indent="-457200">
              <a:buFontTx/>
              <a:buAutoNum type="arabicPeriod"/>
            </a:pPr>
            <a:endParaRPr lang="en-US" sz="2800" b="1" dirty="0"/>
          </a:p>
          <a:p>
            <a:pPr marL="457200" indent="-457200">
              <a:buFontTx/>
              <a:buAutoNum type="arabicPeriod"/>
            </a:pPr>
            <a:r>
              <a:rPr lang="en-US" sz="2800" b="1" dirty="0"/>
              <a:t>A cat has four legs.</a:t>
            </a:r>
          </a:p>
          <a:p>
            <a:pPr marL="457200" indent="-457200">
              <a:buFontTx/>
              <a:buAutoNum type="arabicPeriod"/>
            </a:pPr>
            <a:endParaRPr lang="en-US" sz="2800" b="1" dirty="0" smtClean="0"/>
          </a:p>
          <a:p>
            <a:pPr marL="457200" indent="-457200">
              <a:buFontTx/>
              <a:buAutoNum type="arabicPeriod"/>
            </a:pPr>
            <a:r>
              <a:rPr lang="en-US" sz="2800" b="1" dirty="0" smtClean="0"/>
              <a:t>A </a:t>
            </a:r>
            <a:r>
              <a:rPr lang="en-US" sz="2800" b="1" dirty="0"/>
              <a:t>goat is </a:t>
            </a:r>
            <a:r>
              <a:rPr lang="en-US" sz="2800" b="1" dirty="0" smtClean="0"/>
              <a:t>neither</a:t>
            </a:r>
          </a:p>
          <a:p>
            <a:pPr marL="457200" indent="-457200"/>
            <a:r>
              <a:rPr lang="en-US" sz="2800" b="1" dirty="0" smtClean="0"/>
              <a:t>	a dog nor </a:t>
            </a:r>
            <a:r>
              <a:rPr lang="en-US" sz="2800" b="1" dirty="0"/>
              <a:t>a cat.</a:t>
            </a:r>
          </a:p>
          <a:p>
            <a:pPr marL="457200" indent="-457200"/>
            <a:r>
              <a:rPr lang="en-US" sz="2800" b="1" dirty="0"/>
              <a:t>	</a:t>
            </a:r>
          </a:p>
          <a:p>
            <a:pPr marL="457200" indent="-457200"/>
            <a:r>
              <a:rPr lang="en-US" sz="2800" b="1" dirty="0"/>
              <a:t>4. 	Therefore, a goat does not have four legs</a:t>
            </a:r>
            <a:r>
              <a:rPr lang="en-US" sz="2800" b="1" dirty="0" smtClean="0"/>
              <a:t>.</a:t>
            </a:r>
            <a:endParaRPr lang="en-US" sz="2800" b="1" dirty="0"/>
          </a:p>
        </p:txBody>
      </p:sp>
      <p:pic>
        <p:nvPicPr>
          <p:cNvPr id="7" name="Picture 8" descr="http://www.spraypaintstencils.com/a-zlistings/goat2-image.gif"/>
          <p:cNvPicPr>
            <a:picLocks noChangeAspect="1" noChangeArrowheads="1"/>
          </p:cNvPicPr>
          <p:nvPr/>
        </p:nvPicPr>
        <p:blipFill>
          <a:blip r:embed="rId2"/>
          <a:stretch>
            <a:fillRect/>
          </a:stretch>
        </p:blipFill>
        <p:spPr bwMode="auto">
          <a:xfrm>
            <a:off x="3439218" y="3657672"/>
            <a:ext cx="1742382" cy="1352478"/>
          </a:xfrm>
          <a:prstGeom prst="rect">
            <a:avLst/>
          </a:prstGeom>
          <a:noFill/>
          <a:ln w="9525">
            <a:noFill/>
            <a:miter lim="800000"/>
            <a:headEnd/>
            <a:tailEnd/>
          </a:ln>
        </p:spPr>
      </p:pic>
      <p:pic>
        <p:nvPicPr>
          <p:cNvPr id="8" name="Picture 10" descr="http://static.zoovy.com/img/kraftyatkrafts/-/li_s492_cat_small.jpg"/>
          <p:cNvPicPr>
            <a:picLocks noChangeAspect="1" noChangeArrowheads="1"/>
          </p:cNvPicPr>
          <p:nvPr/>
        </p:nvPicPr>
        <p:blipFill>
          <a:blip r:embed="rId3"/>
          <a:stretch>
            <a:fillRect/>
          </a:stretch>
        </p:blipFill>
        <p:spPr bwMode="auto">
          <a:xfrm>
            <a:off x="3581400" y="2343150"/>
            <a:ext cx="1219200" cy="1219200"/>
          </a:xfrm>
          <a:prstGeom prst="rect">
            <a:avLst/>
          </a:prstGeom>
          <a:noFill/>
          <a:ln w="9525">
            <a:noFill/>
            <a:miter lim="800000"/>
            <a:headEnd/>
            <a:tailEnd/>
          </a:ln>
        </p:spPr>
      </p:pic>
      <p:pic>
        <p:nvPicPr>
          <p:cNvPr id="9" name="Picture 12" descr="http://farm4.static.flickr.com/3126/2291699023_c05a67c1d4.jpg"/>
          <p:cNvPicPr>
            <a:picLocks noChangeAspect="1" noChangeArrowheads="1"/>
          </p:cNvPicPr>
          <p:nvPr/>
        </p:nvPicPr>
        <p:blipFill>
          <a:blip r:embed="rId4"/>
          <a:stretch>
            <a:fillRect/>
          </a:stretch>
        </p:blipFill>
        <p:spPr bwMode="auto">
          <a:xfrm>
            <a:off x="3477704" y="894195"/>
            <a:ext cx="1551496" cy="1296555"/>
          </a:xfrm>
          <a:prstGeom prst="rect">
            <a:avLst/>
          </a:prstGeom>
          <a:noFill/>
          <a:ln w="9525">
            <a:noFill/>
            <a:miter lim="800000"/>
            <a:headEnd/>
            <a:tailEnd/>
          </a:ln>
        </p:spPr>
      </p:pic>
      <p:pic>
        <p:nvPicPr>
          <p:cNvPr id="13" name="Picture 12" descr="logic_models-300x279.jpg"/>
          <p:cNvPicPr>
            <a:picLocks noChangeAspect="1"/>
          </p:cNvPicPr>
          <p:nvPr/>
        </p:nvPicPr>
        <p:blipFill>
          <a:blip r:embed="rId5"/>
          <a:stretch>
            <a:fillRect/>
          </a:stretch>
        </p:blipFill>
        <p:spPr>
          <a:xfrm>
            <a:off x="266700" y="1666875"/>
            <a:ext cx="2857500" cy="2657475"/>
          </a:xfrm>
          <a:prstGeom prst="rect">
            <a:avLst/>
          </a:prstGeom>
          <a:ln>
            <a:solidFill>
              <a:schemeClr val="tx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963632"/>
            <a:ext cx="5715000" cy="954107"/>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money </a:t>
            </a:r>
            <a:r>
              <a:rPr lang="en-US" sz="2800" b="1" dirty="0" smtClean="0"/>
              <a:t>warehouse contract </a:t>
            </a:r>
            <a:r>
              <a:rPr lang="en-US" sz="2800" b="1" dirty="0"/>
              <a:t>is legitimate</a:t>
            </a:r>
            <a:r>
              <a:rPr lang="en-US" sz="2800" b="1" dirty="0" smtClean="0"/>
              <a:t>.</a:t>
            </a:r>
            <a:endParaRPr lang="en-US" sz="2800" b="1" dirty="0"/>
          </a:p>
        </p:txBody>
      </p:sp>
      <p:sp>
        <p:nvSpPr>
          <p:cNvPr id="3" name="TextBox 2"/>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4" name="Picture 12" descr="money-bin-scrooge"/>
          <p:cNvPicPr>
            <a:picLocks noChangeAspect="1" noChangeArrowheads="1"/>
          </p:cNvPicPr>
          <p:nvPr/>
        </p:nvPicPr>
        <p:blipFill>
          <a:blip r:embed="rId2" cstate="print"/>
          <a:srcRect/>
          <a:stretch>
            <a:fillRect/>
          </a:stretch>
        </p:blipFill>
        <p:spPr bwMode="auto">
          <a:xfrm>
            <a:off x="2057400" y="1085850"/>
            <a:ext cx="1371600" cy="1028700"/>
          </a:xfrm>
          <a:prstGeom prst="rect">
            <a:avLst/>
          </a:prstGeom>
          <a:noFill/>
          <a:ln w="9525">
            <a:solidFill>
              <a:schemeClr val="tx1"/>
            </a:solidFill>
            <a:miter lim="800000"/>
            <a:headEnd/>
            <a:tailEnd/>
          </a:ln>
        </p:spPr>
      </p:pic>
      <p:pic>
        <p:nvPicPr>
          <p:cNvPr id="10" name="Picture 2" descr="http://ecx.images-amazon.com/images/I/41MW49RQ9WL.jpg"/>
          <p:cNvPicPr>
            <a:picLocks noChangeAspect="1" noChangeArrowheads="1"/>
          </p:cNvPicPr>
          <p:nvPr/>
        </p:nvPicPr>
        <p:blipFill>
          <a:blip r:embed="rId3"/>
          <a:srcRect/>
          <a:stretch>
            <a:fillRect/>
          </a:stretch>
        </p:blipFill>
        <p:spPr bwMode="auto">
          <a:xfrm>
            <a:off x="230432" y="1657350"/>
            <a:ext cx="1522168" cy="2286000"/>
          </a:xfrm>
          <a:prstGeom prst="rect">
            <a:avLst/>
          </a:prstGeom>
          <a:noFill/>
          <a:ln w="9525">
            <a:solidFill>
              <a:schemeClr val="tx1"/>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963632"/>
            <a:ext cx="5715000" cy="1815882"/>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money </a:t>
            </a:r>
            <a:r>
              <a:rPr lang="en-US" sz="2800" b="1" dirty="0" smtClean="0"/>
              <a:t>warehouse contract </a:t>
            </a:r>
            <a:r>
              <a:rPr lang="en-US" sz="2800" b="1" dirty="0"/>
              <a:t>is legitimate.</a:t>
            </a:r>
          </a:p>
          <a:p>
            <a:pPr marL="457200" indent="-457200">
              <a:buFontTx/>
              <a:buAutoNum type="arabicPeriod"/>
            </a:pPr>
            <a:r>
              <a:rPr lang="en-US" sz="2800" b="1" dirty="0" smtClean="0"/>
              <a:t>A </a:t>
            </a:r>
            <a:r>
              <a:rPr lang="en-US" sz="2800" b="1" dirty="0"/>
              <a:t>time deposit contract is legitimate</a:t>
            </a:r>
            <a:r>
              <a:rPr lang="en-US" sz="2800" b="1" dirty="0" smtClean="0"/>
              <a:t>.</a:t>
            </a:r>
            <a:endParaRPr lang="en-US" sz="2800" b="1" dirty="0"/>
          </a:p>
        </p:txBody>
      </p:sp>
      <p:sp>
        <p:nvSpPr>
          <p:cNvPr id="3" name="TextBox 2"/>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4" name="Picture 12" descr="money-bin-scrooge"/>
          <p:cNvPicPr>
            <a:picLocks noChangeAspect="1" noChangeArrowheads="1"/>
          </p:cNvPicPr>
          <p:nvPr/>
        </p:nvPicPr>
        <p:blipFill>
          <a:blip r:embed="rId2" cstate="print"/>
          <a:srcRect/>
          <a:stretch>
            <a:fillRect/>
          </a:stretch>
        </p:blipFill>
        <p:spPr bwMode="auto">
          <a:xfrm>
            <a:off x="2057400" y="1085850"/>
            <a:ext cx="1371600" cy="1028700"/>
          </a:xfrm>
          <a:prstGeom prst="rect">
            <a:avLst/>
          </a:prstGeom>
          <a:noFill/>
          <a:ln w="9525">
            <a:solidFill>
              <a:schemeClr val="tx1"/>
            </a:solidFill>
            <a:miter lim="800000"/>
            <a:headEnd/>
            <a:tailEnd/>
          </a:ln>
        </p:spPr>
      </p:pic>
      <p:pic>
        <p:nvPicPr>
          <p:cNvPr id="5" name="Picture 6" descr="http://www.intesasanpaolobank.al/web/pub/depozite_me_afat64.jpg"/>
          <p:cNvPicPr>
            <a:picLocks noChangeAspect="1" noChangeArrowheads="1"/>
          </p:cNvPicPr>
          <p:nvPr/>
        </p:nvPicPr>
        <p:blipFill>
          <a:blip r:embed="rId3"/>
          <a:srcRect/>
          <a:stretch>
            <a:fillRect/>
          </a:stretch>
        </p:blipFill>
        <p:spPr bwMode="auto">
          <a:xfrm>
            <a:off x="2209800" y="2266950"/>
            <a:ext cx="1143000" cy="1143000"/>
          </a:xfrm>
          <a:prstGeom prst="rect">
            <a:avLst/>
          </a:prstGeom>
          <a:noFill/>
          <a:ln w="9525">
            <a:solidFill>
              <a:schemeClr val="tx1"/>
            </a:solidFill>
            <a:miter lim="800000"/>
            <a:headEnd/>
            <a:tailEnd/>
          </a:ln>
        </p:spPr>
      </p:pic>
      <p:pic>
        <p:nvPicPr>
          <p:cNvPr id="10" name="Picture 2" descr="http://ecx.images-amazon.com/images/I/41MW49RQ9WL.jpg"/>
          <p:cNvPicPr>
            <a:picLocks noChangeAspect="1" noChangeArrowheads="1"/>
          </p:cNvPicPr>
          <p:nvPr/>
        </p:nvPicPr>
        <p:blipFill>
          <a:blip r:embed="rId4"/>
          <a:srcRect/>
          <a:stretch>
            <a:fillRect/>
          </a:stretch>
        </p:blipFill>
        <p:spPr bwMode="auto">
          <a:xfrm>
            <a:off x="230432" y="1657350"/>
            <a:ext cx="1522168" cy="2286000"/>
          </a:xfrm>
          <a:prstGeom prst="rect">
            <a:avLst/>
          </a:prstGeom>
          <a:noFill/>
          <a:ln w="9525">
            <a:solidFill>
              <a:schemeClr val="tx1"/>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963632"/>
            <a:ext cx="5715000" cy="3108543"/>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money </a:t>
            </a:r>
            <a:r>
              <a:rPr lang="en-US" sz="2800" b="1" dirty="0" smtClean="0"/>
              <a:t>warehouse contract </a:t>
            </a:r>
            <a:r>
              <a:rPr lang="en-US" sz="2800" b="1" dirty="0"/>
              <a:t>is legitimate.</a:t>
            </a:r>
          </a:p>
          <a:p>
            <a:pPr marL="457200" indent="-457200">
              <a:buFontTx/>
              <a:buAutoNum type="arabicPeriod"/>
            </a:pPr>
            <a:r>
              <a:rPr lang="en-US" sz="2800" b="1" dirty="0" smtClean="0"/>
              <a:t>A </a:t>
            </a:r>
            <a:r>
              <a:rPr lang="en-US" sz="2800" b="1" dirty="0"/>
              <a:t>time deposit contract is legitimate.</a:t>
            </a:r>
          </a:p>
          <a:p>
            <a:pPr marL="457200" indent="-457200">
              <a:buFontTx/>
              <a:buAutoNum type="arabicPeriod"/>
            </a:pPr>
            <a:r>
              <a:rPr lang="en-US" sz="2800" b="1" dirty="0" smtClean="0"/>
              <a:t>A </a:t>
            </a:r>
            <a:r>
              <a:rPr lang="en-US" sz="2800" b="1" dirty="0"/>
              <a:t>demand deposit contract is neither a money warehouse contract nor a time deposit</a:t>
            </a:r>
            <a:r>
              <a:rPr lang="en-US" sz="2800" b="1" dirty="0" smtClean="0"/>
              <a:t>.</a:t>
            </a:r>
            <a:endParaRPr lang="en-US" sz="2800" b="1" dirty="0"/>
          </a:p>
        </p:txBody>
      </p:sp>
      <p:sp>
        <p:nvSpPr>
          <p:cNvPr id="3" name="TextBox 2"/>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4" name="Picture 12" descr="money-bin-scrooge"/>
          <p:cNvPicPr>
            <a:picLocks noChangeAspect="1" noChangeArrowheads="1"/>
          </p:cNvPicPr>
          <p:nvPr/>
        </p:nvPicPr>
        <p:blipFill>
          <a:blip r:embed="rId2" cstate="print"/>
          <a:srcRect/>
          <a:stretch>
            <a:fillRect/>
          </a:stretch>
        </p:blipFill>
        <p:spPr bwMode="auto">
          <a:xfrm>
            <a:off x="2057400" y="1085850"/>
            <a:ext cx="1371600" cy="1028700"/>
          </a:xfrm>
          <a:prstGeom prst="rect">
            <a:avLst/>
          </a:prstGeom>
          <a:noFill/>
          <a:ln w="9525">
            <a:solidFill>
              <a:schemeClr val="tx1"/>
            </a:solidFill>
            <a:miter lim="800000"/>
            <a:headEnd/>
            <a:tailEnd/>
          </a:ln>
        </p:spPr>
      </p:pic>
      <p:pic>
        <p:nvPicPr>
          <p:cNvPr id="5" name="Picture 6" descr="http://www.intesasanpaolobank.al/web/pub/depozite_me_afat64.jpg"/>
          <p:cNvPicPr>
            <a:picLocks noChangeAspect="1" noChangeArrowheads="1"/>
          </p:cNvPicPr>
          <p:nvPr/>
        </p:nvPicPr>
        <p:blipFill>
          <a:blip r:embed="rId3"/>
          <a:srcRect/>
          <a:stretch>
            <a:fillRect/>
          </a:stretch>
        </p:blipFill>
        <p:spPr bwMode="auto">
          <a:xfrm>
            <a:off x="2209800" y="2266950"/>
            <a:ext cx="1143000" cy="1143000"/>
          </a:xfrm>
          <a:prstGeom prst="rect">
            <a:avLst/>
          </a:prstGeom>
          <a:noFill/>
          <a:ln w="9525">
            <a:solidFill>
              <a:schemeClr val="tx1"/>
            </a:solidFill>
            <a:miter lim="800000"/>
            <a:headEnd/>
            <a:tailEnd/>
          </a:ln>
        </p:spPr>
      </p:pic>
      <p:pic>
        <p:nvPicPr>
          <p:cNvPr id="10" name="Picture 2" descr="http://ecx.images-amazon.com/images/I/41MW49RQ9WL.jpg"/>
          <p:cNvPicPr>
            <a:picLocks noChangeAspect="1" noChangeArrowheads="1"/>
          </p:cNvPicPr>
          <p:nvPr/>
        </p:nvPicPr>
        <p:blipFill>
          <a:blip r:embed="rId4"/>
          <a:srcRect/>
          <a:stretch>
            <a:fillRect/>
          </a:stretch>
        </p:blipFill>
        <p:spPr bwMode="auto">
          <a:xfrm>
            <a:off x="230432" y="1657350"/>
            <a:ext cx="1522168" cy="2286000"/>
          </a:xfrm>
          <a:prstGeom prst="rect">
            <a:avLst/>
          </a:prstGeom>
          <a:noFill/>
          <a:ln w="9525">
            <a:solidFill>
              <a:schemeClr val="tx1"/>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963632"/>
            <a:ext cx="5715000" cy="3970318"/>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money </a:t>
            </a:r>
            <a:r>
              <a:rPr lang="en-US" sz="2800" b="1" dirty="0" smtClean="0"/>
              <a:t>warehouse contract </a:t>
            </a:r>
            <a:r>
              <a:rPr lang="en-US" sz="2800" b="1" dirty="0"/>
              <a:t>is legitimate.</a:t>
            </a:r>
          </a:p>
          <a:p>
            <a:pPr marL="457200" indent="-457200">
              <a:buFontTx/>
              <a:buAutoNum type="arabicPeriod"/>
            </a:pPr>
            <a:r>
              <a:rPr lang="en-US" sz="2800" b="1" dirty="0" smtClean="0"/>
              <a:t>A </a:t>
            </a:r>
            <a:r>
              <a:rPr lang="en-US" sz="2800" b="1" dirty="0"/>
              <a:t>time deposit contract is legitimate.</a:t>
            </a:r>
          </a:p>
          <a:p>
            <a:pPr marL="457200" indent="-457200">
              <a:buFontTx/>
              <a:buAutoNum type="arabicPeriod"/>
            </a:pPr>
            <a:r>
              <a:rPr lang="en-US" sz="2800" b="1" dirty="0" smtClean="0"/>
              <a:t>A </a:t>
            </a:r>
            <a:r>
              <a:rPr lang="en-US" sz="2800" b="1" dirty="0"/>
              <a:t>demand deposit contract is neither a money warehouse contract nor a time deposit.</a:t>
            </a:r>
          </a:p>
          <a:p>
            <a:pPr marL="457200" indent="-457200"/>
            <a:r>
              <a:rPr lang="en-US" sz="2800" b="1" dirty="0" smtClean="0"/>
              <a:t>4</a:t>
            </a:r>
            <a:r>
              <a:rPr lang="en-US" sz="2800" b="1" dirty="0"/>
              <a:t>.  	Therefore, a demand </a:t>
            </a:r>
          </a:p>
          <a:p>
            <a:pPr marL="457200" indent="-457200"/>
            <a:r>
              <a:rPr lang="en-US" sz="2800" b="1" dirty="0"/>
              <a:t>	deposit contract is not legitimate</a:t>
            </a:r>
            <a:r>
              <a:rPr lang="en-US" sz="2800" b="1" dirty="0" smtClean="0"/>
              <a:t>.</a:t>
            </a:r>
            <a:endParaRPr lang="en-US" sz="2800" b="1" dirty="0"/>
          </a:p>
        </p:txBody>
      </p:sp>
      <p:sp>
        <p:nvSpPr>
          <p:cNvPr id="3" name="TextBox 2"/>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4" name="Picture 12" descr="money-bin-scrooge"/>
          <p:cNvPicPr>
            <a:picLocks noChangeAspect="1" noChangeArrowheads="1"/>
          </p:cNvPicPr>
          <p:nvPr/>
        </p:nvPicPr>
        <p:blipFill>
          <a:blip r:embed="rId2" cstate="print"/>
          <a:srcRect/>
          <a:stretch>
            <a:fillRect/>
          </a:stretch>
        </p:blipFill>
        <p:spPr bwMode="auto">
          <a:xfrm>
            <a:off x="2057400" y="1085850"/>
            <a:ext cx="1371600" cy="1028700"/>
          </a:xfrm>
          <a:prstGeom prst="rect">
            <a:avLst/>
          </a:prstGeom>
          <a:noFill/>
          <a:ln w="9525">
            <a:solidFill>
              <a:schemeClr val="tx1"/>
            </a:solidFill>
            <a:miter lim="800000"/>
            <a:headEnd/>
            <a:tailEnd/>
          </a:ln>
        </p:spPr>
      </p:pic>
      <p:pic>
        <p:nvPicPr>
          <p:cNvPr id="5" name="Picture 6" descr="http://www.intesasanpaolobank.al/web/pub/depozite_me_afat64.jpg"/>
          <p:cNvPicPr>
            <a:picLocks noChangeAspect="1" noChangeArrowheads="1"/>
          </p:cNvPicPr>
          <p:nvPr/>
        </p:nvPicPr>
        <p:blipFill>
          <a:blip r:embed="rId3"/>
          <a:srcRect/>
          <a:stretch>
            <a:fillRect/>
          </a:stretch>
        </p:blipFill>
        <p:spPr bwMode="auto">
          <a:xfrm>
            <a:off x="2209800" y="2266950"/>
            <a:ext cx="1143000" cy="1143000"/>
          </a:xfrm>
          <a:prstGeom prst="rect">
            <a:avLst/>
          </a:prstGeom>
          <a:noFill/>
          <a:ln w="9525">
            <a:solidFill>
              <a:schemeClr val="tx1"/>
            </a:solidFill>
            <a:miter lim="800000"/>
            <a:headEnd/>
            <a:tailEnd/>
          </a:ln>
        </p:spPr>
      </p:pic>
      <p:pic>
        <p:nvPicPr>
          <p:cNvPr id="6" name="Picture 5" descr="question_mark.png"/>
          <p:cNvPicPr>
            <a:picLocks noChangeAspect="1"/>
          </p:cNvPicPr>
          <p:nvPr/>
        </p:nvPicPr>
        <p:blipFill>
          <a:blip r:embed="rId4"/>
          <a:stretch>
            <a:fillRect/>
          </a:stretch>
        </p:blipFill>
        <p:spPr>
          <a:xfrm>
            <a:off x="2133600" y="3486150"/>
            <a:ext cx="1371600" cy="1443789"/>
          </a:xfrm>
          <a:prstGeom prst="rect">
            <a:avLst/>
          </a:prstGeom>
        </p:spPr>
      </p:pic>
      <p:pic>
        <p:nvPicPr>
          <p:cNvPr id="10" name="Picture 2" descr="http://ecx.images-amazon.com/images/I/41MW49RQ9WL.jpg"/>
          <p:cNvPicPr>
            <a:picLocks noChangeAspect="1" noChangeArrowheads="1"/>
          </p:cNvPicPr>
          <p:nvPr/>
        </p:nvPicPr>
        <p:blipFill>
          <a:blip r:embed="rId5"/>
          <a:srcRect/>
          <a:stretch>
            <a:fillRect/>
          </a:stretch>
        </p:blipFill>
        <p:spPr bwMode="auto">
          <a:xfrm>
            <a:off x="230432" y="1657350"/>
            <a:ext cx="1522168" cy="2286000"/>
          </a:xfrm>
          <a:prstGeom prst="rect">
            <a:avLst/>
          </a:prstGeom>
          <a:noFill/>
          <a:ln w="9525">
            <a:solidFill>
              <a:schemeClr val="tx1"/>
            </a:solid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4" name="TextBox 3"/>
          <p:cNvSpPr txBox="1"/>
          <p:nvPr/>
        </p:nvSpPr>
        <p:spPr>
          <a:xfrm>
            <a:off x="1905000" y="971550"/>
            <a:ext cx="70104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reserve requirement </a:t>
            </a:r>
            <a:r>
              <a:rPr lang="en-US" sz="2800" b="1" dirty="0" smtClean="0"/>
              <a:t>–</a:t>
            </a:r>
          </a:p>
          <a:p>
            <a:pPr algn="ctr"/>
            <a:r>
              <a:rPr lang="en-US" sz="2800" b="1" dirty="0" smtClean="0"/>
              <a:t>regulation that for every dollar of checkable deposits, a certain fraction (e.g., 10 cents) must be kept as reserves</a:t>
            </a:r>
          </a:p>
          <a:p>
            <a:pPr algn="ctr"/>
            <a:endParaRPr lang="en-US" sz="1400" b="1" dirty="0" smtClean="0"/>
          </a:p>
          <a:p>
            <a:pPr algn="ctr"/>
            <a:r>
              <a:rPr lang="en-US" sz="2800" b="1" dirty="0" smtClean="0">
                <a:effectLst>
                  <a:outerShdw blurRad="38100" dist="38100" dir="2700000" algn="tl">
                    <a:srgbClr val="000000">
                      <a:alpha val="43137"/>
                    </a:srgbClr>
                  </a:outerShdw>
                </a:effectLst>
              </a:rPr>
              <a:t>required reserves </a:t>
            </a:r>
            <a:r>
              <a:rPr lang="en-US" sz="2800" b="1" dirty="0" smtClean="0"/>
              <a:t>–</a:t>
            </a:r>
          </a:p>
          <a:p>
            <a:pPr algn="ctr"/>
            <a:r>
              <a:rPr lang="en-US" sz="2800" b="1" dirty="0" smtClean="0"/>
              <a:t>reserves held due to the reserve requirement</a:t>
            </a:r>
          </a:p>
          <a:p>
            <a:pPr algn="ctr"/>
            <a:endParaRPr lang="en-US" sz="1400" b="1" dirty="0" smtClean="0"/>
          </a:p>
          <a:p>
            <a:pPr algn="ctr"/>
            <a:r>
              <a:rPr lang="en-US" sz="2800" b="1" dirty="0" smtClean="0">
                <a:effectLst>
                  <a:outerShdw blurRad="38100" dist="38100" dir="2700000" algn="tl">
                    <a:srgbClr val="000000">
                      <a:alpha val="43137"/>
                    </a:srgbClr>
                  </a:outerShdw>
                </a:effectLst>
              </a:rPr>
              <a:t>excess reserves </a:t>
            </a:r>
            <a:r>
              <a:rPr lang="en-US" sz="2800" b="1" dirty="0" smtClean="0"/>
              <a:t>–</a:t>
            </a:r>
          </a:p>
          <a:p>
            <a:pPr algn="ctr"/>
            <a:r>
              <a:rPr lang="en-US" sz="2800" b="1" dirty="0" smtClean="0"/>
              <a:t>additional reserves beyond required reserves</a:t>
            </a:r>
          </a:p>
        </p:txBody>
      </p:sp>
      <p:pic>
        <p:nvPicPr>
          <p:cNvPr id="5" name="Picture 4" descr="COA_money.jpg"/>
          <p:cNvPicPr>
            <a:picLocks noChangeAspect="1"/>
          </p:cNvPicPr>
          <p:nvPr/>
        </p:nvPicPr>
        <p:blipFill>
          <a:blip r:embed="rId2" cstate="print"/>
          <a:stretch>
            <a:fillRect/>
          </a:stretch>
        </p:blipFill>
        <p:spPr>
          <a:xfrm>
            <a:off x="0" y="2247900"/>
            <a:ext cx="2057400" cy="15430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3" name="TextBox 2"/>
          <p:cNvSpPr txBox="1"/>
          <p:nvPr/>
        </p:nvSpPr>
        <p:spPr>
          <a:xfrm>
            <a:off x="1905000" y="895350"/>
            <a:ext cx="7010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reserve ratio </a:t>
            </a:r>
            <a:r>
              <a:rPr lang="en-US" sz="2800" b="1" dirty="0" smtClean="0"/>
              <a:t>–</a:t>
            </a:r>
          </a:p>
          <a:p>
            <a:pPr algn="ctr"/>
            <a:r>
              <a:rPr lang="en-US" sz="2800" b="1" dirty="0" smtClean="0"/>
              <a:t>percentage of liabilities kept as reserves</a:t>
            </a:r>
          </a:p>
          <a:p>
            <a:pPr algn="ctr"/>
            <a:endParaRPr lang="en-US" sz="1400" b="1" dirty="0" smtClean="0"/>
          </a:p>
          <a:p>
            <a:pPr algn="ctr"/>
            <a:r>
              <a:rPr lang="en-US" sz="2800" b="1" dirty="0" smtClean="0">
                <a:effectLst>
                  <a:outerShdw blurRad="38100" dist="38100" dir="2700000" algn="tl">
                    <a:srgbClr val="000000">
                      <a:alpha val="43137"/>
                    </a:srgbClr>
                  </a:outerShdw>
                </a:effectLst>
              </a:rPr>
              <a:t>required reserve ratio </a:t>
            </a:r>
            <a:r>
              <a:rPr lang="en-US" sz="2800" b="1" dirty="0" smtClean="0"/>
              <a:t>–</a:t>
            </a:r>
          </a:p>
          <a:p>
            <a:pPr algn="ctr"/>
            <a:r>
              <a:rPr lang="en-US" sz="2800" b="1" dirty="0" smtClean="0"/>
              <a:t>central bank required percentage</a:t>
            </a:r>
          </a:p>
          <a:p>
            <a:pPr algn="ctr"/>
            <a:r>
              <a:rPr lang="en-US" sz="2800" b="1" dirty="0" smtClean="0"/>
              <a:t>of liabilities kept as reserves</a:t>
            </a:r>
          </a:p>
          <a:p>
            <a:pPr algn="ctr"/>
            <a:endParaRPr lang="en-US" sz="1400" b="1" dirty="0" smtClean="0"/>
          </a:p>
          <a:p>
            <a:pPr algn="ctr"/>
            <a:r>
              <a:rPr lang="en-US" sz="2800" b="1" dirty="0" smtClean="0"/>
              <a:t>reserve ratio </a:t>
            </a:r>
            <a:r>
              <a:rPr lang="en-US" sz="2800" b="1" dirty="0" smtClean="0">
                <a:latin typeface="Times New Roman"/>
                <a:cs typeface="Times New Roman"/>
              </a:rPr>
              <a:t>≡</a:t>
            </a:r>
            <a:r>
              <a:rPr lang="en-US" sz="2800" b="1" dirty="0" smtClean="0">
                <a:cs typeface="Times New Roman"/>
              </a:rPr>
              <a:t> </a:t>
            </a:r>
            <a:r>
              <a:rPr lang="en-US" sz="2800" b="1" dirty="0" smtClean="0"/>
              <a:t>reserves/liabilities</a:t>
            </a:r>
          </a:p>
          <a:p>
            <a:pPr algn="ctr"/>
            <a:endParaRPr lang="en-US" sz="1400" b="1" dirty="0" smtClean="0"/>
          </a:p>
          <a:p>
            <a:pPr algn="ctr"/>
            <a:r>
              <a:rPr lang="en-US" sz="2800" b="1" dirty="0" smtClean="0"/>
              <a:t>Switzerland, Canada, and Australia</a:t>
            </a:r>
          </a:p>
          <a:p>
            <a:pPr algn="ctr"/>
            <a:r>
              <a:rPr lang="en-US" sz="2800" b="1" dirty="0" smtClean="0"/>
              <a:t>have no reserve requirements</a:t>
            </a:r>
            <a:r>
              <a:rPr lang="en-US" sz="2800" b="1" dirty="0" smtClean="0"/>
              <a:t>.</a:t>
            </a:r>
            <a:endParaRPr lang="en-US" sz="2800" b="1" dirty="0" smtClean="0"/>
          </a:p>
        </p:txBody>
      </p:sp>
      <p:pic>
        <p:nvPicPr>
          <p:cNvPr id="4" name="Picture 3" descr="COA_money.jpg"/>
          <p:cNvPicPr>
            <a:picLocks noChangeAspect="1"/>
          </p:cNvPicPr>
          <p:nvPr/>
        </p:nvPicPr>
        <p:blipFill>
          <a:blip r:embed="rId2" cstate="print"/>
          <a:stretch>
            <a:fillRect/>
          </a:stretch>
        </p:blipFill>
        <p:spPr>
          <a:xfrm>
            <a:off x="0" y="2247900"/>
            <a:ext cx="2057400" cy="15430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3" name="TextBox 2"/>
          <p:cNvSpPr txBox="1"/>
          <p:nvPr/>
        </p:nvSpPr>
        <p:spPr>
          <a:xfrm>
            <a:off x="2057400" y="971550"/>
            <a:ext cx="6781800" cy="3539430"/>
          </a:xfrm>
          <a:prstGeom prst="rect">
            <a:avLst/>
          </a:prstGeom>
          <a:noFill/>
        </p:spPr>
        <p:txBody>
          <a:bodyPr wrap="square" rtlCol="0">
            <a:spAutoFit/>
          </a:bodyPr>
          <a:lstStyle/>
          <a:p>
            <a:pPr algn="ctr"/>
            <a:r>
              <a:rPr lang="en-US" sz="2800" b="1" dirty="0" smtClean="0"/>
              <a:t>The Federal Reserve recently began paying interest on reserves banks hold at the Fed.  The interest rate paid is 0.25%, which is above the current Fed funds rate.  It only got the power to do so in October of 2009, though Europe has been paying interest on reserves for many years.  Friedman suggested this back in 1960.</a:t>
            </a:r>
          </a:p>
        </p:txBody>
      </p:sp>
      <p:pic>
        <p:nvPicPr>
          <p:cNvPr id="4" name="Picture 3" descr="COA_money.jpg"/>
          <p:cNvPicPr>
            <a:picLocks noChangeAspect="1"/>
          </p:cNvPicPr>
          <p:nvPr/>
        </p:nvPicPr>
        <p:blipFill>
          <a:blip r:embed="rId2" cstate="print"/>
          <a:stretch>
            <a:fillRect/>
          </a:stretch>
        </p:blipFill>
        <p:spPr>
          <a:xfrm>
            <a:off x="0" y="2247900"/>
            <a:ext cx="2057400" cy="1543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sp>
        <p:nvSpPr>
          <p:cNvPr id="3" name="TextBox 2"/>
          <p:cNvSpPr txBox="1"/>
          <p:nvPr/>
        </p:nvSpPr>
        <p:spPr>
          <a:xfrm>
            <a:off x="2286000" y="1276350"/>
            <a:ext cx="6172200" cy="289310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deposits </a:t>
            </a:r>
            <a:r>
              <a:rPr lang="en-US" sz="2800" b="1" dirty="0" smtClean="0"/>
              <a:t>–</a:t>
            </a:r>
          </a:p>
          <a:p>
            <a:pPr algn="ctr"/>
            <a:r>
              <a:rPr lang="en-US" sz="2800" b="1" dirty="0" smtClean="0"/>
              <a:t>money put in a bank for safekeeping or to earn interest with the intention of withdrawing it later</a:t>
            </a:r>
          </a:p>
          <a:p>
            <a:pPr algn="ctr"/>
            <a:endParaRPr lang="en-US" sz="1400" b="1" dirty="0" smtClean="0"/>
          </a:p>
          <a:p>
            <a:pPr algn="ctr"/>
            <a:r>
              <a:rPr lang="en-US" sz="2800" b="1" dirty="0" smtClean="0"/>
              <a:t>Deposits form the bulk of bank</a:t>
            </a:r>
          </a:p>
          <a:p>
            <a:pPr algn="ctr"/>
            <a:r>
              <a:rPr lang="en-US" sz="2800" b="1" dirty="0" smtClean="0"/>
              <a:t>liabilities in modern times.</a:t>
            </a:r>
          </a:p>
        </p:txBody>
      </p:sp>
      <p:pic>
        <p:nvPicPr>
          <p:cNvPr id="5" name="Picture 4"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0035" y="133350"/>
            <a:ext cx="6330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 at Other Banks</a:t>
            </a:r>
          </a:p>
        </p:txBody>
      </p:sp>
      <p:sp>
        <p:nvSpPr>
          <p:cNvPr id="3" name="TextBox 2"/>
          <p:cNvSpPr txBox="1"/>
          <p:nvPr/>
        </p:nvSpPr>
        <p:spPr>
          <a:xfrm>
            <a:off x="3581400" y="1948755"/>
            <a:ext cx="5105400" cy="1384995"/>
          </a:xfrm>
          <a:prstGeom prst="rect">
            <a:avLst/>
          </a:prstGeom>
          <a:noFill/>
        </p:spPr>
        <p:txBody>
          <a:bodyPr wrap="square" rtlCol="0">
            <a:spAutoFit/>
          </a:bodyPr>
          <a:lstStyle/>
          <a:p>
            <a:pPr algn="ctr"/>
            <a:r>
              <a:rPr lang="en-US" sz="2800" b="1" dirty="0" smtClean="0"/>
              <a:t>Many small banks hold deposits at large banks.  These deposits are assets for the small banks.</a:t>
            </a:r>
          </a:p>
        </p:txBody>
      </p:sp>
      <p:pic>
        <p:nvPicPr>
          <p:cNvPr id="4" name="Picture 3" descr="banker_correspondent.png"/>
          <p:cNvPicPr>
            <a:picLocks noChangeAspect="1"/>
          </p:cNvPicPr>
          <p:nvPr/>
        </p:nvPicPr>
        <p:blipFill>
          <a:blip r:embed="rId2"/>
          <a:stretch>
            <a:fillRect/>
          </a:stretch>
        </p:blipFill>
        <p:spPr>
          <a:xfrm>
            <a:off x="0" y="1352550"/>
            <a:ext cx="3390900" cy="26289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9834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Checks in Process of Collection</a:t>
            </a:r>
          </a:p>
        </p:txBody>
      </p:sp>
      <p:pic>
        <p:nvPicPr>
          <p:cNvPr id="3" name="Picture 2" descr="check2.png"/>
          <p:cNvPicPr>
            <a:picLocks noChangeAspect="1"/>
          </p:cNvPicPr>
          <p:nvPr/>
        </p:nvPicPr>
        <p:blipFill>
          <a:blip r:embed="rId2"/>
          <a:stretch>
            <a:fillRect/>
          </a:stretch>
        </p:blipFill>
        <p:spPr>
          <a:xfrm>
            <a:off x="2236470" y="2800350"/>
            <a:ext cx="4773930" cy="2346960"/>
          </a:xfrm>
          <a:prstGeom prst="rect">
            <a:avLst/>
          </a:prstGeom>
        </p:spPr>
      </p:pic>
      <p:sp>
        <p:nvSpPr>
          <p:cNvPr id="4" name="TextBox 3"/>
          <p:cNvSpPr txBox="1"/>
          <p:nvPr/>
        </p:nvSpPr>
        <p:spPr>
          <a:xfrm>
            <a:off x="609600" y="971550"/>
            <a:ext cx="8001000" cy="1815882"/>
          </a:xfrm>
          <a:prstGeom prst="rect">
            <a:avLst/>
          </a:prstGeom>
          <a:noFill/>
        </p:spPr>
        <p:txBody>
          <a:bodyPr wrap="square" rtlCol="0">
            <a:spAutoFit/>
          </a:bodyPr>
          <a:lstStyle/>
          <a:p>
            <a:pPr algn="ctr"/>
            <a:r>
              <a:rPr lang="en-US" sz="2800" b="1" dirty="0" smtClean="0"/>
              <a:t>Checks written on an account of another bank and deposited in this bank are considered an asset of this bank because it is a claim that will be paid within a few days.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6629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Securities</a:t>
            </a:r>
          </a:p>
        </p:txBody>
      </p:sp>
      <p:sp>
        <p:nvSpPr>
          <p:cNvPr id="3" name="TextBox 2"/>
          <p:cNvSpPr txBox="1"/>
          <p:nvPr/>
        </p:nvSpPr>
        <p:spPr>
          <a:xfrm>
            <a:off x="3124200" y="1352550"/>
            <a:ext cx="5791200" cy="3108543"/>
          </a:xfrm>
          <a:prstGeom prst="rect">
            <a:avLst/>
          </a:prstGeom>
          <a:noFill/>
        </p:spPr>
        <p:txBody>
          <a:bodyPr wrap="square" rtlCol="0">
            <a:spAutoFit/>
          </a:bodyPr>
          <a:lstStyle/>
          <a:p>
            <a:pPr algn="ctr"/>
            <a:r>
              <a:rPr lang="en-US" sz="2800" b="1" dirty="0" smtClean="0"/>
              <a:t>Banks hold securities because they earn more interest than reserves, yet are more liquid than loans.  Government regulations prohibit banks from holding equity securities (corporate stocks), so they mostly hold government bonds.</a:t>
            </a:r>
          </a:p>
        </p:txBody>
      </p:sp>
      <p:pic>
        <p:nvPicPr>
          <p:cNvPr id="5" name="Picture 4" descr="bonds-1.jpg"/>
          <p:cNvPicPr>
            <a:picLocks noChangeAspect="1"/>
          </p:cNvPicPr>
          <p:nvPr/>
        </p:nvPicPr>
        <p:blipFill>
          <a:blip r:embed="rId2"/>
          <a:stretch>
            <a:fillRect/>
          </a:stretch>
        </p:blipFill>
        <p:spPr>
          <a:xfrm>
            <a:off x="304800" y="1885950"/>
            <a:ext cx="2743200" cy="2057400"/>
          </a:xfrm>
          <a:prstGeom prst="rect">
            <a:avLst/>
          </a:prstGeom>
          <a:ln>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5580" y="133350"/>
            <a:ext cx="16546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Loans</a:t>
            </a:r>
          </a:p>
        </p:txBody>
      </p:sp>
      <p:sp>
        <p:nvSpPr>
          <p:cNvPr id="3" name="TextBox 2"/>
          <p:cNvSpPr txBox="1"/>
          <p:nvPr/>
        </p:nvSpPr>
        <p:spPr>
          <a:xfrm>
            <a:off x="3124200" y="1352550"/>
            <a:ext cx="5791200" cy="3539430"/>
          </a:xfrm>
          <a:prstGeom prst="rect">
            <a:avLst/>
          </a:prstGeom>
          <a:noFill/>
        </p:spPr>
        <p:txBody>
          <a:bodyPr wrap="square" rtlCol="0">
            <a:spAutoFit/>
          </a:bodyPr>
          <a:lstStyle/>
          <a:p>
            <a:pPr algn="ctr"/>
            <a:r>
              <a:rPr lang="en-US" sz="2800" b="1" dirty="0" smtClean="0"/>
              <a:t>Banks primarily make their profits from loans.  Because they cannot get cash until the loan matures, loans are much less liquid than other assets.  Also loans default with a higher probability than other assets.  Therefore, banks receive high</a:t>
            </a:r>
          </a:p>
          <a:p>
            <a:pPr algn="ctr"/>
            <a:r>
              <a:rPr lang="en-US" sz="2800" b="1" dirty="0" smtClean="0"/>
              <a:t>interest rates on loans.</a:t>
            </a:r>
          </a:p>
        </p:txBody>
      </p:sp>
      <p:pic>
        <p:nvPicPr>
          <p:cNvPr id="6" name="Picture 5" descr="business-loan.png"/>
          <p:cNvPicPr>
            <a:picLocks noChangeAspect="1"/>
          </p:cNvPicPr>
          <p:nvPr/>
        </p:nvPicPr>
        <p:blipFill>
          <a:blip r:embed="rId2"/>
          <a:stretch>
            <a:fillRect/>
          </a:stretch>
        </p:blipFill>
        <p:spPr>
          <a:xfrm>
            <a:off x="76200" y="1657350"/>
            <a:ext cx="2743200" cy="215432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5580" y="133350"/>
            <a:ext cx="16546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Loans</a:t>
            </a:r>
          </a:p>
        </p:txBody>
      </p:sp>
      <p:sp>
        <p:nvSpPr>
          <p:cNvPr id="3" name="TextBox 2"/>
          <p:cNvSpPr txBox="1"/>
          <p:nvPr/>
        </p:nvSpPr>
        <p:spPr>
          <a:xfrm>
            <a:off x="3124200" y="1657350"/>
            <a:ext cx="5791200" cy="2246769"/>
          </a:xfrm>
          <a:prstGeom prst="rect">
            <a:avLst/>
          </a:prstGeom>
          <a:noFill/>
        </p:spPr>
        <p:txBody>
          <a:bodyPr wrap="square" rtlCol="0">
            <a:spAutoFit/>
          </a:bodyPr>
          <a:lstStyle/>
          <a:p>
            <a:r>
              <a:rPr lang="en-US" sz="2800" b="1" u="sng" dirty="0" smtClean="0"/>
              <a:t>Types of loans</a:t>
            </a:r>
          </a:p>
          <a:p>
            <a:pPr>
              <a:buFont typeface="Arial" pitchFamily="34" charset="0"/>
              <a:buChar char="•"/>
            </a:pPr>
            <a:r>
              <a:rPr lang="en-US" sz="2800" b="1" dirty="0" smtClean="0"/>
              <a:t> business (commercial and industrial)</a:t>
            </a:r>
          </a:p>
          <a:p>
            <a:pPr>
              <a:buFont typeface="Arial" pitchFamily="34" charset="0"/>
              <a:buChar char="•"/>
            </a:pPr>
            <a:r>
              <a:rPr lang="en-US" sz="2800" b="1" dirty="0" smtClean="0"/>
              <a:t> real estate (mortgages)</a:t>
            </a:r>
          </a:p>
          <a:p>
            <a:pPr>
              <a:buFont typeface="Arial" pitchFamily="34" charset="0"/>
              <a:buChar char="•"/>
            </a:pPr>
            <a:r>
              <a:rPr lang="en-US" sz="2800" b="1" dirty="0" smtClean="0"/>
              <a:t> consumer (cars, college, etc.)</a:t>
            </a:r>
          </a:p>
          <a:p>
            <a:pPr>
              <a:buFont typeface="Arial" pitchFamily="34" charset="0"/>
              <a:buChar char="•"/>
            </a:pPr>
            <a:r>
              <a:rPr lang="en-US" sz="2800" b="1" dirty="0" smtClean="0"/>
              <a:t> interbank (at the federal funds rate)</a:t>
            </a:r>
          </a:p>
        </p:txBody>
      </p:sp>
      <p:pic>
        <p:nvPicPr>
          <p:cNvPr id="4" name="Picture 3" descr="business-loan.png"/>
          <p:cNvPicPr>
            <a:picLocks noChangeAspect="1"/>
          </p:cNvPicPr>
          <p:nvPr/>
        </p:nvPicPr>
        <p:blipFill>
          <a:blip r:embed="rId2"/>
          <a:stretch>
            <a:fillRect/>
          </a:stretch>
        </p:blipFill>
        <p:spPr>
          <a:xfrm>
            <a:off x="76200" y="1657350"/>
            <a:ext cx="2743200" cy="215432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5580" y="133350"/>
            <a:ext cx="16546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Loans</a:t>
            </a:r>
          </a:p>
        </p:txBody>
      </p:sp>
      <p:pic>
        <p:nvPicPr>
          <p:cNvPr id="4" name="Picture 3" descr="business-loan.png"/>
          <p:cNvPicPr>
            <a:picLocks noChangeAspect="1"/>
          </p:cNvPicPr>
          <p:nvPr/>
        </p:nvPicPr>
        <p:blipFill>
          <a:blip r:embed="rId2"/>
          <a:stretch>
            <a:fillRect/>
          </a:stretch>
        </p:blipFill>
        <p:spPr>
          <a:xfrm>
            <a:off x="76200" y="1657350"/>
            <a:ext cx="2743200" cy="2154326"/>
          </a:xfrm>
          <a:prstGeom prst="rect">
            <a:avLst/>
          </a:prstGeom>
        </p:spPr>
      </p:pic>
      <p:sp>
        <p:nvSpPr>
          <p:cNvPr id="5" name="TextBox 4"/>
          <p:cNvSpPr txBox="1"/>
          <p:nvPr/>
        </p:nvSpPr>
        <p:spPr>
          <a:xfrm>
            <a:off x="3124200" y="1352550"/>
            <a:ext cx="5562600" cy="2893100"/>
          </a:xfrm>
          <a:prstGeom prst="rect">
            <a:avLst/>
          </a:prstGeom>
          <a:noFill/>
        </p:spPr>
        <p:txBody>
          <a:bodyPr wrap="square" rtlCol="0">
            <a:spAutoFit/>
          </a:bodyPr>
          <a:lstStyle/>
          <a:p>
            <a:pPr algn="ctr"/>
            <a:r>
              <a:rPr lang="en-US" sz="2800" b="1" dirty="0" smtClean="0"/>
              <a:t>Banks borrow short and lend long.</a:t>
            </a:r>
          </a:p>
          <a:p>
            <a:pPr algn="ctr"/>
            <a:endParaRPr lang="en-US" sz="1400" b="1" dirty="0" smtClean="0"/>
          </a:p>
          <a:p>
            <a:pPr algn="ctr"/>
            <a:r>
              <a:rPr lang="en-US" sz="2800" b="1" dirty="0" smtClean="0"/>
              <a:t>This means bank the primary bank assets (loans) have a long maturity, but the primary bank liabilities (savings accounts) have a short maturity.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55057" y="133350"/>
            <a:ext cx="344094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Other Assets</a:t>
            </a:r>
          </a:p>
        </p:txBody>
      </p:sp>
      <p:pic>
        <p:nvPicPr>
          <p:cNvPr id="7" name="Picture 6" descr="bank_building.png"/>
          <p:cNvPicPr>
            <a:picLocks noChangeAspect="1"/>
          </p:cNvPicPr>
          <p:nvPr/>
        </p:nvPicPr>
        <p:blipFill>
          <a:blip r:embed="rId2"/>
          <a:stretch>
            <a:fillRect/>
          </a:stretch>
        </p:blipFill>
        <p:spPr>
          <a:xfrm>
            <a:off x="381000" y="1428750"/>
            <a:ext cx="3200400" cy="2845621"/>
          </a:xfrm>
          <a:prstGeom prst="rect">
            <a:avLst/>
          </a:prstGeom>
          <a:ln>
            <a:solidFill>
              <a:schemeClr val="tx1"/>
            </a:solidFill>
          </a:ln>
        </p:spPr>
      </p:pic>
      <p:sp>
        <p:nvSpPr>
          <p:cNvPr id="8" name="TextBox 7"/>
          <p:cNvSpPr txBox="1"/>
          <p:nvPr/>
        </p:nvSpPr>
        <p:spPr>
          <a:xfrm>
            <a:off x="3733800" y="1123950"/>
            <a:ext cx="5257800" cy="3539430"/>
          </a:xfrm>
          <a:prstGeom prst="rect">
            <a:avLst/>
          </a:prstGeom>
          <a:noFill/>
        </p:spPr>
        <p:txBody>
          <a:bodyPr wrap="square" rtlCol="0">
            <a:spAutoFit/>
          </a:bodyPr>
          <a:lstStyle/>
          <a:p>
            <a:pPr algn="ctr"/>
            <a:r>
              <a:rPr lang="en-US" sz="2800" b="1" dirty="0" smtClean="0"/>
              <a:t>Banks have some assets that don’t fit neatly in the other categories.  Other assets is a catch-all.  The main component of other assets is buildings.  Banks traditionally have big, fancy buildings as a signal that they won’t run off with your money.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0581" y="133350"/>
            <a:ext cx="51898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Balance Sheet</a:t>
            </a:r>
          </a:p>
        </p:txBody>
      </p:sp>
      <p:graphicFrame>
        <p:nvGraphicFramePr>
          <p:cNvPr id="3" name="Table 2"/>
          <p:cNvGraphicFramePr>
            <a:graphicFrameLocks noGrp="1"/>
          </p:cNvGraphicFramePr>
          <p:nvPr/>
        </p:nvGraphicFramePr>
        <p:xfrm>
          <a:off x="1371600" y="1428750"/>
          <a:ext cx="6096000" cy="2590800"/>
        </p:xfrm>
        <a:graphic>
          <a:graphicData uri="http://schemas.openxmlformats.org/drawingml/2006/table">
            <a:tbl>
              <a:tblPr firstRow="1">
                <a:tableStyleId>{B301B821-A1FF-4177-AEE7-76D212191A09}</a:tableStyleId>
              </a:tblPr>
              <a:tblGrid>
                <a:gridCol w="3048000"/>
                <a:gridCol w="30480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borrowings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banknotes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other</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capital</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795993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Balance Sheet</a:t>
            </a:r>
          </a:p>
        </p:txBody>
      </p:sp>
      <p:graphicFrame>
        <p:nvGraphicFramePr>
          <p:cNvPr id="3" name="Table 2"/>
          <p:cNvGraphicFramePr>
            <a:graphicFrameLocks noGrp="1"/>
          </p:cNvGraphicFramePr>
          <p:nvPr/>
        </p:nvGraphicFramePr>
        <p:xfrm>
          <a:off x="1371600" y="1428750"/>
          <a:ext cx="6096000" cy="2590800"/>
        </p:xfrm>
        <a:graphic>
          <a:graphicData uri="http://schemas.openxmlformats.org/drawingml/2006/table">
            <a:tbl>
              <a:tblPr firstRow="1">
                <a:tableStyleId>{B301B821-A1FF-4177-AEE7-76D212191A09}</a:tableStyleId>
              </a:tblPr>
              <a:tblGrid>
                <a:gridCol w="3048000"/>
                <a:gridCol w="30480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FRNs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gold</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coins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bank 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FX 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4" name="TextBox 3"/>
          <p:cNvSpPr txBox="1"/>
          <p:nvPr/>
        </p:nvSpPr>
        <p:spPr>
          <a:xfrm>
            <a:off x="1676400" y="4182130"/>
            <a:ext cx="5486400" cy="523220"/>
          </a:xfrm>
          <a:prstGeom prst="rect">
            <a:avLst/>
          </a:prstGeom>
          <a:noFill/>
        </p:spPr>
        <p:txBody>
          <a:bodyPr wrap="square" rtlCol="0">
            <a:spAutoFit/>
          </a:bodyPr>
          <a:lstStyle/>
          <a:p>
            <a:pPr algn="ctr"/>
            <a:r>
              <a:rPr lang="en-US" sz="2800" b="1" dirty="0" smtClean="0"/>
              <a:t>(really Federal Reserve + Treasury)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795993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Balance Sheet</a:t>
            </a:r>
          </a:p>
        </p:txBody>
      </p:sp>
      <p:sp>
        <p:nvSpPr>
          <p:cNvPr id="4" name="TextBox 3"/>
          <p:cNvSpPr txBox="1"/>
          <p:nvPr/>
        </p:nvSpPr>
        <p:spPr>
          <a:xfrm>
            <a:off x="3505200" y="1368207"/>
            <a:ext cx="5486400" cy="3108543"/>
          </a:xfrm>
          <a:prstGeom prst="rect">
            <a:avLst/>
          </a:prstGeom>
          <a:noFill/>
        </p:spPr>
        <p:txBody>
          <a:bodyPr wrap="square" rtlCol="0">
            <a:spAutoFit/>
          </a:bodyPr>
          <a:lstStyle/>
          <a:p>
            <a:pPr algn="ctr"/>
            <a:r>
              <a:rPr lang="en-US" sz="2800" b="1" dirty="0" smtClean="0"/>
              <a:t>To see all currency in circulation, the Federal Reserve balance sheet must be combined with the Treasury balance sheet because while the Fed issues all paper notes, the Treasury issues all coins (token coins for change).</a:t>
            </a:r>
          </a:p>
        </p:txBody>
      </p:sp>
      <p:pic>
        <p:nvPicPr>
          <p:cNvPr id="5" name="Picture 4" descr="federal-reserve-seal.png"/>
          <p:cNvPicPr>
            <a:picLocks noChangeAspect="1"/>
          </p:cNvPicPr>
          <p:nvPr/>
        </p:nvPicPr>
        <p:blipFill>
          <a:blip r:embed="rId2"/>
          <a:stretch>
            <a:fillRect/>
          </a:stretch>
        </p:blipFill>
        <p:spPr>
          <a:xfrm>
            <a:off x="457200" y="1543050"/>
            <a:ext cx="2857500" cy="285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819150"/>
            <a:ext cx="5791200" cy="4401205"/>
          </a:xfrm>
          <a:prstGeom prst="rect">
            <a:avLst/>
          </a:prstGeom>
          <a:noFill/>
        </p:spPr>
        <p:txBody>
          <a:bodyPr wrap="square" rtlCol="0">
            <a:spAutoFit/>
          </a:bodyPr>
          <a:lstStyle/>
          <a:p>
            <a:r>
              <a:rPr lang="en-US" sz="2800" b="1" u="sng" dirty="0" smtClean="0"/>
              <a:t>Types of deposits</a:t>
            </a:r>
          </a:p>
          <a:p>
            <a:pPr>
              <a:buFont typeface="Arial" pitchFamily="34" charset="0"/>
              <a:buChar char="•"/>
            </a:pPr>
            <a:r>
              <a:rPr lang="en-US" sz="2800" b="1" dirty="0" smtClean="0"/>
              <a:t> checkable deposits</a:t>
            </a:r>
          </a:p>
          <a:p>
            <a:pPr lvl="1">
              <a:buFont typeface="Courier New" pitchFamily="49" charset="0"/>
              <a:buChar char="o"/>
            </a:pPr>
            <a:r>
              <a:rPr lang="en-US" sz="2800" b="1" dirty="0" smtClean="0"/>
              <a:t> demand deposits</a:t>
            </a:r>
          </a:p>
          <a:p>
            <a:pPr lvl="1">
              <a:buFont typeface="Courier New" pitchFamily="49" charset="0"/>
              <a:buChar char="o"/>
            </a:pPr>
            <a:r>
              <a:rPr lang="en-US" sz="2800" b="1" dirty="0" smtClean="0"/>
              <a:t> NOW accounts</a:t>
            </a:r>
          </a:p>
          <a:p>
            <a:pPr lvl="1">
              <a:buFont typeface="Courier New" pitchFamily="49" charset="0"/>
              <a:buChar char="o"/>
            </a:pPr>
            <a:r>
              <a:rPr lang="en-US" sz="2800" b="1" dirty="0" smtClean="0"/>
              <a:t> MMDAs</a:t>
            </a:r>
          </a:p>
          <a:p>
            <a:pPr>
              <a:buFont typeface="Arial" pitchFamily="34" charset="0"/>
              <a:buChar char="•"/>
            </a:pPr>
            <a:r>
              <a:rPr lang="en-US" sz="2800" b="1" dirty="0" smtClean="0"/>
              <a:t> non-transaction deposits</a:t>
            </a:r>
          </a:p>
          <a:p>
            <a:pPr lvl="1">
              <a:buFont typeface="Courier New" pitchFamily="49" charset="0"/>
              <a:buChar char="o"/>
            </a:pPr>
            <a:r>
              <a:rPr lang="en-US" sz="2800" b="1" dirty="0" smtClean="0"/>
              <a:t> savings accounts</a:t>
            </a:r>
          </a:p>
          <a:p>
            <a:pPr lvl="1">
              <a:buFont typeface="Courier New" pitchFamily="49" charset="0"/>
              <a:buChar char="o"/>
            </a:pPr>
            <a:r>
              <a:rPr lang="en-US" sz="2800" b="1" dirty="0" smtClean="0"/>
              <a:t> time deposits</a:t>
            </a:r>
          </a:p>
          <a:p>
            <a:pPr lvl="2">
              <a:buFont typeface="Wingdings" pitchFamily="2" charset="2"/>
              <a:buChar char="§"/>
            </a:pPr>
            <a:r>
              <a:rPr lang="en-US" sz="2800" b="1" dirty="0" smtClean="0"/>
              <a:t> small denomination (&lt;$100k)</a:t>
            </a:r>
          </a:p>
          <a:p>
            <a:pPr lvl="2">
              <a:buFont typeface="Wingdings" pitchFamily="2" charset="2"/>
              <a:buChar char="§"/>
            </a:pPr>
            <a:r>
              <a:rPr lang="en-US" sz="2800" b="1" dirty="0" smtClean="0"/>
              <a:t> large denomination (&gt;$100k)</a:t>
            </a:r>
          </a:p>
        </p:txBody>
      </p:sp>
      <p:sp>
        <p:nvSpPr>
          <p:cNvPr id="6" name="TextBox 5"/>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8" name="Picture 7"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795993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Balance Sheet</a:t>
            </a:r>
          </a:p>
        </p:txBody>
      </p:sp>
      <p:sp>
        <p:nvSpPr>
          <p:cNvPr id="3" name="TextBox 2"/>
          <p:cNvSpPr txBox="1"/>
          <p:nvPr/>
        </p:nvSpPr>
        <p:spPr>
          <a:xfrm>
            <a:off x="3505200" y="895350"/>
            <a:ext cx="5486400" cy="4185761"/>
          </a:xfrm>
          <a:prstGeom prst="rect">
            <a:avLst/>
          </a:prstGeom>
          <a:noFill/>
        </p:spPr>
        <p:txBody>
          <a:bodyPr wrap="square" rtlCol="0">
            <a:spAutoFit/>
          </a:bodyPr>
          <a:lstStyle/>
          <a:p>
            <a:pPr algn="ctr"/>
            <a:r>
              <a:rPr lang="en-US" sz="2800" b="1" dirty="0" smtClean="0"/>
              <a:t>Federal Reserve Notes (FRNs) are a liability for the Federal Reserve even though in a fiat regime they don’t have to redeem on demand.</a:t>
            </a:r>
          </a:p>
          <a:p>
            <a:pPr algn="ctr"/>
            <a:endParaRPr lang="en-US" sz="1400" b="1" dirty="0" smtClean="0"/>
          </a:p>
          <a:p>
            <a:pPr algn="ctr"/>
            <a:r>
              <a:rPr lang="en-US" sz="2800" b="1" dirty="0" smtClean="0"/>
              <a:t>The securities on the Fed balance sheet used to include practically only U.S. bonds, but recently it has exploded with other assets like mortgage backed securities.</a:t>
            </a:r>
          </a:p>
        </p:txBody>
      </p:sp>
      <p:pic>
        <p:nvPicPr>
          <p:cNvPr id="4" name="Picture 3" descr="federal-reserve-seal.png"/>
          <p:cNvPicPr>
            <a:picLocks noChangeAspect="1"/>
          </p:cNvPicPr>
          <p:nvPr/>
        </p:nvPicPr>
        <p:blipFill>
          <a:blip r:embed="rId2"/>
          <a:stretch>
            <a:fillRect/>
          </a:stretch>
        </p:blipFill>
        <p:spPr>
          <a:xfrm>
            <a:off x="457200" y="1543050"/>
            <a:ext cx="2857500" cy="28575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795993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Balance Sheet</a:t>
            </a:r>
          </a:p>
        </p:txBody>
      </p:sp>
      <p:sp>
        <p:nvSpPr>
          <p:cNvPr id="3" name="TextBox 2"/>
          <p:cNvSpPr txBox="1"/>
          <p:nvPr/>
        </p:nvSpPr>
        <p:spPr>
          <a:xfrm>
            <a:off x="3505200" y="1583650"/>
            <a:ext cx="5486400" cy="2893100"/>
          </a:xfrm>
          <a:prstGeom prst="rect">
            <a:avLst/>
          </a:prstGeom>
          <a:noFill/>
        </p:spPr>
        <p:txBody>
          <a:bodyPr wrap="square" rtlCol="0">
            <a:spAutoFit/>
          </a:bodyPr>
          <a:lstStyle/>
          <a:p>
            <a:pPr algn="ctr"/>
            <a:r>
              <a:rPr lang="en-US" sz="2800" b="1" dirty="0" smtClean="0"/>
              <a:t>Loans on the Fed balance sheet are discount loans to banks.</a:t>
            </a:r>
          </a:p>
          <a:p>
            <a:pPr algn="ctr"/>
            <a:endParaRPr lang="en-US" sz="1400" b="1" dirty="0" smtClean="0"/>
          </a:p>
          <a:p>
            <a:pPr algn="ctr"/>
            <a:r>
              <a:rPr lang="en-US" sz="2800" b="1" dirty="0" smtClean="0"/>
              <a:t>FX reserves are foreign exchange reserves: currency of other countries held to facilitate foreign exchange with other central banks.</a:t>
            </a:r>
          </a:p>
        </p:txBody>
      </p:sp>
      <p:pic>
        <p:nvPicPr>
          <p:cNvPr id="4" name="Picture 3" descr="federal-reserve-seal.png"/>
          <p:cNvPicPr>
            <a:picLocks noChangeAspect="1"/>
          </p:cNvPicPr>
          <p:nvPr/>
        </p:nvPicPr>
        <p:blipFill>
          <a:blip r:embed="rId2"/>
          <a:stretch>
            <a:fillRect/>
          </a:stretch>
        </p:blipFill>
        <p:spPr>
          <a:xfrm>
            <a:off x="457200" y="1543050"/>
            <a:ext cx="2857500" cy="28575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0581" y="133350"/>
            <a:ext cx="51898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Balance Sheet</a:t>
            </a:r>
          </a:p>
        </p:txBody>
      </p:sp>
      <p:graphicFrame>
        <p:nvGraphicFramePr>
          <p:cNvPr id="3" name="Table 2"/>
          <p:cNvGraphicFramePr>
            <a:graphicFrameLocks noGrp="1"/>
          </p:cNvGraphicFramePr>
          <p:nvPr/>
        </p:nvGraphicFramePr>
        <p:xfrm>
          <a:off x="1371600" y="1428750"/>
          <a:ext cx="6096000" cy="2590800"/>
        </p:xfrm>
        <a:graphic>
          <a:graphicData uri="http://schemas.openxmlformats.org/drawingml/2006/table">
            <a:tbl>
              <a:tblPr firstRow="1">
                <a:tableStyleId>{B301B821-A1FF-4177-AEE7-76D212191A09}</a:tableStyleId>
              </a:tblPr>
              <a:tblGrid>
                <a:gridCol w="3048000"/>
                <a:gridCol w="30480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borrowings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banknotes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other</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capital</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724" y="133350"/>
            <a:ext cx="788927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Simplified Bank Balance Sheet</a:t>
            </a:r>
          </a:p>
        </p:txBody>
      </p:sp>
      <p:graphicFrame>
        <p:nvGraphicFramePr>
          <p:cNvPr id="4" name="Table 3"/>
          <p:cNvGraphicFramePr>
            <a:graphicFrameLocks noGrp="1"/>
          </p:cNvGraphicFramePr>
          <p:nvPr/>
        </p:nvGraphicFramePr>
        <p:xfrm>
          <a:off x="838200" y="1352550"/>
          <a:ext cx="7239000" cy="2072640"/>
        </p:xfrm>
        <a:graphic>
          <a:graphicData uri="http://schemas.openxmlformats.org/drawingml/2006/table">
            <a:tbl>
              <a:tblPr firstRow="1">
                <a:tableStyleId>{B301B821-A1FF-4177-AEE7-76D212191A09}</a:tableStyleId>
              </a:tblPr>
              <a:tblGrid>
                <a:gridCol w="3619500"/>
                <a:gridCol w="36195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 </a:t>
                      </a:r>
                      <a:r>
                        <a:rPr lang="en-US" sz="2800" dirty="0" smtClean="0">
                          <a:latin typeface="Times New Roman"/>
                          <a:cs typeface="Times New Roman"/>
                        </a:rPr>
                        <a:t>≡</a:t>
                      </a:r>
                      <a:r>
                        <a:rPr lang="en-US" sz="2800" dirty="0" smtClean="0"/>
                        <a:t> 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N </a:t>
                      </a:r>
                      <a:r>
                        <a:rPr lang="en-US" sz="2800" dirty="0" smtClean="0">
                          <a:latin typeface="Times New Roman"/>
                          <a:cs typeface="Times New Roman"/>
                        </a:rPr>
                        <a:t>≡</a:t>
                      </a:r>
                      <a:r>
                        <a:rPr lang="en-US" sz="2800" dirty="0" smtClean="0"/>
                        <a:t> banknotes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 </a:t>
                      </a:r>
                      <a:r>
                        <a:rPr lang="en-US" sz="2800" dirty="0" smtClean="0">
                          <a:latin typeface="Times New Roman"/>
                          <a:cs typeface="Times New Roman"/>
                        </a:rPr>
                        <a:t>≡</a:t>
                      </a:r>
                      <a:r>
                        <a:rPr lang="en-US" sz="2800" dirty="0" smtClean="0"/>
                        <a:t> loans + 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 </a:t>
                      </a:r>
                      <a:r>
                        <a:rPr lang="en-US" sz="2800" dirty="0" smtClean="0">
                          <a:latin typeface="Times New Roman"/>
                          <a:cs typeface="Times New Roman"/>
                        </a:rPr>
                        <a:t>≡</a:t>
                      </a:r>
                      <a:r>
                        <a:rPr lang="en-US" sz="2800" dirty="0" smtClean="0"/>
                        <a:t> deposits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K </a:t>
                      </a:r>
                      <a:r>
                        <a:rPr lang="en-US" sz="2800" dirty="0" smtClean="0">
                          <a:latin typeface="Times New Roman"/>
                          <a:cs typeface="Times New Roman"/>
                        </a:rPr>
                        <a:t>≡</a:t>
                      </a:r>
                      <a:r>
                        <a:rPr lang="en-US" sz="2800" dirty="0" smtClean="0"/>
                        <a:t> capital</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5" name="TextBox 4"/>
          <p:cNvSpPr txBox="1"/>
          <p:nvPr/>
        </p:nvSpPr>
        <p:spPr>
          <a:xfrm>
            <a:off x="1981200" y="3675043"/>
            <a:ext cx="5257800" cy="954107"/>
          </a:xfrm>
          <a:prstGeom prst="rect">
            <a:avLst/>
          </a:prstGeom>
          <a:noFill/>
        </p:spPr>
        <p:txBody>
          <a:bodyPr wrap="square" rtlCol="0">
            <a:spAutoFit/>
          </a:bodyPr>
          <a:lstStyle/>
          <a:p>
            <a:pPr algn="ctr"/>
            <a:r>
              <a:rPr lang="en-US" sz="2800" b="1" dirty="0" smtClean="0"/>
              <a:t>Balance sheet constraint:</a:t>
            </a:r>
          </a:p>
          <a:p>
            <a:pPr algn="ctr"/>
            <a:r>
              <a:rPr lang="en-US" sz="2800" b="1" dirty="0" smtClean="0"/>
              <a:t>R + L = N + D + 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796" y="133350"/>
            <a:ext cx="36744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Basic Banking</a:t>
            </a:r>
          </a:p>
        </p:txBody>
      </p:sp>
      <p:sp>
        <p:nvSpPr>
          <p:cNvPr id="3" name="TextBox 2"/>
          <p:cNvSpPr txBox="1"/>
          <p:nvPr/>
        </p:nvSpPr>
        <p:spPr>
          <a:xfrm>
            <a:off x="4191000" y="1570494"/>
            <a:ext cx="45720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T-account </a:t>
            </a:r>
            <a:r>
              <a:rPr lang="en-US" sz="2800" b="1" dirty="0" smtClean="0"/>
              <a:t>–</a:t>
            </a:r>
          </a:p>
          <a:p>
            <a:pPr algn="ctr"/>
            <a:r>
              <a:rPr lang="en-US" sz="2800" b="1" dirty="0" smtClean="0"/>
              <a:t>a simplified balance sheet that lists only the changes that occur in balance sheet items starting from some initial balance sheet position</a:t>
            </a:r>
          </a:p>
        </p:txBody>
      </p:sp>
      <p:pic>
        <p:nvPicPr>
          <p:cNvPr id="4" name="Picture 3" descr="mr-t-disapproves.jpg"/>
          <p:cNvPicPr>
            <a:picLocks noChangeAspect="1"/>
          </p:cNvPicPr>
          <p:nvPr/>
        </p:nvPicPr>
        <p:blipFill>
          <a:blip r:embed="rId2"/>
          <a:stretch>
            <a:fillRect/>
          </a:stretch>
        </p:blipFill>
        <p:spPr>
          <a:xfrm>
            <a:off x="381000" y="1795526"/>
            <a:ext cx="3657600" cy="2300224"/>
          </a:xfrm>
          <a:prstGeom prst="rect">
            <a:avLst/>
          </a:prstGeom>
          <a:ln>
            <a:solidFill>
              <a:schemeClr val="tx1"/>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796" y="133350"/>
            <a:ext cx="36744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Basic Banking</a:t>
            </a:r>
          </a:p>
        </p:txBody>
      </p:sp>
      <p:sp>
        <p:nvSpPr>
          <p:cNvPr id="4" name="TextBox 3"/>
          <p:cNvSpPr txBox="1"/>
          <p:nvPr/>
        </p:nvSpPr>
        <p:spPr>
          <a:xfrm>
            <a:off x="2057400" y="1047750"/>
            <a:ext cx="5257800" cy="523220"/>
          </a:xfrm>
          <a:prstGeom prst="rect">
            <a:avLst/>
          </a:prstGeom>
          <a:noFill/>
        </p:spPr>
        <p:txBody>
          <a:bodyPr wrap="square" rtlCol="0">
            <a:spAutoFit/>
          </a:bodyPr>
          <a:lstStyle/>
          <a:p>
            <a:pPr algn="ctr"/>
            <a:r>
              <a:rPr lang="en-US" sz="2800" b="1" dirty="0" smtClean="0"/>
              <a:t>Opening a checking account.</a:t>
            </a:r>
          </a:p>
        </p:txBody>
      </p:sp>
      <p:graphicFrame>
        <p:nvGraphicFramePr>
          <p:cNvPr id="5" name="Table 4"/>
          <p:cNvGraphicFramePr>
            <a:graphicFrameLocks noGrp="1"/>
          </p:cNvGraphicFramePr>
          <p:nvPr/>
        </p:nvGraphicFramePr>
        <p:xfrm>
          <a:off x="609600" y="1809750"/>
          <a:ext cx="7772400" cy="10668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reserves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796" y="133350"/>
            <a:ext cx="36744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Basic Banking</a:t>
            </a:r>
          </a:p>
        </p:txBody>
      </p:sp>
      <p:graphicFrame>
        <p:nvGraphicFramePr>
          <p:cNvPr id="3" name="Table 2"/>
          <p:cNvGraphicFramePr>
            <a:graphicFrameLocks noGrp="1"/>
          </p:cNvGraphicFramePr>
          <p:nvPr/>
        </p:nvGraphicFramePr>
        <p:xfrm>
          <a:off x="609600" y="1809750"/>
          <a:ext cx="7772400" cy="10668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checks in process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4" name="TextBox 3"/>
          <p:cNvSpPr txBox="1"/>
          <p:nvPr/>
        </p:nvSpPr>
        <p:spPr>
          <a:xfrm>
            <a:off x="2057400" y="1047750"/>
            <a:ext cx="5257800" cy="523220"/>
          </a:xfrm>
          <a:prstGeom prst="rect">
            <a:avLst/>
          </a:prstGeom>
          <a:noFill/>
        </p:spPr>
        <p:txBody>
          <a:bodyPr wrap="square" rtlCol="0">
            <a:spAutoFit/>
          </a:bodyPr>
          <a:lstStyle/>
          <a:p>
            <a:pPr algn="ctr"/>
            <a:r>
              <a:rPr lang="en-US" sz="2800" b="1" dirty="0" smtClean="0"/>
              <a:t>Depositing a check.</a:t>
            </a:r>
          </a:p>
        </p:txBody>
      </p:sp>
      <p:graphicFrame>
        <p:nvGraphicFramePr>
          <p:cNvPr id="5" name="Table 4"/>
          <p:cNvGraphicFramePr>
            <a:graphicFrameLocks noGrp="1"/>
          </p:cNvGraphicFramePr>
          <p:nvPr/>
        </p:nvGraphicFramePr>
        <p:xfrm>
          <a:off x="609600" y="3333750"/>
          <a:ext cx="7772400" cy="10668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reserves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796" y="133350"/>
            <a:ext cx="36744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Basic Banking</a:t>
            </a:r>
          </a:p>
        </p:txBody>
      </p:sp>
      <p:graphicFrame>
        <p:nvGraphicFramePr>
          <p:cNvPr id="3" name="Table 2"/>
          <p:cNvGraphicFramePr>
            <a:graphicFrameLocks noGrp="1"/>
          </p:cNvGraphicFramePr>
          <p:nvPr/>
        </p:nvGraphicFramePr>
        <p:xfrm>
          <a:off x="609600" y="1581150"/>
          <a:ext cx="7772400" cy="16002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required reserves	+$10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excess reserves	+$90</a:t>
                      </a:r>
                      <a:endParaRPr lang="en-US" sz="2800" dirty="0"/>
                    </a:p>
                  </a:txBody>
                  <a:tcP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2800" dirty="0"/>
                    </a:p>
                  </a:txBody>
                  <a:tcP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4" name="TextBox 3"/>
          <p:cNvSpPr txBox="1"/>
          <p:nvPr/>
        </p:nvSpPr>
        <p:spPr>
          <a:xfrm>
            <a:off x="2057400" y="1047750"/>
            <a:ext cx="5257800" cy="523220"/>
          </a:xfrm>
          <a:prstGeom prst="rect">
            <a:avLst/>
          </a:prstGeom>
          <a:noFill/>
        </p:spPr>
        <p:txBody>
          <a:bodyPr wrap="square" rtlCol="0">
            <a:spAutoFit/>
          </a:bodyPr>
          <a:lstStyle/>
          <a:p>
            <a:pPr algn="ctr"/>
            <a:r>
              <a:rPr lang="en-US" sz="2800" b="1" dirty="0" smtClean="0"/>
              <a:t>Making a loan.</a:t>
            </a:r>
          </a:p>
        </p:txBody>
      </p:sp>
      <p:graphicFrame>
        <p:nvGraphicFramePr>
          <p:cNvPr id="7" name="Table 6"/>
          <p:cNvGraphicFramePr>
            <a:graphicFrameLocks noGrp="1"/>
          </p:cNvGraphicFramePr>
          <p:nvPr/>
        </p:nvGraphicFramePr>
        <p:xfrm>
          <a:off x="609600" y="3333750"/>
          <a:ext cx="7772400" cy="16002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required reserves	+$10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loans			+$90</a:t>
                      </a:r>
                      <a:endParaRPr lang="en-US" sz="2800" dirty="0"/>
                    </a:p>
                  </a:txBody>
                  <a:tcP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2800" dirty="0"/>
                    </a:p>
                  </a:txBody>
                  <a:tcP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810000" y="1570494"/>
            <a:ext cx="5029200" cy="2246769"/>
          </a:xfrm>
          <a:prstGeom prst="rect">
            <a:avLst/>
          </a:prstGeom>
          <a:noFill/>
        </p:spPr>
        <p:txBody>
          <a:bodyPr wrap="square" rtlCol="0">
            <a:spAutoFit/>
          </a:bodyPr>
          <a:lstStyle/>
          <a:p>
            <a:r>
              <a:rPr lang="en-US" sz="2800" b="1" u="sng" dirty="0" smtClean="0"/>
              <a:t>General principles</a:t>
            </a:r>
          </a:p>
          <a:p>
            <a:pPr>
              <a:buFont typeface="Arial" pitchFamily="34" charset="0"/>
              <a:buChar char="•"/>
            </a:pPr>
            <a:r>
              <a:rPr lang="en-US" sz="2800" b="1" dirty="0" smtClean="0"/>
              <a:t> liquidity management</a:t>
            </a:r>
          </a:p>
          <a:p>
            <a:pPr>
              <a:buFont typeface="Arial" pitchFamily="34" charset="0"/>
              <a:buChar char="•"/>
            </a:pPr>
            <a:r>
              <a:rPr lang="en-US" sz="2800" b="1" dirty="0" smtClean="0"/>
              <a:t> asset management</a:t>
            </a:r>
          </a:p>
          <a:p>
            <a:pPr>
              <a:buFont typeface="Arial" pitchFamily="34" charset="0"/>
              <a:buChar char="•"/>
            </a:pPr>
            <a:r>
              <a:rPr lang="en-US" sz="2800" b="1" dirty="0" smtClean="0"/>
              <a:t> liability management</a:t>
            </a:r>
          </a:p>
          <a:p>
            <a:pPr>
              <a:buFont typeface="Arial" pitchFamily="34" charset="0"/>
              <a:buChar char="•"/>
            </a:pPr>
            <a:r>
              <a:rPr lang="en-US" sz="2800" b="1" dirty="0" smtClean="0"/>
              <a:t> capital adequacy management</a:t>
            </a:r>
          </a:p>
        </p:txBody>
      </p:sp>
      <p:pic>
        <p:nvPicPr>
          <p:cNvPr id="4" name="Picture 3" descr="management.png"/>
          <p:cNvPicPr>
            <a:picLocks noChangeAspect="1"/>
          </p:cNvPicPr>
          <p:nvPr/>
        </p:nvPicPr>
        <p:blipFill>
          <a:blip r:embed="rId2"/>
          <a:stretch>
            <a:fillRect/>
          </a:stretch>
        </p:blipFill>
        <p:spPr>
          <a:xfrm>
            <a:off x="381000" y="1504950"/>
            <a:ext cx="3200400" cy="2472309"/>
          </a:xfrm>
          <a:prstGeom prst="rect">
            <a:avLst/>
          </a:prstGeom>
          <a:ln>
            <a:solidFill>
              <a:schemeClr val="tx1"/>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810000" y="1772781"/>
            <a:ext cx="45720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liquidity management </a:t>
            </a:r>
            <a:r>
              <a:rPr lang="en-US" sz="2800" b="1" dirty="0" smtClean="0"/>
              <a:t>–</a:t>
            </a:r>
          </a:p>
          <a:p>
            <a:pPr algn="ctr"/>
            <a:r>
              <a:rPr lang="en-US" sz="2800" b="1" dirty="0" smtClean="0"/>
              <a:t>acquisition of sufficiently liquid assets to meet the bank’s obligations to depositors</a:t>
            </a:r>
          </a:p>
        </p:txBody>
      </p:sp>
      <p:pic>
        <p:nvPicPr>
          <p:cNvPr id="4" name="Picture 3" descr="water_drop.jpg"/>
          <p:cNvPicPr>
            <a:picLocks noChangeAspect="1"/>
          </p:cNvPicPr>
          <p:nvPr/>
        </p:nvPicPr>
        <p:blipFill>
          <a:blip r:embed="rId2"/>
          <a:stretch>
            <a:fillRect/>
          </a:stretch>
        </p:blipFill>
        <p:spPr>
          <a:xfrm>
            <a:off x="914400" y="1276350"/>
            <a:ext cx="2246948" cy="3000375"/>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1428750"/>
            <a:ext cx="7086600" cy="289310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checkable deposits </a:t>
            </a:r>
            <a:r>
              <a:rPr lang="en-US" sz="2800" b="1" dirty="0" smtClean="0"/>
              <a:t>–</a:t>
            </a:r>
          </a:p>
          <a:p>
            <a:pPr algn="ctr"/>
            <a:r>
              <a:rPr lang="en-US" sz="2800" b="1" dirty="0" smtClean="0"/>
              <a:t>accounts that allow the owner to write a check to third parties</a:t>
            </a:r>
          </a:p>
          <a:p>
            <a:pPr algn="ctr"/>
            <a:endParaRPr lang="en-US" sz="1400" b="1" dirty="0" smtClean="0"/>
          </a:p>
          <a:p>
            <a:pPr algn="ctr"/>
            <a:r>
              <a:rPr lang="en-US" sz="2800" b="1" dirty="0" smtClean="0">
                <a:effectLst>
                  <a:outerShdw blurRad="38100" dist="38100" dir="2700000" algn="tl">
                    <a:srgbClr val="000000">
                      <a:alpha val="43137"/>
                    </a:srgbClr>
                  </a:outerShdw>
                </a:effectLst>
              </a:rPr>
              <a:t>demand deposits </a:t>
            </a:r>
            <a:r>
              <a:rPr lang="en-US" sz="2800" b="1" dirty="0" smtClean="0"/>
              <a:t>–</a:t>
            </a:r>
          </a:p>
          <a:p>
            <a:pPr algn="ctr"/>
            <a:r>
              <a:rPr lang="en-US" sz="2800" b="1" dirty="0" smtClean="0"/>
              <a:t>non-interest bearing checking accounts (included in M1)</a:t>
            </a:r>
          </a:p>
        </p:txBody>
      </p:sp>
      <p:sp>
        <p:nvSpPr>
          <p:cNvPr id="7" name="TextBox 6"/>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8" name="Picture 7"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505200" y="1123950"/>
            <a:ext cx="5334000" cy="3539430"/>
          </a:xfrm>
          <a:prstGeom prst="rect">
            <a:avLst/>
          </a:prstGeom>
          <a:noFill/>
        </p:spPr>
        <p:txBody>
          <a:bodyPr wrap="square" rtlCol="0">
            <a:spAutoFit/>
          </a:bodyPr>
          <a:lstStyle/>
          <a:p>
            <a:pPr algn="ctr"/>
            <a:r>
              <a:rPr lang="en-US" sz="2800" b="1" dirty="0" smtClean="0"/>
              <a:t>Banks need to have enough reserves and other liquid assets to meet the day to day demands of depositors withdrawing money.  They also need to be able to replenish their reserves to meet reserve requirements when depositors withdraw a lot.</a:t>
            </a:r>
          </a:p>
        </p:txBody>
      </p:sp>
      <p:pic>
        <p:nvPicPr>
          <p:cNvPr id="4" name="Picture 3" descr="water_drop.jpg"/>
          <p:cNvPicPr>
            <a:picLocks noChangeAspect="1"/>
          </p:cNvPicPr>
          <p:nvPr/>
        </p:nvPicPr>
        <p:blipFill>
          <a:blip r:embed="rId2"/>
          <a:stretch>
            <a:fillRect/>
          </a:stretch>
        </p:blipFill>
        <p:spPr>
          <a:xfrm>
            <a:off x="914400" y="1276350"/>
            <a:ext cx="2246948" cy="3000375"/>
          </a:xfrm>
          <a:prstGeom prst="rect">
            <a:avLst/>
          </a:prstGeom>
          <a:ln>
            <a:solidFill>
              <a:schemeClr val="tx1"/>
            </a:solid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810000" y="1504950"/>
            <a:ext cx="44196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asset management </a:t>
            </a:r>
            <a:r>
              <a:rPr lang="en-US" sz="2800" b="1" dirty="0" smtClean="0"/>
              <a:t>–</a:t>
            </a:r>
          </a:p>
          <a:p>
            <a:pPr algn="ctr"/>
            <a:r>
              <a:rPr lang="en-US" sz="2800" b="1" dirty="0" smtClean="0"/>
              <a:t>banks aspire to minimize risk and maximize returns by seeking low default rate, diversified assets with high yield rates </a:t>
            </a:r>
          </a:p>
        </p:txBody>
      </p:sp>
      <p:pic>
        <p:nvPicPr>
          <p:cNvPr id="5" name="Picture 4" descr="business-loan.png"/>
          <p:cNvPicPr>
            <a:picLocks noChangeAspect="1"/>
          </p:cNvPicPr>
          <p:nvPr/>
        </p:nvPicPr>
        <p:blipFill>
          <a:blip r:embed="rId2"/>
          <a:stretch>
            <a:fillRect/>
          </a:stretch>
        </p:blipFill>
        <p:spPr>
          <a:xfrm>
            <a:off x="685800" y="1885950"/>
            <a:ext cx="2743200" cy="215432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810000" y="1657350"/>
            <a:ext cx="44196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liability management </a:t>
            </a:r>
            <a:r>
              <a:rPr lang="en-US" sz="2800" b="1" dirty="0" smtClean="0"/>
              <a:t>–</a:t>
            </a:r>
          </a:p>
          <a:p>
            <a:pPr algn="ctr"/>
            <a:r>
              <a:rPr lang="en-US" sz="2800" b="1" dirty="0" smtClean="0"/>
              <a:t>banks aspire to acquire funds at a low cost, so they seek to minimize interest paid to depositors</a:t>
            </a:r>
          </a:p>
        </p:txBody>
      </p:sp>
      <p:pic>
        <p:nvPicPr>
          <p:cNvPr id="5" name="Picture 4" descr="piggybank.png"/>
          <p:cNvPicPr>
            <a:picLocks noChangeAspect="1"/>
          </p:cNvPicPr>
          <p:nvPr/>
        </p:nvPicPr>
        <p:blipFill>
          <a:blip r:embed="rId2"/>
          <a:stretch>
            <a:fillRect/>
          </a:stretch>
        </p:blipFill>
        <p:spPr>
          <a:xfrm>
            <a:off x="1143000" y="1809750"/>
            <a:ext cx="2057400" cy="20574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pic>
        <p:nvPicPr>
          <p:cNvPr id="3" name="Picture 2" descr="qthrone.jpg"/>
          <p:cNvPicPr>
            <a:picLocks noChangeAspect="1"/>
          </p:cNvPicPr>
          <p:nvPr/>
        </p:nvPicPr>
        <p:blipFill>
          <a:blip r:embed="rId2"/>
          <a:stretch>
            <a:fillRect/>
          </a:stretch>
        </p:blipFill>
        <p:spPr>
          <a:xfrm>
            <a:off x="304800" y="1657350"/>
            <a:ext cx="2717800" cy="2042160"/>
          </a:xfrm>
          <a:prstGeom prst="rect">
            <a:avLst/>
          </a:prstGeom>
          <a:ln>
            <a:solidFill>
              <a:schemeClr val="tx1"/>
            </a:solidFill>
          </a:ln>
        </p:spPr>
      </p:pic>
      <p:sp>
        <p:nvSpPr>
          <p:cNvPr id="4" name="TextBox 3"/>
          <p:cNvSpPr txBox="1"/>
          <p:nvPr/>
        </p:nvSpPr>
        <p:spPr>
          <a:xfrm>
            <a:off x="3200400" y="1123950"/>
            <a:ext cx="5486400" cy="3108543"/>
          </a:xfrm>
          <a:prstGeom prst="rect">
            <a:avLst/>
          </a:prstGeom>
          <a:noFill/>
        </p:spPr>
        <p:txBody>
          <a:bodyPr wrap="square" rtlCol="0">
            <a:spAutoFit/>
          </a:bodyPr>
          <a:lstStyle/>
          <a:p>
            <a:pPr algn="ctr"/>
            <a:r>
              <a:rPr lang="en-US" sz="2800" b="1" dirty="0" smtClean="0"/>
              <a:t>Liability management wasn’t a concern until the 1970’s.  Regulation Q prohibited paying interest on checking accounts and capped interest on savings accounts, so banks couldn’t compete with one another.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4" name="TextBox 3"/>
          <p:cNvSpPr txBox="1"/>
          <p:nvPr/>
        </p:nvSpPr>
        <p:spPr>
          <a:xfrm>
            <a:off x="3048000" y="895350"/>
            <a:ext cx="5867400" cy="4185761"/>
          </a:xfrm>
          <a:prstGeom prst="rect">
            <a:avLst/>
          </a:prstGeom>
          <a:noFill/>
        </p:spPr>
        <p:txBody>
          <a:bodyPr wrap="square" rtlCol="0">
            <a:spAutoFit/>
          </a:bodyPr>
          <a:lstStyle/>
          <a:p>
            <a:pPr algn="ctr"/>
            <a:r>
              <a:rPr lang="en-US" sz="2800" b="1" dirty="0" smtClean="0"/>
              <a:t>This was the era of 3-6-3 banking:</a:t>
            </a:r>
          </a:p>
          <a:p>
            <a:pPr algn="ctr"/>
            <a:r>
              <a:rPr lang="en-US" sz="2800" b="1" dirty="0" smtClean="0"/>
              <a:t>pay 3% interest for deposits,</a:t>
            </a:r>
          </a:p>
          <a:p>
            <a:pPr algn="ctr"/>
            <a:r>
              <a:rPr lang="en-US" sz="2800" b="1" dirty="0" smtClean="0"/>
              <a:t>charge 6% interest for loans,</a:t>
            </a:r>
          </a:p>
          <a:p>
            <a:pPr algn="ctr"/>
            <a:r>
              <a:rPr lang="en-US" sz="2800" b="1" dirty="0" smtClean="0"/>
              <a:t>be on the golf course by 3 pm.</a:t>
            </a:r>
          </a:p>
          <a:p>
            <a:pPr algn="ctr"/>
            <a:endParaRPr lang="en-US" sz="1400" b="1" dirty="0" smtClean="0"/>
          </a:p>
          <a:p>
            <a:pPr algn="ctr"/>
            <a:r>
              <a:rPr lang="en-US" sz="2800" b="1" dirty="0" smtClean="0"/>
              <a:t>With the high inflation of the 1970’s banks used non-price competition (e.g., give away toasters for starting an account) and eventually got regulation Q repealed in 1980.</a:t>
            </a:r>
          </a:p>
        </p:txBody>
      </p:sp>
      <p:pic>
        <p:nvPicPr>
          <p:cNvPr id="6" name="Picture 5" descr="golf.png"/>
          <p:cNvPicPr>
            <a:picLocks noChangeAspect="1"/>
          </p:cNvPicPr>
          <p:nvPr/>
        </p:nvPicPr>
        <p:blipFill>
          <a:blip r:embed="rId2"/>
          <a:stretch>
            <a:fillRect/>
          </a:stretch>
        </p:blipFill>
        <p:spPr>
          <a:xfrm>
            <a:off x="784860" y="590550"/>
            <a:ext cx="1577340" cy="2468880"/>
          </a:xfrm>
          <a:prstGeom prst="rect">
            <a:avLst/>
          </a:prstGeom>
        </p:spPr>
      </p:pic>
      <p:pic>
        <p:nvPicPr>
          <p:cNvPr id="7" name="Picture 6" descr="toaster.png"/>
          <p:cNvPicPr>
            <a:picLocks noChangeAspect="1"/>
          </p:cNvPicPr>
          <p:nvPr/>
        </p:nvPicPr>
        <p:blipFill>
          <a:blip r:embed="rId3"/>
          <a:stretch>
            <a:fillRect/>
          </a:stretch>
        </p:blipFill>
        <p:spPr>
          <a:xfrm>
            <a:off x="685800" y="3105150"/>
            <a:ext cx="1438275" cy="161925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048000" y="1898868"/>
            <a:ext cx="53340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capital adequacy management </a:t>
            </a:r>
            <a:r>
              <a:rPr lang="en-US" sz="2800" b="1" dirty="0" smtClean="0"/>
              <a:t>–</a:t>
            </a:r>
          </a:p>
          <a:p>
            <a:pPr algn="ctr"/>
            <a:r>
              <a:rPr lang="en-US" sz="2800" b="1" dirty="0" smtClean="0"/>
              <a:t>banks decide the amount</a:t>
            </a:r>
          </a:p>
          <a:p>
            <a:pPr algn="ctr"/>
            <a:r>
              <a:rPr lang="en-US" sz="2800" b="1" dirty="0" smtClean="0"/>
              <a:t>of capital they need to</a:t>
            </a:r>
          </a:p>
          <a:p>
            <a:pPr algn="ctr"/>
            <a:r>
              <a:rPr lang="en-US" sz="2800" b="1" dirty="0" smtClean="0"/>
              <a:t>maintain, and acquire it</a:t>
            </a:r>
          </a:p>
        </p:txBody>
      </p:sp>
      <p:pic>
        <p:nvPicPr>
          <p:cNvPr id="5" name="Picture 4" descr="capital.png"/>
          <p:cNvPicPr>
            <a:picLocks noChangeAspect="1"/>
          </p:cNvPicPr>
          <p:nvPr/>
        </p:nvPicPr>
        <p:blipFill>
          <a:blip r:embed="rId2"/>
          <a:stretch>
            <a:fillRect/>
          </a:stretch>
        </p:blipFill>
        <p:spPr>
          <a:xfrm>
            <a:off x="283233" y="1733550"/>
            <a:ext cx="2688567" cy="2286000"/>
          </a:xfrm>
          <a:prstGeom prst="rect">
            <a:avLst/>
          </a:prstGeom>
          <a:ln>
            <a:solidFill>
              <a:schemeClr val="tx1"/>
            </a:solid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pic>
        <p:nvPicPr>
          <p:cNvPr id="4" name="Picture 3" descr="capital.png"/>
          <p:cNvPicPr>
            <a:picLocks noChangeAspect="1"/>
          </p:cNvPicPr>
          <p:nvPr/>
        </p:nvPicPr>
        <p:blipFill>
          <a:blip r:embed="rId2"/>
          <a:stretch>
            <a:fillRect/>
          </a:stretch>
        </p:blipFill>
        <p:spPr>
          <a:xfrm>
            <a:off x="283233" y="1733550"/>
            <a:ext cx="2688567" cy="2286000"/>
          </a:xfrm>
          <a:prstGeom prst="rect">
            <a:avLst/>
          </a:prstGeom>
          <a:ln>
            <a:solidFill>
              <a:schemeClr val="tx1"/>
            </a:solidFill>
          </a:ln>
        </p:spPr>
      </p:pic>
      <p:sp>
        <p:nvSpPr>
          <p:cNvPr id="5" name="TextBox 4"/>
          <p:cNvSpPr txBox="1"/>
          <p:nvPr/>
        </p:nvSpPr>
        <p:spPr>
          <a:xfrm>
            <a:off x="3048000" y="895350"/>
            <a:ext cx="5486400" cy="3970318"/>
          </a:xfrm>
          <a:prstGeom prst="rect">
            <a:avLst/>
          </a:prstGeom>
          <a:noFill/>
        </p:spPr>
        <p:txBody>
          <a:bodyPr wrap="square" rtlCol="0">
            <a:spAutoFit/>
          </a:bodyPr>
          <a:lstStyle/>
          <a:p>
            <a:pPr algn="ctr"/>
            <a:r>
              <a:rPr lang="en-US" sz="2800" b="1" dirty="0" smtClean="0"/>
              <a:t>More capital lowers the probability of bank failure (solvency crisis) by increasing the equity cushion.</a:t>
            </a:r>
          </a:p>
          <a:p>
            <a:pPr algn="ctr"/>
            <a:endParaRPr lang="en-US" sz="1400" b="1" dirty="0" smtClean="0"/>
          </a:p>
          <a:p>
            <a:pPr algn="ctr"/>
            <a:r>
              <a:rPr lang="en-US" sz="2800" b="1" dirty="0" smtClean="0"/>
              <a:t>More capital lowers the</a:t>
            </a:r>
          </a:p>
          <a:p>
            <a:pPr algn="ctr"/>
            <a:r>
              <a:rPr lang="en-US" sz="2800" b="1" dirty="0" smtClean="0"/>
              <a:t>return on investment (ROI) of owners (profits/equity).</a:t>
            </a:r>
          </a:p>
          <a:p>
            <a:pPr algn="ctr"/>
            <a:endParaRPr lang="en-US" sz="1400" b="1" dirty="0" smtClean="0"/>
          </a:p>
          <a:p>
            <a:pPr algn="ctr"/>
            <a:r>
              <a:rPr lang="en-US" sz="2800" b="1" dirty="0" smtClean="0"/>
              <a:t>Also regulations require a</a:t>
            </a:r>
          </a:p>
          <a:p>
            <a:pPr algn="ctr"/>
            <a:r>
              <a:rPr lang="en-US" sz="2800" b="1" dirty="0" smtClean="0"/>
              <a:t>minimum amount of capital.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352800" y="1898868"/>
            <a:ext cx="4953000" cy="1815882"/>
          </a:xfrm>
          <a:prstGeom prst="rect">
            <a:avLst/>
          </a:prstGeom>
          <a:noFill/>
        </p:spPr>
        <p:txBody>
          <a:bodyPr wrap="square" rtlCol="0">
            <a:spAutoFit/>
          </a:bodyPr>
          <a:lstStyle/>
          <a:p>
            <a:r>
              <a:rPr lang="en-US" sz="2800" b="1" u="sng" dirty="0" smtClean="0"/>
              <a:t>Capital considerations</a:t>
            </a:r>
          </a:p>
          <a:p>
            <a:pPr>
              <a:buFont typeface="Arial" pitchFamily="34" charset="0"/>
              <a:buChar char="•"/>
            </a:pPr>
            <a:r>
              <a:rPr lang="en-US" sz="2800" b="1" dirty="0" smtClean="0"/>
              <a:t> capital↑</a:t>
            </a:r>
            <a:r>
              <a:rPr lang="en-US" sz="2800" b="1" dirty="0" smtClean="0">
                <a:latin typeface="Times New Roman" pitchFamily="18" charset="0"/>
                <a:cs typeface="Times New Roman" pitchFamily="18" charset="0"/>
              </a:rPr>
              <a:t> →</a:t>
            </a:r>
            <a:r>
              <a:rPr lang="en-US" sz="2800" b="1" dirty="0" smtClean="0"/>
              <a:t> (bank failure)↓</a:t>
            </a:r>
          </a:p>
          <a:p>
            <a:pPr>
              <a:buFont typeface="Arial" pitchFamily="34" charset="0"/>
              <a:buChar char="•"/>
            </a:pPr>
            <a:r>
              <a:rPr lang="en-US" sz="2800" b="1" dirty="0" smtClean="0"/>
              <a:t> capital↑</a:t>
            </a:r>
            <a:r>
              <a:rPr lang="en-US" sz="2800" b="1" dirty="0" smtClean="0">
                <a:latin typeface="Times New Roman" pitchFamily="18" charset="0"/>
                <a:cs typeface="Times New Roman" pitchFamily="18" charset="0"/>
              </a:rPr>
              <a:t> →</a:t>
            </a:r>
            <a:r>
              <a:rPr lang="en-US" sz="2800" b="1" dirty="0" smtClean="0"/>
              <a:t> (owner ROI)↓</a:t>
            </a:r>
          </a:p>
          <a:p>
            <a:pPr>
              <a:buFont typeface="Arial" pitchFamily="34" charset="0"/>
              <a:buChar char="•"/>
            </a:pPr>
            <a:r>
              <a:rPr lang="en-US" sz="2800" b="1" dirty="0" smtClean="0"/>
              <a:t> capital required by regulation</a:t>
            </a:r>
          </a:p>
        </p:txBody>
      </p:sp>
      <p:pic>
        <p:nvPicPr>
          <p:cNvPr id="4" name="Picture 3" descr="capital.png"/>
          <p:cNvPicPr>
            <a:picLocks noChangeAspect="1"/>
          </p:cNvPicPr>
          <p:nvPr/>
        </p:nvPicPr>
        <p:blipFill>
          <a:blip r:embed="rId2"/>
          <a:stretch>
            <a:fillRect/>
          </a:stretch>
        </p:blipFill>
        <p:spPr>
          <a:xfrm>
            <a:off x="283233" y="1733550"/>
            <a:ext cx="2688567" cy="228600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381363"/>
            <a:ext cx="7543800" cy="332398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Negotiable Order of Withdraw accounts (NOW) </a:t>
            </a:r>
            <a:r>
              <a:rPr lang="en-US" sz="2800" b="1" dirty="0" smtClean="0"/>
              <a:t>–</a:t>
            </a:r>
          </a:p>
          <a:p>
            <a:pPr algn="ctr"/>
            <a:r>
              <a:rPr lang="en-US" sz="2800" b="1" dirty="0" smtClean="0"/>
              <a:t>interest bearing checking accounts</a:t>
            </a:r>
          </a:p>
          <a:p>
            <a:pPr algn="ctr"/>
            <a:r>
              <a:rPr lang="en-US" sz="2800" b="1" dirty="0" smtClean="0"/>
              <a:t>(included in M1)</a:t>
            </a:r>
          </a:p>
          <a:p>
            <a:pPr algn="ctr"/>
            <a:endParaRPr lang="en-US" sz="1400" b="1" dirty="0" smtClean="0"/>
          </a:p>
          <a:p>
            <a:pPr algn="ctr"/>
            <a:r>
              <a:rPr lang="en-US" sz="2800" b="1" dirty="0" smtClean="0">
                <a:effectLst>
                  <a:outerShdw blurRad="38100" dist="38100" dir="2700000" algn="tl">
                    <a:srgbClr val="000000">
                      <a:alpha val="43137"/>
                    </a:srgbClr>
                  </a:outerShdw>
                </a:effectLst>
              </a:rPr>
              <a:t>Money Market Deposit Accounts (MMDA) </a:t>
            </a:r>
            <a:r>
              <a:rPr lang="en-US" sz="2800" b="1" dirty="0" smtClean="0"/>
              <a:t>–</a:t>
            </a:r>
          </a:p>
          <a:p>
            <a:pPr algn="ctr"/>
            <a:r>
              <a:rPr lang="en-US" sz="2800" b="1" dirty="0" smtClean="0"/>
              <a:t>similar to money market mutual funds</a:t>
            </a:r>
          </a:p>
          <a:p>
            <a:pPr algn="ctr"/>
            <a:r>
              <a:rPr lang="en-US" sz="2800" b="1" dirty="0" smtClean="0"/>
              <a:t>(not included in M1; included in M2;</a:t>
            </a:r>
          </a:p>
          <a:p>
            <a:pPr algn="ctr"/>
            <a:r>
              <a:rPr lang="en-US" sz="2800" b="1" dirty="0" smtClean="0"/>
              <a:t>not subject to reserve requirements)</a:t>
            </a:r>
          </a:p>
        </p:txBody>
      </p:sp>
      <p:sp>
        <p:nvSpPr>
          <p:cNvPr id="6" name="TextBox 5"/>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7" name="Picture 6"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895350"/>
            <a:ext cx="70866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non-transaction deposits </a:t>
            </a:r>
            <a:r>
              <a:rPr lang="en-US" sz="2800" b="1" dirty="0" smtClean="0"/>
              <a:t>–</a:t>
            </a:r>
          </a:p>
          <a:p>
            <a:pPr algn="ctr"/>
            <a:r>
              <a:rPr lang="en-US" sz="2800" b="1" dirty="0" smtClean="0"/>
              <a:t>owners cannot write a check drawn on these, but interest rates are usually higher than on checkable deposits</a:t>
            </a:r>
          </a:p>
          <a:p>
            <a:pPr algn="ctr"/>
            <a:endParaRPr lang="en-US" sz="1400" b="1" dirty="0" smtClean="0"/>
          </a:p>
          <a:p>
            <a:pPr algn="ctr"/>
            <a:r>
              <a:rPr lang="en-US" sz="2800" b="1" dirty="0" smtClean="0">
                <a:effectLst>
                  <a:outerShdw blurRad="38100" dist="38100" dir="2700000" algn="tl">
                    <a:srgbClr val="000000">
                      <a:alpha val="43137"/>
                    </a:srgbClr>
                  </a:outerShdw>
                </a:effectLst>
              </a:rPr>
              <a:t>savings accounts </a:t>
            </a:r>
            <a:r>
              <a:rPr lang="en-US" sz="2800" b="1" dirty="0" smtClean="0"/>
              <a:t>–</a:t>
            </a:r>
          </a:p>
          <a:p>
            <a:pPr algn="ctr"/>
            <a:r>
              <a:rPr lang="en-US" sz="2800" b="1" dirty="0" smtClean="0"/>
              <a:t>money can be added or withdrawn at any time (included in M2; actually regulations limit withdraws to four per month so that they aren’t treated like checking accounts)</a:t>
            </a:r>
          </a:p>
        </p:txBody>
      </p:sp>
      <p:sp>
        <p:nvSpPr>
          <p:cNvPr id="5" name="TextBox 4"/>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7" name="Picture 6"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895350"/>
            <a:ext cx="7086600" cy="353943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time deposits </a:t>
            </a:r>
            <a:r>
              <a:rPr lang="en-US" sz="2800" b="1" dirty="0" smtClean="0"/>
              <a:t>–</a:t>
            </a:r>
          </a:p>
          <a:p>
            <a:pPr algn="ctr"/>
            <a:r>
              <a:rPr lang="en-US" sz="2800" b="1" dirty="0" smtClean="0"/>
              <a:t>fixed maturity length with substantial penalties for early withdraw</a:t>
            </a:r>
          </a:p>
          <a:p>
            <a:pPr algn="ctr"/>
            <a:endParaRPr lang="en-US" sz="1400" b="1" dirty="0" smtClean="0"/>
          </a:p>
          <a:p>
            <a:pPr algn="ctr"/>
            <a:r>
              <a:rPr lang="en-US" sz="2800" b="1" dirty="0" smtClean="0">
                <a:effectLst>
                  <a:outerShdw blurRad="38100" dist="38100" dir="2700000" algn="tl">
                    <a:srgbClr val="000000">
                      <a:alpha val="43137"/>
                    </a:srgbClr>
                  </a:outerShdw>
                </a:effectLst>
              </a:rPr>
              <a:t>small denomination time deposits </a:t>
            </a:r>
            <a:r>
              <a:rPr lang="en-US" sz="2800" b="1" dirty="0" smtClean="0"/>
              <a:t>–</a:t>
            </a:r>
          </a:p>
          <a:p>
            <a:pPr algn="ctr"/>
            <a:r>
              <a:rPr lang="en-US" sz="2800" b="1" u="sng" dirty="0" smtClean="0"/>
              <a:t>less than</a:t>
            </a:r>
            <a:r>
              <a:rPr lang="en-US" sz="2800" b="1" dirty="0" smtClean="0"/>
              <a:t> $100,000 (included in M2)</a:t>
            </a:r>
          </a:p>
          <a:p>
            <a:pPr algn="ctr"/>
            <a:endParaRPr lang="en-US" sz="1400" b="1" dirty="0" smtClean="0"/>
          </a:p>
          <a:p>
            <a:pPr algn="ctr"/>
            <a:r>
              <a:rPr lang="en-US" sz="2800" b="1" dirty="0" smtClean="0">
                <a:effectLst>
                  <a:outerShdw blurRad="38100" dist="38100" dir="2700000" algn="tl">
                    <a:srgbClr val="000000">
                      <a:alpha val="43137"/>
                    </a:srgbClr>
                  </a:outerShdw>
                </a:effectLst>
              </a:rPr>
              <a:t>large denomination time deposits (CDs) </a:t>
            </a:r>
            <a:r>
              <a:rPr lang="en-US" sz="2800" b="1" dirty="0" smtClean="0"/>
              <a:t>–</a:t>
            </a:r>
          </a:p>
          <a:p>
            <a:pPr algn="ctr"/>
            <a:r>
              <a:rPr lang="en-US" sz="2800" b="1" u="sng" dirty="0" smtClean="0"/>
              <a:t>more than</a:t>
            </a:r>
            <a:r>
              <a:rPr lang="en-US" sz="2800" b="1" dirty="0" smtClean="0"/>
              <a:t> $100,000 (included in M3)</a:t>
            </a:r>
          </a:p>
        </p:txBody>
      </p:sp>
      <p:sp>
        <p:nvSpPr>
          <p:cNvPr id="5" name="TextBox 4"/>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7" name="Picture 6"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5673</TotalTime>
  <Words>2092</Words>
  <Application>Microsoft Office PowerPoint</Application>
  <PresentationFormat>On-screen Show (16:9)</PresentationFormat>
  <Paragraphs>392</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430</cp:revision>
  <dcterms:created xsi:type="dcterms:W3CDTF">2010-08-30T19:56:42Z</dcterms:created>
  <dcterms:modified xsi:type="dcterms:W3CDTF">2010-09-30T06:01:49Z</dcterms:modified>
</cp:coreProperties>
</file>