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6" r:id="rId2"/>
    <p:sldId id="381" r:id="rId3"/>
    <p:sldId id="389" r:id="rId4"/>
    <p:sldId id="394" r:id="rId5"/>
    <p:sldId id="395" r:id="rId6"/>
    <p:sldId id="390" r:id="rId7"/>
    <p:sldId id="393" r:id="rId8"/>
    <p:sldId id="392" r:id="rId9"/>
    <p:sldId id="382" r:id="rId10"/>
    <p:sldId id="385" r:id="rId11"/>
    <p:sldId id="383" r:id="rId12"/>
    <p:sldId id="384" r:id="rId13"/>
    <p:sldId id="386" r:id="rId14"/>
    <p:sldId id="387" r:id="rId15"/>
    <p:sldId id="396" r:id="rId16"/>
    <p:sldId id="398" r:id="rId17"/>
    <p:sldId id="397" r:id="rId18"/>
    <p:sldId id="399" r:id="rId19"/>
    <p:sldId id="400" r:id="rId20"/>
    <p:sldId id="402" r:id="rId21"/>
    <p:sldId id="403" r:id="rId22"/>
    <p:sldId id="406" r:id="rId23"/>
    <p:sldId id="404" r:id="rId24"/>
    <p:sldId id="408" r:id="rId25"/>
    <p:sldId id="409" r:id="rId26"/>
    <p:sldId id="412" r:id="rId27"/>
    <p:sldId id="405" r:id="rId28"/>
    <p:sldId id="407" r:id="rId29"/>
    <p:sldId id="410" r:id="rId30"/>
    <p:sldId id="411" r:id="rId31"/>
    <p:sldId id="413" r:id="rId32"/>
    <p:sldId id="414" r:id="rId33"/>
    <p:sldId id="415" r:id="rId34"/>
    <p:sldId id="379" r:id="rId35"/>
    <p:sldId id="380" r:id="rId36"/>
    <p:sldId id="371" r:id="rId37"/>
    <p:sldId id="363" r:id="rId38"/>
    <p:sldId id="364" r:id="rId39"/>
    <p:sldId id="365" r:id="rId40"/>
    <p:sldId id="366" r:id="rId41"/>
    <p:sldId id="367" r:id="rId42"/>
    <p:sldId id="368" r:id="rId43"/>
    <p:sldId id="369" r:id="rId44"/>
    <p:sldId id="310" r:id="rId45"/>
    <p:sldId id="309" r:id="rId46"/>
    <p:sldId id="373" r:id="rId47"/>
    <p:sldId id="374" r:id="rId48"/>
    <p:sldId id="375" r:id="rId49"/>
    <p:sldId id="376" r:id="rId50"/>
    <p:sldId id="312" r:id="rId51"/>
    <p:sldId id="316" r:id="rId52"/>
    <p:sldId id="377" r:id="rId53"/>
    <p:sldId id="378"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9/16/2010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9/16/2010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9/16/2010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9/16/2010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9/16/2010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A_money.jpg"/>
          <p:cNvPicPr>
            <a:picLocks noChangeAspect="1"/>
          </p:cNvPicPr>
          <p:nvPr/>
        </p:nvPicPr>
        <p:blipFill>
          <a:blip r:embed="rId2" cstate="print"/>
          <a:stretch>
            <a:fillRect/>
          </a:stretch>
        </p:blipFill>
        <p:spPr>
          <a:xfrm>
            <a:off x="0" y="819150"/>
            <a:ext cx="2057400" cy="1543050"/>
          </a:xfrm>
          <a:prstGeom prst="rect">
            <a:avLst/>
          </a:prstGeom>
        </p:spPr>
      </p:pic>
      <p:sp>
        <p:nvSpPr>
          <p:cNvPr id="11" name="TextBox 10"/>
          <p:cNvSpPr txBox="1"/>
          <p:nvPr/>
        </p:nvSpPr>
        <p:spPr>
          <a:xfrm>
            <a:off x="2716188" y="1200150"/>
            <a:ext cx="3837012" cy="830997"/>
          </a:xfrm>
          <a:prstGeom prst="rect">
            <a:avLst/>
          </a:prstGeom>
          <a:noFill/>
        </p:spPr>
        <p:txBody>
          <a:bodyPr wrap="none" rtlCol="0">
            <a:spAutoFit/>
          </a:bodyPr>
          <a:lstStyle/>
          <a:p>
            <a:pPr algn="ctr"/>
            <a:r>
              <a:rPr lang="en-US" sz="4800" b="1" dirty="0" smtClean="0">
                <a:solidFill>
                  <a:srgbClr val="00B050"/>
                </a:solidFill>
                <a:effectLst>
                  <a:outerShdw blurRad="38100" dist="38100" dir="2700000" algn="tl">
                    <a:srgbClr val="000000">
                      <a:alpha val="43137"/>
                    </a:srgbClr>
                  </a:outerShdw>
                </a:effectLst>
              </a:rPr>
              <a:t>Unit 1: Money</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1727156" y="2438221"/>
            <a:ext cx="5664244"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History of Money &amp; Inflation</a:t>
            </a:r>
          </a:p>
          <a:p>
            <a:pPr algn="ctr"/>
            <a:r>
              <a:rPr lang="en-US" sz="3600" b="1" dirty="0" smtClean="0">
                <a:effectLst>
                  <a:outerShdw blurRad="38100" dist="38100" dir="2700000" algn="tl">
                    <a:srgbClr val="000000">
                      <a:alpha val="43137"/>
                    </a:srgbClr>
                  </a:outerShdw>
                </a:effectLst>
              </a:rPr>
              <a:t>9/14/2010</a:t>
            </a:r>
          </a:p>
        </p:txBody>
      </p:sp>
      <p:pic>
        <p:nvPicPr>
          <p:cNvPr id="14" name="Picture 13" descr="COA_money.jpg"/>
          <p:cNvPicPr>
            <a:picLocks noChangeAspect="1"/>
          </p:cNvPicPr>
          <p:nvPr/>
        </p:nvPicPr>
        <p:blipFill>
          <a:blip r:embed="rId2" cstate="print"/>
          <a:stretch>
            <a:fillRect/>
          </a:stretch>
        </p:blipFill>
        <p:spPr>
          <a:xfrm>
            <a:off x="7086600" y="819150"/>
            <a:ext cx="2057400" cy="1543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shington_Crossing_the_Delaware.png"/>
          <p:cNvPicPr>
            <a:picLocks noChangeAspect="1"/>
          </p:cNvPicPr>
          <p:nvPr/>
        </p:nvPicPr>
        <p:blipFill>
          <a:blip r:embed="rId2" cstate="print"/>
          <a:stretch>
            <a:fillRect/>
          </a:stretch>
        </p:blipFill>
        <p:spPr>
          <a:xfrm>
            <a:off x="228600" y="1352550"/>
            <a:ext cx="3901440" cy="2621280"/>
          </a:xfrm>
          <a:prstGeom prst="rect">
            <a:avLst/>
          </a:prstGeom>
          <a:ln>
            <a:solidFill>
              <a:schemeClr val="tx1"/>
            </a:solidFill>
          </a:ln>
        </p:spPr>
      </p:pic>
      <p:sp>
        <p:nvSpPr>
          <p:cNvPr id="5" name="TextBox 4"/>
          <p:cNvSpPr txBox="1"/>
          <p:nvPr/>
        </p:nvSpPr>
        <p:spPr>
          <a:xfrm>
            <a:off x="4572000" y="1352550"/>
            <a:ext cx="3810000" cy="3108543"/>
          </a:xfrm>
          <a:prstGeom prst="rect">
            <a:avLst/>
          </a:prstGeom>
          <a:noFill/>
        </p:spPr>
        <p:txBody>
          <a:bodyPr wrap="square" rtlCol="0">
            <a:spAutoFit/>
          </a:bodyPr>
          <a:lstStyle/>
          <a:p>
            <a:r>
              <a:rPr lang="en-US" sz="2800" b="1" u="sng" dirty="0" smtClean="0"/>
              <a:t>continentals : pounds</a:t>
            </a:r>
          </a:p>
          <a:p>
            <a:pPr marL="514350" indent="-514350"/>
            <a:r>
              <a:rPr lang="en-US" sz="2800" b="1" dirty="0" smtClean="0"/>
              <a:t>1775	3 to 1</a:t>
            </a:r>
          </a:p>
          <a:p>
            <a:pPr marL="514350" indent="-514350"/>
            <a:r>
              <a:rPr lang="en-US" sz="2800" b="1" dirty="0" smtClean="0"/>
              <a:t>1778	5 to 1</a:t>
            </a:r>
          </a:p>
          <a:p>
            <a:pPr marL="514350" indent="-514350"/>
            <a:r>
              <a:rPr lang="en-US" sz="2800" b="1" dirty="0" smtClean="0"/>
              <a:t>1779	30 to 1</a:t>
            </a:r>
          </a:p>
          <a:p>
            <a:pPr marL="514350" indent="-514350"/>
            <a:r>
              <a:rPr lang="en-US" sz="2800" b="1" dirty="0" smtClean="0"/>
              <a:t>1780	76 to 1</a:t>
            </a:r>
          </a:p>
          <a:p>
            <a:pPr marL="514350" indent="-514350"/>
            <a:r>
              <a:rPr lang="en-US" sz="2800" b="1" dirty="0" smtClean="0"/>
              <a:t>1781	167 to 1</a:t>
            </a:r>
          </a:p>
          <a:p>
            <a:pPr marL="514350" indent="-514350"/>
            <a:r>
              <a:rPr lang="en-US" sz="2800" b="1" dirty="0" smtClean="0"/>
              <a:t>later	totally worthless</a:t>
            </a:r>
          </a:p>
        </p:txBody>
      </p:sp>
      <p:sp>
        <p:nvSpPr>
          <p:cNvPr id="6" name="TextBox 5"/>
          <p:cNvSpPr txBox="1"/>
          <p:nvPr/>
        </p:nvSpPr>
        <p:spPr>
          <a:xfrm>
            <a:off x="0" y="4056043"/>
            <a:ext cx="44196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“not worth a continental” </a:t>
            </a:r>
            <a:r>
              <a:rPr lang="en-US" sz="2800" b="1" dirty="0" smtClean="0"/>
              <a:t>– totally without value</a:t>
            </a:r>
          </a:p>
        </p:txBody>
      </p:sp>
      <p:sp>
        <p:nvSpPr>
          <p:cNvPr id="7" name="TextBox 6"/>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shington_Crossing_the_Delaware.png"/>
          <p:cNvPicPr>
            <a:picLocks noChangeAspect="1"/>
          </p:cNvPicPr>
          <p:nvPr/>
        </p:nvPicPr>
        <p:blipFill>
          <a:blip r:embed="rId2" cstate="print"/>
          <a:stretch>
            <a:fillRect/>
          </a:stretch>
        </p:blipFill>
        <p:spPr>
          <a:xfrm>
            <a:off x="228600" y="1352550"/>
            <a:ext cx="3901440" cy="2621280"/>
          </a:xfrm>
          <a:prstGeom prst="rect">
            <a:avLst/>
          </a:prstGeom>
          <a:ln>
            <a:solidFill>
              <a:schemeClr val="tx1"/>
            </a:solidFill>
          </a:ln>
        </p:spPr>
      </p:pic>
      <p:sp>
        <p:nvSpPr>
          <p:cNvPr id="4" name="TextBox 3"/>
          <p:cNvSpPr txBox="1"/>
          <p:nvPr/>
        </p:nvSpPr>
        <p:spPr>
          <a:xfrm>
            <a:off x="4191000" y="963632"/>
            <a:ext cx="4876800" cy="3970318"/>
          </a:xfrm>
          <a:prstGeom prst="rect">
            <a:avLst/>
          </a:prstGeom>
          <a:noFill/>
        </p:spPr>
        <p:txBody>
          <a:bodyPr wrap="square" rtlCol="0">
            <a:spAutoFit/>
          </a:bodyPr>
          <a:lstStyle/>
          <a:p>
            <a:pPr algn="ctr"/>
            <a:r>
              <a:rPr lang="en-US" sz="2800" b="1" dirty="0" smtClean="0"/>
              <a:t>In the west, American colonies were first to use paper money.</a:t>
            </a:r>
          </a:p>
          <a:p>
            <a:pPr algn="ctr"/>
            <a:endParaRPr lang="en-US" sz="1400" b="1" dirty="0" smtClean="0"/>
          </a:p>
          <a:p>
            <a:pPr algn="ctr"/>
            <a:r>
              <a:rPr lang="en-US" sz="2800" b="1" dirty="0" smtClean="0"/>
              <a:t>This was one of the first hyperinflations in history.</a:t>
            </a:r>
          </a:p>
          <a:p>
            <a:pPr algn="ctr"/>
            <a:endParaRPr lang="en-US" sz="1400" b="1" dirty="0" smtClean="0"/>
          </a:p>
          <a:p>
            <a:pPr algn="ctr"/>
            <a:r>
              <a:rPr lang="en-US" sz="2800" b="1" dirty="0" smtClean="0"/>
              <a:t>Continentals were totally repudiated, but debt was paid back.  Congress didn’t accept own currency in March of 1781.</a:t>
            </a:r>
          </a:p>
        </p:txBody>
      </p:sp>
      <p:sp>
        <p:nvSpPr>
          <p:cNvPr id="8" name="TextBox 7"/>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vil_war.png"/>
          <p:cNvPicPr>
            <a:picLocks noChangeAspect="1"/>
          </p:cNvPicPr>
          <p:nvPr/>
        </p:nvPicPr>
        <p:blipFill>
          <a:blip r:embed="rId2"/>
          <a:stretch>
            <a:fillRect/>
          </a:stretch>
        </p:blipFill>
        <p:spPr>
          <a:xfrm>
            <a:off x="304800" y="1428750"/>
            <a:ext cx="3421380" cy="3124200"/>
          </a:xfrm>
          <a:prstGeom prst="rect">
            <a:avLst/>
          </a:prstGeom>
          <a:ln>
            <a:solidFill>
              <a:schemeClr val="tx1"/>
            </a:solidFill>
          </a:ln>
        </p:spPr>
      </p:pic>
      <p:sp>
        <p:nvSpPr>
          <p:cNvPr id="5" name="TextBox 4"/>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6" name="TextBox 5"/>
          <p:cNvSpPr txBox="1"/>
          <p:nvPr/>
        </p:nvSpPr>
        <p:spPr>
          <a:xfrm>
            <a:off x="4343400" y="895350"/>
            <a:ext cx="4724400" cy="4185761"/>
          </a:xfrm>
          <a:prstGeom prst="rect">
            <a:avLst/>
          </a:prstGeom>
          <a:noFill/>
        </p:spPr>
        <p:txBody>
          <a:bodyPr wrap="square" rtlCol="0">
            <a:spAutoFit/>
          </a:bodyPr>
          <a:lstStyle/>
          <a:p>
            <a:r>
              <a:rPr lang="en-US" sz="2800" b="1" u="sng" dirty="0" smtClean="0"/>
              <a:t>Civil War financing (North)</a:t>
            </a:r>
          </a:p>
          <a:p>
            <a:r>
              <a:rPr lang="en-US" sz="2800" b="1" dirty="0" smtClean="0"/>
              <a:t>20%	taxation</a:t>
            </a:r>
          </a:p>
          <a:p>
            <a:r>
              <a:rPr lang="en-US" sz="2800" b="1" dirty="0" smtClean="0"/>
              <a:t>65%	borrowing</a:t>
            </a:r>
          </a:p>
          <a:p>
            <a:r>
              <a:rPr lang="en-US" sz="2800" b="1" dirty="0" smtClean="0"/>
              <a:t>15%	</a:t>
            </a:r>
            <a:r>
              <a:rPr lang="en-US" sz="2800" b="1" dirty="0" err="1" smtClean="0"/>
              <a:t>seigniorage</a:t>
            </a:r>
            <a:endParaRPr lang="en-US" sz="2800" b="1" dirty="0" smtClean="0"/>
          </a:p>
          <a:p>
            <a:endParaRPr lang="en-US" sz="1400" b="1" dirty="0" smtClean="0"/>
          </a:p>
          <a:p>
            <a:r>
              <a:rPr lang="en-US" sz="2800" b="1" u="sng" dirty="0" smtClean="0"/>
              <a:t>Civil War financing (South)</a:t>
            </a:r>
          </a:p>
          <a:p>
            <a:r>
              <a:rPr lang="en-US" sz="2800" b="1" dirty="0" smtClean="0"/>
              <a:t>7%	taxation</a:t>
            </a:r>
          </a:p>
          <a:p>
            <a:r>
              <a:rPr lang="en-US" sz="2800" b="1" dirty="0" smtClean="0"/>
              <a:t>24%	borrowing</a:t>
            </a:r>
          </a:p>
          <a:p>
            <a:r>
              <a:rPr lang="en-US" sz="2800" b="1" dirty="0" smtClean="0"/>
              <a:t>52%	</a:t>
            </a:r>
            <a:r>
              <a:rPr lang="en-US" sz="2800" b="1" dirty="0" err="1" smtClean="0"/>
              <a:t>seigniorage</a:t>
            </a:r>
            <a:endParaRPr lang="en-US" sz="2800" b="1" dirty="0" smtClean="0"/>
          </a:p>
          <a:p>
            <a:r>
              <a:rPr lang="en-US" sz="2800" b="1" dirty="0" smtClean="0"/>
              <a:t>17%	seizing supplies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vil_war.png"/>
          <p:cNvPicPr>
            <a:picLocks noChangeAspect="1"/>
          </p:cNvPicPr>
          <p:nvPr/>
        </p:nvPicPr>
        <p:blipFill>
          <a:blip r:embed="rId2"/>
          <a:stretch>
            <a:fillRect/>
          </a:stretch>
        </p:blipFill>
        <p:spPr>
          <a:xfrm>
            <a:off x="304800" y="1428750"/>
            <a:ext cx="3421380" cy="3124200"/>
          </a:xfrm>
          <a:prstGeom prst="rect">
            <a:avLst/>
          </a:prstGeom>
          <a:ln>
            <a:solidFill>
              <a:schemeClr val="tx1"/>
            </a:solidFill>
          </a:ln>
        </p:spPr>
      </p:pic>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5" name="TextBox 4"/>
          <p:cNvSpPr txBox="1"/>
          <p:nvPr/>
        </p:nvSpPr>
        <p:spPr>
          <a:xfrm>
            <a:off x="4038600" y="1123950"/>
            <a:ext cx="4343400" cy="3754874"/>
          </a:xfrm>
          <a:prstGeom prst="rect">
            <a:avLst/>
          </a:prstGeom>
          <a:noFill/>
        </p:spPr>
        <p:txBody>
          <a:bodyPr wrap="square" rtlCol="0">
            <a:spAutoFit/>
          </a:bodyPr>
          <a:lstStyle/>
          <a:p>
            <a:r>
              <a:rPr lang="en-US" sz="2800" b="1" u="sng" dirty="0" smtClean="0"/>
              <a:t>confederate dollar in specie</a:t>
            </a:r>
          </a:p>
          <a:p>
            <a:pPr marL="514350" indent="-514350"/>
            <a:r>
              <a:rPr lang="en-US" sz="2800" b="1" dirty="0" smtClean="0"/>
              <a:t>1862	82.7</a:t>
            </a:r>
            <a:r>
              <a:rPr lang="en-US" sz="2800" b="1" dirty="0" smtClean="0">
                <a:latin typeface="Calibri"/>
              </a:rPr>
              <a:t>¢</a:t>
            </a:r>
            <a:endParaRPr lang="en-US" sz="2800" b="1" dirty="0" smtClean="0"/>
          </a:p>
          <a:p>
            <a:pPr marL="514350" indent="-514350"/>
            <a:r>
              <a:rPr lang="en-US" sz="2800" b="1" dirty="0" smtClean="0"/>
              <a:t>1863	29.0</a:t>
            </a:r>
            <a:r>
              <a:rPr lang="en-US" sz="2800" b="1" dirty="0" smtClean="0">
                <a:latin typeface="Calibri"/>
              </a:rPr>
              <a:t>¢</a:t>
            </a:r>
            <a:endParaRPr lang="en-US" sz="2800" b="1" dirty="0" smtClean="0"/>
          </a:p>
          <a:p>
            <a:pPr marL="514350" indent="-514350"/>
            <a:r>
              <a:rPr lang="en-US" sz="2800" b="1" dirty="0" smtClean="0"/>
              <a:t>1865	1.7</a:t>
            </a:r>
            <a:r>
              <a:rPr lang="en-US" sz="2800" b="1" dirty="0" smtClean="0">
                <a:latin typeface="Calibri"/>
              </a:rPr>
              <a:t>¢</a:t>
            </a:r>
            <a:endParaRPr lang="en-US" sz="2800" b="1" dirty="0" smtClean="0"/>
          </a:p>
          <a:p>
            <a:pPr marL="514350" indent="-514350"/>
            <a:r>
              <a:rPr lang="en-US" sz="2800" b="1" dirty="0" smtClean="0"/>
              <a:t>later	totally worthless</a:t>
            </a:r>
          </a:p>
          <a:p>
            <a:pPr marL="514350" indent="-514350"/>
            <a:endParaRPr lang="en-US" sz="1400" b="1" dirty="0" smtClean="0"/>
          </a:p>
          <a:p>
            <a:pPr marL="514350" indent="-514350"/>
            <a:r>
              <a:rPr lang="en-US" sz="2800" b="1" u="sng" dirty="0" smtClean="0"/>
              <a:t>Price level increase</a:t>
            </a:r>
          </a:p>
          <a:p>
            <a:pPr marL="514350" indent="-514350"/>
            <a:r>
              <a:rPr lang="en-US" sz="2800" b="1" dirty="0" smtClean="0"/>
              <a:t>North		90.5%↑</a:t>
            </a:r>
          </a:p>
          <a:p>
            <a:pPr marL="514350" indent="-514350"/>
            <a:r>
              <a:rPr lang="en-US" sz="2800" b="1" dirty="0" smtClean="0"/>
              <a:t>South		2076%↑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ppp_dollar.jpg"/>
          <p:cNvPicPr>
            <a:picLocks noChangeAspect="1"/>
          </p:cNvPicPr>
          <p:nvPr/>
        </p:nvPicPr>
        <p:blipFill>
          <a:blip r:embed="rId2"/>
          <a:stretch>
            <a:fillRect/>
          </a:stretch>
        </p:blipFill>
        <p:spPr>
          <a:xfrm>
            <a:off x="304800" y="1047750"/>
            <a:ext cx="5143500" cy="3703320"/>
          </a:xfrm>
          <a:prstGeom prst="rect">
            <a:avLst/>
          </a:prstGeom>
          <a:ln>
            <a:solidFill>
              <a:schemeClr val="tx1"/>
            </a:solidFill>
          </a:ln>
        </p:spPr>
      </p:pic>
      <p:sp>
        <p:nvSpPr>
          <p:cNvPr id="5" name="TextBox 4"/>
          <p:cNvSpPr txBox="1"/>
          <p:nvPr/>
        </p:nvSpPr>
        <p:spPr>
          <a:xfrm>
            <a:off x="5486400" y="1696581"/>
            <a:ext cx="3581400" cy="2677656"/>
          </a:xfrm>
          <a:prstGeom prst="rect">
            <a:avLst/>
          </a:prstGeom>
          <a:noFill/>
        </p:spPr>
        <p:txBody>
          <a:bodyPr wrap="square" rtlCol="0">
            <a:spAutoFit/>
          </a:bodyPr>
          <a:lstStyle/>
          <a:p>
            <a:pPr algn="ctr"/>
            <a:r>
              <a:rPr lang="en-US" sz="2800" b="1" u="sng" dirty="0" smtClean="0"/>
              <a:t>20</a:t>
            </a:r>
            <a:r>
              <a:rPr lang="en-US" sz="2800" b="1" u="sng" baseline="30000" dirty="0" smtClean="0"/>
              <a:t>th</a:t>
            </a:r>
            <a:r>
              <a:rPr lang="en-US" sz="2800" b="1" u="sng" dirty="0" smtClean="0"/>
              <a:t> century America</a:t>
            </a:r>
          </a:p>
          <a:p>
            <a:pPr algn="ctr"/>
            <a:r>
              <a:rPr lang="en-US" sz="2800" b="1" dirty="0" smtClean="0"/>
              <a:t>The purchasing power of the dollar has declined 95.5% since 1913 when the Federal Reserve was created.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children-playing-with-money.jpg"/>
          <p:cNvPicPr>
            <a:picLocks noChangeAspect="1"/>
          </p:cNvPicPr>
          <p:nvPr/>
        </p:nvPicPr>
        <p:blipFill>
          <a:blip r:embed="rId2"/>
          <a:stretch>
            <a:fillRect/>
          </a:stretch>
        </p:blipFill>
        <p:spPr>
          <a:xfrm>
            <a:off x="533400" y="971550"/>
            <a:ext cx="3333750" cy="3952875"/>
          </a:xfrm>
          <a:prstGeom prst="rect">
            <a:avLst/>
          </a:prstGeom>
          <a:ln>
            <a:solidFill>
              <a:schemeClr val="tx1"/>
            </a:solidFill>
          </a:ln>
        </p:spPr>
      </p:pic>
      <p:sp>
        <p:nvSpPr>
          <p:cNvPr id="4" name="TextBox 3"/>
          <p:cNvSpPr txBox="1"/>
          <p:nvPr/>
        </p:nvSpPr>
        <p:spPr>
          <a:xfrm>
            <a:off x="4114800" y="1200150"/>
            <a:ext cx="4953000" cy="3539430"/>
          </a:xfrm>
          <a:prstGeom prst="rect">
            <a:avLst/>
          </a:prstGeom>
          <a:noFill/>
        </p:spPr>
        <p:txBody>
          <a:bodyPr wrap="square" rtlCol="0">
            <a:spAutoFit/>
          </a:bodyPr>
          <a:lstStyle/>
          <a:p>
            <a:pPr algn="ctr"/>
            <a:r>
              <a:rPr lang="en-US" sz="2800" b="1" u="sng" dirty="0" smtClean="0"/>
              <a:t>German hyperinflation</a:t>
            </a:r>
          </a:p>
          <a:p>
            <a:pPr algn="ctr"/>
            <a:r>
              <a:rPr lang="en-US" sz="2800" b="1" dirty="0" smtClean="0"/>
              <a:t>1921-1923, the Weimar Republic (Germany) was unable to afford its WWI reparation payments required under the Treaty of Versailles (132 billion </a:t>
            </a:r>
            <a:r>
              <a:rPr lang="en-US" sz="2800" b="1" dirty="0" err="1" smtClean="0"/>
              <a:t>goldmarks</a:t>
            </a:r>
            <a:r>
              <a:rPr lang="en-US" sz="2800" b="1" dirty="0" smtClean="0"/>
              <a:t> – far more than the total German gold).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4" name="Picture 3" descr="GermanyHyperChart.jpg"/>
          <p:cNvPicPr>
            <a:picLocks noChangeAspect="1"/>
          </p:cNvPicPr>
          <p:nvPr/>
        </p:nvPicPr>
        <p:blipFill>
          <a:blip r:embed="rId2"/>
          <a:stretch>
            <a:fillRect/>
          </a:stretch>
        </p:blipFill>
        <p:spPr>
          <a:xfrm>
            <a:off x="304800" y="971550"/>
            <a:ext cx="3200400" cy="4000500"/>
          </a:xfrm>
          <a:prstGeom prst="rect">
            <a:avLst/>
          </a:prstGeom>
          <a:ln>
            <a:solidFill>
              <a:schemeClr val="tx1"/>
            </a:solidFill>
          </a:ln>
        </p:spPr>
      </p:pic>
      <p:sp>
        <p:nvSpPr>
          <p:cNvPr id="6" name="TextBox 5"/>
          <p:cNvSpPr txBox="1"/>
          <p:nvPr/>
        </p:nvSpPr>
        <p:spPr>
          <a:xfrm>
            <a:off x="4038600" y="971550"/>
            <a:ext cx="4267200" cy="2246769"/>
          </a:xfrm>
          <a:prstGeom prst="rect">
            <a:avLst/>
          </a:prstGeom>
          <a:noFill/>
        </p:spPr>
        <p:txBody>
          <a:bodyPr wrap="square" rtlCol="0">
            <a:spAutoFit/>
          </a:bodyPr>
          <a:lstStyle/>
          <a:p>
            <a:r>
              <a:rPr lang="en-US" sz="2800" b="1" u="sng" dirty="0" smtClean="0"/>
              <a:t>Price of a pound of butter</a:t>
            </a:r>
          </a:p>
          <a:p>
            <a:pPr marL="514350" indent="-514350"/>
            <a:r>
              <a:rPr lang="en-US" sz="2800" b="1" dirty="0" smtClean="0"/>
              <a:t>1914	1.4 marks</a:t>
            </a:r>
          </a:p>
          <a:p>
            <a:pPr marL="514350" indent="-514350"/>
            <a:r>
              <a:rPr lang="en-US" sz="2800" b="1" dirty="0" smtClean="0"/>
              <a:t>1918	3 marks</a:t>
            </a:r>
          </a:p>
          <a:p>
            <a:pPr marL="514350" indent="-514350"/>
            <a:r>
              <a:rPr lang="en-US" sz="2800" b="1" dirty="0" smtClean="0"/>
              <a:t>1922	2400 marks</a:t>
            </a:r>
          </a:p>
          <a:p>
            <a:pPr marL="514350" indent="-514350"/>
            <a:r>
              <a:rPr lang="en-US" sz="2800" b="1" dirty="0" smtClean="0"/>
              <a:t>1923	6 trillion marks</a:t>
            </a:r>
          </a:p>
        </p:txBody>
      </p:sp>
      <p:pic>
        <p:nvPicPr>
          <p:cNvPr id="7" name="Picture 6" descr="butter.png"/>
          <p:cNvPicPr>
            <a:picLocks noChangeAspect="1"/>
          </p:cNvPicPr>
          <p:nvPr/>
        </p:nvPicPr>
        <p:blipFill>
          <a:blip r:embed="rId3"/>
          <a:stretch>
            <a:fillRect/>
          </a:stretch>
        </p:blipFill>
        <p:spPr>
          <a:xfrm>
            <a:off x="4876800" y="3257550"/>
            <a:ext cx="2426018" cy="16144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50_millionen_mark_1_september_1923.jpg"/>
          <p:cNvPicPr>
            <a:picLocks noChangeAspect="1"/>
          </p:cNvPicPr>
          <p:nvPr/>
        </p:nvPicPr>
        <p:blipFill>
          <a:blip r:embed="rId2"/>
          <a:stretch>
            <a:fillRect/>
          </a:stretch>
        </p:blipFill>
        <p:spPr>
          <a:xfrm>
            <a:off x="228600" y="1657350"/>
            <a:ext cx="3657600" cy="2441448"/>
          </a:xfrm>
          <a:prstGeom prst="rect">
            <a:avLst/>
          </a:prstGeom>
          <a:ln>
            <a:solidFill>
              <a:schemeClr val="tx1"/>
            </a:solidFill>
          </a:ln>
        </p:spPr>
      </p:pic>
      <p:sp>
        <p:nvSpPr>
          <p:cNvPr id="4" name="TextBox 3"/>
          <p:cNvSpPr txBox="1"/>
          <p:nvPr/>
        </p:nvSpPr>
        <p:spPr>
          <a:xfrm>
            <a:off x="3962400" y="976789"/>
            <a:ext cx="5029200" cy="4185761"/>
          </a:xfrm>
          <a:prstGeom prst="rect">
            <a:avLst/>
          </a:prstGeom>
          <a:noFill/>
        </p:spPr>
        <p:txBody>
          <a:bodyPr wrap="square" rtlCol="0">
            <a:spAutoFit/>
          </a:bodyPr>
          <a:lstStyle/>
          <a:p>
            <a:pPr algn="ctr"/>
            <a:r>
              <a:rPr lang="en-US" sz="2800" b="1" dirty="0" smtClean="0"/>
              <a:t>There were no wage and price controls this crisis.</a:t>
            </a:r>
          </a:p>
          <a:p>
            <a:pPr algn="ctr"/>
            <a:endParaRPr lang="en-US" sz="1400" b="1" dirty="0" smtClean="0"/>
          </a:p>
          <a:p>
            <a:pPr algn="ctr"/>
            <a:r>
              <a:rPr lang="en-US" sz="2800" b="1" dirty="0" smtClean="0"/>
              <a:t>Germans didn’t revert to barter (shows transactions costs).</a:t>
            </a:r>
          </a:p>
          <a:p>
            <a:pPr algn="ctr"/>
            <a:endParaRPr lang="en-US" sz="1400" b="1" dirty="0" smtClean="0"/>
          </a:p>
          <a:p>
            <a:pPr algn="ctr"/>
            <a:r>
              <a:rPr lang="en-US" sz="2800" b="1" dirty="0" smtClean="0"/>
              <a:t>Germans didn’t revert to foreign money (shows network effects).</a:t>
            </a:r>
          </a:p>
          <a:p>
            <a:pPr algn="ctr"/>
            <a:endParaRPr lang="en-US" sz="1400" b="1" dirty="0" smtClean="0"/>
          </a:p>
          <a:p>
            <a:pPr algn="ctr"/>
            <a:r>
              <a:rPr lang="en-US" sz="2800" b="1" dirty="0" smtClean="0"/>
              <a:t>Hyperinflation ended with a currency reform: cut 12 zeros.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4" name="TextBox 3"/>
          <p:cNvSpPr txBox="1"/>
          <p:nvPr/>
        </p:nvSpPr>
        <p:spPr>
          <a:xfrm>
            <a:off x="3733800" y="819150"/>
            <a:ext cx="5257800" cy="4401205"/>
          </a:xfrm>
          <a:prstGeom prst="rect">
            <a:avLst/>
          </a:prstGeom>
          <a:noFill/>
        </p:spPr>
        <p:txBody>
          <a:bodyPr wrap="square" rtlCol="0">
            <a:spAutoFit/>
          </a:bodyPr>
          <a:lstStyle/>
          <a:p>
            <a:pPr algn="ctr"/>
            <a:r>
              <a:rPr lang="en-US" sz="2800" b="1" dirty="0" smtClean="0"/>
              <a:t>In post WWII Germany there was fear of inflation, so wage and price controls were imposed.</a:t>
            </a:r>
          </a:p>
          <a:p>
            <a:pPr algn="ctr"/>
            <a:endParaRPr lang="en-US" sz="1400" b="1" dirty="0" smtClean="0"/>
          </a:p>
          <a:p>
            <a:pPr algn="ctr"/>
            <a:r>
              <a:rPr lang="en-US" sz="2800" b="1" dirty="0" smtClean="0"/>
              <a:t>This led to rationing, black markets, and reversion to barter.</a:t>
            </a:r>
          </a:p>
          <a:p>
            <a:pPr algn="ctr"/>
            <a:endParaRPr lang="en-US" sz="1400" b="1" dirty="0" smtClean="0"/>
          </a:p>
          <a:p>
            <a:pPr algn="ctr"/>
            <a:r>
              <a:rPr lang="en-US" sz="2800" b="1" dirty="0" smtClean="0"/>
              <a:t>Ludwig </a:t>
            </a:r>
            <a:r>
              <a:rPr lang="en-US" sz="2800" b="1" dirty="0" err="1" smtClean="0"/>
              <a:t>Gerhart</a:t>
            </a:r>
            <a:r>
              <a:rPr lang="en-US" sz="2800" b="1" dirty="0" smtClean="0"/>
              <a:t> eliminated all wage and price controls on a Sunday, which began the German miracle (real wages doubled).</a:t>
            </a:r>
          </a:p>
        </p:txBody>
      </p:sp>
      <p:pic>
        <p:nvPicPr>
          <p:cNvPr id="5" name="Picture 4" descr="rationing.jpg"/>
          <p:cNvPicPr>
            <a:picLocks noChangeAspect="1"/>
          </p:cNvPicPr>
          <p:nvPr/>
        </p:nvPicPr>
        <p:blipFill>
          <a:blip r:embed="rId2"/>
          <a:stretch>
            <a:fillRect/>
          </a:stretch>
        </p:blipFill>
        <p:spPr>
          <a:xfrm>
            <a:off x="331470" y="971550"/>
            <a:ext cx="3173730" cy="4000500"/>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3" name="TextBox 2"/>
          <p:cNvSpPr txBox="1"/>
          <p:nvPr/>
        </p:nvSpPr>
        <p:spPr>
          <a:xfrm>
            <a:off x="3733800" y="1026676"/>
            <a:ext cx="5257800" cy="3754874"/>
          </a:xfrm>
          <a:prstGeom prst="rect">
            <a:avLst/>
          </a:prstGeom>
          <a:noFill/>
        </p:spPr>
        <p:txBody>
          <a:bodyPr wrap="square" rtlCol="0">
            <a:spAutoFit/>
          </a:bodyPr>
          <a:lstStyle/>
          <a:p>
            <a:pPr algn="ctr"/>
            <a:r>
              <a:rPr lang="en-US" sz="2800" b="1" dirty="0" smtClean="0"/>
              <a:t>Reversion to barter means the monetary system completely broke down.</a:t>
            </a:r>
          </a:p>
          <a:p>
            <a:pPr algn="ctr"/>
            <a:endParaRPr lang="en-US" sz="1400" b="1" dirty="0" smtClean="0"/>
          </a:p>
          <a:p>
            <a:pPr algn="ctr"/>
            <a:r>
              <a:rPr lang="en-US" sz="2800" b="1" dirty="0" smtClean="0"/>
              <a:t>The lesson is clear:</a:t>
            </a:r>
          </a:p>
          <a:p>
            <a:pPr algn="ctr"/>
            <a:r>
              <a:rPr lang="en-US" sz="2800" b="1" dirty="0" smtClean="0"/>
              <a:t>It is better to have hyperinflation with no wage and price controls than wage and price controls with no hyperinflation.</a:t>
            </a:r>
          </a:p>
        </p:txBody>
      </p:sp>
      <p:pic>
        <p:nvPicPr>
          <p:cNvPr id="5" name="Picture 4" descr="woman-burning-cash-for-heat.jpg"/>
          <p:cNvPicPr>
            <a:picLocks noChangeAspect="1"/>
          </p:cNvPicPr>
          <p:nvPr/>
        </p:nvPicPr>
        <p:blipFill>
          <a:blip r:embed="rId2"/>
          <a:stretch>
            <a:fillRect/>
          </a:stretch>
        </p:blipFill>
        <p:spPr>
          <a:xfrm>
            <a:off x="457200" y="895350"/>
            <a:ext cx="2964656" cy="4050506"/>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4311" y="133350"/>
            <a:ext cx="23444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Inflation</a:t>
            </a:r>
          </a:p>
        </p:txBody>
      </p:sp>
      <p:sp>
        <p:nvSpPr>
          <p:cNvPr id="3" name="TextBox 2"/>
          <p:cNvSpPr txBox="1"/>
          <p:nvPr/>
        </p:nvSpPr>
        <p:spPr>
          <a:xfrm>
            <a:off x="228600" y="971550"/>
            <a:ext cx="8686800" cy="203132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inflation </a:t>
            </a:r>
            <a:r>
              <a:rPr lang="en-US" sz="2800" b="1" dirty="0" smtClean="0"/>
              <a:t>–</a:t>
            </a:r>
          </a:p>
          <a:p>
            <a:pPr algn="ctr"/>
            <a:r>
              <a:rPr lang="en-US" sz="2800" b="1" dirty="0" smtClean="0"/>
              <a:t>a rise in the price level (fall in PPM)</a:t>
            </a:r>
          </a:p>
          <a:p>
            <a:pPr algn="ctr"/>
            <a:endParaRPr lang="en-US" sz="1400" b="1" dirty="0" smtClean="0"/>
          </a:p>
          <a:p>
            <a:pPr algn="ctr"/>
            <a:r>
              <a:rPr lang="en-US" sz="2800" b="1" dirty="0" smtClean="0">
                <a:effectLst>
                  <a:outerShdw blurRad="38100" dist="38100" dir="2700000" algn="tl">
                    <a:srgbClr val="000000">
                      <a:alpha val="43137"/>
                    </a:srgbClr>
                  </a:outerShdw>
                </a:effectLst>
              </a:rPr>
              <a:t>hyperinflation </a:t>
            </a:r>
            <a:r>
              <a:rPr lang="en-US" sz="2800" b="1" dirty="0" smtClean="0"/>
              <a:t>–</a:t>
            </a:r>
          </a:p>
          <a:p>
            <a:pPr algn="ctr"/>
            <a:r>
              <a:rPr lang="en-US" sz="2800" b="1" dirty="0" smtClean="0"/>
              <a:t>a rise in the price level exceeding 50% per month</a:t>
            </a:r>
          </a:p>
        </p:txBody>
      </p:sp>
      <p:pic>
        <p:nvPicPr>
          <p:cNvPr id="4" name="Picture 3" descr="inflation_forecast.jpg"/>
          <p:cNvPicPr>
            <a:picLocks noChangeAspect="1"/>
          </p:cNvPicPr>
          <p:nvPr/>
        </p:nvPicPr>
        <p:blipFill>
          <a:blip r:embed="rId2"/>
          <a:stretch>
            <a:fillRect/>
          </a:stretch>
        </p:blipFill>
        <p:spPr>
          <a:xfrm>
            <a:off x="3352800" y="3105150"/>
            <a:ext cx="2293166" cy="1828800"/>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imbabwe-cash-inflation.jpg"/>
          <p:cNvPicPr>
            <a:picLocks noChangeAspect="1"/>
          </p:cNvPicPr>
          <p:nvPr/>
        </p:nvPicPr>
        <p:blipFill>
          <a:blip r:embed="rId2"/>
          <a:stretch>
            <a:fillRect/>
          </a:stretch>
        </p:blipFill>
        <p:spPr>
          <a:xfrm>
            <a:off x="381000" y="895350"/>
            <a:ext cx="2897505" cy="3888105"/>
          </a:xfrm>
          <a:prstGeom prst="rect">
            <a:avLst/>
          </a:prstGeom>
          <a:ln>
            <a:solidFill>
              <a:schemeClr val="tx1"/>
            </a:solidFill>
          </a:ln>
        </p:spPr>
      </p:pic>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5" name="TextBox 4"/>
          <p:cNvSpPr txBox="1"/>
          <p:nvPr/>
        </p:nvSpPr>
        <p:spPr>
          <a:xfrm>
            <a:off x="3581400" y="1809750"/>
            <a:ext cx="5257800" cy="2246769"/>
          </a:xfrm>
          <a:prstGeom prst="rect">
            <a:avLst/>
          </a:prstGeom>
          <a:noFill/>
        </p:spPr>
        <p:txBody>
          <a:bodyPr wrap="square" rtlCol="0">
            <a:spAutoFit/>
          </a:bodyPr>
          <a:lstStyle/>
          <a:p>
            <a:pPr algn="ctr"/>
            <a:r>
              <a:rPr lang="en-US" sz="2800" b="1" dirty="0" smtClean="0"/>
              <a:t>Zimbabwe’s inflation began shortly after it repudiated debt owed to the International Monetary Fund and confiscated all white-owned farmland.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6" name="Picture 5" descr="zimbabwe_100_trillion_dollar_bill.jpg"/>
          <p:cNvPicPr>
            <a:picLocks noChangeAspect="1"/>
          </p:cNvPicPr>
          <p:nvPr/>
        </p:nvPicPr>
        <p:blipFill>
          <a:blip r:embed="rId2"/>
          <a:stretch>
            <a:fillRect/>
          </a:stretch>
        </p:blipFill>
        <p:spPr>
          <a:xfrm>
            <a:off x="152400" y="1943100"/>
            <a:ext cx="4000500" cy="2000250"/>
          </a:xfrm>
          <a:prstGeom prst="rect">
            <a:avLst/>
          </a:prstGeom>
          <a:ln>
            <a:solidFill>
              <a:schemeClr val="tx1"/>
            </a:solidFill>
          </a:ln>
        </p:spPr>
      </p:pic>
      <p:sp>
        <p:nvSpPr>
          <p:cNvPr id="7" name="TextBox 6"/>
          <p:cNvSpPr txBox="1"/>
          <p:nvPr/>
        </p:nvSpPr>
        <p:spPr>
          <a:xfrm>
            <a:off x="4267200" y="971550"/>
            <a:ext cx="4876800" cy="4062651"/>
          </a:xfrm>
          <a:prstGeom prst="rect">
            <a:avLst/>
          </a:prstGeom>
          <a:noFill/>
        </p:spPr>
        <p:txBody>
          <a:bodyPr wrap="square" rtlCol="0">
            <a:spAutoFit/>
          </a:bodyPr>
          <a:lstStyle/>
          <a:p>
            <a:r>
              <a:rPr lang="en-US" sz="2800" b="1" u="sng" dirty="0" smtClean="0"/>
              <a:t>Zimbabwe inflation rate</a:t>
            </a:r>
          </a:p>
          <a:p>
            <a:pPr marL="514350" indent="-514350"/>
            <a:r>
              <a:rPr lang="en-US" sz="2800" b="1" dirty="0" smtClean="0"/>
              <a:t>2004	132.75%</a:t>
            </a:r>
          </a:p>
          <a:p>
            <a:pPr marL="514350" indent="-514350"/>
            <a:r>
              <a:rPr lang="en-US" sz="2800" b="1" dirty="0" smtClean="0"/>
              <a:t>2005	585.84%</a:t>
            </a:r>
          </a:p>
          <a:p>
            <a:pPr marL="514350" indent="-514350"/>
            <a:r>
              <a:rPr lang="en-US" sz="2800" b="1" dirty="0" smtClean="0"/>
              <a:t>2006	1,281.11%</a:t>
            </a:r>
          </a:p>
          <a:p>
            <a:pPr marL="514350" indent="-514350"/>
            <a:r>
              <a:rPr lang="en-US" sz="2800" b="1" dirty="0" smtClean="0"/>
              <a:t>2007	66,212.3%</a:t>
            </a:r>
          </a:p>
          <a:p>
            <a:pPr marL="514350" indent="-514350"/>
            <a:r>
              <a:rPr lang="en-US" sz="2800" b="1" dirty="0" smtClean="0"/>
              <a:t>2008	231,150,888.87%</a:t>
            </a:r>
          </a:p>
          <a:p>
            <a:pPr marL="514350" indent="-514350"/>
            <a:r>
              <a:rPr lang="en-US" sz="2800" b="1" dirty="0" smtClean="0"/>
              <a:t>2009	6.5 x 10</a:t>
            </a:r>
            <a:r>
              <a:rPr lang="en-US" sz="2800" b="1" baseline="30000" dirty="0" smtClean="0"/>
              <a:t>108</a:t>
            </a:r>
            <a:r>
              <a:rPr lang="en-US" sz="2800" b="1" dirty="0" smtClean="0"/>
              <a:t>%*</a:t>
            </a:r>
          </a:p>
          <a:p>
            <a:pPr marL="514350" indent="-514350"/>
            <a:endParaRPr lang="en-US" sz="1400" b="1" dirty="0" smtClean="0"/>
          </a:p>
          <a:p>
            <a:pPr marL="514350" indent="-514350"/>
            <a:r>
              <a:rPr lang="en-US" sz="2400" b="1" dirty="0" smtClean="0"/>
              <a:t>* 6.5 </a:t>
            </a:r>
            <a:r>
              <a:rPr lang="en-US" sz="2400" b="1" dirty="0" err="1" smtClean="0"/>
              <a:t>quindecillion</a:t>
            </a:r>
            <a:r>
              <a:rPr lang="en-US" sz="2400" b="1" dirty="0" smtClean="0"/>
              <a:t> </a:t>
            </a:r>
            <a:r>
              <a:rPr lang="en-US" sz="2400" b="1" dirty="0" err="1" smtClean="0"/>
              <a:t>novemdecillion</a:t>
            </a:r>
            <a:r>
              <a:rPr lang="en-US" sz="2400" b="1" dirty="0" smtClean="0"/>
              <a:t> percent (650 million googol)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1158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Hyperinflations</a:t>
            </a:r>
          </a:p>
        </p:txBody>
      </p:sp>
      <p:sp>
        <p:nvSpPr>
          <p:cNvPr id="4" name="TextBox 3"/>
          <p:cNvSpPr txBox="1"/>
          <p:nvPr/>
        </p:nvSpPr>
        <p:spPr>
          <a:xfrm>
            <a:off x="76200" y="895350"/>
            <a:ext cx="8991600" cy="4093428"/>
          </a:xfrm>
          <a:prstGeom prst="rect">
            <a:avLst/>
          </a:prstGeom>
          <a:noFill/>
        </p:spPr>
        <p:txBody>
          <a:bodyPr wrap="square" numCol="3" rtlCol="0">
            <a:spAutoFit/>
          </a:bodyPr>
          <a:lstStyle/>
          <a:p>
            <a:pPr marL="514350" indent="-514350">
              <a:buFont typeface="Arial" pitchFamily="34" charset="0"/>
              <a:buChar char="•"/>
            </a:pPr>
            <a:r>
              <a:rPr lang="en-US" b="1" dirty="0" smtClean="0"/>
              <a:t>Angola 1991-1995</a:t>
            </a:r>
          </a:p>
          <a:p>
            <a:pPr marL="514350" indent="-514350">
              <a:buFont typeface="Arial" pitchFamily="34" charset="0"/>
              <a:buChar char="•"/>
            </a:pPr>
            <a:r>
              <a:rPr lang="en-US" b="1" dirty="0" smtClean="0"/>
              <a:t>Argentina 1975-1991</a:t>
            </a:r>
          </a:p>
          <a:p>
            <a:pPr marL="514350" indent="-514350">
              <a:buFont typeface="Arial" pitchFamily="34" charset="0"/>
              <a:buChar char="•"/>
            </a:pPr>
            <a:r>
              <a:rPr lang="en-US" b="1" dirty="0" smtClean="0"/>
              <a:t>Austria 1921-1922</a:t>
            </a:r>
          </a:p>
          <a:p>
            <a:pPr marL="514350" indent="-514350">
              <a:buFont typeface="Arial" pitchFamily="34" charset="0"/>
              <a:buChar char="•"/>
            </a:pPr>
            <a:r>
              <a:rPr lang="en-US" b="1" dirty="0" smtClean="0"/>
              <a:t>Belarus 1994-2002</a:t>
            </a:r>
          </a:p>
          <a:p>
            <a:pPr marL="514350" indent="-514350">
              <a:buFont typeface="Arial" pitchFamily="34" charset="0"/>
              <a:buChar char="•"/>
            </a:pPr>
            <a:r>
              <a:rPr lang="en-US" b="1" dirty="0" smtClean="0"/>
              <a:t>Bolivia 1984-1986</a:t>
            </a:r>
          </a:p>
          <a:p>
            <a:pPr marL="514350" indent="-514350">
              <a:buFont typeface="Arial" pitchFamily="34" charset="0"/>
              <a:buChar char="•"/>
            </a:pPr>
            <a:r>
              <a:rPr lang="en-US" b="1" dirty="0" smtClean="0"/>
              <a:t>Bosnia 1992-1993</a:t>
            </a:r>
          </a:p>
          <a:p>
            <a:pPr marL="514350" indent="-514350">
              <a:buFont typeface="Arial" pitchFamily="34" charset="0"/>
              <a:buChar char="•"/>
            </a:pPr>
            <a:r>
              <a:rPr lang="en-US" b="1" dirty="0" smtClean="0"/>
              <a:t>Brazil 1986-1994</a:t>
            </a:r>
          </a:p>
          <a:p>
            <a:pPr marL="514350" indent="-514350">
              <a:buFont typeface="Arial" pitchFamily="34" charset="0"/>
              <a:buChar char="•"/>
            </a:pPr>
            <a:r>
              <a:rPr lang="en-US" b="1" dirty="0" smtClean="0"/>
              <a:t>Bulgaria 1996</a:t>
            </a:r>
          </a:p>
          <a:p>
            <a:pPr marL="514350" indent="-514350">
              <a:buFont typeface="Arial" pitchFamily="34" charset="0"/>
              <a:buChar char="•"/>
            </a:pPr>
            <a:r>
              <a:rPr lang="en-US" b="1" dirty="0" smtClean="0"/>
              <a:t>Chile 1971-1973</a:t>
            </a:r>
          </a:p>
          <a:p>
            <a:pPr marL="514350" indent="-514350">
              <a:buFont typeface="Arial" pitchFamily="34" charset="0"/>
              <a:buChar char="•"/>
            </a:pPr>
            <a:r>
              <a:rPr lang="en-US" b="1" dirty="0" smtClean="0"/>
              <a:t>China 1948-1949</a:t>
            </a:r>
          </a:p>
          <a:p>
            <a:pPr marL="514350" indent="-514350">
              <a:buFont typeface="Arial" pitchFamily="34" charset="0"/>
              <a:buChar char="•"/>
            </a:pPr>
            <a:r>
              <a:rPr lang="en-US" b="1" dirty="0" smtClean="0"/>
              <a:t>Danzig 1922-1923</a:t>
            </a:r>
          </a:p>
          <a:p>
            <a:pPr marL="514350" indent="-514350">
              <a:buFont typeface="Arial" pitchFamily="34" charset="0"/>
              <a:buChar char="•"/>
            </a:pPr>
            <a:r>
              <a:rPr lang="en-US" b="1" dirty="0" smtClean="0"/>
              <a:t>Georgia 1993-1995</a:t>
            </a:r>
          </a:p>
          <a:p>
            <a:pPr marL="514350" indent="-514350">
              <a:buFont typeface="Arial" pitchFamily="34" charset="0"/>
              <a:buChar char="•"/>
            </a:pPr>
            <a:r>
              <a:rPr lang="en-US" b="1" dirty="0" smtClean="0"/>
              <a:t>Germany 1922-1923</a:t>
            </a:r>
          </a:p>
          <a:p>
            <a:pPr marL="514350" indent="-514350">
              <a:buFont typeface="Arial" pitchFamily="34" charset="0"/>
              <a:buChar char="•"/>
            </a:pPr>
            <a:r>
              <a:rPr lang="en-US" b="1" dirty="0" smtClean="0"/>
              <a:t>Greece 1942-1944</a:t>
            </a:r>
          </a:p>
          <a:p>
            <a:pPr marL="514350" indent="-514350">
              <a:buFont typeface="Arial" pitchFamily="34" charset="0"/>
              <a:buChar char="•"/>
            </a:pPr>
            <a:r>
              <a:rPr lang="en-US" b="1" dirty="0" smtClean="0"/>
              <a:t>Hungary 1945-1946</a:t>
            </a:r>
          </a:p>
          <a:p>
            <a:pPr marL="514350" indent="-514350">
              <a:buFont typeface="Arial" pitchFamily="34" charset="0"/>
              <a:buChar char="•"/>
            </a:pPr>
            <a:r>
              <a:rPr lang="en-US" b="1" dirty="0" smtClean="0"/>
              <a:t>Israel 1970-1971</a:t>
            </a:r>
          </a:p>
          <a:p>
            <a:pPr marL="514350" indent="-514350">
              <a:buFont typeface="Arial" pitchFamily="34" charset="0"/>
              <a:buChar char="•"/>
            </a:pPr>
            <a:r>
              <a:rPr lang="en-US" b="1" dirty="0" smtClean="0"/>
              <a:t>Japan 1948-1951</a:t>
            </a:r>
          </a:p>
          <a:p>
            <a:pPr marL="514350" indent="-514350">
              <a:buFont typeface="Arial" pitchFamily="34" charset="0"/>
              <a:buChar char="•"/>
            </a:pPr>
            <a:r>
              <a:rPr lang="en-US" b="1" dirty="0" err="1" smtClean="0"/>
              <a:t>Krajina</a:t>
            </a:r>
            <a:r>
              <a:rPr lang="en-US" b="1" dirty="0" smtClean="0"/>
              <a:t> 1992-1993</a:t>
            </a:r>
          </a:p>
          <a:p>
            <a:pPr marL="514350" indent="-514350">
              <a:buFont typeface="Arial" pitchFamily="34" charset="0"/>
              <a:buChar char="•"/>
            </a:pPr>
            <a:r>
              <a:rPr lang="en-US" b="1" dirty="0" smtClean="0"/>
              <a:t>Madagascar 2004-2005</a:t>
            </a:r>
          </a:p>
          <a:p>
            <a:pPr marL="514350" indent="-514350">
              <a:buFont typeface="Arial" pitchFamily="34" charset="0"/>
              <a:buChar char="•"/>
            </a:pPr>
            <a:r>
              <a:rPr lang="en-US" b="1" dirty="0" smtClean="0"/>
              <a:t>Mozambique 1977-1992</a:t>
            </a:r>
          </a:p>
          <a:p>
            <a:pPr marL="514350" indent="-514350">
              <a:buFont typeface="Arial" pitchFamily="34" charset="0"/>
              <a:buChar char="•"/>
            </a:pPr>
            <a:r>
              <a:rPr lang="en-US" b="1" dirty="0" smtClean="0"/>
              <a:t>Nicaragua 1987-1990</a:t>
            </a:r>
          </a:p>
          <a:p>
            <a:pPr marL="514350" indent="-514350">
              <a:buFont typeface="Arial" pitchFamily="34" charset="0"/>
              <a:buChar char="•"/>
            </a:pPr>
            <a:r>
              <a:rPr lang="en-US" b="1" dirty="0" smtClean="0"/>
              <a:t>Peru 1988-1990</a:t>
            </a:r>
          </a:p>
          <a:p>
            <a:pPr marL="514350" indent="-514350">
              <a:buFont typeface="Arial" pitchFamily="34" charset="0"/>
              <a:buChar char="•"/>
            </a:pPr>
            <a:r>
              <a:rPr lang="en-US" b="1" dirty="0" smtClean="0"/>
              <a:t>Philippines 1942-1944</a:t>
            </a:r>
          </a:p>
          <a:p>
            <a:pPr marL="514350" indent="-514350">
              <a:buFont typeface="Arial" pitchFamily="34" charset="0"/>
              <a:buChar char="•"/>
            </a:pPr>
            <a:r>
              <a:rPr lang="en-US" b="1" dirty="0" smtClean="0"/>
              <a:t>Poland 1989-1991</a:t>
            </a:r>
          </a:p>
          <a:p>
            <a:pPr marL="514350" indent="-514350">
              <a:buFont typeface="Arial" pitchFamily="34" charset="0"/>
              <a:buChar char="•"/>
            </a:pPr>
            <a:r>
              <a:rPr lang="en-US" b="1" dirty="0" smtClean="0"/>
              <a:t>Romania 1998-2005</a:t>
            </a:r>
          </a:p>
          <a:p>
            <a:pPr marL="514350" indent="-514350">
              <a:buFont typeface="Arial" pitchFamily="34" charset="0"/>
              <a:buChar char="•"/>
            </a:pPr>
            <a:r>
              <a:rPr lang="en-US" b="1" dirty="0" smtClean="0"/>
              <a:t>Russia 1921-1922</a:t>
            </a:r>
          </a:p>
          <a:p>
            <a:pPr marL="514350" indent="-514350">
              <a:buFont typeface="Arial" pitchFamily="34" charset="0"/>
              <a:buChar char="•"/>
            </a:pPr>
            <a:r>
              <a:rPr lang="en-US" b="1" dirty="0" smtClean="0"/>
              <a:t>Russia 1992-1999</a:t>
            </a:r>
          </a:p>
          <a:p>
            <a:pPr marL="514350" indent="-514350">
              <a:buFont typeface="Arial" pitchFamily="34" charset="0"/>
              <a:buChar char="•"/>
            </a:pPr>
            <a:r>
              <a:rPr lang="en-US" b="1" dirty="0" smtClean="0"/>
              <a:t>Turkey 1990-1995</a:t>
            </a:r>
          </a:p>
          <a:p>
            <a:pPr marL="514350" indent="-514350">
              <a:buFont typeface="Arial" pitchFamily="34" charset="0"/>
              <a:buChar char="•"/>
            </a:pPr>
            <a:r>
              <a:rPr lang="en-US" b="1" dirty="0" smtClean="0"/>
              <a:t>Ukraine 1993-1995</a:t>
            </a:r>
          </a:p>
          <a:p>
            <a:pPr marL="514350" indent="-514350">
              <a:buFont typeface="Arial" pitchFamily="34" charset="0"/>
              <a:buChar char="•"/>
            </a:pPr>
            <a:r>
              <a:rPr lang="en-US" b="1" dirty="0" smtClean="0"/>
              <a:t>United States 1861-1865</a:t>
            </a:r>
          </a:p>
          <a:p>
            <a:pPr marL="514350" indent="-514350">
              <a:buFont typeface="Arial" pitchFamily="34" charset="0"/>
              <a:buChar char="•"/>
            </a:pPr>
            <a:r>
              <a:rPr lang="en-US" b="1" dirty="0" smtClean="0"/>
              <a:t>Yugoslavia 1989-1994</a:t>
            </a:r>
          </a:p>
          <a:p>
            <a:pPr marL="514350" indent="-514350">
              <a:buFont typeface="Arial" pitchFamily="34" charset="0"/>
              <a:buChar char="•"/>
            </a:pPr>
            <a:r>
              <a:rPr lang="en-US" b="1" dirty="0" smtClean="0"/>
              <a:t>Zaire 1989-1996</a:t>
            </a:r>
          </a:p>
          <a:p>
            <a:pPr marL="514350" indent="-514350">
              <a:buFont typeface="Arial" pitchFamily="34" charset="0"/>
              <a:buChar char="•"/>
            </a:pPr>
            <a:r>
              <a:rPr lang="en-US" b="1" dirty="0" smtClean="0"/>
              <a:t>Zimbabwe 2004-2010</a:t>
            </a:r>
          </a:p>
        </p:txBody>
      </p:sp>
      <p:pic>
        <p:nvPicPr>
          <p:cNvPr id="5" name="Picture 4" descr="earth.png"/>
          <p:cNvPicPr>
            <a:picLocks noChangeAspect="1"/>
          </p:cNvPicPr>
          <p:nvPr/>
        </p:nvPicPr>
        <p:blipFill>
          <a:blip r:embed="rId2" cstate="print"/>
          <a:stretch>
            <a:fillRect/>
          </a:stretch>
        </p:blipFill>
        <p:spPr>
          <a:xfrm>
            <a:off x="6248400" y="2495550"/>
            <a:ext cx="2468880" cy="24688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sp>
        <p:nvSpPr>
          <p:cNvPr id="3" name="TextBox 2"/>
          <p:cNvSpPr txBox="1"/>
          <p:nvPr/>
        </p:nvSpPr>
        <p:spPr>
          <a:xfrm>
            <a:off x="3048000" y="971550"/>
            <a:ext cx="57912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Gresham’s Law </a:t>
            </a:r>
            <a:r>
              <a:rPr lang="en-US" sz="2800" b="1" dirty="0" smtClean="0"/>
              <a:t>–</a:t>
            </a:r>
          </a:p>
          <a:p>
            <a:pPr algn="ctr"/>
            <a:r>
              <a:rPr lang="en-US" sz="2800" b="1" dirty="0" smtClean="0"/>
              <a:t>an artificially overvalued money tends to drive an artificially undervalued money out of circulation</a:t>
            </a:r>
          </a:p>
          <a:p>
            <a:pPr algn="ctr"/>
            <a:endParaRPr lang="en-US" sz="1400" b="1" dirty="0" smtClean="0"/>
          </a:p>
          <a:p>
            <a:pPr algn="ctr"/>
            <a:r>
              <a:rPr lang="en-US" sz="2800" b="1" dirty="0" smtClean="0"/>
              <a:t>Sometimes inaccurately stated as “bad money drives out good.”</a:t>
            </a:r>
          </a:p>
          <a:p>
            <a:pPr algn="ctr"/>
            <a:endParaRPr lang="en-US" sz="1400" b="1" dirty="0" smtClean="0"/>
          </a:p>
          <a:p>
            <a:pPr algn="ctr"/>
            <a:r>
              <a:rPr lang="en-US" sz="2800" b="1" dirty="0" smtClean="0"/>
              <a:t>Applies when government sets exchange rates between monies.</a:t>
            </a:r>
          </a:p>
        </p:txBody>
      </p:sp>
      <p:pic>
        <p:nvPicPr>
          <p:cNvPr id="4" name="Picture 3" descr="gresham.jpg"/>
          <p:cNvPicPr>
            <a:picLocks noChangeAspect="1"/>
          </p:cNvPicPr>
          <p:nvPr/>
        </p:nvPicPr>
        <p:blipFill>
          <a:blip r:embed="rId2"/>
          <a:stretch>
            <a:fillRect/>
          </a:stretch>
        </p:blipFill>
        <p:spPr>
          <a:xfrm>
            <a:off x="304800" y="1352550"/>
            <a:ext cx="2677668" cy="3168396"/>
          </a:xfrm>
          <a:prstGeom prst="rect">
            <a:avLst/>
          </a:prstGeom>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971550"/>
            <a:ext cx="6096000" cy="3970318"/>
          </a:xfrm>
          <a:prstGeom prst="rect">
            <a:avLst/>
          </a:prstGeom>
          <a:noFill/>
        </p:spPr>
        <p:txBody>
          <a:bodyPr wrap="square" rtlCol="0">
            <a:spAutoFit/>
          </a:bodyPr>
          <a:lstStyle/>
          <a:p>
            <a:pPr algn="ctr"/>
            <a:r>
              <a:rPr lang="en-US" sz="2800" b="1" dirty="0" smtClean="0"/>
              <a:t>Gresham’s Law applies to new coins and worn coins.  Worn coins are likely to have lost some of their metallic weight through wear and tear, so they should have less value than new coins.  But government sets them to have the same value.  Thus worn coins are artificially overvalued and new coins are artificially undervalued.</a:t>
            </a:r>
          </a:p>
        </p:txBody>
      </p:sp>
      <p:pic>
        <p:nvPicPr>
          <p:cNvPr id="4" name="Picture 3" descr="worn_coin.png"/>
          <p:cNvPicPr>
            <a:picLocks noChangeAspect="1"/>
          </p:cNvPicPr>
          <p:nvPr/>
        </p:nvPicPr>
        <p:blipFill>
          <a:blip r:embed="rId2"/>
          <a:stretch>
            <a:fillRect/>
          </a:stretch>
        </p:blipFill>
        <p:spPr>
          <a:xfrm>
            <a:off x="152400" y="438150"/>
            <a:ext cx="2209800" cy="2187702"/>
          </a:xfrm>
          <a:prstGeom prst="rect">
            <a:avLst/>
          </a:prstGeom>
        </p:spPr>
      </p:pic>
      <p:sp>
        <p:nvSpPr>
          <p:cNvPr id="5" name="TextBox 4"/>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6" name="Picture 5" descr="new_coin.png"/>
          <p:cNvPicPr>
            <a:picLocks noChangeAspect="1"/>
          </p:cNvPicPr>
          <p:nvPr/>
        </p:nvPicPr>
        <p:blipFill>
          <a:blip r:embed="rId3"/>
          <a:stretch>
            <a:fillRect/>
          </a:stretch>
        </p:blipFill>
        <p:spPr>
          <a:xfrm>
            <a:off x="228600" y="2724150"/>
            <a:ext cx="2160270" cy="22002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971550"/>
            <a:ext cx="6324600" cy="3970318"/>
          </a:xfrm>
          <a:prstGeom prst="rect">
            <a:avLst/>
          </a:prstGeom>
          <a:noFill/>
        </p:spPr>
        <p:txBody>
          <a:bodyPr wrap="square" rtlCol="0">
            <a:spAutoFit/>
          </a:bodyPr>
          <a:lstStyle/>
          <a:p>
            <a:pPr algn="ctr"/>
            <a:r>
              <a:rPr lang="en-US" sz="2800" b="1" dirty="0" smtClean="0"/>
              <a:t>Merchants want to hoard the coins with full metal content and pass along coins with less metal content.  So worn coins tend to stay in circulation and new coins are drawn out of circulation when commodity money is used.</a:t>
            </a:r>
          </a:p>
          <a:p>
            <a:pPr algn="ctr"/>
            <a:r>
              <a:rPr lang="en-US" sz="2800" b="1" dirty="0" smtClean="0"/>
              <a:t>The artificially overvalued money drives the artificially undervalued money out of circulation – bad money drives out good. </a:t>
            </a:r>
          </a:p>
        </p:txBody>
      </p:sp>
      <p:sp>
        <p:nvSpPr>
          <p:cNvPr id="4" name="TextBox 3"/>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5" name="Picture 4" descr="worn_coin.png"/>
          <p:cNvPicPr>
            <a:picLocks noChangeAspect="1"/>
          </p:cNvPicPr>
          <p:nvPr/>
        </p:nvPicPr>
        <p:blipFill>
          <a:blip r:embed="rId2"/>
          <a:stretch>
            <a:fillRect/>
          </a:stretch>
        </p:blipFill>
        <p:spPr>
          <a:xfrm>
            <a:off x="152400" y="438150"/>
            <a:ext cx="2209800" cy="2187702"/>
          </a:xfrm>
          <a:prstGeom prst="rect">
            <a:avLst/>
          </a:prstGeom>
        </p:spPr>
      </p:pic>
      <p:pic>
        <p:nvPicPr>
          <p:cNvPr id="6" name="Picture 5" descr="new_coin.png"/>
          <p:cNvPicPr>
            <a:picLocks noChangeAspect="1"/>
          </p:cNvPicPr>
          <p:nvPr/>
        </p:nvPicPr>
        <p:blipFill>
          <a:blip r:embed="rId3"/>
          <a:stretch>
            <a:fillRect/>
          </a:stretch>
        </p:blipFill>
        <p:spPr>
          <a:xfrm>
            <a:off x="228600" y="2724150"/>
            <a:ext cx="2160270" cy="22002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23950"/>
            <a:ext cx="5029200" cy="2246769"/>
          </a:xfrm>
          <a:prstGeom prst="rect">
            <a:avLst/>
          </a:prstGeom>
          <a:noFill/>
        </p:spPr>
        <p:txBody>
          <a:bodyPr wrap="square" rtlCol="0">
            <a:spAutoFit/>
          </a:bodyPr>
          <a:lstStyle/>
          <a:p>
            <a:pPr algn="ctr"/>
            <a:r>
              <a:rPr lang="en-US" sz="2800" b="1" u="sng" dirty="0" smtClean="0"/>
              <a:t>Worn coins &amp; new coins</a:t>
            </a:r>
          </a:p>
          <a:p>
            <a:pPr algn="ctr"/>
            <a:r>
              <a:rPr lang="en-US" sz="2800" b="1" dirty="0" smtClean="0"/>
              <a:t>New coins undervalued</a:t>
            </a:r>
          </a:p>
          <a:p>
            <a:pPr algn="ctr"/>
            <a:r>
              <a:rPr lang="en-US" sz="2800" b="1" dirty="0" smtClean="0"/>
              <a:t>Worn coins overvalued</a:t>
            </a:r>
          </a:p>
          <a:p>
            <a:pPr algn="ctr"/>
            <a:r>
              <a:rPr lang="en-US" sz="2800" b="1" dirty="0" smtClean="0"/>
              <a:t>Therefore,</a:t>
            </a:r>
          </a:p>
          <a:p>
            <a:pPr algn="ctr"/>
            <a:r>
              <a:rPr lang="en-US" sz="2800" b="1" dirty="0" smtClean="0"/>
              <a:t>Worn coins drive out new coins</a:t>
            </a:r>
          </a:p>
        </p:txBody>
      </p:sp>
      <p:sp>
        <p:nvSpPr>
          <p:cNvPr id="3" name="TextBox 2"/>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4" name="Picture 3" descr="worn_coin.png"/>
          <p:cNvPicPr>
            <a:picLocks noChangeAspect="1"/>
          </p:cNvPicPr>
          <p:nvPr/>
        </p:nvPicPr>
        <p:blipFill>
          <a:blip r:embed="rId2"/>
          <a:stretch>
            <a:fillRect/>
          </a:stretch>
        </p:blipFill>
        <p:spPr>
          <a:xfrm>
            <a:off x="152400" y="438150"/>
            <a:ext cx="2209800" cy="2187702"/>
          </a:xfrm>
          <a:prstGeom prst="rect">
            <a:avLst/>
          </a:prstGeom>
        </p:spPr>
      </p:pic>
      <p:pic>
        <p:nvPicPr>
          <p:cNvPr id="5" name="Picture 4" descr="new_coin.png"/>
          <p:cNvPicPr>
            <a:picLocks noChangeAspect="1"/>
          </p:cNvPicPr>
          <p:nvPr/>
        </p:nvPicPr>
        <p:blipFill>
          <a:blip r:embed="rId3"/>
          <a:stretch>
            <a:fillRect/>
          </a:stretch>
        </p:blipFill>
        <p:spPr>
          <a:xfrm>
            <a:off x="228600" y="2724150"/>
            <a:ext cx="2160270" cy="22002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sp>
        <p:nvSpPr>
          <p:cNvPr id="3" name="TextBox 2"/>
          <p:cNvSpPr txBox="1"/>
          <p:nvPr/>
        </p:nvSpPr>
        <p:spPr>
          <a:xfrm>
            <a:off x="2819400" y="1657350"/>
            <a:ext cx="6096000" cy="2462213"/>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parallel standard </a:t>
            </a:r>
            <a:r>
              <a:rPr lang="en-US" sz="2800" b="1" dirty="0" smtClean="0"/>
              <a:t>–</a:t>
            </a:r>
          </a:p>
          <a:p>
            <a:pPr algn="ctr"/>
            <a:r>
              <a:rPr lang="en-US" sz="2800" b="1" dirty="0" smtClean="0"/>
              <a:t>market exchange rate with two monies</a:t>
            </a:r>
          </a:p>
          <a:p>
            <a:pPr algn="ctr"/>
            <a:endParaRPr lang="en-US" sz="1400" b="1" dirty="0" smtClean="0"/>
          </a:p>
          <a:p>
            <a:pPr algn="ctr"/>
            <a:r>
              <a:rPr lang="en-US" sz="2800" b="1" i="1" dirty="0" smtClean="0">
                <a:effectLst>
                  <a:outerShdw blurRad="38100" dist="38100" dir="2700000" algn="tl">
                    <a:srgbClr val="000000">
                      <a:alpha val="43137"/>
                    </a:srgbClr>
                  </a:outerShdw>
                </a:effectLst>
              </a:rPr>
              <a:t>bimetallic standard </a:t>
            </a:r>
            <a:r>
              <a:rPr lang="en-US" sz="2800" b="1" dirty="0" smtClean="0"/>
              <a:t>–</a:t>
            </a:r>
          </a:p>
          <a:p>
            <a:pPr algn="ctr"/>
            <a:r>
              <a:rPr lang="en-US" sz="2800" b="1" dirty="0" smtClean="0"/>
              <a:t>government fixed exchange rate</a:t>
            </a:r>
          </a:p>
          <a:p>
            <a:pPr algn="ctr"/>
            <a:r>
              <a:rPr lang="en-US" sz="2800" b="1" dirty="0" smtClean="0"/>
              <a:t>of gold and silver</a:t>
            </a:r>
          </a:p>
        </p:txBody>
      </p:sp>
      <p:pic>
        <p:nvPicPr>
          <p:cNvPr id="4" name="Picture 3" descr="silver_gold.png"/>
          <p:cNvPicPr>
            <a:picLocks noChangeAspect="1"/>
          </p:cNvPicPr>
          <p:nvPr/>
        </p:nvPicPr>
        <p:blipFill>
          <a:blip r:embed="rId2"/>
          <a:stretch>
            <a:fillRect/>
          </a:stretch>
        </p:blipFill>
        <p:spPr>
          <a:xfrm>
            <a:off x="293370" y="1657350"/>
            <a:ext cx="2907030" cy="2667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4" name="Picture 3" descr="silver_gold.png"/>
          <p:cNvPicPr>
            <a:picLocks noChangeAspect="1"/>
          </p:cNvPicPr>
          <p:nvPr/>
        </p:nvPicPr>
        <p:blipFill>
          <a:blip r:embed="rId2"/>
          <a:stretch>
            <a:fillRect/>
          </a:stretch>
        </p:blipFill>
        <p:spPr>
          <a:xfrm>
            <a:off x="293370" y="1657350"/>
            <a:ext cx="2907030" cy="2667000"/>
          </a:xfrm>
          <a:prstGeom prst="rect">
            <a:avLst/>
          </a:prstGeom>
        </p:spPr>
      </p:pic>
      <p:sp>
        <p:nvSpPr>
          <p:cNvPr id="5" name="TextBox 4"/>
          <p:cNvSpPr txBox="1"/>
          <p:nvPr/>
        </p:nvSpPr>
        <p:spPr>
          <a:xfrm>
            <a:off x="4267200" y="1123950"/>
            <a:ext cx="3429000" cy="3539430"/>
          </a:xfrm>
          <a:prstGeom prst="rect">
            <a:avLst/>
          </a:prstGeom>
          <a:noFill/>
        </p:spPr>
        <p:txBody>
          <a:bodyPr wrap="square" rtlCol="0">
            <a:spAutoFit/>
          </a:bodyPr>
          <a:lstStyle/>
          <a:p>
            <a:pPr algn="ctr"/>
            <a:r>
              <a:rPr lang="en-US" sz="2800" b="1" u="sng" dirty="0" smtClean="0"/>
              <a:t>Silver to gold ratio</a:t>
            </a:r>
          </a:p>
          <a:p>
            <a:pPr algn="ctr"/>
            <a:r>
              <a:rPr lang="en-US" sz="2800" b="1" dirty="0" smtClean="0"/>
              <a:t>1792 (Hamilton)</a:t>
            </a:r>
          </a:p>
          <a:p>
            <a:pPr algn="ctr"/>
            <a:r>
              <a:rPr lang="en-US" sz="2800" b="1" dirty="0" smtClean="0"/>
              <a:t>Fixed: 15 to 1</a:t>
            </a:r>
          </a:p>
          <a:p>
            <a:pPr algn="ctr"/>
            <a:r>
              <a:rPr lang="en-US" sz="2800" b="1" dirty="0" smtClean="0"/>
              <a:t>Market: 15.5 to 1</a:t>
            </a:r>
          </a:p>
          <a:p>
            <a:pPr algn="ctr"/>
            <a:r>
              <a:rPr lang="en-US" sz="2800" b="1" dirty="0" smtClean="0"/>
              <a:t>Gold undervalued</a:t>
            </a:r>
          </a:p>
          <a:p>
            <a:pPr algn="ctr"/>
            <a:r>
              <a:rPr lang="en-US" sz="2800" b="1" dirty="0" smtClean="0"/>
              <a:t>Silver overvalued</a:t>
            </a:r>
          </a:p>
          <a:p>
            <a:pPr algn="ctr"/>
            <a:r>
              <a:rPr lang="en-US" sz="2800" b="1" dirty="0" smtClean="0"/>
              <a:t>Therefore,</a:t>
            </a:r>
          </a:p>
          <a:p>
            <a:pPr algn="ctr"/>
            <a:r>
              <a:rPr lang="en-US" sz="2800" b="1" dirty="0" smtClean="0"/>
              <a:t>Silver drives out gold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3" name="Picture 2" descr="silver_gold.png"/>
          <p:cNvPicPr>
            <a:picLocks noChangeAspect="1"/>
          </p:cNvPicPr>
          <p:nvPr/>
        </p:nvPicPr>
        <p:blipFill>
          <a:blip r:embed="rId2"/>
          <a:stretch>
            <a:fillRect/>
          </a:stretch>
        </p:blipFill>
        <p:spPr>
          <a:xfrm>
            <a:off x="293370" y="1657350"/>
            <a:ext cx="2907030" cy="2667000"/>
          </a:xfrm>
          <a:prstGeom prst="rect">
            <a:avLst/>
          </a:prstGeom>
        </p:spPr>
      </p:pic>
      <p:sp>
        <p:nvSpPr>
          <p:cNvPr id="4" name="TextBox 3"/>
          <p:cNvSpPr txBox="1"/>
          <p:nvPr/>
        </p:nvSpPr>
        <p:spPr>
          <a:xfrm>
            <a:off x="4267200" y="1123950"/>
            <a:ext cx="3429000" cy="3539430"/>
          </a:xfrm>
          <a:prstGeom prst="rect">
            <a:avLst/>
          </a:prstGeom>
          <a:noFill/>
        </p:spPr>
        <p:txBody>
          <a:bodyPr wrap="square" rtlCol="0">
            <a:spAutoFit/>
          </a:bodyPr>
          <a:lstStyle/>
          <a:p>
            <a:pPr algn="ctr"/>
            <a:r>
              <a:rPr lang="en-US" sz="2800" b="1" u="sng" dirty="0" smtClean="0"/>
              <a:t>Silver to gold ratio</a:t>
            </a:r>
          </a:p>
          <a:p>
            <a:pPr algn="ctr"/>
            <a:r>
              <a:rPr lang="en-US" sz="2800" b="1" dirty="0" smtClean="0"/>
              <a:t>1835</a:t>
            </a:r>
          </a:p>
          <a:p>
            <a:pPr algn="ctr"/>
            <a:r>
              <a:rPr lang="en-US" sz="2800" b="1" dirty="0" smtClean="0"/>
              <a:t>Fixed: 16 to 1</a:t>
            </a:r>
          </a:p>
          <a:p>
            <a:pPr algn="ctr"/>
            <a:r>
              <a:rPr lang="en-US" sz="2800" b="1" dirty="0" smtClean="0"/>
              <a:t>Market: 15.5 to 1</a:t>
            </a:r>
          </a:p>
          <a:p>
            <a:pPr algn="ctr"/>
            <a:r>
              <a:rPr lang="en-US" sz="2800" b="1" dirty="0" smtClean="0"/>
              <a:t>Gold overvalued</a:t>
            </a:r>
          </a:p>
          <a:p>
            <a:pPr algn="ctr"/>
            <a:r>
              <a:rPr lang="en-US" sz="2800" b="1" dirty="0" smtClean="0"/>
              <a:t>Silver undervalued</a:t>
            </a:r>
          </a:p>
          <a:p>
            <a:pPr algn="ctr"/>
            <a:r>
              <a:rPr lang="en-US" sz="2800" b="1" dirty="0" smtClean="0"/>
              <a:t>Therefore,</a:t>
            </a:r>
          </a:p>
          <a:p>
            <a:pPr algn="ctr"/>
            <a:r>
              <a:rPr lang="en-US" sz="2800" b="1" dirty="0" smtClean="0"/>
              <a:t>Gold drives out silver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tnam-war-soldiers.jpg"/>
          <p:cNvPicPr>
            <a:picLocks noChangeAspect="1"/>
          </p:cNvPicPr>
          <p:nvPr/>
        </p:nvPicPr>
        <p:blipFill>
          <a:blip r:embed="rId2"/>
          <a:stretch>
            <a:fillRect/>
          </a:stretch>
        </p:blipFill>
        <p:spPr>
          <a:xfrm>
            <a:off x="381000" y="1191577"/>
            <a:ext cx="4267200" cy="3513773"/>
          </a:xfrm>
          <a:prstGeom prst="rect">
            <a:avLst/>
          </a:prstGeom>
          <a:ln>
            <a:solidFill>
              <a:schemeClr val="tx1"/>
            </a:solidFill>
          </a:ln>
        </p:spPr>
      </p:pic>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4" name="TextBox 3"/>
          <p:cNvSpPr txBox="1"/>
          <p:nvPr/>
        </p:nvSpPr>
        <p:spPr>
          <a:xfrm>
            <a:off x="4876800" y="1657350"/>
            <a:ext cx="4114800" cy="2677656"/>
          </a:xfrm>
          <a:prstGeom prst="rect">
            <a:avLst/>
          </a:prstGeom>
          <a:noFill/>
        </p:spPr>
        <p:txBody>
          <a:bodyPr wrap="square" rtlCol="0">
            <a:spAutoFit/>
          </a:bodyPr>
          <a:lstStyle/>
          <a:p>
            <a:pPr algn="ctr"/>
            <a:r>
              <a:rPr lang="en-US" sz="2800" b="1" dirty="0" smtClean="0"/>
              <a:t>Through most of history, war and inflation were closely related.  Most government spending was on war before the modern welfare state.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pic>
        <p:nvPicPr>
          <p:cNvPr id="3" name="Picture 2" descr="silver_gold.png"/>
          <p:cNvPicPr>
            <a:picLocks noChangeAspect="1"/>
          </p:cNvPicPr>
          <p:nvPr/>
        </p:nvPicPr>
        <p:blipFill>
          <a:blip r:embed="rId2"/>
          <a:stretch>
            <a:fillRect/>
          </a:stretch>
        </p:blipFill>
        <p:spPr>
          <a:xfrm>
            <a:off x="293370" y="1657350"/>
            <a:ext cx="2907030" cy="2667000"/>
          </a:xfrm>
          <a:prstGeom prst="rect">
            <a:avLst/>
          </a:prstGeom>
        </p:spPr>
      </p:pic>
      <p:sp>
        <p:nvSpPr>
          <p:cNvPr id="4" name="TextBox 3"/>
          <p:cNvSpPr txBox="1"/>
          <p:nvPr/>
        </p:nvSpPr>
        <p:spPr>
          <a:xfrm>
            <a:off x="3505200" y="1123950"/>
            <a:ext cx="4953000" cy="3970318"/>
          </a:xfrm>
          <a:prstGeom prst="rect">
            <a:avLst/>
          </a:prstGeom>
          <a:noFill/>
        </p:spPr>
        <p:txBody>
          <a:bodyPr wrap="square" rtlCol="0">
            <a:spAutoFit/>
          </a:bodyPr>
          <a:lstStyle/>
          <a:p>
            <a:pPr algn="ctr"/>
            <a:r>
              <a:rPr lang="en-US" sz="2800" b="1" u="sng" dirty="0" smtClean="0"/>
              <a:t>Silver to gold ratio</a:t>
            </a:r>
          </a:p>
          <a:p>
            <a:pPr algn="ctr"/>
            <a:r>
              <a:rPr lang="en-US" sz="2800" b="1" dirty="0" smtClean="0"/>
              <a:t>1866</a:t>
            </a:r>
          </a:p>
          <a:p>
            <a:pPr algn="ctr"/>
            <a:r>
              <a:rPr lang="en-US" sz="2800" b="1" dirty="0" smtClean="0"/>
              <a:t>Fixed: 16 to 1</a:t>
            </a:r>
          </a:p>
          <a:p>
            <a:pPr algn="ctr"/>
            <a:r>
              <a:rPr lang="en-US" sz="2800" b="1" dirty="0" smtClean="0"/>
              <a:t>Market: 30 to 1</a:t>
            </a:r>
          </a:p>
          <a:p>
            <a:pPr algn="ctr"/>
            <a:r>
              <a:rPr lang="en-US" sz="2800" b="1" dirty="0" smtClean="0"/>
              <a:t>Gold undervalued</a:t>
            </a:r>
          </a:p>
          <a:p>
            <a:pPr algn="ctr"/>
            <a:r>
              <a:rPr lang="en-US" sz="2800" b="1" dirty="0" smtClean="0"/>
              <a:t>Silver overvalued</a:t>
            </a:r>
          </a:p>
          <a:p>
            <a:pPr algn="ctr"/>
            <a:r>
              <a:rPr lang="en-US" sz="2800" b="1" dirty="0" smtClean="0"/>
              <a:t>Therefore,</a:t>
            </a:r>
          </a:p>
          <a:p>
            <a:pPr algn="ctr"/>
            <a:r>
              <a:rPr lang="en-US" sz="2800" b="1" dirty="0" smtClean="0"/>
              <a:t>Silver should drive out gold</a:t>
            </a:r>
          </a:p>
          <a:p>
            <a:pPr algn="ctr"/>
            <a:r>
              <a:rPr lang="en-US" sz="2800" b="1" dirty="0" smtClean="0"/>
              <a:t>… but silver was de-monetized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82" y="133350"/>
            <a:ext cx="40064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Gresham’s Law</a:t>
            </a:r>
          </a:p>
        </p:txBody>
      </p:sp>
      <p:sp>
        <p:nvSpPr>
          <p:cNvPr id="3" name="TextBox 2"/>
          <p:cNvSpPr txBox="1"/>
          <p:nvPr/>
        </p:nvSpPr>
        <p:spPr>
          <a:xfrm>
            <a:off x="3352800" y="976789"/>
            <a:ext cx="5334000" cy="4185761"/>
          </a:xfrm>
          <a:prstGeom prst="rect">
            <a:avLst/>
          </a:prstGeom>
          <a:noFill/>
        </p:spPr>
        <p:txBody>
          <a:bodyPr wrap="square" rtlCol="0">
            <a:spAutoFit/>
          </a:bodyPr>
          <a:lstStyle/>
          <a:p>
            <a:pPr algn="ctr"/>
            <a:r>
              <a:rPr lang="en-US" sz="2800" b="1" dirty="0" smtClean="0"/>
              <a:t>Silver was good for small transactions and gold was good for large transactions.  In the absence of government interference, both would circulate.</a:t>
            </a:r>
          </a:p>
          <a:p>
            <a:pPr algn="ctr"/>
            <a:endParaRPr lang="en-US" sz="1400" b="1" dirty="0" smtClean="0"/>
          </a:p>
          <a:p>
            <a:pPr algn="ctr"/>
            <a:r>
              <a:rPr lang="en-US" sz="2800" b="1" dirty="0" smtClean="0"/>
              <a:t>Most countries were on bimetallic standards, but went to gold standard by default through Gresham’s </a:t>
            </a:r>
            <a:r>
              <a:rPr lang="en-US" sz="2800" b="1" dirty="0" smtClean="0"/>
              <a:t>Law.</a:t>
            </a:r>
            <a:endParaRPr lang="en-US" sz="2800" b="1" dirty="0" smtClean="0"/>
          </a:p>
        </p:txBody>
      </p:sp>
      <p:pic>
        <p:nvPicPr>
          <p:cNvPr id="4" name="Picture 3" descr="silver_gold.png"/>
          <p:cNvPicPr>
            <a:picLocks noChangeAspect="1"/>
          </p:cNvPicPr>
          <p:nvPr/>
        </p:nvPicPr>
        <p:blipFill>
          <a:blip r:embed="rId2"/>
          <a:stretch>
            <a:fillRect/>
          </a:stretch>
        </p:blipFill>
        <p:spPr>
          <a:xfrm>
            <a:off x="293370" y="1657350"/>
            <a:ext cx="2907030" cy="2667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3444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Inflation</a:t>
            </a:r>
          </a:p>
        </p:txBody>
      </p:sp>
      <p:sp>
        <p:nvSpPr>
          <p:cNvPr id="3" name="TextBox 2"/>
          <p:cNvSpPr txBox="1"/>
          <p:nvPr/>
        </p:nvSpPr>
        <p:spPr>
          <a:xfrm>
            <a:off x="3505200" y="1123950"/>
            <a:ext cx="50292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“Inflation is always</a:t>
            </a:r>
          </a:p>
          <a:p>
            <a:pPr algn="ctr"/>
            <a:r>
              <a:rPr lang="en-US" sz="2800" b="1" dirty="0" smtClean="0">
                <a:effectLst>
                  <a:outerShdw blurRad="38100" dist="38100" dir="2700000" algn="tl">
                    <a:srgbClr val="000000">
                      <a:alpha val="43137"/>
                    </a:srgbClr>
                  </a:outerShdw>
                </a:effectLst>
              </a:rPr>
              <a:t>and everywhere a monetary phenomenon.”</a:t>
            </a:r>
          </a:p>
          <a:p>
            <a:pPr algn="ctr"/>
            <a:r>
              <a:rPr lang="en-US" sz="2800" b="1" dirty="0" smtClean="0"/>
              <a:t>– Milton Friedman</a:t>
            </a:r>
          </a:p>
        </p:txBody>
      </p:sp>
      <p:pic>
        <p:nvPicPr>
          <p:cNvPr id="4" name="Picture 3" descr="friedman-milton-2.jpg"/>
          <p:cNvPicPr>
            <a:picLocks noChangeAspect="1"/>
          </p:cNvPicPr>
          <p:nvPr/>
        </p:nvPicPr>
        <p:blipFill>
          <a:blip r:embed="rId2"/>
          <a:stretch>
            <a:fillRect/>
          </a:stretch>
        </p:blipFill>
        <p:spPr>
          <a:xfrm>
            <a:off x="152400" y="1123950"/>
            <a:ext cx="3068320" cy="3535680"/>
          </a:xfrm>
          <a:prstGeom prst="rect">
            <a:avLst/>
          </a:prstGeom>
          <a:ln>
            <a:solidFill>
              <a:schemeClr val="tx1"/>
            </a:solidFill>
          </a:ln>
        </p:spPr>
      </p:pic>
      <p:sp>
        <p:nvSpPr>
          <p:cNvPr id="5" name="TextBox 4"/>
          <p:cNvSpPr txBox="1"/>
          <p:nvPr/>
        </p:nvSpPr>
        <p:spPr>
          <a:xfrm>
            <a:off x="3505200" y="3320355"/>
            <a:ext cx="5029200" cy="1384995"/>
          </a:xfrm>
          <a:prstGeom prst="rect">
            <a:avLst/>
          </a:prstGeom>
          <a:noFill/>
        </p:spPr>
        <p:txBody>
          <a:bodyPr wrap="square" rtlCol="0">
            <a:spAutoFit/>
          </a:bodyPr>
          <a:lstStyle/>
          <a:p>
            <a:pPr algn="ctr"/>
            <a:r>
              <a:rPr lang="en-US" sz="2800" b="1" dirty="0" smtClean="0"/>
              <a:t>Inflation used to be </a:t>
            </a:r>
            <a:r>
              <a:rPr lang="en-US" sz="2800" b="1" dirty="0" err="1" smtClean="0"/>
              <a:t>synomous</a:t>
            </a:r>
            <a:r>
              <a:rPr lang="en-US" sz="2800" b="1" dirty="0" smtClean="0"/>
              <a:t> with monetary growth.  Now it means a rise in the price level.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3444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Inflation</a:t>
            </a:r>
          </a:p>
        </p:txBody>
      </p:sp>
      <p:sp>
        <p:nvSpPr>
          <p:cNvPr id="3" name="TextBox 2"/>
          <p:cNvSpPr txBox="1"/>
          <p:nvPr/>
        </p:nvSpPr>
        <p:spPr>
          <a:xfrm>
            <a:off x="381000" y="1200150"/>
            <a:ext cx="8305800" cy="3539430"/>
          </a:xfrm>
          <a:prstGeom prst="rect">
            <a:avLst/>
          </a:prstGeom>
          <a:noFill/>
        </p:spPr>
        <p:txBody>
          <a:bodyPr wrap="square" rtlCol="0">
            <a:spAutoFit/>
          </a:bodyPr>
          <a:lstStyle/>
          <a:p>
            <a:pPr>
              <a:buFont typeface="Arial" pitchFamily="34" charset="0"/>
              <a:buChar char="•"/>
            </a:pPr>
            <a:r>
              <a:rPr lang="en-US" sz="2800" b="1" dirty="0" smtClean="0"/>
              <a:t> </a:t>
            </a:r>
            <a:r>
              <a:rPr lang="en-US" sz="2800" b="1" dirty="0" smtClean="0"/>
              <a:t>High </a:t>
            </a:r>
            <a:r>
              <a:rPr lang="en-US" sz="2800" b="1" dirty="0" smtClean="0"/>
              <a:t>money growth can cause persistent high</a:t>
            </a:r>
          </a:p>
          <a:p>
            <a:r>
              <a:rPr lang="en-US" sz="2800" b="1" dirty="0" smtClean="0"/>
              <a:t>   inflation because there is no limit to money growth</a:t>
            </a:r>
          </a:p>
          <a:p>
            <a:pPr>
              <a:buFont typeface="Arial" pitchFamily="34" charset="0"/>
              <a:buChar char="•"/>
            </a:pPr>
            <a:r>
              <a:rPr lang="en-US" sz="2800" b="1" dirty="0" smtClean="0"/>
              <a:t> Fiscal policy alone cannot cause persistent high</a:t>
            </a:r>
          </a:p>
          <a:p>
            <a:r>
              <a:rPr lang="en-US" sz="2800" b="1" dirty="0" smtClean="0"/>
              <a:t>   inflation because spending is limited to 100%</a:t>
            </a:r>
          </a:p>
          <a:p>
            <a:r>
              <a:rPr lang="en-US" sz="2800" b="1" dirty="0" smtClean="0"/>
              <a:t>   of GDP and political pressures</a:t>
            </a:r>
          </a:p>
          <a:p>
            <a:pPr>
              <a:buFont typeface="Arial" pitchFamily="34" charset="0"/>
              <a:buChar char="•"/>
            </a:pPr>
            <a:r>
              <a:rPr lang="en-US" sz="2800" b="1" dirty="0" smtClean="0"/>
              <a:t> Supply-side phenomena cannot cause persistent</a:t>
            </a:r>
          </a:p>
          <a:p>
            <a:r>
              <a:rPr lang="en-US" sz="2800" b="1" dirty="0" smtClean="0"/>
              <a:t>   high inflation because although the price level will</a:t>
            </a:r>
          </a:p>
          <a:p>
            <a:r>
              <a:rPr lang="en-US" sz="2800" b="1" dirty="0" smtClean="0"/>
              <a:t>   rise temporarily, it will revert back to its old level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886200" y="971550"/>
            <a:ext cx="4953000" cy="2246769"/>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seigniorage</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profit that results from producing coins</a:t>
            </a:r>
          </a:p>
          <a:p>
            <a:pPr algn="ctr"/>
            <a:r>
              <a:rPr lang="en-US" sz="2800" b="1" dirty="0" smtClean="0"/>
              <a:t>(difference between</a:t>
            </a:r>
          </a:p>
          <a:p>
            <a:pPr algn="ctr"/>
            <a:r>
              <a:rPr lang="en-US" sz="2800" b="1" dirty="0" smtClean="0"/>
              <a:t>face value and metal value)</a:t>
            </a:r>
          </a:p>
        </p:txBody>
      </p:sp>
      <p:pic>
        <p:nvPicPr>
          <p:cNvPr id="4" name="Picture 3" descr="coin_royal.png"/>
          <p:cNvPicPr>
            <a:picLocks noChangeAspect="1"/>
          </p:cNvPicPr>
          <p:nvPr/>
        </p:nvPicPr>
        <p:blipFill>
          <a:blip r:embed="rId2"/>
          <a:stretch>
            <a:fillRect/>
          </a:stretch>
        </p:blipFill>
        <p:spPr>
          <a:xfrm>
            <a:off x="228600" y="742950"/>
            <a:ext cx="3981450" cy="4000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ernment.png"/>
          <p:cNvPicPr>
            <a:picLocks noChangeAspect="1"/>
          </p:cNvPicPr>
          <p:nvPr/>
        </p:nvPicPr>
        <p:blipFill>
          <a:blip r:embed="rId2"/>
          <a:stretch>
            <a:fillRect/>
          </a:stretch>
        </p:blipFill>
        <p:spPr>
          <a:xfrm>
            <a:off x="106680" y="1047750"/>
            <a:ext cx="4389120" cy="3840480"/>
          </a:xfrm>
          <a:prstGeom prst="rect">
            <a:avLst/>
          </a:prstGeom>
        </p:spPr>
      </p:pic>
      <p:sp>
        <p:nvSpPr>
          <p:cNvPr id="4" name="TextBox 3"/>
          <p:cNvSpPr txBox="1"/>
          <p:nvPr/>
        </p:nvSpPr>
        <p:spPr>
          <a:xfrm>
            <a:off x="3505200"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5105400" y="1809750"/>
            <a:ext cx="3505200" cy="1815882"/>
          </a:xfrm>
          <a:prstGeom prst="rect">
            <a:avLst/>
          </a:prstGeom>
          <a:noFill/>
        </p:spPr>
        <p:txBody>
          <a:bodyPr wrap="square" rtlCol="0">
            <a:spAutoFit/>
          </a:bodyPr>
          <a:lstStyle/>
          <a:p>
            <a:r>
              <a:rPr lang="en-US" sz="2800" b="1" u="sng" dirty="0" smtClean="0"/>
              <a:t>government revenue</a:t>
            </a:r>
          </a:p>
          <a:p>
            <a:pPr>
              <a:buFont typeface="Arial" pitchFamily="34" charset="0"/>
              <a:buChar char="•"/>
            </a:pPr>
            <a:r>
              <a:rPr lang="en-US" sz="2800" b="1" dirty="0" smtClean="0"/>
              <a:t> taxation</a:t>
            </a:r>
          </a:p>
          <a:p>
            <a:pPr>
              <a:buFont typeface="Arial" pitchFamily="34" charset="0"/>
              <a:buChar char="•"/>
            </a:pPr>
            <a:r>
              <a:rPr lang="en-US" sz="2800" b="1" dirty="0" smtClean="0"/>
              <a:t> borrowing</a:t>
            </a:r>
          </a:p>
          <a:p>
            <a:pPr>
              <a:buFont typeface="Arial" pitchFamily="34" charset="0"/>
              <a:buChar char="•"/>
            </a:pPr>
            <a:r>
              <a:rPr lang="en-US" sz="2800" b="1" dirty="0" smtClean="0"/>
              <a:t> </a:t>
            </a:r>
            <a:r>
              <a:rPr lang="en-US" sz="2800" b="1" dirty="0" err="1" smtClean="0"/>
              <a:t>seigniorage</a:t>
            </a:r>
            <a:endParaRPr lang="en-US" sz="28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1570494"/>
            <a:ext cx="5105400" cy="2677656"/>
          </a:xfrm>
          <a:prstGeom prst="rect">
            <a:avLst/>
          </a:prstGeom>
          <a:noFill/>
        </p:spPr>
        <p:txBody>
          <a:bodyPr wrap="square" rtlCol="0">
            <a:spAutoFit/>
          </a:bodyPr>
          <a:lstStyle/>
          <a:p>
            <a:pPr algn="ctr"/>
            <a:r>
              <a:rPr lang="en-US" sz="2800" b="1" dirty="0" smtClean="0"/>
              <a:t>Governments that find it hard to borrow or tax must rely more on </a:t>
            </a:r>
            <a:r>
              <a:rPr lang="en-US" sz="2800" b="1" dirty="0" err="1" smtClean="0"/>
              <a:t>seigniorage</a:t>
            </a:r>
            <a:r>
              <a:rPr lang="en-US" sz="2800" b="1" dirty="0" smtClean="0"/>
              <a:t>.  Therefore, poorer countries tend to have higher rates of </a:t>
            </a:r>
            <a:r>
              <a:rPr lang="en-US" sz="2800" b="1" dirty="0" err="1" smtClean="0"/>
              <a:t>seigniorage</a:t>
            </a:r>
            <a:r>
              <a:rPr lang="en-US" sz="2800" b="1" dirty="0" smtClean="0"/>
              <a:t> – and thus higher inflation.</a:t>
            </a:r>
          </a:p>
        </p:txBody>
      </p:sp>
      <p:pic>
        <p:nvPicPr>
          <p:cNvPr id="7" name="Picture 6" descr="borrow.png"/>
          <p:cNvPicPr>
            <a:picLocks noChangeAspect="1"/>
          </p:cNvPicPr>
          <p:nvPr/>
        </p:nvPicPr>
        <p:blipFill>
          <a:blip r:embed="rId2"/>
          <a:stretch>
            <a:fillRect/>
          </a:stretch>
        </p:blipFill>
        <p:spPr>
          <a:xfrm>
            <a:off x="381000" y="1047750"/>
            <a:ext cx="3162300" cy="381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339155"/>
            <a:ext cx="5715000"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debasement </a:t>
            </a:r>
            <a:r>
              <a:rPr lang="en-US" sz="2800" b="1" dirty="0" smtClean="0"/>
              <a:t>–</a:t>
            </a:r>
          </a:p>
          <a:p>
            <a:pPr algn="ctr"/>
            <a:r>
              <a:rPr lang="en-US" sz="2800" b="1" dirty="0" smtClean="0"/>
              <a:t>lowering the value of the currency</a:t>
            </a:r>
          </a:p>
          <a:p>
            <a:pPr algn="ctr"/>
            <a:r>
              <a:rPr lang="en-US" sz="2800" b="1" dirty="0" smtClean="0"/>
              <a:t>(usually commodity money)</a:t>
            </a:r>
          </a:p>
        </p:txBody>
      </p:sp>
      <p:pic>
        <p:nvPicPr>
          <p:cNvPr id="6" name="Picture 5" descr="roman_dinarius.png"/>
          <p:cNvPicPr>
            <a:picLocks noChangeAspect="1"/>
          </p:cNvPicPr>
          <p:nvPr/>
        </p:nvPicPr>
        <p:blipFill>
          <a:blip r:embed="rId2"/>
          <a:stretch>
            <a:fillRect/>
          </a:stretch>
        </p:blipFill>
        <p:spPr>
          <a:xfrm>
            <a:off x="3500437" y="2790825"/>
            <a:ext cx="2143125" cy="2143125"/>
          </a:xfrm>
          <a:prstGeom prst="rect">
            <a:avLst/>
          </a:prstGeom>
        </p:spPr>
      </p:pic>
      <p:sp>
        <p:nvSpPr>
          <p:cNvPr id="7" name="TextBox 6"/>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914400" y="2114550"/>
            <a:ext cx="7315200" cy="2246769"/>
          </a:xfrm>
          <a:prstGeom prst="rect">
            <a:avLst/>
          </a:prstGeom>
          <a:noFill/>
        </p:spPr>
        <p:txBody>
          <a:bodyPr wrap="square" rtlCol="0">
            <a:spAutoFit/>
          </a:bodyPr>
          <a:lstStyle/>
          <a:p>
            <a:r>
              <a:rPr lang="en-US" sz="2800" b="1" dirty="0" smtClean="0"/>
              <a:t>M </a:t>
            </a:r>
            <a:r>
              <a:rPr lang="en-US" sz="2800" b="1" dirty="0" smtClean="0">
                <a:latin typeface="Times New Roman"/>
                <a:cs typeface="Times New Roman"/>
              </a:rPr>
              <a:t>≡</a:t>
            </a:r>
            <a:r>
              <a:rPr lang="en-US" sz="2800" b="1" dirty="0" smtClean="0"/>
              <a:t> nominal value assigned to coin</a:t>
            </a:r>
          </a:p>
          <a:p>
            <a:r>
              <a:rPr lang="en-US" sz="2800" b="1" dirty="0" smtClean="0"/>
              <a:t>P </a:t>
            </a:r>
            <a:r>
              <a:rPr lang="en-US" sz="2800" b="1" dirty="0" smtClean="0">
                <a:latin typeface="Times New Roman"/>
                <a:cs typeface="Times New Roman"/>
              </a:rPr>
              <a:t>≡</a:t>
            </a:r>
            <a:r>
              <a:rPr lang="en-US" sz="2800" b="1" dirty="0" smtClean="0"/>
              <a:t> nominal price paid per oz. of precious metal</a:t>
            </a:r>
          </a:p>
          <a:p>
            <a:r>
              <a:rPr lang="en-US" sz="2800" b="1" dirty="0" smtClean="0"/>
              <a:t>Q </a:t>
            </a:r>
            <a:r>
              <a:rPr lang="en-US" sz="2800" b="1" dirty="0" smtClean="0">
                <a:latin typeface="Times New Roman"/>
                <a:cs typeface="Times New Roman"/>
              </a:rPr>
              <a:t>≡</a:t>
            </a:r>
            <a:r>
              <a:rPr lang="en-US" sz="2800" b="1" dirty="0" smtClean="0"/>
              <a:t> number of oz. of precious metal in the coin</a:t>
            </a:r>
          </a:p>
          <a:p>
            <a:r>
              <a:rPr lang="en-US" sz="2800" b="1" dirty="0" smtClean="0"/>
              <a:t>C </a:t>
            </a:r>
            <a:r>
              <a:rPr lang="en-US" sz="2800" b="1" dirty="0" smtClean="0">
                <a:latin typeface="Times New Roman"/>
                <a:cs typeface="Times New Roman"/>
              </a:rPr>
              <a:t>≡</a:t>
            </a:r>
            <a:r>
              <a:rPr lang="en-US" sz="2800" b="1" dirty="0" smtClean="0"/>
              <a:t> cost of coining the metal (“</a:t>
            </a:r>
            <a:r>
              <a:rPr lang="en-US" sz="2800" b="1" dirty="0" err="1" smtClean="0"/>
              <a:t>brassage</a:t>
            </a:r>
            <a:r>
              <a:rPr lang="en-US" sz="2800" b="1" dirty="0" smtClean="0"/>
              <a:t>”)</a:t>
            </a:r>
          </a:p>
          <a:p>
            <a:r>
              <a:rPr lang="en-US" sz="2800" b="1" dirty="0" smtClean="0"/>
              <a:t>S </a:t>
            </a:r>
            <a:r>
              <a:rPr lang="en-US" sz="2800" b="1" dirty="0" smtClean="0">
                <a:latin typeface="Times New Roman"/>
                <a:cs typeface="Times New Roman"/>
              </a:rPr>
              <a:t>≡</a:t>
            </a:r>
            <a:r>
              <a:rPr lang="en-US" sz="2800" b="1" dirty="0" smtClean="0"/>
              <a:t> nominal </a:t>
            </a:r>
            <a:r>
              <a:rPr lang="en-US" sz="2800" b="1" dirty="0" err="1" smtClean="0"/>
              <a:t>seigniorage</a:t>
            </a:r>
            <a:endParaRPr lang="en-US" sz="2800" b="1" dirty="0" smtClean="0"/>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76200" y="1962150"/>
            <a:ext cx="8991600" cy="2677656"/>
          </a:xfrm>
          <a:prstGeom prst="rect">
            <a:avLst/>
          </a:prstGeom>
          <a:noFill/>
        </p:spPr>
        <p:txBody>
          <a:bodyPr wrap="square" rtlCol="0">
            <a:spAutoFit/>
          </a:bodyPr>
          <a:lstStyle/>
          <a:p>
            <a:r>
              <a:rPr lang="en-US" sz="2800" b="1" u="sng" dirty="0" smtClean="0"/>
              <a:t>Competition</a:t>
            </a:r>
          </a:p>
          <a:p>
            <a:pPr>
              <a:buFont typeface="Arial" pitchFamily="34" charset="0"/>
              <a:buChar char="•"/>
            </a:pPr>
            <a:r>
              <a:rPr lang="en-US" sz="2800" b="1" dirty="0" smtClean="0"/>
              <a:t> price of a coin (M) equals marginal cost of a coin (PQ + C)</a:t>
            </a:r>
          </a:p>
          <a:p>
            <a:pPr>
              <a:buFont typeface="Arial" pitchFamily="34" charset="0"/>
              <a:buChar char="•"/>
            </a:pPr>
            <a:r>
              <a:rPr lang="en-US" sz="2800" b="1" dirty="0" smtClean="0"/>
              <a:t> M = PQ + C means S = 0</a:t>
            </a:r>
          </a:p>
          <a:p>
            <a:pPr>
              <a:buFont typeface="Arial" pitchFamily="34" charset="0"/>
              <a:buChar char="•"/>
            </a:pPr>
            <a:r>
              <a:rPr lang="en-US" sz="2800" b="1" dirty="0" smtClean="0"/>
              <a:t> with informed coin users, Q adheres to a quality standard</a:t>
            </a:r>
          </a:p>
          <a:p>
            <a:r>
              <a:rPr lang="en-US" sz="2800" b="1" dirty="0" smtClean="0"/>
              <a:t>  (below standard coins rejected or discounted)</a:t>
            </a:r>
          </a:p>
          <a:p>
            <a:pPr>
              <a:buFont typeface="Arial" pitchFamily="34" charset="0"/>
              <a:buChar char="•"/>
            </a:pPr>
            <a:r>
              <a:rPr lang="en-US" sz="2800" b="1" dirty="0" smtClean="0"/>
              <a:t> competition bids up P until S=0 at the margin</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95350"/>
            <a:ext cx="8229600" cy="523220"/>
          </a:xfrm>
          <a:prstGeom prst="rect">
            <a:avLst/>
          </a:prstGeom>
          <a:noFill/>
        </p:spPr>
        <p:txBody>
          <a:bodyPr wrap="square" rtlCol="0">
            <a:spAutoFit/>
          </a:bodyPr>
          <a:lstStyle/>
          <a:p>
            <a:pPr algn="ctr"/>
            <a:r>
              <a:rPr lang="en-US" sz="2800" b="1" u="sng" dirty="0" smtClean="0"/>
              <a:t>Denarius silver debasement in the Roman empire</a:t>
            </a:r>
          </a:p>
        </p:txBody>
      </p:sp>
      <p:sp>
        <p:nvSpPr>
          <p:cNvPr id="4" name="TextBox 3"/>
          <p:cNvSpPr txBox="1"/>
          <p:nvPr/>
        </p:nvSpPr>
        <p:spPr>
          <a:xfrm>
            <a:off x="3048000" y="1657350"/>
            <a:ext cx="4953000" cy="1384995"/>
          </a:xfrm>
          <a:prstGeom prst="rect">
            <a:avLst/>
          </a:prstGeom>
          <a:noFill/>
        </p:spPr>
        <p:txBody>
          <a:bodyPr wrap="square" rtlCol="0">
            <a:spAutoFit/>
          </a:bodyPr>
          <a:lstStyle/>
          <a:p>
            <a:r>
              <a:rPr lang="en-US" sz="2800" b="1" dirty="0" smtClean="0"/>
              <a:t>54 AD		94% silver content</a:t>
            </a:r>
          </a:p>
          <a:p>
            <a:r>
              <a:rPr lang="en-US" sz="2800" b="1" dirty="0" smtClean="0"/>
              <a:t>218 AD	43% silver content</a:t>
            </a:r>
          </a:p>
          <a:p>
            <a:r>
              <a:rPr lang="en-US" sz="2800" b="1" dirty="0" smtClean="0"/>
              <a:t>268 AD	1% silver content</a:t>
            </a:r>
          </a:p>
        </p:txBody>
      </p:sp>
      <p:pic>
        <p:nvPicPr>
          <p:cNvPr id="5" name="Picture 4" descr="roman_dinarius.png"/>
          <p:cNvPicPr>
            <a:picLocks noChangeAspect="1"/>
          </p:cNvPicPr>
          <p:nvPr/>
        </p:nvPicPr>
        <p:blipFill>
          <a:blip r:embed="rId2"/>
          <a:stretch>
            <a:fillRect/>
          </a:stretch>
        </p:blipFill>
        <p:spPr>
          <a:xfrm>
            <a:off x="457200" y="1428750"/>
            <a:ext cx="2143125" cy="2143125"/>
          </a:xfrm>
          <a:prstGeom prst="rect">
            <a:avLst/>
          </a:prstGeom>
        </p:spPr>
      </p:pic>
      <p:sp>
        <p:nvSpPr>
          <p:cNvPr id="6" name="TextBox 5"/>
          <p:cNvSpPr txBox="1"/>
          <p:nvPr/>
        </p:nvSpPr>
        <p:spPr>
          <a:xfrm>
            <a:off x="533400" y="3485912"/>
            <a:ext cx="8077200" cy="1600438"/>
          </a:xfrm>
          <a:prstGeom prst="rect">
            <a:avLst/>
          </a:prstGeom>
          <a:noFill/>
        </p:spPr>
        <p:txBody>
          <a:bodyPr wrap="square" rtlCol="0">
            <a:spAutoFit/>
          </a:bodyPr>
          <a:lstStyle/>
          <a:p>
            <a:pPr algn="ctr"/>
            <a:r>
              <a:rPr lang="en-US" sz="2800" b="1" dirty="0" smtClean="0"/>
              <a:t>Rise in the price level results from the increase in the money stock, not from the fall in value of the coin.</a:t>
            </a:r>
          </a:p>
          <a:p>
            <a:pPr algn="ctr"/>
            <a:endParaRPr lang="en-US" sz="1400" b="1" dirty="0" smtClean="0"/>
          </a:p>
          <a:p>
            <a:pPr algn="ctr"/>
            <a:r>
              <a:rPr lang="en-US" sz="2800" b="1" dirty="0" smtClean="0"/>
              <a:t>In contrast, Athens </a:t>
            </a:r>
            <a:r>
              <a:rPr lang="en-US" sz="2800" b="1" dirty="0" err="1" smtClean="0"/>
              <a:t>drakma</a:t>
            </a:r>
            <a:r>
              <a:rPr lang="en-US" sz="2800" b="1" dirty="0" smtClean="0"/>
              <a:t> never debased.</a:t>
            </a:r>
          </a:p>
        </p:txBody>
      </p:sp>
      <p:sp>
        <p:nvSpPr>
          <p:cNvPr id="7" name="TextBox 6"/>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7" name="TextBox 6"/>
          <p:cNvSpPr txBox="1"/>
          <p:nvPr/>
        </p:nvSpPr>
        <p:spPr>
          <a:xfrm>
            <a:off x="457200" y="1962150"/>
            <a:ext cx="8153400" cy="2246769"/>
          </a:xfrm>
          <a:prstGeom prst="rect">
            <a:avLst/>
          </a:prstGeom>
          <a:noFill/>
        </p:spPr>
        <p:txBody>
          <a:bodyPr wrap="square" rtlCol="0">
            <a:spAutoFit/>
          </a:bodyPr>
          <a:lstStyle/>
          <a:p>
            <a:r>
              <a:rPr lang="en-US" sz="2800" b="1" u="sng" dirty="0" smtClean="0"/>
              <a:t>Government (Royal Mint)</a:t>
            </a:r>
          </a:p>
          <a:p>
            <a:pPr>
              <a:buFont typeface="Arial" pitchFamily="34" charset="0"/>
              <a:buChar char="•"/>
            </a:pPr>
            <a:r>
              <a:rPr lang="en-US" sz="2800" b="1" dirty="0" smtClean="0"/>
              <a:t> can earn </a:t>
            </a:r>
            <a:r>
              <a:rPr lang="en-US" sz="2800" b="1" dirty="0" err="1" smtClean="0"/>
              <a:t>seigniorage</a:t>
            </a:r>
            <a:r>
              <a:rPr lang="en-US" sz="2800" b="1" dirty="0" smtClean="0"/>
              <a:t> profit permanently</a:t>
            </a:r>
          </a:p>
          <a:p>
            <a:pPr>
              <a:buFont typeface="Arial" pitchFamily="34" charset="0"/>
              <a:buChar char="•"/>
            </a:pPr>
            <a:r>
              <a:rPr lang="en-US" sz="2800" b="1" dirty="0" smtClean="0"/>
              <a:t> only if has legally protected monopoly</a:t>
            </a:r>
          </a:p>
          <a:p>
            <a:pPr>
              <a:buFont typeface="Arial" pitchFamily="34" charset="0"/>
              <a:buChar char="•"/>
            </a:pPr>
            <a:r>
              <a:rPr lang="en-US" sz="2800" b="1" dirty="0" smtClean="0"/>
              <a:t> allows it to maintain P or Q below competitive level</a:t>
            </a:r>
          </a:p>
          <a:p>
            <a:r>
              <a:rPr lang="en-US" sz="2800" b="1" dirty="0" smtClean="0"/>
              <a:t>   without losing business</a:t>
            </a:r>
          </a:p>
        </p:txBody>
      </p:sp>
      <p:sp>
        <p:nvSpPr>
          <p:cNvPr id="8" name="TextBox 7"/>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76200" y="1962150"/>
            <a:ext cx="8991600" cy="2246769"/>
          </a:xfrm>
          <a:prstGeom prst="rect">
            <a:avLst/>
          </a:prstGeom>
          <a:noFill/>
        </p:spPr>
        <p:txBody>
          <a:bodyPr wrap="square" rtlCol="0">
            <a:spAutoFit/>
          </a:bodyPr>
          <a:lstStyle/>
          <a:p>
            <a:r>
              <a:rPr lang="en-US" sz="2800" b="1" u="sng" dirty="0" smtClean="0"/>
              <a:t>Debasement</a:t>
            </a:r>
          </a:p>
          <a:p>
            <a:pPr>
              <a:buFont typeface="Arial" pitchFamily="34" charset="0"/>
              <a:buChar char="•"/>
            </a:pPr>
            <a:r>
              <a:rPr lang="en-US" sz="2800" b="1" dirty="0" smtClean="0"/>
              <a:t> reduces Q for given M</a:t>
            </a:r>
          </a:p>
          <a:p>
            <a:pPr>
              <a:buFont typeface="Arial" pitchFamily="34" charset="0"/>
              <a:buChar char="•"/>
            </a:pPr>
            <a:r>
              <a:rPr lang="en-US" sz="2800" b="1" dirty="0" smtClean="0"/>
              <a:t> replace silver with cheaper “base” metal (copper, zinc, tin)</a:t>
            </a:r>
          </a:p>
          <a:p>
            <a:pPr>
              <a:buFont typeface="Arial" pitchFamily="34" charset="0"/>
              <a:buChar char="•"/>
            </a:pPr>
            <a:r>
              <a:rPr lang="en-US" sz="2800" b="1" dirty="0" smtClean="0"/>
              <a:t> each coin is cheaper (C↑, but less than (PQ)↓)</a:t>
            </a:r>
          </a:p>
          <a:p>
            <a:pPr>
              <a:buFont typeface="Arial" pitchFamily="34" charset="0"/>
              <a:buChar char="•"/>
            </a:pPr>
            <a:r>
              <a:rPr lang="en-US" sz="2800" b="1" dirty="0" smtClean="0"/>
              <a:t> debasement allows more coins per oz. of silver</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76200" y="1962150"/>
            <a:ext cx="8991600" cy="3108543"/>
          </a:xfrm>
          <a:prstGeom prst="rect">
            <a:avLst/>
          </a:prstGeom>
          <a:noFill/>
        </p:spPr>
        <p:txBody>
          <a:bodyPr wrap="square" rtlCol="0">
            <a:spAutoFit/>
          </a:bodyPr>
          <a:lstStyle/>
          <a:p>
            <a:r>
              <a:rPr lang="en-US" sz="2800" b="1" u="sng" dirty="0" smtClean="0"/>
              <a:t>Debasement requires deceit or </a:t>
            </a:r>
            <a:r>
              <a:rPr lang="en-US" sz="2800" b="1" u="sng" dirty="0" err="1" smtClean="0"/>
              <a:t>compusion</a:t>
            </a:r>
            <a:endParaRPr lang="en-US" sz="2800" b="1" u="sng" dirty="0" smtClean="0"/>
          </a:p>
          <a:p>
            <a:pPr>
              <a:buFont typeface="Arial" pitchFamily="34" charset="0"/>
              <a:buChar char="•"/>
            </a:pPr>
            <a:r>
              <a:rPr lang="en-US" sz="2800" b="1" dirty="0" smtClean="0"/>
              <a:t> no </a:t>
            </a:r>
            <a:r>
              <a:rPr lang="en-US" sz="2800" b="1" dirty="0" err="1" smtClean="0"/>
              <a:t>seigniorage</a:t>
            </a:r>
            <a:r>
              <a:rPr lang="en-US" sz="2800" b="1" dirty="0" smtClean="0"/>
              <a:t> if public notices &amp; discounts debased coins</a:t>
            </a:r>
          </a:p>
          <a:p>
            <a:pPr>
              <a:buFont typeface="Arial" pitchFamily="34" charset="0"/>
              <a:buChar char="•"/>
            </a:pPr>
            <a:r>
              <a:rPr lang="en-US" sz="2800" b="1" dirty="0" smtClean="0"/>
              <a:t> short run: disguise debasement</a:t>
            </a:r>
          </a:p>
          <a:p>
            <a:pPr lvl="1">
              <a:buFont typeface="Courier New" pitchFamily="49" charset="0"/>
              <a:buChar char="o"/>
            </a:pPr>
            <a:r>
              <a:rPr lang="en-US" sz="2800" b="1" dirty="0" smtClean="0"/>
              <a:t> mints use same dies, new coins nearly identical</a:t>
            </a:r>
          </a:p>
          <a:p>
            <a:pPr>
              <a:buFont typeface="Arial" pitchFamily="34" charset="0"/>
              <a:buChar char="•"/>
            </a:pPr>
            <a:r>
              <a:rPr lang="en-US" sz="2800" b="1" dirty="0" smtClean="0"/>
              <a:t> long run: use legal tender laws to compel use</a:t>
            </a:r>
          </a:p>
          <a:p>
            <a:pPr lvl="1">
              <a:buFont typeface="Courier New" pitchFamily="49" charset="0"/>
              <a:buChar char="o"/>
            </a:pPr>
            <a:r>
              <a:rPr lang="en-US" sz="2800" b="1" dirty="0" smtClean="0"/>
              <a:t> triggers Gresham’s law, can make calling in old coins</a:t>
            </a:r>
          </a:p>
          <a:p>
            <a:pPr lvl="1"/>
            <a:r>
              <a:rPr lang="en-US" sz="2800" b="1" dirty="0" smtClean="0"/>
              <a:t>    compulsory, can increase P slightly above legal tender</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4" name="TextBox 3"/>
          <p:cNvSpPr txBox="1"/>
          <p:nvPr/>
        </p:nvSpPr>
        <p:spPr>
          <a:xfrm>
            <a:off x="838200" y="1962150"/>
            <a:ext cx="7620000" cy="3108543"/>
          </a:xfrm>
          <a:prstGeom prst="rect">
            <a:avLst/>
          </a:prstGeom>
          <a:noFill/>
        </p:spPr>
        <p:txBody>
          <a:bodyPr wrap="square" rtlCol="0">
            <a:spAutoFit/>
          </a:bodyPr>
          <a:lstStyle/>
          <a:p>
            <a:r>
              <a:rPr lang="en-US" sz="2800" b="1" u="sng" dirty="0" err="1" smtClean="0"/>
              <a:t>Seigniorage</a:t>
            </a:r>
            <a:r>
              <a:rPr lang="en-US" sz="2800" b="1" u="sng" dirty="0" smtClean="0"/>
              <a:t> without debasement</a:t>
            </a:r>
          </a:p>
          <a:p>
            <a:pPr>
              <a:buFont typeface="Arial" pitchFamily="34" charset="0"/>
              <a:buChar char="•"/>
            </a:pPr>
            <a:r>
              <a:rPr lang="en-US" sz="2800" b="1" dirty="0" smtClean="0"/>
              <a:t> reduce P instead of Q</a:t>
            </a:r>
          </a:p>
          <a:p>
            <a:pPr>
              <a:buFont typeface="Arial" pitchFamily="34" charset="0"/>
              <a:buChar char="•"/>
            </a:pPr>
            <a:r>
              <a:rPr lang="en-US" sz="2800" b="1" dirty="0" smtClean="0"/>
              <a:t> draw metal to mint through compulsion</a:t>
            </a:r>
          </a:p>
          <a:p>
            <a:pPr>
              <a:buFont typeface="Arial" pitchFamily="34" charset="0"/>
              <a:buChar char="•"/>
            </a:pPr>
            <a:r>
              <a:rPr lang="en-US" sz="2800" b="1" dirty="0" smtClean="0"/>
              <a:t> give mint </a:t>
            </a:r>
            <a:r>
              <a:rPr lang="en-US" sz="2800" b="1" dirty="0" err="1" smtClean="0"/>
              <a:t>monopsony</a:t>
            </a:r>
            <a:r>
              <a:rPr lang="en-US" sz="2800" b="1" dirty="0" smtClean="0"/>
              <a:t> privilege</a:t>
            </a:r>
          </a:p>
          <a:p>
            <a:r>
              <a:rPr lang="en-US" sz="2800" b="1" dirty="0" smtClean="0"/>
              <a:t>   (all silver mines must sell to mint)</a:t>
            </a:r>
          </a:p>
          <a:p>
            <a:pPr>
              <a:buFont typeface="Arial" pitchFamily="34" charset="0"/>
              <a:buChar char="•"/>
            </a:pPr>
            <a:r>
              <a:rPr lang="en-US" sz="2800" b="1" dirty="0" smtClean="0"/>
              <a:t> e.g., all Spanish New World silver had to be sold</a:t>
            </a:r>
          </a:p>
          <a:p>
            <a:r>
              <a:rPr lang="en-US" sz="2800" b="1" dirty="0" smtClean="0"/>
              <a:t>   to the Royal Spanish Mint at its price</a:t>
            </a:r>
          </a:p>
        </p:txBody>
      </p:sp>
      <p:sp>
        <p:nvSpPr>
          <p:cNvPr id="5" name="TextBox 4"/>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19200" y="819150"/>
            <a:ext cx="6705600" cy="1323439"/>
          </a:xfrm>
          <a:prstGeom prst="rect">
            <a:avLst/>
          </a:prstGeom>
          <a:noFill/>
        </p:spPr>
        <p:txBody>
          <a:bodyPr wrap="square" rtlCol="0">
            <a:spAutoFit/>
          </a:bodyPr>
          <a:lstStyle/>
          <a:p>
            <a:pPr algn="ctr"/>
            <a:r>
              <a:rPr lang="en-US" sz="8000" b="1" dirty="0" smtClean="0"/>
              <a:t>M = PQ + C + S</a:t>
            </a:r>
          </a:p>
        </p:txBody>
      </p:sp>
      <p:sp>
        <p:nvSpPr>
          <p:cNvPr id="12" name="TextBox 11"/>
          <p:cNvSpPr txBox="1"/>
          <p:nvPr/>
        </p:nvSpPr>
        <p:spPr>
          <a:xfrm>
            <a:off x="838200" y="1962150"/>
            <a:ext cx="7620000" cy="2677656"/>
          </a:xfrm>
          <a:prstGeom prst="rect">
            <a:avLst/>
          </a:prstGeom>
          <a:noFill/>
        </p:spPr>
        <p:txBody>
          <a:bodyPr wrap="square" rtlCol="0">
            <a:spAutoFit/>
          </a:bodyPr>
          <a:lstStyle/>
          <a:p>
            <a:r>
              <a:rPr lang="en-US" sz="2800" b="1" u="sng" dirty="0" smtClean="0"/>
              <a:t>Fiat </a:t>
            </a:r>
            <a:r>
              <a:rPr lang="en-US" sz="2800" b="1" u="sng" dirty="0" err="1" smtClean="0"/>
              <a:t>seigniorage</a:t>
            </a:r>
            <a:endParaRPr lang="en-US" sz="2800" b="1" u="sng" dirty="0" smtClean="0"/>
          </a:p>
          <a:p>
            <a:pPr>
              <a:buFont typeface="Arial" pitchFamily="34" charset="0"/>
              <a:buChar char="•"/>
            </a:pPr>
            <a:r>
              <a:rPr lang="en-US" sz="2800" b="1" dirty="0" smtClean="0"/>
              <a:t> bullion content (Q) is zero</a:t>
            </a:r>
          </a:p>
          <a:p>
            <a:pPr>
              <a:buFont typeface="Arial" pitchFamily="34" charset="0"/>
              <a:buChar char="•"/>
            </a:pPr>
            <a:r>
              <a:rPr lang="en-US" sz="2800" b="1" dirty="0" smtClean="0"/>
              <a:t> production cost (C) is near zero (6</a:t>
            </a:r>
            <a:r>
              <a:rPr lang="en-US" sz="2800" b="1" dirty="0" smtClean="0">
                <a:latin typeface="Calibri"/>
              </a:rPr>
              <a:t>¢</a:t>
            </a:r>
            <a:r>
              <a:rPr lang="en-US" sz="2800" b="1" dirty="0" smtClean="0"/>
              <a:t>/note)</a:t>
            </a:r>
          </a:p>
          <a:p>
            <a:pPr>
              <a:buFont typeface="Arial" pitchFamily="34" charset="0"/>
              <a:buChar char="•"/>
            </a:pPr>
            <a:r>
              <a:rPr lang="en-US" sz="2800" b="1" dirty="0" smtClean="0"/>
              <a:t> M = PQ + C + S reduces to M = S</a:t>
            </a:r>
          </a:p>
          <a:p>
            <a:pPr>
              <a:buFont typeface="Arial" pitchFamily="34" charset="0"/>
              <a:buChar char="•"/>
            </a:pPr>
            <a:r>
              <a:rPr lang="en-US" sz="2800" b="1" dirty="0" smtClean="0"/>
              <a:t> nominal </a:t>
            </a:r>
            <a:r>
              <a:rPr lang="en-US" sz="2800" b="1" dirty="0" err="1" smtClean="0"/>
              <a:t>seigniorage</a:t>
            </a:r>
            <a:r>
              <a:rPr lang="en-US" sz="2800" b="1" dirty="0" smtClean="0"/>
              <a:t> equals approximately</a:t>
            </a:r>
          </a:p>
          <a:p>
            <a:r>
              <a:rPr lang="en-US" sz="2800" b="1" dirty="0" smtClean="0"/>
              <a:t>   $100 for each $100 produced</a:t>
            </a:r>
          </a:p>
        </p:txBody>
      </p:sp>
      <p:sp>
        <p:nvSpPr>
          <p:cNvPr id="13" name="TextBox 12"/>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10" name="TextBox 9"/>
          <p:cNvSpPr txBox="1"/>
          <p:nvPr/>
        </p:nvSpPr>
        <p:spPr>
          <a:xfrm>
            <a:off x="2286000" y="1116032"/>
            <a:ext cx="6477000" cy="3970318"/>
          </a:xfrm>
          <a:prstGeom prst="rect">
            <a:avLst/>
          </a:prstGeom>
          <a:noFill/>
        </p:spPr>
        <p:txBody>
          <a:bodyPr wrap="square" rtlCol="0">
            <a:spAutoFit/>
          </a:bodyPr>
          <a:lstStyle/>
          <a:p>
            <a:pPr algn="ctr"/>
            <a:r>
              <a:rPr lang="en-US" sz="2800" b="1" dirty="0" smtClean="0"/>
              <a:t>M = S</a:t>
            </a:r>
          </a:p>
          <a:p>
            <a:pPr algn="ctr"/>
            <a:r>
              <a:rPr lang="en-US" sz="2800" b="1" dirty="0" smtClean="0"/>
              <a:t>easier notation:</a:t>
            </a:r>
          </a:p>
          <a:p>
            <a:pPr algn="ctr"/>
            <a:r>
              <a:rPr lang="en-US" sz="2800" b="1" dirty="0" smtClean="0"/>
              <a:t>S = </a:t>
            </a:r>
            <a:r>
              <a:rPr lang="el-GR" sz="2800" b="1" dirty="0" smtClean="0">
                <a:latin typeface="Times New Roman"/>
                <a:cs typeface="Times New Roman"/>
              </a:rPr>
              <a:t>Δ</a:t>
            </a:r>
            <a:r>
              <a:rPr lang="en-US" sz="2800" b="1" dirty="0" smtClean="0"/>
              <a:t>H</a:t>
            </a:r>
          </a:p>
          <a:p>
            <a:pPr algn="ctr"/>
            <a:r>
              <a:rPr lang="en-US" sz="2800" b="1" dirty="0" smtClean="0"/>
              <a:t>s = S/P</a:t>
            </a:r>
          </a:p>
          <a:p>
            <a:pPr algn="ctr"/>
            <a:r>
              <a:rPr lang="en-US" sz="2800" b="1" dirty="0" smtClean="0"/>
              <a:t>s = </a:t>
            </a:r>
            <a:r>
              <a:rPr lang="el-GR" sz="2800" b="1" dirty="0" smtClean="0">
                <a:latin typeface="Times New Roman"/>
                <a:cs typeface="Times New Roman"/>
              </a:rPr>
              <a:t>Δ</a:t>
            </a:r>
            <a:r>
              <a:rPr lang="en-US" sz="2800" b="1" dirty="0" smtClean="0"/>
              <a:t>H/P</a:t>
            </a:r>
          </a:p>
          <a:p>
            <a:pPr algn="ctr"/>
            <a:r>
              <a:rPr lang="en-US" sz="2800" b="1" dirty="0" smtClean="0"/>
              <a:t>S </a:t>
            </a:r>
            <a:r>
              <a:rPr lang="en-US" sz="2800" b="1" dirty="0" smtClean="0">
                <a:latin typeface="Times New Roman"/>
                <a:cs typeface="Times New Roman"/>
              </a:rPr>
              <a:t>≡</a:t>
            </a:r>
            <a:r>
              <a:rPr lang="en-US" sz="2800" b="1" dirty="0" smtClean="0"/>
              <a:t> nominal </a:t>
            </a:r>
            <a:r>
              <a:rPr lang="en-US" sz="2800" b="1" dirty="0" err="1" smtClean="0"/>
              <a:t>seigniorage</a:t>
            </a:r>
            <a:endParaRPr lang="en-US" sz="2800" b="1" dirty="0" smtClean="0"/>
          </a:p>
          <a:p>
            <a:pPr algn="ctr"/>
            <a:r>
              <a:rPr lang="en-US" sz="2800" b="1" dirty="0" smtClean="0"/>
              <a:t>s </a:t>
            </a:r>
            <a:r>
              <a:rPr lang="en-US" sz="2800" b="1" dirty="0" smtClean="0">
                <a:latin typeface="Times New Roman"/>
                <a:cs typeface="Times New Roman"/>
              </a:rPr>
              <a:t>≡</a:t>
            </a:r>
            <a:r>
              <a:rPr lang="en-US" sz="2800" b="1" dirty="0" smtClean="0"/>
              <a:t> real </a:t>
            </a:r>
            <a:r>
              <a:rPr lang="en-US" sz="2800" b="1" dirty="0" err="1" smtClean="0"/>
              <a:t>seigniorage</a:t>
            </a:r>
            <a:endParaRPr lang="en-US" sz="2800" b="1" dirty="0" smtClean="0"/>
          </a:p>
          <a:p>
            <a:pPr algn="ctr"/>
            <a:r>
              <a:rPr lang="en-US" sz="2800" b="1" dirty="0" smtClean="0"/>
              <a:t>H </a:t>
            </a:r>
            <a:r>
              <a:rPr lang="en-US" sz="2800" b="1" dirty="0" smtClean="0">
                <a:latin typeface="Times New Roman"/>
                <a:cs typeface="Times New Roman"/>
              </a:rPr>
              <a:t>≡</a:t>
            </a:r>
            <a:r>
              <a:rPr lang="en-US" sz="2800" b="1" dirty="0" smtClean="0"/>
              <a:t> high powered money</a:t>
            </a:r>
          </a:p>
          <a:p>
            <a:pPr algn="ctr"/>
            <a:r>
              <a:rPr lang="en-US" sz="2800" b="1" dirty="0" smtClean="0"/>
              <a:t>(monetary base)</a:t>
            </a:r>
          </a:p>
        </p:txBody>
      </p:sp>
      <p:pic>
        <p:nvPicPr>
          <p:cNvPr id="11" name="Picture 10"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343400" y="1123950"/>
            <a:ext cx="4724400" cy="3539430"/>
          </a:xfrm>
          <a:prstGeom prst="rect">
            <a:avLst/>
          </a:prstGeom>
          <a:noFill/>
        </p:spPr>
        <p:txBody>
          <a:bodyPr wrap="square" rtlCol="0">
            <a:spAutoFit/>
          </a:bodyPr>
          <a:lstStyle/>
          <a:p>
            <a:pPr algn="ctr"/>
            <a:r>
              <a:rPr lang="en-US" sz="2800" b="1" u="sng" dirty="0" err="1" smtClean="0"/>
              <a:t>Laffer</a:t>
            </a:r>
            <a:r>
              <a:rPr lang="en-US" sz="2800" b="1" u="sng" dirty="0" smtClean="0"/>
              <a:t> curve</a:t>
            </a:r>
          </a:p>
          <a:p>
            <a:pPr algn="ctr"/>
            <a:r>
              <a:rPr lang="en-US" sz="2800" b="1" dirty="0" smtClean="0"/>
              <a:t>There exists a tax rate that will yield maximum government revenue. That rate is less than 100% because at higher tax rates the tax base shrinks: people are incentivized to work less and to evade taxes.</a:t>
            </a:r>
          </a:p>
        </p:txBody>
      </p:sp>
      <p:pic>
        <p:nvPicPr>
          <p:cNvPr id="4" name="Picture 5" descr="Laffer_curve"/>
          <p:cNvPicPr>
            <a:picLocks noChangeAspect="1" noChangeArrowheads="1"/>
          </p:cNvPicPr>
          <p:nvPr/>
        </p:nvPicPr>
        <p:blipFill>
          <a:blip r:embed="rId2"/>
          <a:srcRect/>
          <a:stretch>
            <a:fillRect/>
          </a:stretch>
        </p:blipFill>
        <p:spPr bwMode="auto">
          <a:xfrm>
            <a:off x="190500" y="1585912"/>
            <a:ext cx="4000500" cy="2814638"/>
          </a:xfrm>
          <a:prstGeom prst="rect">
            <a:avLst/>
          </a:prstGeom>
          <a:noFill/>
          <a:ln w="9525">
            <a:solidFill>
              <a:schemeClr val="tx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971550"/>
            <a:ext cx="5334000" cy="3970318"/>
          </a:xfrm>
          <a:prstGeom prst="rect">
            <a:avLst/>
          </a:prstGeom>
          <a:noFill/>
        </p:spPr>
        <p:txBody>
          <a:bodyPr wrap="square" rtlCol="0">
            <a:spAutoFit/>
          </a:bodyPr>
          <a:lstStyle/>
          <a:p>
            <a:pPr algn="ctr"/>
            <a:r>
              <a:rPr lang="en-US" sz="2800" b="1" u="sng" dirty="0" smtClean="0"/>
              <a:t>Bailey curve</a:t>
            </a:r>
          </a:p>
          <a:p>
            <a:pPr algn="ctr"/>
            <a:r>
              <a:rPr lang="en-US" sz="2800" b="1" dirty="0" smtClean="0"/>
              <a:t>There exists a rate of monetary expansion that will yield maximum government </a:t>
            </a:r>
            <a:r>
              <a:rPr lang="en-US" sz="2800" b="1" dirty="0" err="1" smtClean="0"/>
              <a:t>seigniorage</a:t>
            </a:r>
            <a:r>
              <a:rPr lang="en-US" sz="2800" b="1" dirty="0" smtClean="0"/>
              <a:t> revenue. That rate is less than infinite because at higher expansion rates the demand for money falls: price level rises faster than nominal </a:t>
            </a:r>
            <a:r>
              <a:rPr lang="en-US" sz="2800" b="1" dirty="0" err="1" smtClean="0"/>
              <a:t>seigniorage</a:t>
            </a:r>
            <a:r>
              <a:rPr lang="en-US" sz="2800" b="1" dirty="0" smtClean="0"/>
              <a:t>.</a:t>
            </a:r>
          </a:p>
        </p:txBody>
      </p:sp>
      <p:pic>
        <p:nvPicPr>
          <p:cNvPr id="5" name="Picture 4" descr="p150"/>
          <p:cNvPicPr>
            <a:picLocks noChangeAspect="1" noChangeArrowheads="1"/>
          </p:cNvPicPr>
          <p:nvPr/>
        </p:nvPicPr>
        <p:blipFill>
          <a:blip r:embed="rId2"/>
          <a:srcRect/>
          <a:stretch>
            <a:fillRect/>
          </a:stretch>
        </p:blipFill>
        <p:spPr bwMode="auto">
          <a:xfrm>
            <a:off x="152399" y="1809750"/>
            <a:ext cx="3502762" cy="2461260"/>
          </a:xfrm>
          <a:prstGeom prst="rect">
            <a:avLst/>
          </a:prstGeom>
          <a:noFill/>
          <a:ln w="9525">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0" y="1276350"/>
            <a:ext cx="5410200" cy="3108543"/>
          </a:xfrm>
          <a:prstGeom prst="rect">
            <a:avLst/>
          </a:prstGeom>
          <a:noFill/>
        </p:spPr>
        <p:txBody>
          <a:bodyPr wrap="square" rtlCol="0">
            <a:spAutoFit/>
          </a:bodyPr>
          <a:lstStyle/>
          <a:p>
            <a:pPr algn="ctr"/>
            <a:r>
              <a:rPr lang="en-US" sz="2800" b="1" dirty="0" smtClean="0"/>
              <a:t>s = </a:t>
            </a:r>
            <a:r>
              <a:rPr lang="el-GR" sz="2800" b="1" dirty="0" smtClean="0">
                <a:latin typeface="Times New Roman"/>
                <a:cs typeface="Times New Roman"/>
              </a:rPr>
              <a:t>Δ</a:t>
            </a:r>
            <a:r>
              <a:rPr lang="en-US" sz="2800" b="1" dirty="0" smtClean="0"/>
              <a:t>H/P</a:t>
            </a:r>
          </a:p>
          <a:p>
            <a:pPr algn="ctr"/>
            <a:r>
              <a:rPr lang="en-US" sz="2800" b="1" dirty="0" smtClean="0"/>
              <a:t>s = (</a:t>
            </a:r>
            <a:r>
              <a:rPr lang="el-GR" sz="2800" b="1" dirty="0" smtClean="0">
                <a:latin typeface="Times New Roman"/>
                <a:cs typeface="Times New Roman"/>
              </a:rPr>
              <a:t>Δ</a:t>
            </a:r>
            <a:r>
              <a:rPr lang="en-US" sz="2800" b="1" dirty="0" smtClean="0"/>
              <a:t>H/H)(H/P)</a:t>
            </a:r>
          </a:p>
          <a:p>
            <a:pPr algn="ctr"/>
            <a:r>
              <a:rPr lang="en-US" sz="2800" b="1" dirty="0" smtClean="0"/>
              <a:t>s = Eh</a:t>
            </a:r>
          </a:p>
          <a:p>
            <a:pPr algn="ctr"/>
            <a:r>
              <a:rPr lang="en-US" sz="2800" b="1" dirty="0" smtClean="0"/>
              <a:t>E = </a:t>
            </a:r>
            <a:r>
              <a:rPr lang="el-GR" sz="2800" b="1" dirty="0" smtClean="0">
                <a:latin typeface="Times New Roman"/>
                <a:cs typeface="Times New Roman"/>
              </a:rPr>
              <a:t>Δ</a:t>
            </a:r>
            <a:r>
              <a:rPr lang="en-US" sz="2800" b="1" dirty="0" smtClean="0"/>
              <a:t>H/H</a:t>
            </a:r>
          </a:p>
          <a:p>
            <a:pPr algn="ctr"/>
            <a:r>
              <a:rPr lang="en-US" sz="2800" b="1" dirty="0" smtClean="0"/>
              <a:t>H = H/P</a:t>
            </a:r>
          </a:p>
          <a:p>
            <a:pPr algn="ctr"/>
            <a:r>
              <a:rPr lang="en-US" sz="2800" b="1" dirty="0" smtClean="0"/>
              <a:t>E </a:t>
            </a:r>
            <a:r>
              <a:rPr lang="en-US" sz="2800" b="1" dirty="0" smtClean="0">
                <a:latin typeface="Times New Roman"/>
                <a:cs typeface="Times New Roman"/>
              </a:rPr>
              <a:t>≡</a:t>
            </a:r>
            <a:r>
              <a:rPr lang="en-US" sz="2800" b="1" dirty="0" smtClean="0"/>
              <a:t> growth rate of H (“tax rate”)</a:t>
            </a:r>
          </a:p>
          <a:p>
            <a:pPr algn="ctr"/>
            <a:r>
              <a:rPr lang="en-US" sz="2800" b="1" dirty="0" smtClean="0"/>
              <a:t>H </a:t>
            </a:r>
            <a:r>
              <a:rPr lang="en-US" sz="2800" b="1" dirty="0" smtClean="0">
                <a:latin typeface="Times New Roman"/>
                <a:cs typeface="Times New Roman"/>
              </a:rPr>
              <a:t>≡</a:t>
            </a:r>
            <a:r>
              <a:rPr lang="en-US" sz="2800" b="1" dirty="0" smtClean="0"/>
              <a:t> real money stock (“tax base”)</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5867400" y="1123950"/>
            <a:ext cx="2743200" cy="3539430"/>
          </a:xfrm>
          <a:prstGeom prst="rect">
            <a:avLst/>
          </a:prstGeom>
          <a:noFill/>
        </p:spPr>
        <p:txBody>
          <a:bodyPr wrap="square" rtlCol="0">
            <a:spAutoFit/>
          </a:bodyPr>
          <a:lstStyle/>
          <a:p>
            <a:pPr algn="ctr"/>
            <a:r>
              <a:rPr lang="en-US" sz="2800" b="1" u="sng" dirty="0" smtClean="0"/>
              <a:t>Bailey curve</a:t>
            </a:r>
          </a:p>
          <a:p>
            <a:pPr algn="ctr"/>
            <a:r>
              <a:rPr lang="en-US" sz="2800" b="1" dirty="0" smtClean="0"/>
              <a:t>s* = E*h</a:t>
            </a:r>
          </a:p>
          <a:p>
            <a:pPr algn="ctr"/>
            <a:endParaRPr lang="en-US" sz="1400" b="1" dirty="0" smtClean="0"/>
          </a:p>
          <a:p>
            <a:pPr algn="ctr"/>
            <a:r>
              <a:rPr lang="en-US" sz="2800" b="1" dirty="0" smtClean="0"/>
              <a:t>SRS curve maps perfect foresight</a:t>
            </a:r>
          </a:p>
          <a:p>
            <a:pPr algn="ctr"/>
            <a:endParaRPr lang="en-US" sz="1400" b="1" dirty="0" smtClean="0"/>
          </a:p>
          <a:p>
            <a:pPr algn="ctr"/>
            <a:r>
              <a:rPr lang="en-US" sz="2800" b="1" dirty="0" smtClean="0"/>
              <a:t>rays (lines) from the origin show expectations</a:t>
            </a:r>
          </a:p>
        </p:txBody>
      </p:sp>
      <p:pic>
        <p:nvPicPr>
          <p:cNvPr id="4" name="Picture 3" descr="p150"/>
          <p:cNvPicPr>
            <a:picLocks noChangeAspect="1" noChangeArrowheads="1"/>
          </p:cNvPicPr>
          <p:nvPr/>
        </p:nvPicPr>
        <p:blipFill>
          <a:blip r:embed="rId2"/>
          <a:srcRect/>
          <a:stretch>
            <a:fillRect/>
          </a:stretch>
        </p:blipFill>
        <p:spPr bwMode="auto">
          <a:xfrm>
            <a:off x="434035" y="1123950"/>
            <a:ext cx="5357165" cy="3764280"/>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roman-currency-decline.png"/>
          <p:cNvPicPr>
            <a:picLocks noChangeAspect="1"/>
          </p:cNvPicPr>
          <p:nvPr/>
        </p:nvPicPr>
        <p:blipFill>
          <a:blip r:embed="rId2"/>
          <a:stretch>
            <a:fillRect/>
          </a:stretch>
        </p:blipFill>
        <p:spPr>
          <a:xfrm>
            <a:off x="1771650" y="990600"/>
            <a:ext cx="5600700" cy="3943350"/>
          </a:xfrm>
          <a:prstGeom prst="rect">
            <a:avLst/>
          </a:prstGeom>
          <a:ln>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4953000" y="1123950"/>
            <a:ext cx="4191000" cy="2677656"/>
          </a:xfrm>
          <a:prstGeom prst="rect">
            <a:avLst/>
          </a:prstGeom>
          <a:noFill/>
        </p:spPr>
        <p:txBody>
          <a:bodyPr wrap="square" rtlCol="0">
            <a:spAutoFit/>
          </a:bodyPr>
          <a:lstStyle/>
          <a:p>
            <a:pPr algn="ctr"/>
            <a:r>
              <a:rPr lang="en-US" sz="2800" b="1" u="sng" dirty="0" smtClean="0"/>
              <a:t>Bailey curve</a:t>
            </a:r>
          </a:p>
          <a:p>
            <a:pPr algn="ctr"/>
            <a:r>
              <a:rPr lang="en-US" sz="2800" b="1" dirty="0" smtClean="0"/>
              <a:t>When target </a:t>
            </a:r>
            <a:r>
              <a:rPr lang="en-US" sz="2800" b="1" dirty="0" err="1" smtClean="0"/>
              <a:t>seigniorage</a:t>
            </a:r>
            <a:endParaRPr lang="en-US" sz="2800" b="1" dirty="0" smtClean="0"/>
          </a:p>
          <a:p>
            <a:pPr algn="ctr"/>
            <a:r>
              <a:rPr lang="en-US" sz="2800" b="1" dirty="0" smtClean="0"/>
              <a:t>(s^) is less than maximum </a:t>
            </a:r>
            <a:r>
              <a:rPr lang="en-US" sz="2800" b="1" dirty="0" err="1" smtClean="0"/>
              <a:t>seigniorage</a:t>
            </a:r>
            <a:r>
              <a:rPr lang="en-US" sz="2800" b="1" dirty="0" smtClean="0"/>
              <a:t> (s*), the Bailey curve converges to a steady state solution. </a:t>
            </a:r>
          </a:p>
        </p:txBody>
      </p:sp>
      <p:pic>
        <p:nvPicPr>
          <p:cNvPr id="9" name="Picture 4" descr="p156"/>
          <p:cNvPicPr>
            <a:picLocks noChangeAspect="1" noChangeArrowheads="1"/>
          </p:cNvPicPr>
          <p:nvPr/>
        </p:nvPicPr>
        <p:blipFill>
          <a:blip r:embed="rId2"/>
          <a:srcRect/>
          <a:stretch>
            <a:fillRect/>
          </a:stretch>
        </p:blipFill>
        <p:spPr bwMode="auto">
          <a:xfrm>
            <a:off x="152400" y="1123950"/>
            <a:ext cx="4835347" cy="37234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4953000" y="1123950"/>
            <a:ext cx="4191000" cy="3108543"/>
          </a:xfrm>
          <a:prstGeom prst="rect">
            <a:avLst/>
          </a:prstGeom>
          <a:noFill/>
        </p:spPr>
        <p:txBody>
          <a:bodyPr wrap="square" rtlCol="0">
            <a:spAutoFit/>
          </a:bodyPr>
          <a:lstStyle/>
          <a:p>
            <a:pPr algn="ctr"/>
            <a:r>
              <a:rPr lang="en-US" sz="2800" b="1" u="sng" dirty="0" smtClean="0"/>
              <a:t>Bailey curve</a:t>
            </a:r>
          </a:p>
          <a:p>
            <a:pPr algn="ctr"/>
            <a:r>
              <a:rPr lang="en-US" sz="2800" b="1" dirty="0" smtClean="0"/>
              <a:t>When target </a:t>
            </a:r>
            <a:r>
              <a:rPr lang="en-US" sz="2800" b="1" dirty="0" err="1" smtClean="0"/>
              <a:t>seigniorage</a:t>
            </a:r>
            <a:endParaRPr lang="en-US" sz="2800" b="1" dirty="0" smtClean="0"/>
          </a:p>
          <a:p>
            <a:pPr algn="ctr"/>
            <a:r>
              <a:rPr lang="en-US" sz="2800" b="1" dirty="0" smtClean="0"/>
              <a:t>(s^) is greater than maximum </a:t>
            </a:r>
            <a:r>
              <a:rPr lang="en-US" sz="2800" b="1" dirty="0" err="1" smtClean="0"/>
              <a:t>seigniorage</a:t>
            </a:r>
            <a:r>
              <a:rPr lang="en-US" sz="2800" b="1" dirty="0" smtClean="0"/>
              <a:t> (s*), the Bailey curve expands indefinitely.</a:t>
            </a:r>
          </a:p>
          <a:p>
            <a:pPr algn="ctr"/>
            <a:r>
              <a:rPr lang="en-US" sz="2800" b="1" dirty="0" smtClean="0"/>
              <a:t>This is hyperinflation. </a:t>
            </a:r>
          </a:p>
        </p:txBody>
      </p:sp>
      <p:pic>
        <p:nvPicPr>
          <p:cNvPr id="9" name="Picture 4" descr="p157"/>
          <p:cNvPicPr>
            <a:picLocks noChangeAspect="1" noChangeArrowheads="1"/>
          </p:cNvPicPr>
          <p:nvPr/>
        </p:nvPicPr>
        <p:blipFill>
          <a:blip r:embed="rId2"/>
          <a:srcRect/>
          <a:stretch>
            <a:fillRect/>
          </a:stretch>
        </p:blipFill>
        <p:spPr bwMode="auto">
          <a:xfrm>
            <a:off x="228600" y="1123950"/>
            <a:ext cx="4747565" cy="386242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pic>
        <p:nvPicPr>
          <p:cNvPr id="5" name="Picture 4" descr="seigniorage2.png"/>
          <p:cNvPicPr>
            <a:picLocks noChangeAspect="1"/>
          </p:cNvPicPr>
          <p:nvPr/>
        </p:nvPicPr>
        <p:blipFill>
          <a:blip r:embed="rId2"/>
          <a:stretch>
            <a:fillRect/>
          </a:stretch>
        </p:blipFill>
        <p:spPr>
          <a:xfrm>
            <a:off x="1895475" y="1133475"/>
            <a:ext cx="5191125" cy="35718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485" y="133350"/>
            <a:ext cx="3144515"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Seigniorage</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igniorage1.png"/>
          <p:cNvPicPr>
            <a:picLocks noChangeAspect="1"/>
          </p:cNvPicPr>
          <p:nvPr/>
        </p:nvPicPr>
        <p:blipFill>
          <a:blip r:embed="rId2"/>
          <a:stretch>
            <a:fillRect/>
          </a:stretch>
        </p:blipFill>
        <p:spPr>
          <a:xfrm>
            <a:off x="1905000" y="971550"/>
            <a:ext cx="5191125" cy="3895725"/>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4" name="TextBox 3"/>
          <p:cNvSpPr txBox="1"/>
          <p:nvPr/>
        </p:nvSpPr>
        <p:spPr>
          <a:xfrm>
            <a:off x="4724400" y="1242120"/>
            <a:ext cx="4419600" cy="3539430"/>
          </a:xfrm>
          <a:prstGeom prst="rect">
            <a:avLst/>
          </a:prstGeom>
          <a:noFill/>
        </p:spPr>
        <p:txBody>
          <a:bodyPr wrap="square" rtlCol="0">
            <a:spAutoFit/>
          </a:bodyPr>
          <a:lstStyle/>
          <a:p>
            <a:pPr algn="ctr"/>
            <a:r>
              <a:rPr lang="en-US" sz="2800" b="1" dirty="0" smtClean="0"/>
              <a:t>The classical gold standard experienced a gradual deflation of 0.5% per year on average.  Countries would temporarily leave the gold standard to inflate for war, and return afterward – often at the old level.</a:t>
            </a:r>
          </a:p>
        </p:txBody>
      </p:sp>
      <p:pic>
        <p:nvPicPr>
          <p:cNvPr id="5" name="Picture 4" descr="gold-bars.jpg"/>
          <p:cNvPicPr>
            <a:picLocks noChangeAspect="1"/>
          </p:cNvPicPr>
          <p:nvPr/>
        </p:nvPicPr>
        <p:blipFill>
          <a:blip r:embed="rId2"/>
          <a:stretch>
            <a:fillRect/>
          </a:stretch>
        </p:blipFill>
        <p:spPr>
          <a:xfrm>
            <a:off x="152400" y="1276350"/>
            <a:ext cx="4572000" cy="342900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sp>
        <p:nvSpPr>
          <p:cNvPr id="3" name="TextBox 2"/>
          <p:cNvSpPr txBox="1"/>
          <p:nvPr/>
        </p:nvSpPr>
        <p:spPr>
          <a:xfrm>
            <a:off x="4419600" y="1352550"/>
            <a:ext cx="4572000" cy="3539430"/>
          </a:xfrm>
          <a:prstGeom prst="rect">
            <a:avLst/>
          </a:prstGeom>
          <a:noFill/>
        </p:spPr>
        <p:txBody>
          <a:bodyPr wrap="square" rtlCol="0">
            <a:spAutoFit/>
          </a:bodyPr>
          <a:lstStyle/>
          <a:p>
            <a:pPr algn="ctr"/>
            <a:r>
              <a:rPr lang="en-US" sz="2800" b="1" dirty="0" smtClean="0"/>
              <a:t>During the 16</a:t>
            </a:r>
            <a:r>
              <a:rPr lang="en-US" sz="2800" b="1" baseline="30000" dirty="0" smtClean="0"/>
              <a:t>th</a:t>
            </a:r>
            <a:r>
              <a:rPr lang="en-US" sz="2800" b="1" dirty="0" smtClean="0"/>
              <a:t> century, Spain’s price level increased 200-300% due to gold and silver imports from the new world (1% per year).  185,000 kg of gold was imported in 15 years, increasing Europe’s gold supply by 20%.  </a:t>
            </a:r>
          </a:p>
        </p:txBody>
      </p:sp>
      <p:pic>
        <p:nvPicPr>
          <p:cNvPr id="5" name="Picture 4" descr="monty-python-spanish-inquisition.jpg"/>
          <p:cNvPicPr>
            <a:picLocks noChangeAspect="1"/>
          </p:cNvPicPr>
          <p:nvPr/>
        </p:nvPicPr>
        <p:blipFill>
          <a:blip r:embed="rId2"/>
          <a:stretch>
            <a:fillRect/>
          </a:stretch>
        </p:blipFill>
        <p:spPr>
          <a:xfrm>
            <a:off x="381000" y="1619250"/>
            <a:ext cx="3840480" cy="28575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colonial.jpg"/>
          <p:cNvPicPr>
            <a:picLocks noChangeAspect="1"/>
          </p:cNvPicPr>
          <p:nvPr/>
        </p:nvPicPr>
        <p:blipFill>
          <a:blip r:embed="rId2"/>
          <a:stretch>
            <a:fillRect/>
          </a:stretch>
        </p:blipFill>
        <p:spPr>
          <a:xfrm>
            <a:off x="381000" y="1122778"/>
            <a:ext cx="3300153" cy="3734972"/>
          </a:xfrm>
          <a:prstGeom prst="rect">
            <a:avLst/>
          </a:prstGeom>
          <a:ln>
            <a:solidFill>
              <a:schemeClr val="tx1"/>
            </a:solidFill>
          </a:ln>
        </p:spPr>
      </p:pic>
      <p:sp>
        <p:nvSpPr>
          <p:cNvPr id="4" name="TextBox 3"/>
          <p:cNvSpPr txBox="1"/>
          <p:nvPr/>
        </p:nvSpPr>
        <p:spPr>
          <a:xfrm>
            <a:off x="3886200" y="1276350"/>
            <a:ext cx="5029200" cy="3539430"/>
          </a:xfrm>
          <a:prstGeom prst="rect">
            <a:avLst/>
          </a:prstGeom>
          <a:noFill/>
        </p:spPr>
        <p:txBody>
          <a:bodyPr wrap="square" rtlCol="0">
            <a:spAutoFit/>
          </a:bodyPr>
          <a:lstStyle/>
          <a:p>
            <a:pPr algn="ctr"/>
            <a:r>
              <a:rPr lang="en-US" sz="2800" b="1" dirty="0" smtClean="0"/>
              <a:t>Colonial Americans generally used Spanish dollar coins rather than British pounds because England had a prohibition on the export of specie to the colonies.  Often the unit of account was pounds, but the medium of exchange was dollars.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7148" y="133350"/>
            <a:ext cx="20130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History</a:t>
            </a:r>
          </a:p>
        </p:txBody>
      </p:sp>
      <p:pic>
        <p:nvPicPr>
          <p:cNvPr id="3" name="Picture 2" descr="Washington_Crossing_the_Delaware.png"/>
          <p:cNvPicPr>
            <a:picLocks noChangeAspect="1"/>
          </p:cNvPicPr>
          <p:nvPr/>
        </p:nvPicPr>
        <p:blipFill>
          <a:blip r:embed="rId2" cstate="print"/>
          <a:stretch>
            <a:fillRect/>
          </a:stretch>
        </p:blipFill>
        <p:spPr>
          <a:xfrm>
            <a:off x="228600" y="1352550"/>
            <a:ext cx="3901440" cy="2621280"/>
          </a:xfrm>
          <a:prstGeom prst="rect">
            <a:avLst/>
          </a:prstGeom>
          <a:ln>
            <a:solidFill>
              <a:schemeClr val="tx1"/>
            </a:solidFill>
          </a:ln>
        </p:spPr>
      </p:pic>
      <p:sp>
        <p:nvSpPr>
          <p:cNvPr id="4" name="TextBox 3"/>
          <p:cNvSpPr txBox="1"/>
          <p:nvPr/>
        </p:nvSpPr>
        <p:spPr>
          <a:xfrm>
            <a:off x="4343400" y="1047750"/>
            <a:ext cx="4724400" cy="3754874"/>
          </a:xfrm>
          <a:prstGeom prst="rect">
            <a:avLst/>
          </a:prstGeom>
          <a:noFill/>
        </p:spPr>
        <p:txBody>
          <a:bodyPr wrap="square" rtlCol="0">
            <a:spAutoFit/>
          </a:bodyPr>
          <a:lstStyle/>
          <a:p>
            <a:r>
              <a:rPr lang="en-US" sz="2800" b="1" u="sng" dirty="0" smtClean="0"/>
              <a:t>Revolutionary War financing</a:t>
            </a:r>
          </a:p>
          <a:p>
            <a:r>
              <a:rPr lang="en-US" sz="2800" b="1" dirty="0" smtClean="0"/>
              <a:t>6%	taxation</a:t>
            </a:r>
          </a:p>
          <a:p>
            <a:r>
              <a:rPr lang="en-US" sz="2800" b="1" dirty="0" smtClean="0"/>
              <a:t>19%	borrowing</a:t>
            </a:r>
          </a:p>
          <a:p>
            <a:r>
              <a:rPr lang="en-US" sz="2800" b="1" dirty="0" smtClean="0"/>
              <a:t>75%	</a:t>
            </a:r>
            <a:r>
              <a:rPr lang="en-US" sz="2800" b="1" dirty="0" err="1" smtClean="0"/>
              <a:t>seigniorage</a:t>
            </a:r>
            <a:endParaRPr lang="en-US" sz="2800" b="1" dirty="0" smtClean="0"/>
          </a:p>
          <a:p>
            <a:endParaRPr lang="en-US" sz="1400" b="1" dirty="0" smtClean="0"/>
          </a:p>
          <a:p>
            <a:r>
              <a:rPr lang="en-US" sz="2800" b="1" u="sng" dirty="0" smtClean="0"/>
              <a:t>continentals</a:t>
            </a:r>
          </a:p>
          <a:p>
            <a:r>
              <a:rPr lang="en-US" sz="2800" b="1" dirty="0" smtClean="0"/>
              <a:t>226 million issued by Congress</a:t>
            </a:r>
          </a:p>
          <a:p>
            <a:r>
              <a:rPr lang="en-US" sz="2800" b="1" dirty="0" smtClean="0"/>
              <a:t>200 million issued by states</a:t>
            </a:r>
          </a:p>
          <a:p>
            <a:r>
              <a:rPr lang="en-US" sz="2800" b="1" dirty="0" smtClean="0"/>
              <a:t>counterfeit by British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3338</TotalTime>
  <Words>1776</Words>
  <Application>Microsoft Office PowerPoint</Application>
  <PresentationFormat>On-screen Show (16:9)</PresentationFormat>
  <Paragraphs>333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277</cp:revision>
  <dcterms:created xsi:type="dcterms:W3CDTF">2010-08-30T19:56:42Z</dcterms:created>
  <dcterms:modified xsi:type="dcterms:W3CDTF">2010-09-16T14:33:51Z</dcterms:modified>
</cp:coreProperties>
</file>