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6"/>
  </p:handoutMasterIdLst>
  <p:sldIdLst>
    <p:sldId id="256" r:id="rId2"/>
    <p:sldId id="309" r:id="rId3"/>
    <p:sldId id="310" r:id="rId4"/>
    <p:sldId id="313" r:id="rId5"/>
    <p:sldId id="311" r:id="rId6"/>
    <p:sldId id="312" r:id="rId7"/>
    <p:sldId id="314" r:id="rId8"/>
    <p:sldId id="316" r:id="rId9"/>
    <p:sldId id="315" r:id="rId10"/>
    <p:sldId id="268" r:id="rId11"/>
    <p:sldId id="269" r:id="rId12"/>
    <p:sldId id="274" r:id="rId13"/>
    <p:sldId id="275" r:id="rId14"/>
    <p:sldId id="276" r:id="rId15"/>
    <p:sldId id="278" r:id="rId16"/>
    <p:sldId id="317" r:id="rId17"/>
    <p:sldId id="320" r:id="rId18"/>
    <p:sldId id="318" r:id="rId19"/>
    <p:sldId id="319" r:id="rId20"/>
    <p:sldId id="281" r:id="rId21"/>
    <p:sldId id="282" r:id="rId22"/>
    <p:sldId id="321" r:id="rId23"/>
    <p:sldId id="322" r:id="rId24"/>
    <p:sldId id="323" r:id="rId25"/>
    <p:sldId id="324" r:id="rId26"/>
    <p:sldId id="325" r:id="rId27"/>
    <p:sldId id="326" r:id="rId28"/>
    <p:sldId id="327" r:id="rId29"/>
    <p:sldId id="328" r:id="rId30"/>
    <p:sldId id="329" r:id="rId31"/>
    <p:sldId id="330" r:id="rId32"/>
    <p:sldId id="331" r:id="rId33"/>
    <p:sldId id="336" r:id="rId34"/>
    <p:sldId id="332" r:id="rId35"/>
    <p:sldId id="333" r:id="rId36"/>
    <p:sldId id="334" r:id="rId37"/>
    <p:sldId id="335"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5" r:id="rId55"/>
    <p:sldId id="353" r:id="rId56"/>
    <p:sldId id="354" r:id="rId57"/>
    <p:sldId id="284" r:id="rId58"/>
    <p:sldId id="356" r:id="rId59"/>
    <p:sldId id="357" r:id="rId60"/>
    <p:sldId id="359" r:id="rId61"/>
    <p:sldId id="360" r:id="rId62"/>
    <p:sldId id="361" r:id="rId63"/>
    <p:sldId id="363" r:id="rId64"/>
    <p:sldId id="362"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t>9/7/2010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9/6/2010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9/6/2010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9/6/2010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9/6/2010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9/6/2010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9/6/2010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9/6/2010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1.png"/><Relationship Id="rId7"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5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A_money.jpg"/>
          <p:cNvPicPr>
            <a:picLocks noChangeAspect="1"/>
          </p:cNvPicPr>
          <p:nvPr/>
        </p:nvPicPr>
        <p:blipFill>
          <a:blip r:embed="rId2" cstate="print"/>
          <a:stretch>
            <a:fillRect/>
          </a:stretch>
        </p:blipFill>
        <p:spPr>
          <a:xfrm>
            <a:off x="0" y="819150"/>
            <a:ext cx="2057400" cy="1543050"/>
          </a:xfrm>
          <a:prstGeom prst="rect">
            <a:avLst/>
          </a:prstGeom>
        </p:spPr>
      </p:pic>
      <p:sp>
        <p:nvSpPr>
          <p:cNvPr id="11" name="TextBox 10"/>
          <p:cNvSpPr txBox="1"/>
          <p:nvPr/>
        </p:nvSpPr>
        <p:spPr>
          <a:xfrm>
            <a:off x="2716188" y="1200150"/>
            <a:ext cx="3837012" cy="830997"/>
          </a:xfrm>
          <a:prstGeom prst="rect">
            <a:avLst/>
          </a:prstGeom>
          <a:noFill/>
        </p:spPr>
        <p:txBody>
          <a:bodyPr wrap="none" rtlCol="0">
            <a:spAutoFit/>
          </a:bodyPr>
          <a:lstStyle/>
          <a:p>
            <a:pPr algn="ctr"/>
            <a:r>
              <a:rPr lang="en-US" sz="4800" b="1" dirty="0" smtClean="0">
                <a:solidFill>
                  <a:srgbClr val="00B050"/>
                </a:solidFill>
                <a:effectLst>
                  <a:outerShdw blurRad="38100" dist="38100" dir="2700000" algn="tl">
                    <a:srgbClr val="000000">
                      <a:alpha val="43137"/>
                    </a:srgbClr>
                  </a:outerShdw>
                </a:effectLst>
              </a:rPr>
              <a:t>Unit 1: Money</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2667000" y="2438221"/>
            <a:ext cx="394242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Evolution of Money</a:t>
            </a:r>
            <a:endParaRPr lang="en-US" sz="3600" b="1" dirty="0" smtClean="0">
              <a:effectLst>
                <a:outerShdw blurRad="38100" dist="38100" dir="2700000" algn="tl">
                  <a:srgbClr val="000000">
                    <a:alpha val="43137"/>
                  </a:srgbClr>
                </a:outerShdw>
              </a:effectLst>
            </a:endParaRPr>
          </a:p>
          <a:p>
            <a:pPr algn="ctr"/>
            <a:r>
              <a:rPr lang="en-US" sz="3600" b="1" dirty="0" smtClean="0">
                <a:effectLst>
                  <a:outerShdw blurRad="38100" dist="38100" dir="2700000" algn="tl">
                    <a:srgbClr val="000000">
                      <a:alpha val="43137"/>
                    </a:srgbClr>
                  </a:outerShdw>
                </a:effectLst>
              </a:rPr>
              <a:t>9/7/2010</a:t>
            </a:r>
            <a:endParaRPr lang="en-US" sz="3600" b="1" dirty="0" smtClean="0">
              <a:effectLst>
                <a:outerShdw blurRad="38100" dist="38100" dir="2700000" algn="tl">
                  <a:srgbClr val="000000">
                    <a:alpha val="43137"/>
                  </a:srgbClr>
                </a:outerShdw>
              </a:effectLst>
            </a:endParaRPr>
          </a:p>
        </p:txBody>
      </p:sp>
      <p:pic>
        <p:nvPicPr>
          <p:cNvPr id="14" name="Picture 13" descr="COA_money.jpg"/>
          <p:cNvPicPr>
            <a:picLocks noChangeAspect="1"/>
          </p:cNvPicPr>
          <p:nvPr/>
        </p:nvPicPr>
        <p:blipFill>
          <a:blip r:embed="rId2" cstate="print"/>
          <a:stretch>
            <a:fillRect/>
          </a:stretch>
        </p:blipFill>
        <p:spPr>
          <a:xfrm>
            <a:off x="7086600" y="819150"/>
            <a:ext cx="2057400" cy="1543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3" name="TextBox 2"/>
          <p:cNvSpPr txBox="1"/>
          <p:nvPr/>
        </p:nvSpPr>
        <p:spPr>
          <a:xfrm>
            <a:off x="3733800" y="1848981"/>
            <a:ext cx="43434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barter</a:t>
            </a:r>
            <a:r>
              <a:rPr lang="en-US" sz="2800" b="1" dirty="0" smtClean="0"/>
              <a:t> (direct exchange) –</a:t>
            </a:r>
          </a:p>
          <a:p>
            <a:pPr algn="ctr"/>
            <a:r>
              <a:rPr lang="en-US" sz="2800" b="1" dirty="0" smtClean="0"/>
              <a:t>trade for something that can be used directly</a:t>
            </a:r>
          </a:p>
          <a:p>
            <a:pPr algn="ctr"/>
            <a:r>
              <a:rPr lang="en-US" sz="2800" b="1" dirty="0" smtClean="0"/>
              <a:t>in consumption or production</a:t>
            </a:r>
          </a:p>
        </p:txBody>
      </p:sp>
      <p:pic>
        <p:nvPicPr>
          <p:cNvPr id="4" name="Picture 3" descr="barter 300.jpg"/>
          <p:cNvPicPr>
            <a:picLocks noChangeAspect="1"/>
          </p:cNvPicPr>
          <p:nvPr/>
        </p:nvPicPr>
        <p:blipFill>
          <a:blip r:embed="rId2"/>
          <a:stretch>
            <a:fillRect/>
          </a:stretch>
        </p:blipFill>
        <p:spPr>
          <a:xfrm>
            <a:off x="533400" y="1123950"/>
            <a:ext cx="3048000" cy="36880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rter"/>
          <p:cNvPicPr>
            <a:picLocks noChangeAspect="1" noChangeArrowheads="1"/>
          </p:cNvPicPr>
          <p:nvPr/>
        </p:nvPicPr>
        <p:blipFill>
          <a:blip r:embed="rId2"/>
          <a:srcRect/>
          <a:stretch>
            <a:fillRect/>
          </a:stretch>
        </p:blipFill>
        <p:spPr bwMode="auto">
          <a:xfrm>
            <a:off x="457200" y="1162050"/>
            <a:ext cx="2762250" cy="3543300"/>
          </a:xfrm>
          <a:prstGeom prst="rect">
            <a:avLst/>
          </a:prstGeom>
          <a:noFill/>
          <a:ln w="9525">
            <a:solidFill>
              <a:schemeClr val="tx1"/>
            </a:solidFill>
            <a:miter lim="800000"/>
            <a:headEnd/>
            <a:tailEnd/>
          </a:ln>
        </p:spPr>
      </p:pic>
      <p:sp>
        <p:nvSpPr>
          <p:cNvPr id="3" name="TextBox 2"/>
          <p:cNvSpPr txBox="1"/>
          <p:nvPr/>
        </p:nvSpPr>
        <p:spPr>
          <a:xfrm>
            <a:off x="3581400" y="133350"/>
            <a:ext cx="17881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Barter</a:t>
            </a:r>
          </a:p>
        </p:txBody>
      </p:sp>
      <p:sp>
        <p:nvSpPr>
          <p:cNvPr id="5" name="TextBox 4"/>
          <p:cNvSpPr txBox="1"/>
          <p:nvPr/>
        </p:nvSpPr>
        <p:spPr>
          <a:xfrm>
            <a:off x="3124200" y="2419350"/>
            <a:ext cx="5638800" cy="954107"/>
          </a:xfrm>
          <a:prstGeom prst="rect">
            <a:avLst/>
          </a:prstGeom>
          <a:noFill/>
        </p:spPr>
        <p:txBody>
          <a:bodyPr wrap="square" rtlCol="0">
            <a:spAutoFit/>
          </a:bodyPr>
          <a:lstStyle/>
          <a:p>
            <a:pPr algn="ctr"/>
            <a:r>
              <a:rPr lang="en-US" sz="2800" b="1" dirty="0" smtClean="0"/>
              <a:t>Transaction costs of barter are so huge that it is very inefficient</a:t>
            </a:r>
            <a:r>
              <a:rPr lang="en-US" sz="2800" b="1" dirty="0" smtClean="0"/>
              <a:t>.</a:t>
            </a:r>
            <a:endParaRPr lang="en-US" sz="28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33350"/>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3" name="TextBox 2"/>
          <p:cNvSpPr txBox="1"/>
          <p:nvPr/>
        </p:nvSpPr>
        <p:spPr>
          <a:xfrm>
            <a:off x="3581400" y="1657350"/>
            <a:ext cx="48006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medium of exchange</a:t>
            </a:r>
          </a:p>
          <a:p>
            <a:pPr algn="ctr"/>
            <a:r>
              <a:rPr lang="en-US" sz="2800" b="1" dirty="0" smtClean="0"/>
              <a:t>(indirect exchange) –</a:t>
            </a:r>
          </a:p>
          <a:p>
            <a:pPr algn="ctr"/>
            <a:r>
              <a:rPr lang="en-US" sz="2800" b="1" dirty="0" smtClean="0"/>
              <a:t>something not wanted</a:t>
            </a:r>
          </a:p>
          <a:p>
            <a:pPr algn="ctr"/>
            <a:r>
              <a:rPr lang="en-US" sz="2800" b="1" dirty="0" smtClean="0"/>
              <a:t>for commodity value,</a:t>
            </a:r>
          </a:p>
          <a:p>
            <a:pPr algn="ctr"/>
            <a:r>
              <a:rPr lang="en-US" sz="2800" b="1" dirty="0" smtClean="0"/>
              <a:t>but rather for trade value</a:t>
            </a:r>
          </a:p>
        </p:txBody>
      </p:sp>
      <p:pic>
        <p:nvPicPr>
          <p:cNvPr id="4" name="Picture 3" descr="509px-CZ_traffic_mark_C1_roundabout.svg.png"/>
          <p:cNvPicPr>
            <a:picLocks noChangeAspect="1"/>
          </p:cNvPicPr>
          <p:nvPr/>
        </p:nvPicPr>
        <p:blipFill>
          <a:blip r:embed="rId2"/>
          <a:stretch>
            <a:fillRect/>
          </a:stretch>
        </p:blipFill>
        <p:spPr>
          <a:xfrm>
            <a:off x="304800" y="1123950"/>
            <a:ext cx="3393758" cy="33937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352800" y="1276350"/>
            <a:ext cx="4876800" cy="37147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&gt; A &gt; C	B-owner refuses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A.</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&gt; B &gt; A	C-owner refuses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B.</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&gt; C &gt; B	A-owner refuses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to trade for 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 name="Picture 6" descr="asparagus"/>
          <p:cNvPicPr>
            <a:picLocks noChangeAspect="1" noChangeArrowheads="1"/>
          </p:cNvPicPr>
          <p:nvPr/>
        </p:nvPicPr>
        <p:blipFill>
          <a:blip r:embed="rId2"/>
          <a:stretch>
            <a:fillRect/>
          </a:stretch>
        </p:blipFill>
        <p:spPr bwMode="auto">
          <a:xfrm>
            <a:off x="1920875" y="1260264"/>
            <a:ext cx="838200" cy="1387686"/>
          </a:xfrm>
          <a:prstGeom prst="rect">
            <a:avLst/>
          </a:prstGeom>
          <a:noFill/>
          <a:ln w="9525">
            <a:noFill/>
            <a:miter lim="800000"/>
            <a:headEnd/>
            <a:tailEnd/>
          </a:ln>
        </p:spPr>
      </p:pic>
      <p:sp>
        <p:nvSpPr>
          <p:cNvPr id="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9" name="Picture 9" descr="broccoli"/>
          <p:cNvPicPr>
            <a:picLocks noChangeAspect="1" noChangeArrowheads="1"/>
          </p:cNvPicPr>
          <p:nvPr/>
        </p:nvPicPr>
        <p:blipFill>
          <a:blip r:embed="rId3"/>
          <a:stretch>
            <a:fillRect/>
          </a:stretch>
        </p:blipFill>
        <p:spPr bwMode="auto">
          <a:xfrm>
            <a:off x="1844675" y="2572910"/>
            <a:ext cx="1076325" cy="1141840"/>
          </a:xfrm>
          <a:prstGeom prst="rect">
            <a:avLst/>
          </a:prstGeom>
          <a:noFill/>
          <a:ln w="9525">
            <a:noFill/>
            <a:miter lim="800000"/>
            <a:headEnd/>
            <a:tailEnd/>
          </a:ln>
        </p:spPr>
      </p:pic>
      <p:sp>
        <p:nvSpPr>
          <p:cNvPr id="1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 name="Picture 12" descr="cabbage"/>
          <p:cNvPicPr>
            <a:picLocks noChangeAspect="1" noChangeArrowheads="1"/>
          </p:cNvPicPr>
          <p:nvPr/>
        </p:nvPicPr>
        <p:blipFill>
          <a:blip r:embed="rId4"/>
          <a:srcRect/>
          <a:stretch>
            <a:fillRect/>
          </a:stretch>
        </p:blipFill>
        <p:spPr bwMode="auto">
          <a:xfrm>
            <a:off x="1768475" y="3771900"/>
            <a:ext cx="1095375" cy="1085850"/>
          </a:xfrm>
          <a:prstGeom prst="rect">
            <a:avLst/>
          </a:prstGeom>
          <a:noFill/>
          <a:ln w="9525">
            <a:noFill/>
            <a:miter lim="800000"/>
            <a:headEnd/>
            <a:tailEnd/>
          </a:ln>
        </p:spPr>
      </p:pic>
      <p:sp>
        <p:nvSpPr>
          <p:cNvPr id="14" name="Text Box 14"/>
          <p:cNvSpPr txBox="1">
            <a:spLocks noChangeArrowheads="1"/>
          </p:cNvSpPr>
          <p:nvPr/>
        </p:nvSpPr>
        <p:spPr bwMode="auto">
          <a:xfrm>
            <a:off x="1600200" y="2281238"/>
            <a:ext cx="336550" cy="366712"/>
          </a:xfrm>
          <a:prstGeom prst="rect">
            <a:avLst/>
          </a:prstGeom>
          <a:noFill/>
          <a:ln w="9525">
            <a:noFill/>
            <a:miter lim="800000"/>
            <a:headEnd/>
            <a:tailEnd/>
          </a:ln>
        </p:spPr>
        <p:txBody>
          <a:bodyPr wrap="none">
            <a:spAutoFit/>
          </a:bodyPr>
          <a:lstStyle/>
          <a:p>
            <a:r>
              <a:rPr lang="en-US" sz="1800" dirty="0"/>
              <a:t>A</a:t>
            </a:r>
          </a:p>
        </p:txBody>
      </p:sp>
      <p:sp>
        <p:nvSpPr>
          <p:cNvPr id="15" name="Text Box 15"/>
          <p:cNvSpPr txBox="1">
            <a:spLocks noChangeArrowheads="1"/>
          </p:cNvSpPr>
          <p:nvPr/>
        </p:nvSpPr>
        <p:spPr bwMode="auto">
          <a:xfrm>
            <a:off x="1644650" y="3424238"/>
            <a:ext cx="336550" cy="366712"/>
          </a:xfrm>
          <a:prstGeom prst="rect">
            <a:avLst/>
          </a:prstGeom>
          <a:noFill/>
          <a:ln w="9525">
            <a:noFill/>
            <a:miter lim="800000"/>
            <a:headEnd/>
            <a:tailEnd/>
          </a:ln>
        </p:spPr>
        <p:txBody>
          <a:bodyPr wrap="none">
            <a:spAutoFit/>
          </a:bodyPr>
          <a:lstStyle/>
          <a:p>
            <a:r>
              <a:rPr lang="en-US" sz="1800" dirty="0"/>
              <a:t>B</a:t>
            </a:r>
          </a:p>
        </p:txBody>
      </p:sp>
      <p:sp>
        <p:nvSpPr>
          <p:cNvPr id="16" name="Text Box 16"/>
          <p:cNvSpPr txBox="1">
            <a:spLocks noChangeArrowheads="1"/>
          </p:cNvSpPr>
          <p:nvPr/>
        </p:nvSpPr>
        <p:spPr bwMode="auto">
          <a:xfrm>
            <a:off x="1616075" y="4567237"/>
            <a:ext cx="349250" cy="366713"/>
          </a:xfrm>
          <a:prstGeom prst="rect">
            <a:avLst/>
          </a:prstGeom>
          <a:noFill/>
          <a:ln w="9525">
            <a:noFill/>
            <a:miter lim="800000"/>
            <a:headEnd/>
            <a:tailEnd/>
          </a:ln>
        </p:spPr>
        <p:txBody>
          <a:bodyPr wrap="none">
            <a:spAutoFit/>
          </a:bodyPr>
          <a:lstStyle/>
          <a:p>
            <a:r>
              <a:rPr lang="en-US" sz="1800" dirty="0"/>
              <a:t>C</a:t>
            </a:r>
          </a:p>
        </p:txBody>
      </p:sp>
      <p:sp>
        <p:nvSpPr>
          <p:cNvPr id="20" name="TextBox 19"/>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21" name="Picture 20" descr="alan.png"/>
          <p:cNvPicPr>
            <a:picLocks noChangeAspect="1"/>
          </p:cNvPicPr>
          <p:nvPr/>
        </p:nvPicPr>
        <p:blipFill>
          <a:blip r:embed="rId5" cstate="print"/>
          <a:stretch>
            <a:fillRect/>
          </a:stretch>
        </p:blipFill>
        <p:spPr>
          <a:xfrm>
            <a:off x="368121" y="1398270"/>
            <a:ext cx="927279" cy="1097280"/>
          </a:xfrm>
          <a:prstGeom prst="rect">
            <a:avLst/>
          </a:prstGeom>
        </p:spPr>
      </p:pic>
      <p:pic>
        <p:nvPicPr>
          <p:cNvPr id="22" name="Picture 21" descr="brad.png"/>
          <p:cNvPicPr>
            <a:picLocks noChangeAspect="1"/>
          </p:cNvPicPr>
          <p:nvPr/>
        </p:nvPicPr>
        <p:blipFill>
          <a:blip r:embed="rId6" cstate="print"/>
          <a:stretch>
            <a:fillRect/>
          </a:stretch>
        </p:blipFill>
        <p:spPr>
          <a:xfrm>
            <a:off x="396240" y="2541270"/>
            <a:ext cx="822960" cy="1097280"/>
          </a:xfrm>
          <a:prstGeom prst="rect">
            <a:avLst/>
          </a:prstGeom>
        </p:spPr>
      </p:pic>
      <p:pic>
        <p:nvPicPr>
          <p:cNvPr id="23" name="Picture 22" descr="chris.png"/>
          <p:cNvPicPr>
            <a:picLocks noChangeAspect="1"/>
          </p:cNvPicPr>
          <p:nvPr/>
        </p:nvPicPr>
        <p:blipFill>
          <a:blip r:embed="rId7" cstate="print"/>
          <a:stretch>
            <a:fillRect/>
          </a:stretch>
        </p:blipFill>
        <p:spPr>
          <a:xfrm>
            <a:off x="381000" y="3684270"/>
            <a:ext cx="829014" cy="1097280"/>
          </a:xfrm>
          <a:prstGeom prst="rect">
            <a:avLst/>
          </a:prstGeom>
        </p:spPr>
      </p:pic>
      <p:sp>
        <p:nvSpPr>
          <p:cNvPr id="24" name="TextBox 23"/>
          <p:cNvSpPr txBox="1"/>
          <p:nvPr/>
        </p:nvSpPr>
        <p:spPr>
          <a:xfrm>
            <a:off x="152400" y="1028640"/>
            <a:ext cx="1295400" cy="400110"/>
          </a:xfrm>
          <a:prstGeom prst="rect">
            <a:avLst/>
          </a:prstGeom>
          <a:noFill/>
        </p:spPr>
        <p:txBody>
          <a:bodyPr wrap="square" rtlCol="0">
            <a:spAutoFit/>
          </a:bodyPr>
          <a:lstStyle/>
          <a:p>
            <a:pPr algn="ctr"/>
            <a:r>
              <a:rPr lang="en-US" sz="2000" b="1" dirty="0" smtClean="0"/>
              <a:t>trader</a:t>
            </a:r>
          </a:p>
        </p:txBody>
      </p:sp>
      <p:sp>
        <p:nvSpPr>
          <p:cNvPr id="25" name="TextBox 24"/>
          <p:cNvSpPr txBox="1"/>
          <p:nvPr/>
        </p:nvSpPr>
        <p:spPr>
          <a:xfrm>
            <a:off x="1447800" y="1028640"/>
            <a:ext cx="1600200" cy="400110"/>
          </a:xfrm>
          <a:prstGeom prst="rect">
            <a:avLst/>
          </a:prstGeom>
          <a:noFill/>
        </p:spPr>
        <p:txBody>
          <a:bodyPr wrap="square" rtlCol="0">
            <a:spAutoFit/>
          </a:bodyPr>
          <a:lstStyle/>
          <a:p>
            <a:pPr algn="ctr"/>
            <a:r>
              <a:rPr lang="en-US" sz="2000" b="1" dirty="0" smtClean="0"/>
              <a:t>endowment</a:t>
            </a:r>
          </a:p>
        </p:txBody>
      </p:sp>
      <p:sp>
        <p:nvSpPr>
          <p:cNvPr id="26" name="TextBox 25"/>
          <p:cNvSpPr txBox="1"/>
          <p:nvPr/>
        </p:nvSpPr>
        <p:spPr>
          <a:xfrm>
            <a:off x="3276600" y="1028640"/>
            <a:ext cx="1447800" cy="400110"/>
          </a:xfrm>
          <a:prstGeom prst="rect">
            <a:avLst/>
          </a:prstGeom>
          <a:noFill/>
        </p:spPr>
        <p:txBody>
          <a:bodyPr wrap="square" rtlCol="0">
            <a:spAutoFit/>
          </a:bodyPr>
          <a:lstStyle/>
          <a:p>
            <a:pPr algn="ctr"/>
            <a:r>
              <a:rPr lang="en-US" sz="2000" b="1" dirty="0" smtClean="0"/>
              <a:t>preference</a:t>
            </a:r>
          </a:p>
        </p:txBody>
      </p:sp>
      <p:sp>
        <p:nvSpPr>
          <p:cNvPr id="27" name="TextBox 26"/>
          <p:cNvSpPr txBox="1"/>
          <p:nvPr/>
        </p:nvSpPr>
        <p:spPr>
          <a:xfrm>
            <a:off x="5410200" y="1028640"/>
            <a:ext cx="1295400" cy="400110"/>
          </a:xfrm>
          <a:prstGeom prst="rect">
            <a:avLst/>
          </a:prstGeom>
          <a:noFill/>
        </p:spPr>
        <p:txBody>
          <a:bodyPr wrap="square" rtlCol="0">
            <a:spAutoFit/>
          </a:bodyPr>
          <a:lstStyle/>
          <a:p>
            <a:pPr algn="ctr"/>
            <a:r>
              <a:rPr lang="en-US" sz="2000" b="1" dirty="0" smtClean="0"/>
              <a:t>trades</a:t>
            </a:r>
          </a:p>
        </p:txBody>
      </p:sp>
      <p:sp>
        <p:nvSpPr>
          <p:cNvPr id="29" name="TextBox 28"/>
          <p:cNvSpPr txBox="1"/>
          <p:nvPr/>
        </p:nvSpPr>
        <p:spPr>
          <a:xfrm>
            <a:off x="7239000" y="1028640"/>
            <a:ext cx="1295400" cy="400110"/>
          </a:xfrm>
          <a:prstGeom prst="rect">
            <a:avLst/>
          </a:prstGeom>
          <a:noFill/>
        </p:spPr>
        <p:txBody>
          <a:bodyPr wrap="square" rtlCol="0">
            <a:spAutoFit/>
          </a:bodyPr>
          <a:lstStyle/>
          <a:p>
            <a:pPr algn="ctr"/>
            <a:r>
              <a:rPr lang="en-US" sz="2000" b="1" dirty="0" smtClean="0"/>
              <a:t>ends with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sparagus"/>
          <p:cNvPicPr>
            <a:picLocks noChangeAspect="1" noChangeArrowheads="1"/>
          </p:cNvPicPr>
          <p:nvPr/>
        </p:nvPicPr>
        <p:blipFill>
          <a:blip r:embed="rId2"/>
          <a:stretch>
            <a:fillRect/>
          </a:stretch>
        </p:blipFill>
        <p:spPr bwMode="auto">
          <a:xfrm>
            <a:off x="1920875" y="1260264"/>
            <a:ext cx="838200" cy="1387686"/>
          </a:xfrm>
          <a:prstGeom prst="rect">
            <a:avLst/>
          </a:prstGeom>
          <a:noFill/>
          <a:ln w="9525">
            <a:noFill/>
            <a:miter lim="800000"/>
            <a:headEnd/>
            <a:tailEnd/>
          </a:ln>
        </p:spPr>
      </p:pic>
      <p:pic>
        <p:nvPicPr>
          <p:cNvPr id="4" name="Picture 9" descr="broccoli"/>
          <p:cNvPicPr>
            <a:picLocks noChangeAspect="1" noChangeArrowheads="1"/>
          </p:cNvPicPr>
          <p:nvPr/>
        </p:nvPicPr>
        <p:blipFill>
          <a:blip r:embed="rId3"/>
          <a:stretch>
            <a:fillRect/>
          </a:stretch>
        </p:blipFill>
        <p:spPr bwMode="auto">
          <a:xfrm>
            <a:off x="1844675" y="2572910"/>
            <a:ext cx="1076325" cy="1141840"/>
          </a:xfrm>
          <a:prstGeom prst="rect">
            <a:avLst/>
          </a:prstGeom>
          <a:noFill/>
          <a:ln w="9525">
            <a:noFill/>
            <a:miter lim="800000"/>
            <a:headEnd/>
            <a:tailEnd/>
          </a:ln>
        </p:spPr>
      </p:pic>
      <p:pic>
        <p:nvPicPr>
          <p:cNvPr id="5" name="Picture 12" descr="cabbage"/>
          <p:cNvPicPr>
            <a:picLocks noChangeAspect="1" noChangeArrowheads="1"/>
          </p:cNvPicPr>
          <p:nvPr/>
        </p:nvPicPr>
        <p:blipFill>
          <a:blip r:embed="rId4"/>
          <a:srcRect/>
          <a:stretch>
            <a:fillRect/>
          </a:stretch>
        </p:blipFill>
        <p:spPr bwMode="auto">
          <a:xfrm>
            <a:off x="1768475" y="3771900"/>
            <a:ext cx="1095375" cy="1085850"/>
          </a:xfrm>
          <a:prstGeom prst="rect">
            <a:avLst/>
          </a:prstGeom>
          <a:noFill/>
          <a:ln w="9525">
            <a:noFill/>
            <a:miter lim="800000"/>
            <a:headEnd/>
            <a:tailEnd/>
          </a:ln>
        </p:spPr>
      </p:pic>
      <p:sp>
        <p:nvSpPr>
          <p:cNvPr id="6" name="Text Box 14"/>
          <p:cNvSpPr txBox="1">
            <a:spLocks noChangeArrowheads="1"/>
          </p:cNvSpPr>
          <p:nvPr/>
        </p:nvSpPr>
        <p:spPr bwMode="auto">
          <a:xfrm>
            <a:off x="1600200" y="2281238"/>
            <a:ext cx="336550" cy="366712"/>
          </a:xfrm>
          <a:prstGeom prst="rect">
            <a:avLst/>
          </a:prstGeom>
          <a:noFill/>
          <a:ln w="9525">
            <a:noFill/>
            <a:miter lim="800000"/>
            <a:headEnd/>
            <a:tailEnd/>
          </a:ln>
        </p:spPr>
        <p:txBody>
          <a:bodyPr wrap="none">
            <a:spAutoFit/>
          </a:bodyPr>
          <a:lstStyle/>
          <a:p>
            <a:r>
              <a:rPr lang="en-US" sz="1800" dirty="0"/>
              <a:t>A</a:t>
            </a:r>
          </a:p>
        </p:txBody>
      </p:sp>
      <p:sp>
        <p:nvSpPr>
          <p:cNvPr id="7" name="Text Box 15"/>
          <p:cNvSpPr txBox="1">
            <a:spLocks noChangeArrowheads="1"/>
          </p:cNvSpPr>
          <p:nvPr/>
        </p:nvSpPr>
        <p:spPr bwMode="auto">
          <a:xfrm>
            <a:off x="1644650" y="3424238"/>
            <a:ext cx="336550" cy="366712"/>
          </a:xfrm>
          <a:prstGeom prst="rect">
            <a:avLst/>
          </a:prstGeom>
          <a:noFill/>
          <a:ln w="9525">
            <a:noFill/>
            <a:miter lim="800000"/>
            <a:headEnd/>
            <a:tailEnd/>
          </a:ln>
        </p:spPr>
        <p:txBody>
          <a:bodyPr wrap="none">
            <a:spAutoFit/>
          </a:bodyPr>
          <a:lstStyle/>
          <a:p>
            <a:r>
              <a:rPr lang="en-US" sz="1800" dirty="0"/>
              <a:t>B</a:t>
            </a:r>
          </a:p>
        </p:txBody>
      </p:sp>
      <p:sp>
        <p:nvSpPr>
          <p:cNvPr id="8" name="Text Box 16"/>
          <p:cNvSpPr txBox="1">
            <a:spLocks noChangeArrowheads="1"/>
          </p:cNvSpPr>
          <p:nvPr/>
        </p:nvSpPr>
        <p:spPr bwMode="auto">
          <a:xfrm>
            <a:off x="1616075" y="4567237"/>
            <a:ext cx="349250" cy="366713"/>
          </a:xfrm>
          <a:prstGeom prst="rect">
            <a:avLst/>
          </a:prstGeom>
          <a:noFill/>
          <a:ln w="9525">
            <a:noFill/>
            <a:miter lim="800000"/>
            <a:headEnd/>
            <a:tailEnd/>
          </a:ln>
        </p:spPr>
        <p:txBody>
          <a:bodyPr wrap="none">
            <a:spAutoFit/>
          </a:bodyPr>
          <a:lstStyle/>
          <a:p>
            <a:r>
              <a:rPr lang="en-US" sz="1800" dirty="0"/>
              <a:t>C</a:t>
            </a:r>
          </a:p>
        </p:txBody>
      </p:sp>
      <p:sp>
        <p:nvSpPr>
          <p:cNvPr id="9" name="TextBox 8"/>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10" name="Picture 9" descr="alan.png"/>
          <p:cNvPicPr>
            <a:picLocks noChangeAspect="1"/>
          </p:cNvPicPr>
          <p:nvPr/>
        </p:nvPicPr>
        <p:blipFill>
          <a:blip r:embed="rId5" cstate="print"/>
          <a:stretch>
            <a:fillRect/>
          </a:stretch>
        </p:blipFill>
        <p:spPr>
          <a:xfrm>
            <a:off x="368121" y="1398270"/>
            <a:ext cx="927279" cy="1097280"/>
          </a:xfrm>
          <a:prstGeom prst="rect">
            <a:avLst/>
          </a:prstGeom>
        </p:spPr>
      </p:pic>
      <p:pic>
        <p:nvPicPr>
          <p:cNvPr id="11" name="Picture 10" descr="brad.png"/>
          <p:cNvPicPr>
            <a:picLocks noChangeAspect="1"/>
          </p:cNvPicPr>
          <p:nvPr/>
        </p:nvPicPr>
        <p:blipFill>
          <a:blip r:embed="rId6" cstate="print"/>
          <a:stretch>
            <a:fillRect/>
          </a:stretch>
        </p:blipFill>
        <p:spPr>
          <a:xfrm>
            <a:off x="396240" y="2541270"/>
            <a:ext cx="822960" cy="1097280"/>
          </a:xfrm>
          <a:prstGeom prst="rect">
            <a:avLst/>
          </a:prstGeom>
        </p:spPr>
      </p:pic>
      <p:pic>
        <p:nvPicPr>
          <p:cNvPr id="12" name="Picture 11" descr="chris.png"/>
          <p:cNvPicPr>
            <a:picLocks noChangeAspect="1"/>
          </p:cNvPicPr>
          <p:nvPr/>
        </p:nvPicPr>
        <p:blipFill>
          <a:blip r:embed="rId7" cstate="print"/>
          <a:stretch>
            <a:fillRect/>
          </a:stretch>
        </p:blipFill>
        <p:spPr>
          <a:xfrm>
            <a:off x="381000" y="3684270"/>
            <a:ext cx="829014" cy="1097280"/>
          </a:xfrm>
          <a:prstGeom prst="rect">
            <a:avLst/>
          </a:prstGeom>
        </p:spPr>
      </p:pic>
      <p:sp>
        <p:nvSpPr>
          <p:cNvPr id="13" name="TextBox 12"/>
          <p:cNvSpPr txBox="1"/>
          <p:nvPr/>
        </p:nvSpPr>
        <p:spPr>
          <a:xfrm>
            <a:off x="152400" y="1028640"/>
            <a:ext cx="1295400" cy="400110"/>
          </a:xfrm>
          <a:prstGeom prst="rect">
            <a:avLst/>
          </a:prstGeom>
          <a:noFill/>
        </p:spPr>
        <p:txBody>
          <a:bodyPr wrap="square" rtlCol="0">
            <a:spAutoFit/>
          </a:bodyPr>
          <a:lstStyle/>
          <a:p>
            <a:pPr algn="ctr"/>
            <a:r>
              <a:rPr lang="en-US" sz="2000" b="1" dirty="0" smtClean="0"/>
              <a:t>trader</a:t>
            </a:r>
          </a:p>
        </p:txBody>
      </p:sp>
      <p:sp>
        <p:nvSpPr>
          <p:cNvPr id="14" name="TextBox 13"/>
          <p:cNvSpPr txBox="1"/>
          <p:nvPr/>
        </p:nvSpPr>
        <p:spPr>
          <a:xfrm>
            <a:off x="1447800" y="1028640"/>
            <a:ext cx="1600200" cy="400110"/>
          </a:xfrm>
          <a:prstGeom prst="rect">
            <a:avLst/>
          </a:prstGeom>
          <a:noFill/>
        </p:spPr>
        <p:txBody>
          <a:bodyPr wrap="square" rtlCol="0">
            <a:spAutoFit/>
          </a:bodyPr>
          <a:lstStyle/>
          <a:p>
            <a:pPr algn="ctr"/>
            <a:r>
              <a:rPr lang="en-US" sz="2000" b="1" dirty="0" smtClean="0"/>
              <a:t>endowment</a:t>
            </a:r>
          </a:p>
        </p:txBody>
      </p:sp>
      <p:sp>
        <p:nvSpPr>
          <p:cNvPr id="15" name="TextBox 14"/>
          <p:cNvSpPr txBox="1"/>
          <p:nvPr/>
        </p:nvSpPr>
        <p:spPr>
          <a:xfrm>
            <a:off x="3276600" y="1028640"/>
            <a:ext cx="1447800" cy="400110"/>
          </a:xfrm>
          <a:prstGeom prst="rect">
            <a:avLst/>
          </a:prstGeom>
          <a:noFill/>
        </p:spPr>
        <p:txBody>
          <a:bodyPr wrap="square" rtlCol="0">
            <a:spAutoFit/>
          </a:bodyPr>
          <a:lstStyle/>
          <a:p>
            <a:pPr algn="ctr"/>
            <a:r>
              <a:rPr lang="en-US" sz="2000" b="1" dirty="0" smtClean="0"/>
              <a:t>preference</a:t>
            </a:r>
          </a:p>
        </p:txBody>
      </p:sp>
      <p:sp>
        <p:nvSpPr>
          <p:cNvPr id="16" name="TextBox 15"/>
          <p:cNvSpPr txBox="1"/>
          <p:nvPr/>
        </p:nvSpPr>
        <p:spPr>
          <a:xfrm>
            <a:off x="5410200" y="1028640"/>
            <a:ext cx="1295400" cy="400110"/>
          </a:xfrm>
          <a:prstGeom prst="rect">
            <a:avLst/>
          </a:prstGeom>
          <a:noFill/>
        </p:spPr>
        <p:txBody>
          <a:bodyPr wrap="square" rtlCol="0">
            <a:spAutoFit/>
          </a:bodyPr>
          <a:lstStyle/>
          <a:p>
            <a:pPr algn="ctr"/>
            <a:r>
              <a:rPr lang="en-US" sz="2000" b="1" dirty="0" smtClean="0"/>
              <a:t>trades</a:t>
            </a:r>
          </a:p>
        </p:txBody>
      </p:sp>
      <p:sp>
        <p:nvSpPr>
          <p:cNvPr id="17" name="TextBox 16"/>
          <p:cNvSpPr txBox="1"/>
          <p:nvPr/>
        </p:nvSpPr>
        <p:spPr>
          <a:xfrm>
            <a:off x="7239000" y="1028640"/>
            <a:ext cx="1295400" cy="400110"/>
          </a:xfrm>
          <a:prstGeom prst="rect">
            <a:avLst/>
          </a:prstGeom>
          <a:noFill/>
        </p:spPr>
        <p:txBody>
          <a:bodyPr wrap="square" rtlCol="0">
            <a:spAutoFit/>
          </a:bodyPr>
          <a:lstStyle/>
          <a:p>
            <a:pPr algn="ctr"/>
            <a:r>
              <a:rPr lang="en-US" sz="2000" b="1" dirty="0" smtClean="0"/>
              <a:t>ends with</a:t>
            </a:r>
          </a:p>
        </p:txBody>
      </p:sp>
      <p:sp>
        <p:nvSpPr>
          <p:cNvPr id="18" name="Rectangle 3"/>
          <p:cNvSpPr txBox="1">
            <a:spLocks noChangeArrowheads="1"/>
          </p:cNvSpPr>
          <p:nvPr/>
        </p:nvSpPr>
        <p:spPr>
          <a:xfrm>
            <a:off x="3352800" y="1276350"/>
            <a:ext cx="4267200" cy="3581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&gt; A &gt; C	 (1) A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(2) C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B</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 &gt; B &gt; A	       B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C</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&gt; C &gt; B	       C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a:t>
            </a:r>
          </a:p>
        </p:txBody>
      </p:sp>
      <p:pic>
        <p:nvPicPr>
          <p:cNvPr id="19" name="Picture 9" descr="broccoli"/>
          <p:cNvPicPr>
            <a:picLocks noChangeAspect="1" noChangeArrowheads="1"/>
          </p:cNvPicPr>
          <p:nvPr/>
        </p:nvPicPr>
        <p:blipFill>
          <a:blip r:embed="rId3"/>
          <a:stretch>
            <a:fillRect/>
          </a:stretch>
        </p:blipFill>
        <p:spPr bwMode="auto">
          <a:xfrm>
            <a:off x="7315200" y="1428750"/>
            <a:ext cx="1076325" cy="1141840"/>
          </a:xfrm>
          <a:prstGeom prst="rect">
            <a:avLst/>
          </a:prstGeom>
          <a:noFill/>
          <a:ln w="9525">
            <a:noFill/>
            <a:miter lim="800000"/>
            <a:headEnd/>
            <a:tailEnd/>
          </a:ln>
        </p:spPr>
      </p:pic>
      <p:pic>
        <p:nvPicPr>
          <p:cNvPr id="20" name="Picture 12" descr="cabbage"/>
          <p:cNvPicPr>
            <a:picLocks noChangeAspect="1" noChangeArrowheads="1"/>
          </p:cNvPicPr>
          <p:nvPr/>
        </p:nvPicPr>
        <p:blipFill>
          <a:blip r:embed="rId4"/>
          <a:srcRect/>
          <a:stretch>
            <a:fillRect/>
          </a:stretch>
        </p:blipFill>
        <p:spPr bwMode="auto">
          <a:xfrm>
            <a:off x="7239000" y="2628900"/>
            <a:ext cx="1095375" cy="1085850"/>
          </a:xfrm>
          <a:prstGeom prst="rect">
            <a:avLst/>
          </a:prstGeom>
          <a:noFill/>
          <a:ln w="9525">
            <a:noFill/>
            <a:miter lim="800000"/>
            <a:headEnd/>
            <a:tailEnd/>
          </a:ln>
        </p:spPr>
      </p:pic>
      <p:pic>
        <p:nvPicPr>
          <p:cNvPr id="21" name="Picture 6" descr="asparagus"/>
          <p:cNvPicPr>
            <a:picLocks noChangeAspect="1" noChangeArrowheads="1"/>
          </p:cNvPicPr>
          <p:nvPr/>
        </p:nvPicPr>
        <p:blipFill>
          <a:blip r:embed="rId2"/>
          <a:stretch>
            <a:fillRect/>
          </a:stretch>
        </p:blipFill>
        <p:spPr bwMode="auto">
          <a:xfrm>
            <a:off x="7391400" y="3562350"/>
            <a:ext cx="838200" cy="1387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abbage"/>
          <p:cNvPicPr>
            <a:picLocks noChangeAspect="1" noChangeArrowheads="1"/>
          </p:cNvPicPr>
          <p:nvPr/>
        </p:nvPicPr>
        <p:blipFill>
          <a:blip r:embed="rId2"/>
          <a:srcRect/>
          <a:stretch>
            <a:fillRect/>
          </a:stretch>
        </p:blipFill>
        <p:spPr bwMode="auto">
          <a:xfrm>
            <a:off x="152400" y="2266950"/>
            <a:ext cx="1095375" cy="1085850"/>
          </a:xfrm>
          <a:prstGeom prst="rect">
            <a:avLst/>
          </a:prstGeom>
          <a:noFill/>
          <a:ln w="9525">
            <a:noFill/>
            <a:miter lim="800000"/>
            <a:headEnd/>
            <a:tailEnd/>
          </a:ln>
        </p:spPr>
      </p:pic>
      <p:pic>
        <p:nvPicPr>
          <p:cNvPr id="3" name="Picture 7" descr="asparagus"/>
          <p:cNvPicPr>
            <a:picLocks noChangeAspect="1" noChangeArrowheads="1"/>
          </p:cNvPicPr>
          <p:nvPr/>
        </p:nvPicPr>
        <p:blipFill>
          <a:blip r:embed="rId3"/>
          <a:stretch>
            <a:fillRect/>
          </a:stretch>
        </p:blipFill>
        <p:spPr bwMode="auto">
          <a:xfrm>
            <a:off x="228600" y="368194"/>
            <a:ext cx="838200" cy="1387686"/>
          </a:xfrm>
          <a:prstGeom prst="rect">
            <a:avLst/>
          </a:prstGeom>
          <a:noFill/>
          <a:ln w="9525">
            <a:noFill/>
            <a:miter lim="800000"/>
            <a:headEnd/>
            <a:tailEnd/>
          </a:ln>
        </p:spPr>
      </p:pic>
      <p:pic>
        <p:nvPicPr>
          <p:cNvPr id="4" name="Picture 8" descr="broccoli"/>
          <p:cNvPicPr>
            <a:picLocks noChangeAspect="1" noChangeArrowheads="1"/>
          </p:cNvPicPr>
          <p:nvPr/>
        </p:nvPicPr>
        <p:blipFill>
          <a:blip r:embed="rId4"/>
          <a:stretch>
            <a:fillRect/>
          </a:stretch>
        </p:blipFill>
        <p:spPr bwMode="auto">
          <a:xfrm>
            <a:off x="228600" y="3867730"/>
            <a:ext cx="1076325" cy="1141840"/>
          </a:xfrm>
          <a:prstGeom prst="rect">
            <a:avLst/>
          </a:prstGeom>
          <a:noFill/>
          <a:ln w="9525">
            <a:noFill/>
            <a:miter lim="800000"/>
            <a:headEnd/>
            <a:tailEnd/>
          </a:ln>
        </p:spPr>
      </p:pic>
      <p:sp>
        <p:nvSpPr>
          <p:cNvPr id="5" name="Line 9"/>
          <p:cNvSpPr>
            <a:spLocks noChangeShapeType="1"/>
          </p:cNvSpPr>
          <p:nvPr/>
        </p:nvSpPr>
        <p:spPr bwMode="auto">
          <a:xfrm>
            <a:off x="685800" y="1885950"/>
            <a:ext cx="0" cy="304800"/>
          </a:xfrm>
          <a:prstGeom prst="line">
            <a:avLst/>
          </a:prstGeom>
          <a:noFill/>
          <a:ln w="9525">
            <a:solidFill>
              <a:schemeClr val="tx1"/>
            </a:solidFill>
            <a:round/>
            <a:headEnd/>
            <a:tailEnd type="triangle" w="med" len="med"/>
          </a:ln>
        </p:spPr>
        <p:txBody>
          <a:bodyPr/>
          <a:lstStyle/>
          <a:p>
            <a:endParaRPr lang="en-US"/>
          </a:p>
        </p:txBody>
      </p:sp>
      <p:sp>
        <p:nvSpPr>
          <p:cNvPr id="6" name="Line 10"/>
          <p:cNvSpPr>
            <a:spLocks noChangeShapeType="1"/>
          </p:cNvSpPr>
          <p:nvPr/>
        </p:nvSpPr>
        <p:spPr bwMode="auto">
          <a:xfrm>
            <a:off x="685800" y="3486150"/>
            <a:ext cx="0" cy="304800"/>
          </a:xfrm>
          <a:prstGeom prst="line">
            <a:avLst/>
          </a:prstGeom>
          <a:noFill/>
          <a:ln w="9525">
            <a:solidFill>
              <a:schemeClr val="tx1"/>
            </a:solidFill>
            <a:round/>
            <a:headEnd/>
            <a:tailEnd type="triangle" w="med" len="med"/>
          </a:ln>
        </p:spPr>
        <p:txBody>
          <a:bodyPr/>
          <a:lstStyle/>
          <a:p>
            <a:endParaRPr lang="en-US"/>
          </a:p>
        </p:txBody>
      </p:sp>
      <p:sp>
        <p:nvSpPr>
          <p:cNvPr id="7" name="Text Box 11"/>
          <p:cNvSpPr txBox="1">
            <a:spLocks noChangeArrowheads="1"/>
          </p:cNvSpPr>
          <p:nvPr/>
        </p:nvSpPr>
        <p:spPr bwMode="auto">
          <a:xfrm>
            <a:off x="1066800" y="2952750"/>
            <a:ext cx="857250" cy="366713"/>
          </a:xfrm>
          <a:prstGeom prst="rect">
            <a:avLst/>
          </a:prstGeom>
          <a:noFill/>
          <a:ln w="9525">
            <a:noFill/>
            <a:miter lim="800000"/>
            <a:headEnd/>
            <a:tailEnd/>
          </a:ln>
        </p:spPr>
        <p:txBody>
          <a:bodyPr wrap="none">
            <a:spAutoFit/>
          </a:bodyPr>
          <a:lstStyle/>
          <a:p>
            <a:r>
              <a:rPr lang="en-US" sz="1800" dirty="0"/>
              <a:t>(MOE)</a:t>
            </a:r>
          </a:p>
        </p:txBody>
      </p:sp>
      <p:sp>
        <p:nvSpPr>
          <p:cNvPr id="8" name="TextBox 7"/>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9" name="TextBox 8"/>
          <p:cNvSpPr txBox="1"/>
          <p:nvPr/>
        </p:nvSpPr>
        <p:spPr>
          <a:xfrm>
            <a:off x="1676400" y="1444407"/>
            <a:ext cx="4800600" cy="3108543"/>
          </a:xfrm>
          <a:prstGeom prst="rect">
            <a:avLst/>
          </a:prstGeom>
          <a:noFill/>
        </p:spPr>
        <p:txBody>
          <a:bodyPr wrap="square" rtlCol="0">
            <a:spAutoFit/>
          </a:bodyPr>
          <a:lstStyle/>
          <a:p>
            <a:pPr algn="ctr"/>
            <a:r>
              <a:rPr lang="en-US" sz="2800" b="1" dirty="0" smtClean="0"/>
              <a:t>The trades worked because a medium of exchange was used.</a:t>
            </a:r>
          </a:p>
          <a:p>
            <a:pPr algn="ctr"/>
            <a:endParaRPr lang="en-US" sz="1400" b="1" dirty="0" smtClean="0"/>
          </a:p>
          <a:p>
            <a:pPr algn="ctr"/>
            <a:r>
              <a:rPr lang="en-US" sz="2800" b="1" dirty="0" smtClean="0"/>
              <a:t>Here broccoli was the</a:t>
            </a:r>
          </a:p>
          <a:p>
            <a:pPr algn="ctr"/>
            <a:r>
              <a:rPr lang="en-US" sz="2800" b="1" dirty="0" smtClean="0"/>
              <a:t>medium of exchange.</a:t>
            </a:r>
          </a:p>
          <a:p>
            <a:pPr algn="ctr"/>
            <a:endParaRPr lang="en-US" sz="1400" b="1" dirty="0" smtClean="0"/>
          </a:p>
          <a:p>
            <a:pPr algn="ctr"/>
            <a:r>
              <a:rPr lang="en-US" sz="2800" b="1" dirty="0" smtClean="0"/>
              <a:t>But the medium of exchange could be anything.</a:t>
            </a:r>
          </a:p>
        </p:txBody>
      </p:sp>
      <p:pic>
        <p:nvPicPr>
          <p:cNvPr id="10" name="Picture 4" descr="IodizedPlain_Salt"/>
          <p:cNvPicPr>
            <a:picLocks noChangeAspect="1" noChangeArrowheads="1"/>
          </p:cNvPicPr>
          <p:nvPr/>
        </p:nvPicPr>
        <p:blipFill>
          <a:blip r:embed="rId5"/>
          <a:stretch>
            <a:fillRect/>
          </a:stretch>
        </p:blipFill>
        <p:spPr bwMode="auto">
          <a:xfrm>
            <a:off x="7858125" y="2119721"/>
            <a:ext cx="944563" cy="1589858"/>
          </a:xfrm>
          <a:prstGeom prst="rect">
            <a:avLst/>
          </a:prstGeom>
          <a:noFill/>
          <a:ln w="9525">
            <a:noFill/>
            <a:miter lim="800000"/>
            <a:headEnd/>
            <a:tailEnd/>
          </a:ln>
        </p:spPr>
      </p:pic>
      <p:sp>
        <p:nvSpPr>
          <p:cNvPr id="11" name="Line 5"/>
          <p:cNvSpPr>
            <a:spLocks noChangeShapeType="1"/>
          </p:cNvSpPr>
          <p:nvPr/>
        </p:nvSpPr>
        <p:spPr bwMode="auto">
          <a:xfrm>
            <a:off x="7477125" y="2038350"/>
            <a:ext cx="304800" cy="304800"/>
          </a:xfrm>
          <a:prstGeom prst="line">
            <a:avLst/>
          </a:prstGeom>
          <a:noFill/>
          <a:ln w="9525">
            <a:solidFill>
              <a:schemeClr val="tx1"/>
            </a:solidFill>
            <a:round/>
            <a:headEnd/>
            <a:tailEnd type="triangle" w="med" len="med"/>
          </a:ln>
        </p:spPr>
        <p:txBody>
          <a:bodyPr/>
          <a:lstStyle/>
          <a:p>
            <a:endParaRPr lang="en-US"/>
          </a:p>
        </p:txBody>
      </p:sp>
      <p:pic>
        <p:nvPicPr>
          <p:cNvPr id="12" name="Picture 6" descr="Wholesale ceramic vase - handpainted handmade home garden decoration"/>
          <p:cNvPicPr>
            <a:picLocks noChangeAspect="1" noChangeArrowheads="1"/>
          </p:cNvPicPr>
          <p:nvPr/>
        </p:nvPicPr>
        <p:blipFill>
          <a:blip r:embed="rId6"/>
          <a:stretch>
            <a:fillRect/>
          </a:stretch>
        </p:blipFill>
        <p:spPr bwMode="auto">
          <a:xfrm>
            <a:off x="6486525" y="376292"/>
            <a:ext cx="1074738" cy="2485915"/>
          </a:xfrm>
          <a:prstGeom prst="rect">
            <a:avLst/>
          </a:prstGeom>
          <a:noFill/>
          <a:ln w="9525">
            <a:noFill/>
            <a:miter lim="800000"/>
            <a:headEnd/>
            <a:tailEnd/>
          </a:ln>
        </p:spPr>
      </p:pic>
      <p:sp>
        <p:nvSpPr>
          <p:cNvPr id="13" name="Line 7"/>
          <p:cNvSpPr>
            <a:spLocks noChangeShapeType="1"/>
          </p:cNvSpPr>
          <p:nvPr/>
        </p:nvSpPr>
        <p:spPr bwMode="auto">
          <a:xfrm>
            <a:off x="8620125" y="3790950"/>
            <a:ext cx="304800" cy="304800"/>
          </a:xfrm>
          <a:prstGeom prst="line">
            <a:avLst/>
          </a:prstGeom>
          <a:noFill/>
          <a:ln w="9525">
            <a:solidFill>
              <a:schemeClr val="tx1"/>
            </a:solidFill>
            <a:round/>
            <a:headEnd/>
            <a:tailEnd type="triangle" w="med" len="med"/>
          </a:ln>
        </p:spPr>
        <p:txBody>
          <a:bodyPr/>
          <a:lstStyle/>
          <a:p>
            <a:endParaRPr lang="en-US"/>
          </a:p>
        </p:txBody>
      </p:sp>
      <p:sp>
        <p:nvSpPr>
          <p:cNvPr id="14" name="Text Box 8"/>
          <p:cNvSpPr txBox="1">
            <a:spLocks noChangeArrowheads="1"/>
          </p:cNvSpPr>
          <p:nvPr/>
        </p:nvSpPr>
        <p:spPr bwMode="auto">
          <a:xfrm>
            <a:off x="8832850" y="4132263"/>
            <a:ext cx="311150" cy="366712"/>
          </a:xfrm>
          <a:prstGeom prst="rect">
            <a:avLst/>
          </a:prstGeom>
          <a:noFill/>
          <a:ln w="9525">
            <a:noFill/>
            <a:miter lim="800000"/>
            <a:headEnd/>
            <a:tailEnd/>
          </a:ln>
        </p:spPr>
        <p:txBody>
          <a:bodyPr wrap="none">
            <a:spAutoFit/>
          </a:bodyPr>
          <a:lstStyle/>
          <a:p>
            <a:r>
              <a:rPr lang="en-US" sz="1800" dirty="0"/>
              <a:t>?</a:t>
            </a:r>
          </a:p>
        </p:txBody>
      </p:sp>
      <p:sp>
        <p:nvSpPr>
          <p:cNvPr id="15" name="Text Box 11"/>
          <p:cNvSpPr txBox="1">
            <a:spLocks noChangeArrowheads="1"/>
          </p:cNvSpPr>
          <p:nvPr/>
        </p:nvSpPr>
        <p:spPr bwMode="auto">
          <a:xfrm>
            <a:off x="7677150" y="3652837"/>
            <a:ext cx="857250" cy="366713"/>
          </a:xfrm>
          <a:prstGeom prst="rect">
            <a:avLst/>
          </a:prstGeom>
          <a:noFill/>
          <a:ln w="9525">
            <a:noFill/>
            <a:miter lim="800000"/>
            <a:headEnd/>
            <a:tailEnd/>
          </a:ln>
        </p:spPr>
        <p:txBody>
          <a:bodyPr wrap="none">
            <a:spAutoFit/>
          </a:bodyPr>
          <a:lstStyle/>
          <a:p>
            <a:r>
              <a:rPr lang="en-US" sz="1800" dirty="0"/>
              <a:t>(MOE)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pic>
        <p:nvPicPr>
          <p:cNvPr id="3" name="Picture 2" descr="marketing.jpg"/>
          <p:cNvPicPr>
            <a:picLocks noChangeAspect="1"/>
          </p:cNvPicPr>
          <p:nvPr/>
        </p:nvPicPr>
        <p:blipFill>
          <a:blip r:embed="rId2"/>
          <a:stretch>
            <a:fillRect/>
          </a:stretch>
        </p:blipFill>
        <p:spPr>
          <a:xfrm>
            <a:off x="457200" y="1172718"/>
            <a:ext cx="2743200" cy="3456432"/>
          </a:xfrm>
          <a:prstGeom prst="rect">
            <a:avLst/>
          </a:prstGeom>
          <a:ln>
            <a:solidFill>
              <a:schemeClr val="tx1"/>
            </a:solidFill>
          </a:ln>
        </p:spPr>
      </p:pic>
      <p:sp>
        <p:nvSpPr>
          <p:cNvPr id="4" name="TextBox 3"/>
          <p:cNvSpPr txBox="1"/>
          <p:nvPr/>
        </p:nvSpPr>
        <p:spPr>
          <a:xfrm>
            <a:off x="3352800" y="1276350"/>
            <a:ext cx="5562600" cy="3323987"/>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degree of marketability</a:t>
            </a:r>
            <a:r>
              <a:rPr lang="en-US" sz="2800" b="1" i="1" dirty="0" smtClean="0">
                <a:effectLst>
                  <a:outerShdw blurRad="38100" dist="38100" dir="2700000" algn="tl">
                    <a:srgbClr val="000000">
                      <a:alpha val="43137"/>
                    </a:srgbClr>
                  </a:outerShdw>
                </a:effectLst>
              </a:rPr>
              <a:t> </a:t>
            </a:r>
            <a:r>
              <a:rPr lang="en-US" sz="2800" b="1" dirty="0" smtClean="0"/>
              <a:t>–</a:t>
            </a:r>
            <a:endParaRPr lang="en-US" sz="2800" b="1" dirty="0" smtClean="0"/>
          </a:p>
          <a:p>
            <a:pPr algn="ctr"/>
            <a:r>
              <a:rPr lang="en-US" sz="2800" b="1" dirty="0" smtClean="0"/>
              <a:t>more highly marketable goods</a:t>
            </a:r>
          </a:p>
          <a:p>
            <a:pPr algn="ctr"/>
            <a:r>
              <a:rPr lang="en-US" sz="2800" b="1" dirty="0" smtClean="0"/>
              <a:t>are easier to sell for a “good price”</a:t>
            </a:r>
          </a:p>
          <a:p>
            <a:pPr algn="ctr"/>
            <a:r>
              <a:rPr lang="en-US" sz="2800" b="1" dirty="0" smtClean="0"/>
              <a:t>(best price with full information)</a:t>
            </a:r>
          </a:p>
          <a:p>
            <a:pPr algn="ctr"/>
            <a:endParaRPr lang="en-US" sz="1400" b="1" dirty="0" smtClean="0"/>
          </a:p>
          <a:p>
            <a:pPr algn="ctr"/>
            <a:r>
              <a:rPr lang="en-US" sz="2800" b="1" dirty="0" smtClean="0"/>
              <a:t>In other words, more marketable goods have lower transaction costs;</a:t>
            </a:r>
          </a:p>
          <a:p>
            <a:pPr algn="ctr"/>
            <a:r>
              <a:rPr lang="en-US" sz="2800" b="1" dirty="0" smtClean="0"/>
              <a:t>more sellers will accept them.</a:t>
            </a:r>
            <a:endParaRPr lang="en-US" sz="2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4" name="TextBox 3"/>
          <p:cNvSpPr txBox="1"/>
          <p:nvPr/>
        </p:nvSpPr>
        <p:spPr>
          <a:xfrm>
            <a:off x="3200400" y="1785937"/>
            <a:ext cx="5562600" cy="2462213"/>
          </a:xfrm>
          <a:prstGeom prst="rect">
            <a:avLst/>
          </a:prstGeom>
          <a:noFill/>
        </p:spPr>
        <p:txBody>
          <a:bodyPr wrap="square" rtlCol="0">
            <a:spAutoFit/>
          </a:bodyPr>
          <a:lstStyle/>
          <a:p>
            <a:pPr algn="ctr"/>
            <a:r>
              <a:rPr lang="en-US" sz="2800" b="1" dirty="0" smtClean="0"/>
              <a:t>Marketability is a</a:t>
            </a:r>
          </a:p>
          <a:p>
            <a:pPr algn="ctr"/>
            <a:r>
              <a:rPr lang="en-US" sz="2800" b="1" dirty="0" smtClean="0"/>
              <a:t>non-</a:t>
            </a:r>
            <a:r>
              <a:rPr lang="en-US" sz="2800" b="1" dirty="0" err="1" smtClean="0"/>
              <a:t>Walrasian</a:t>
            </a:r>
            <a:r>
              <a:rPr lang="en-US" sz="2800" b="1" dirty="0" smtClean="0"/>
              <a:t> concept</a:t>
            </a:r>
            <a:r>
              <a:rPr lang="en-US" sz="2800" b="1" dirty="0" smtClean="0"/>
              <a:t>.</a:t>
            </a:r>
          </a:p>
          <a:p>
            <a:pPr algn="ctr"/>
            <a:endParaRPr lang="en-US" sz="1400" b="1" dirty="0" smtClean="0"/>
          </a:p>
          <a:p>
            <a:pPr algn="ctr"/>
            <a:r>
              <a:rPr lang="en-US" sz="2800" b="1" dirty="0" smtClean="0"/>
              <a:t>In </a:t>
            </a:r>
            <a:r>
              <a:rPr lang="en-US" sz="2800" b="1" dirty="0" err="1" smtClean="0"/>
              <a:t>Walrasian</a:t>
            </a:r>
            <a:r>
              <a:rPr lang="en-US" sz="2800" b="1" dirty="0" smtClean="0"/>
              <a:t> economics</a:t>
            </a:r>
          </a:p>
          <a:p>
            <a:pPr algn="ctr"/>
            <a:r>
              <a:rPr lang="en-US" sz="2800" b="1" dirty="0" smtClean="0"/>
              <a:t>everything is always at equilibrium</a:t>
            </a:r>
          </a:p>
          <a:p>
            <a:pPr algn="ctr"/>
            <a:r>
              <a:rPr lang="en-US" sz="2800" b="1" dirty="0" smtClean="0"/>
              <a:t>(there are no transaction costs).</a:t>
            </a:r>
          </a:p>
        </p:txBody>
      </p:sp>
      <p:pic>
        <p:nvPicPr>
          <p:cNvPr id="5" name="Picture 4" descr="walras.jpg"/>
          <p:cNvPicPr>
            <a:picLocks noChangeAspect="1"/>
          </p:cNvPicPr>
          <p:nvPr/>
        </p:nvPicPr>
        <p:blipFill>
          <a:blip r:embed="rId2"/>
          <a:stretch>
            <a:fillRect/>
          </a:stretch>
        </p:blipFill>
        <p:spPr>
          <a:xfrm>
            <a:off x="381000" y="1123950"/>
            <a:ext cx="2438400" cy="2438400"/>
          </a:xfrm>
          <a:prstGeom prst="rect">
            <a:avLst/>
          </a:prstGeom>
        </p:spPr>
      </p:pic>
      <p:pic>
        <p:nvPicPr>
          <p:cNvPr id="6" name="Picture 5" descr="walrus.png"/>
          <p:cNvPicPr>
            <a:picLocks noChangeAspect="1"/>
          </p:cNvPicPr>
          <p:nvPr/>
        </p:nvPicPr>
        <p:blipFill>
          <a:blip r:embed="rId3" cstate="print"/>
          <a:stretch>
            <a:fillRect/>
          </a:stretch>
        </p:blipFill>
        <p:spPr>
          <a:xfrm>
            <a:off x="685800" y="3714750"/>
            <a:ext cx="1788795" cy="1143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4" name="TextBox 3"/>
          <p:cNvSpPr txBox="1"/>
          <p:nvPr/>
        </p:nvSpPr>
        <p:spPr>
          <a:xfrm>
            <a:off x="3124200" y="1047750"/>
            <a:ext cx="5638800" cy="3970318"/>
          </a:xfrm>
          <a:prstGeom prst="rect">
            <a:avLst/>
          </a:prstGeom>
          <a:noFill/>
        </p:spPr>
        <p:txBody>
          <a:bodyPr wrap="square" rtlCol="0">
            <a:spAutoFit/>
          </a:bodyPr>
          <a:lstStyle/>
          <a:p>
            <a:pPr algn="ctr"/>
            <a:r>
              <a:rPr lang="en-US" sz="2800" b="1" dirty="0" smtClean="0"/>
              <a:t>Traders will begin to carry</a:t>
            </a:r>
          </a:p>
          <a:p>
            <a:pPr algn="ctr"/>
            <a:r>
              <a:rPr lang="en-US" sz="2800" b="1" dirty="0" smtClean="0"/>
              <a:t>an inventory of various</a:t>
            </a:r>
          </a:p>
          <a:p>
            <a:pPr algn="ctr"/>
            <a:r>
              <a:rPr lang="en-US" sz="2800" b="1" dirty="0" smtClean="0"/>
              <a:t>media of exchange.</a:t>
            </a:r>
          </a:p>
          <a:p>
            <a:pPr algn="ctr"/>
            <a:endParaRPr lang="en-US" sz="1400" b="1" dirty="0" smtClean="0"/>
          </a:p>
          <a:p>
            <a:pPr algn="ctr"/>
            <a:r>
              <a:rPr lang="en-US" sz="2800" b="1" dirty="0" smtClean="0"/>
              <a:t>Over time they notice some</a:t>
            </a:r>
          </a:p>
          <a:p>
            <a:pPr algn="ctr"/>
            <a:r>
              <a:rPr lang="en-US" sz="2800" b="1" dirty="0" smtClean="0"/>
              <a:t>media of exchange are more</a:t>
            </a:r>
          </a:p>
          <a:p>
            <a:pPr algn="ctr"/>
            <a:r>
              <a:rPr lang="en-US" sz="2800" b="1" dirty="0" smtClean="0"/>
              <a:t>marketable than others.</a:t>
            </a:r>
          </a:p>
          <a:p>
            <a:pPr algn="ctr"/>
            <a:endParaRPr lang="en-US" sz="1400" b="1" dirty="0" smtClean="0"/>
          </a:p>
          <a:p>
            <a:pPr algn="ctr"/>
            <a:r>
              <a:rPr lang="en-US" sz="2800" b="1" dirty="0" smtClean="0"/>
              <a:t>Traders pick the more marketable</a:t>
            </a:r>
          </a:p>
          <a:p>
            <a:pPr algn="ctr"/>
            <a:r>
              <a:rPr lang="en-US" sz="2800" b="1" dirty="0" smtClean="0"/>
              <a:t>medium of exchange.</a:t>
            </a:r>
            <a:endParaRPr lang="en-US" sz="2800" b="1" dirty="0" smtClean="0"/>
          </a:p>
        </p:txBody>
      </p:sp>
      <p:pic>
        <p:nvPicPr>
          <p:cNvPr id="5" name="Picture 4" descr="IodizedPlain_Salt"/>
          <p:cNvPicPr>
            <a:picLocks noChangeAspect="1" noChangeArrowheads="1"/>
          </p:cNvPicPr>
          <p:nvPr/>
        </p:nvPicPr>
        <p:blipFill>
          <a:blip r:embed="rId2"/>
          <a:stretch>
            <a:fillRect/>
          </a:stretch>
        </p:blipFill>
        <p:spPr bwMode="auto">
          <a:xfrm>
            <a:off x="685800" y="1123950"/>
            <a:ext cx="944563" cy="1589858"/>
          </a:xfrm>
          <a:prstGeom prst="rect">
            <a:avLst/>
          </a:prstGeom>
          <a:noFill/>
          <a:ln w="9525">
            <a:noFill/>
            <a:miter lim="800000"/>
            <a:headEnd/>
            <a:tailEnd/>
          </a:ln>
        </p:spPr>
      </p:pic>
      <p:pic>
        <p:nvPicPr>
          <p:cNvPr id="6" name="Picture 12" descr="cabbage"/>
          <p:cNvPicPr>
            <a:picLocks noChangeAspect="1" noChangeArrowheads="1"/>
          </p:cNvPicPr>
          <p:nvPr/>
        </p:nvPicPr>
        <p:blipFill>
          <a:blip r:embed="rId3"/>
          <a:srcRect/>
          <a:stretch>
            <a:fillRect/>
          </a:stretch>
        </p:blipFill>
        <p:spPr bwMode="auto">
          <a:xfrm>
            <a:off x="1905000" y="1733550"/>
            <a:ext cx="1095375" cy="1085850"/>
          </a:xfrm>
          <a:prstGeom prst="rect">
            <a:avLst/>
          </a:prstGeom>
          <a:noFill/>
          <a:ln w="9525">
            <a:noFill/>
            <a:miter lim="800000"/>
            <a:headEnd/>
            <a:tailEnd/>
          </a:ln>
        </p:spPr>
      </p:pic>
      <p:pic>
        <p:nvPicPr>
          <p:cNvPr id="7" name="Picture 6" descr="956cattle.jpg"/>
          <p:cNvPicPr>
            <a:picLocks noChangeAspect="1"/>
          </p:cNvPicPr>
          <p:nvPr/>
        </p:nvPicPr>
        <p:blipFill>
          <a:blip r:embed="rId4" cstate="print"/>
          <a:stretch>
            <a:fillRect/>
          </a:stretch>
        </p:blipFill>
        <p:spPr>
          <a:xfrm>
            <a:off x="533400" y="3028950"/>
            <a:ext cx="2133600" cy="1600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301" y="153988"/>
            <a:ext cx="46774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Indirect Exchange</a:t>
            </a:r>
          </a:p>
        </p:txBody>
      </p:sp>
      <p:sp>
        <p:nvSpPr>
          <p:cNvPr id="3" name="TextBox 2"/>
          <p:cNvSpPr txBox="1"/>
          <p:nvPr/>
        </p:nvSpPr>
        <p:spPr>
          <a:xfrm>
            <a:off x="2971800" y="1047750"/>
            <a:ext cx="5791200" cy="3970318"/>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network effect</a:t>
            </a:r>
            <a:r>
              <a:rPr lang="en-US" sz="2800" b="1" i="1" dirty="0" smtClean="0">
                <a:effectLst>
                  <a:outerShdw blurRad="38100" dist="38100" dir="2700000" algn="tl">
                    <a:srgbClr val="000000">
                      <a:alpha val="43137"/>
                    </a:srgbClr>
                  </a:outerShdw>
                </a:effectLst>
              </a:rPr>
              <a:t> </a:t>
            </a:r>
            <a:r>
              <a:rPr lang="en-US" sz="2800" b="1" dirty="0" smtClean="0"/>
              <a:t>–</a:t>
            </a:r>
            <a:endParaRPr lang="en-US" sz="2800" b="1" dirty="0" smtClean="0"/>
          </a:p>
          <a:p>
            <a:pPr algn="ctr"/>
            <a:r>
              <a:rPr lang="en-US" sz="2800" b="1" dirty="0" smtClean="0"/>
              <a:t>the value of a good increases</a:t>
            </a:r>
          </a:p>
          <a:p>
            <a:pPr algn="ctr"/>
            <a:r>
              <a:rPr lang="en-US" sz="2800" b="1" dirty="0" smtClean="0"/>
              <a:t>the more people use it</a:t>
            </a:r>
          </a:p>
          <a:p>
            <a:pPr algn="ctr"/>
            <a:endParaRPr lang="en-US" sz="1400" b="1" dirty="0" smtClean="0"/>
          </a:p>
          <a:p>
            <a:pPr algn="ctr"/>
            <a:r>
              <a:rPr lang="en-US" sz="2800" b="1" dirty="0" smtClean="0"/>
              <a:t>Money has a network effect</a:t>
            </a:r>
            <a:r>
              <a:rPr lang="en-US" sz="2800" b="1" dirty="0" smtClean="0"/>
              <a:t>.</a:t>
            </a:r>
          </a:p>
          <a:p>
            <a:pPr algn="ctr"/>
            <a:endParaRPr lang="en-US" sz="1400" b="1" dirty="0" smtClean="0"/>
          </a:p>
          <a:p>
            <a:pPr algn="ctr"/>
            <a:r>
              <a:rPr lang="en-US" sz="2800" b="1" dirty="0" smtClean="0"/>
              <a:t>The more people use a medium</a:t>
            </a:r>
          </a:p>
          <a:p>
            <a:pPr algn="ctr"/>
            <a:r>
              <a:rPr lang="en-US" sz="2800" b="1" dirty="0" smtClean="0"/>
              <a:t>of exchange, the more marketable</a:t>
            </a:r>
          </a:p>
          <a:p>
            <a:pPr algn="ctr"/>
            <a:r>
              <a:rPr lang="en-US" sz="2800" b="1" dirty="0" smtClean="0"/>
              <a:t>that medium of exchange is,</a:t>
            </a:r>
          </a:p>
          <a:p>
            <a:pPr algn="ctr"/>
            <a:r>
              <a:rPr lang="en-US" sz="2800" b="1" dirty="0" smtClean="0"/>
              <a:t>the more other people will adopt it.</a:t>
            </a:r>
            <a:endParaRPr lang="en-US" sz="2800" b="1" dirty="0" smtClean="0"/>
          </a:p>
        </p:txBody>
      </p:sp>
      <p:pic>
        <p:nvPicPr>
          <p:cNvPr id="4" name="Picture 3" descr="Network_effect.png"/>
          <p:cNvPicPr>
            <a:picLocks noChangeAspect="1"/>
          </p:cNvPicPr>
          <p:nvPr/>
        </p:nvPicPr>
        <p:blipFill>
          <a:blip r:embed="rId2"/>
          <a:stretch>
            <a:fillRect/>
          </a:stretch>
        </p:blipFill>
        <p:spPr>
          <a:xfrm>
            <a:off x="876300" y="1047750"/>
            <a:ext cx="1714500" cy="3823335"/>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lMenger.png"/>
          <p:cNvPicPr>
            <a:picLocks noChangeAspect="1"/>
          </p:cNvPicPr>
          <p:nvPr/>
        </p:nvPicPr>
        <p:blipFill>
          <a:blip r:embed="rId2"/>
          <a:stretch>
            <a:fillRect/>
          </a:stretch>
        </p:blipFill>
        <p:spPr>
          <a:xfrm>
            <a:off x="228600" y="1190625"/>
            <a:ext cx="2257425" cy="3438525"/>
          </a:xfrm>
          <a:prstGeom prst="rect">
            <a:avLst/>
          </a:prstGeom>
          <a:ln>
            <a:solidFill>
              <a:schemeClr val="tx1"/>
            </a:solidFill>
          </a:ln>
        </p:spPr>
      </p:pic>
      <p:sp>
        <p:nvSpPr>
          <p:cNvPr id="4" name="TextBox 3"/>
          <p:cNvSpPr txBox="1"/>
          <p:nvPr/>
        </p:nvSpPr>
        <p:spPr>
          <a:xfrm>
            <a:off x="2362200" y="133350"/>
            <a:ext cx="43435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Origin of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2667000" y="1352550"/>
            <a:ext cx="6248400" cy="3108543"/>
          </a:xfrm>
          <a:prstGeom prst="rect">
            <a:avLst/>
          </a:prstGeom>
          <a:noFill/>
        </p:spPr>
        <p:txBody>
          <a:bodyPr wrap="square" rtlCol="0">
            <a:spAutoFit/>
          </a:bodyPr>
          <a:lstStyle/>
          <a:p>
            <a:pPr algn="ctr"/>
            <a:r>
              <a:rPr lang="en-US" sz="2800" b="1" dirty="0" smtClean="0"/>
              <a:t>Carl </a:t>
            </a:r>
            <a:r>
              <a:rPr lang="en-US" sz="2800" b="1" dirty="0" err="1" smtClean="0"/>
              <a:t>Menger</a:t>
            </a:r>
            <a:r>
              <a:rPr lang="en-US" sz="2800" b="1" dirty="0" smtClean="0"/>
              <a:t> is the father of the</a:t>
            </a:r>
          </a:p>
          <a:p>
            <a:pPr algn="ctr"/>
            <a:r>
              <a:rPr lang="en-US" sz="2800" b="1" dirty="0" smtClean="0"/>
              <a:t>Austrian school of economics.</a:t>
            </a:r>
          </a:p>
          <a:p>
            <a:pPr algn="ctr"/>
            <a:endParaRPr lang="en-US" sz="2800" b="1" dirty="0" smtClean="0"/>
          </a:p>
          <a:p>
            <a:pPr algn="ctr"/>
            <a:r>
              <a:rPr lang="en-US" sz="2800" b="1" dirty="0" smtClean="0"/>
              <a:t>He theorized that money came about</a:t>
            </a:r>
          </a:p>
          <a:p>
            <a:pPr algn="ctr"/>
            <a:r>
              <a:rPr lang="en-US" sz="2800" b="1" dirty="0" smtClean="0"/>
              <a:t>through evolution from barter –</a:t>
            </a:r>
          </a:p>
          <a:p>
            <a:pPr algn="ctr"/>
            <a:r>
              <a:rPr lang="en-US" sz="2800" b="1" dirty="0" smtClean="0"/>
              <a:t>aka, through the “invisible hand” (Smith)</a:t>
            </a:r>
          </a:p>
          <a:p>
            <a:pPr algn="ctr"/>
            <a:r>
              <a:rPr lang="en-US" sz="2800" b="1" dirty="0" smtClean="0"/>
              <a:t>or spontaneous order (Hayek).</a:t>
            </a:r>
            <a:endParaRPr lang="en-US"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3429000" y="1962150"/>
            <a:ext cx="3886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money</a:t>
            </a:r>
            <a:r>
              <a:rPr lang="en-US" sz="2800" b="1" dirty="0" smtClean="0"/>
              <a:t> –</a:t>
            </a:r>
          </a:p>
          <a:p>
            <a:pPr algn="ctr"/>
            <a:r>
              <a:rPr lang="en-US" sz="2800" b="1" dirty="0" smtClean="0"/>
              <a:t>commonly accepted</a:t>
            </a:r>
          </a:p>
          <a:p>
            <a:pPr algn="ctr"/>
            <a:r>
              <a:rPr lang="en-US" sz="2800" b="1" dirty="0" smtClean="0"/>
              <a:t>medium of exchange</a:t>
            </a:r>
          </a:p>
        </p:txBody>
      </p:sp>
      <p:pic>
        <p:nvPicPr>
          <p:cNvPr id="4" name="Picture 3" descr="COA_money.jpg"/>
          <p:cNvPicPr>
            <a:picLocks noChangeAspect="1"/>
          </p:cNvPicPr>
          <p:nvPr/>
        </p:nvPicPr>
        <p:blipFill>
          <a:blip r:embed="rId2" cstate="print"/>
          <a:stretch>
            <a:fillRect/>
          </a:stretch>
        </p:blipFill>
        <p:spPr>
          <a:xfrm>
            <a:off x="1295400" y="1885950"/>
            <a:ext cx="2057400" cy="15430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7" y="153988"/>
            <a:ext cx="1979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a:t>
            </a:r>
          </a:p>
        </p:txBody>
      </p:sp>
      <p:sp>
        <p:nvSpPr>
          <p:cNvPr id="3" name="TextBox 2"/>
          <p:cNvSpPr txBox="1"/>
          <p:nvPr/>
        </p:nvSpPr>
        <p:spPr>
          <a:xfrm>
            <a:off x="2743200" y="1733550"/>
            <a:ext cx="5715000" cy="2246769"/>
          </a:xfrm>
          <a:prstGeom prst="rect">
            <a:avLst/>
          </a:prstGeom>
          <a:noFill/>
        </p:spPr>
        <p:txBody>
          <a:bodyPr wrap="square" rtlCol="0">
            <a:spAutoFit/>
          </a:bodyPr>
          <a:lstStyle/>
          <a:p>
            <a:pPr algn="ctr"/>
            <a:r>
              <a:rPr lang="en-US" sz="2800" b="1" dirty="0" smtClean="0"/>
              <a:t>When a circulating medium of exchange becomes commonly accepted (that is, widely adopted by most traders as the preferred media of exchange), it becomes money.</a:t>
            </a:r>
          </a:p>
        </p:txBody>
      </p:sp>
      <p:pic>
        <p:nvPicPr>
          <p:cNvPr id="6" name="Picture 5" descr="COA_money.jpg"/>
          <p:cNvPicPr>
            <a:picLocks noChangeAspect="1"/>
          </p:cNvPicPr>
          <p:nvPr/>
        </p:nvPicPr>
        <p:blipFill>
          <a:blip r:embed="rId2" cstate="print"/>
          <a:stretch>
            <a:fillRect/>
          </a:stretch>
        </p:blipFill>
        <p:spPr>
          <a:xfrm>
            <a:off x="381000" y="2171700"/>
            <a:ext cx="2057400" cy="15430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276600" y="1123950"/>
            <a:ext cx="5334000" cy="954107"/>
          </a:xfrm>
          <a:prstGeom prst="rect">
            <a:avLst/>
          </a:prstGeom>
          <a:noFill/>
        </p:spPr>
        <p:txBody>
          <a:bodyPr wrap="square" rtlCol="0">
            <a:spAutoFit/>
          </a:bodyPr>
          <a:lstStyle/>
          <a:p>
            <a:pPr algn="ctr"/>
            <a:r>
              <a:rPr lang="en-US" sz="2800" b="1" dirty="0" smtClean="0"/>
              <a:t>Why did most civilizations</a:t>
            </a:r>
          </a:p>
          <a:p>
            <a:pPr algn="ctr"/>
            <a:r>
              <a:rPr lang="en-US" sz="2800" b="1" dirty="0" smtClean="0"/>
              <a:t>converge to gold or silver?</a:t>
            </a:r>
            <a:endParaRPr lang="en-US" sz="2800" b="1" dirty="0" smtClean="0"/>
          </a:p>
        </p:txBody>
      </p:sp>
      <p:pic>
        <p:nvPicPr>
          <p:cNvPr id="5" name="Picture 4"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pic>
        <p:nvPicPr>
          <p:cNvPr id="6" name="Picture 5" descr="silver_gold.png"/>
          <p:cNvPicPr>
            <a:picLocks noChangeAspect="1"/>
          </p:cNvPicPr>
          <p:nvPr/>
        </p:nvPicPr>
        <p:blipFill>
          <a:blip r:embed="rId3"/>
          <a:stretch>
            <a:fillRect/>
          </a:stretch>
        </p:blipFill>
        <p:spPr>
          <a:xfrm>
            <a:off x="4352925" y="2038350"/>
            <a:ext cx="3114675" cy="2857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123950"/>
            <a:ext cx="5334000" cy="954107"/>
          </a:xfrm>
          <a:prstGeom prst="rect">
            <a:avLst/>
          </a:prstGeom>
          <a:noFill/>
        </p:spPr>
        <p:txBody>
          <a:bodyPr wrap="square" rtlCol="0">
            <a:spAutoFit/>
          </a:bodyPr>
          <a:lstStyle/>
          <a:p>
            <a:pPr algn="ctr"/>
            <a:r>
              <a:rPr lang="en-US" sz="2800" b="1" dirty="0" smtClean="0"/>
              <a:t>Gold is more marketable due to several characteristics.</a:t>
            </a:r>
          </a:p>
        </p:txBody>
      </p:sp>
      <p:pic>
        <p:nvPicPr>
          <p:cNvPr id="4" name="Picture 5" descr="gold bullion"/>
          <p:cNvPicPr>
            <a:picLocks noChangeAspect="1" noChangeArrowheads="1"/>
          </p:cNvPicPr>
          <p:nvPr/>
        </p:nvPicPr>
        <p:blipFill>
          <a:blip r:embed="rId2"/>
          <a:srcRect r="36111"/>
          <a:stretch>
            <a:fillRect/>
          </a:stretch>
        </p:blipFill>
        <p:spPr bwMode="auto">
          <a:xfrm>
            <a:off x="457200" y="1733550"/>
            <a:ext cx="2667000" cy="2505075"/>
          </a:xfrm>
          <a:prstGeom prst="rect">
            <a:avLst/>
          </a:prstGeom>
          <a:noFill/>
          <a:ln w="9525">
            <a:solidFill>
              <a:schemeClr val="tx1"/>
            </a:solidFill>
            <a:miter lim="800000"/>
            <a:headEnd/>
            <a:tailEnd/>
          </a:ln>
        </p:spPr>
      </p:pic>
      <p:sp>
        <p:nvSpPr>
          <p:cNvPr id="5" name="TextBox 4"/>
          <p:cNvSpPr txBox="1"/>
          <p:nvPr/>
        </p:nvSpPr>
        <p:spPr>
          <a:xfrm>
            <a:off x="4648200" y="2114550"/>
            <a:ext cx="2819400" cy="2677656"/>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Characteristics</a:t>
            </a:r>
            <a:endParaRPr lang="en-US" sz="2800" b="1" u="sng" dirty="0" smtClean="0">
              <a:effectLst>
                <a:outerShdw blurRad="38100" dist="38100" dir="2700000" algn="tl">
                  <a:srgbClr val="000000">
                    <a:alpha val="43137"/>
                  </a:srgbClr>
                </a:outerShdw>
              </a:effectLst>
            </a:endParaRPr>
          </a:p>
          <a:p>
            <a:pPr>
              <a:buFont typeface="Arial" pitchFamily="34" charset="0"/>
              <a:buChar char="•"/>
            </a:pPr>
            <a:r>
              <a:rPr lang="en-US" sz="2800" b="1" dirty="0" smtClean="0"/>
              <a:t> </a:t>
            </a:r>
            <a:r>
              <a:rPr lang="en-US" sz="2800" b="1" dirty="0" smtClean="0"/>
              <a:t>uniform</a:t>
            </a:r>
          </a:p>
          <a:p>
            <a:pPr>
              <a:buFont typeface="Arial" pitchFamily="34" charset="0"/>
              <a:buChar char="•"/>
            </a:pPr>
            <a:r>
              <a:rPr lang="en-US" sz="2800" b="1" dirty="0" smtClean="0"/>
              <a:t> </a:t>
            </a:r>
            <a:r>
              <a:rPr lang="en-US" sz="2800" b="1" dirty="0" smtClean="0"/>
              <a:t>durable</a:t>
            </a:r>
            <a:endParaRPr lang="en-US" sz="2800" b="1" dirty="0" smtClean="0"/>
          </a:p>
          <a:p>
            <a:pPr>
              <a:buFont typeface="Arial" pitchFamily="34" charset="0"/>
              <a:buChar char="•"/>
            </a:pPr>
            <a:r>
              <a:rPr lang="en-US" sz="2800" b="1" dirty="0" smtClean="0"/>
              <a:t> </a:t>
            </a:r>
            <a:r>
              <a:rPr lang="en-US" sz="2800" b="1" dirty="0" smtClean="0"/>
              <a:t>divisible</a:t>
            </a:r>
          </a:p>
          <a:p>
            <a:pPr>
              <a:buFont typeface="Arial" pitchFamily="34" charset="0"/>
              <a:buChar char="•"/>
            </a:pPr>
            <a:r>
              <a:rPr lang="en-US" sz="2800" b="1" dirty="0" smtClean="0"/>
              <a:t> </a:t>
            </a:r>
            <a:r>
              <a:rPr lang="en-US" sz="2800" b="1" dirty="0" smtClean="0"/>
              <a:t>portable</a:t>
            </a:r>
          </a:p>
          <a:p>
            <a:pPr>
              <a:buFont typeface="Arial" pitchFamily="34" charset="0"/>
              <a:buChar char="•"/>
            </a:pPr>
            <a:r>
              <a:rPr lang="en-US" sz="2800" b="1" dirty="0" smtClean="0"/>
              <a:t> stable value</a:t>
            </a:r>
            <a:endParaRPr lang="en-US" sz="2800" b="1" dirty="0" smtClean="0"/>
          </a:p>
        </p:txBody>
      </p:sp>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92007"/>
            <a:ext cx="5791200" cy="353943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uniform </a:t>
            </a:r>
            <a:r>
              <a:rPr lang="en-US" sz="2800" b="1" dirty="0" smtClean="0"/>
              <a:t>–</a:t>
            </a:r>
            <a:endParaRPr lang="en-US" sz="2800" b="1" dirty="0" smtClean="0"/>
          </a:p>
          <a:p>
            <a:pPr algn="ctr"/>
            <a:r>
              <a:rPr lang="en-US" sz="2800" b="1" dirty="0" smtClean="0"/>
              <a:t>p</a:t>
            </a:r>
            <a:r>
              <a:rPr lang="en-US" sz="2800" b="1" dirty="0" smtClean="0"/>
              <a:t>urity can be tested at low cost</a:t>
            </a:r>
          </a:p>
          <a:p>
            <a:pPr algn="ctr"/>
            <a:r>
              <a:rPr lang="en-US" sz="2800" b="1" dirty="0" smtClean="0"/>
              <a:t>(biting, sounding, or assaying)</a:t>
            </a:r>
          </a:p>
          <a:p>
            <a:pPr algn="ctr"/>
            <a:endParaRPr lang="en-US" sz="1400" b="1" dirty="0" smtClean="0"/>
          </a:p>
          <a:p>
            <a:pPr algn="ctr"/>
            <a:r>
              <a:rPr lang="en-US" sz="2800" b="1" dirty="0" smtClean="0"/>
              <a:t>Gold and silver are both pure elements on the Periodic Table.</a:t>
            </a:r>
          </a:p>
          <a:p>
            <a:pPr algn="ctr"/>
            <a:endParaRPr lang="en-US" sz="1400" b="1" dirty="0" smtClean="0"/>
          </a:p>
          <a:p>
            <a:pPr algn="ctr"/>
            <a:r>
              <a:rPr lang="en-US" sz="2800" b="1" i="1" dirty="0" smtClean="0">
                <a:effectLst>
                  <a:outerShdw blurRad="38100" dist="38100" dir="2700000" algn="tl">
                    <a:srgbClr val="000000">
                      <a:alpha val="43137"/>
                    </a:srgbClr>
                  </a:outerShdw>
                </a:effectLst>
              </a:rPr>
              <a:t>assay</a:t>
            </a:r>
            <a:r>
              <a:rPr lang="en-US" sz="2800" b="1" dirty="0" smtClean="0"/>
              <a:t> – chemically test</a:t>
            </a:r>
          </a:p>
          <a:p>
            <a:pPr algn="ctr"/>
            <a:r>
              <a:rPr lang="en-US" sz="2800" b="1" dirty="0" smtClean="0"/>
              <a:t>t</a:t>
            </a:r>
            <a:r>
              <a:rPr lang="en-US" sz="2800" b="1" dirty="0" smtClean="0"/>
              <a:t>he </a:t>
            </a:r>
            <a:r>
              <a:rPr lang="en-US" sz="2800" b="1" dirty="0" smtClean="0"/>
              <a:t>quality of metals</a:t>
            </a:r>
            <a:endParaRPr lang="en-US" sz="2800" b="1" dirty="0" smtClean="0"/>
          </a:p>
        </p:txBody>
      </p:sp>
      <p:pic>
        <p:nvPicPr>
          <p:cNvPr id="5" name="Picture 4" descr="silver_gold_rings.png"/>
          <p:cNvPicPr>
            <a:picLocks noChangeAspect="1"/>
          </p:cNvPicPr>
          <p:nvPr/>
        </p:nvPicPr>
        <p:blipFill>
          <a:blip r:embed="rId2"/>
          <a:stretch>
            <a:fillRect/>
          </a:stretch>
        </p:blipFill>
        <p:spPr>
          <a:xfrm>
            <a:off x="190500" y="1733550"/>
            <a:ext cx="3162300" cy="2228850"/>
          </a:xfrm>
          <a:prstGeom prst="rect">
            <a:avLst/>
          </a:prstGeom>
        </p:spPr>
      </p:pic>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047750"/>
            <a:ext cx="57912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durable </a:t>
            </a:r>
            <a:r>
              <a:rPr lang="en-US" sz="2800" b="1" dirty="0" smtClean="0"/>
              <a:t>–</a:t>
            </a:r>
            <a:endParaRPr lang="en-US" sz="2800" b="1" dirty="0" smtClean="0"/>
          </a:p>
          <a:p>
            <a:pPr algn="ctr"/>
            <a:r>
              <a:rPr lang="en-US" sz="2800" b="1" dirty="0" smtClean="0"/>
              <a:t>no extra carrying cost due to spoilage</a:t>
            </a:r>
            <a:endParaRPr lang="en-US" sz="2800" b="1" dirty="0" smtClean="0"/>
          </a:p>
          <a:p>
            <a:pPr algn="ctr"/>
            <a:endParaRPr lang="en-US" sz="1400" b="1" dirty="0" smtClean="0"/>
          </a:p>
          <a:p>
            <a:pPr algn="ctr"/>
            <a:r>
              <a:rPr lang="en-US" sz="2800" b="1" dirty="0" smtClean="0"/>
              <a:t>Food commodities such as</a:t>
            </a:r>
          </a:p>
          <a:p>
            <a:pPr algn="ctr"/>
            <a:r>
              <a:rPr lang="en-US" sz="2800" b="1" dirty="0" smtClean="0"/>
              <a:t>grains and olive oil could spoil.</a:t>
            </a:r>
          </a:p>
          <a:p>
            <a:pPr algn="ctr"/>
            <a:r>
              <a:rPr lang="en-US" sz="2800" b="1" dirty="0" smtClean="0"/>
              <a:t>Preventing spoilage had a cost.</a:t>
            </a:r>
          </a:p>
          <a:p>
            <a:pPr algn="ctr"/>
            <a:r>
              <a:rPr lang="en-US" sz="2800" b="1" dirty="0" smtClean="0"/>
              <a:t>Checking the quality of spoilable items</a:t>
            </a:r>
            <a:r>
              <a:rPr lang="en-US" sz="2800" b="1" dirty="0" smtClean="0"/>
              <a:t> during transactions had a cost</a:t>
            </a:r>
          </a:p>
          <a:p>
            <a:pPr algn="ctr"/>
            <a:r>
              <a:rPr lang="en-US" sz="2800" b="1" dirty="0" smtClean="0"/>
              <a:t>(see uniformity).</a:t>
            </a:r>
            <a:endParaRPr lang="en-US" sz="2800" b="1" dirty="0" smtClean="0"/>
          </a:p>
        </p:txBody>
      </p:sp>
      <p:sp>
        <p:nvSpPr>
          <p:cNvPr id="6" name="TextBox 5"/>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pic>
        <p:nvPicPr>
          <p:cNvPr id="8" name="Picture 7" descr="rotting_fruit.png"/>
          <p:cNvPicPr>
            <a:picLocks noChangeAspect="1"/>
          </p:cNvPicPr>
          <p:nvPr/>
        </p:nvPicPr>
        <p:blipFill>
          <a:blip r:embed="rId2"/>
          <a:stretch>
            <a:fillRect/>
          </a:stretch>
        </p:blipFill>
        <p:spPr>
          <a:xfrm>
            <a:off x="152400" y="1581150"/>
            <a:ext cx="3429000" cy="25717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047750"/>
            <a:ext cx="63246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divisible (and fusible) </a:t>
            </a:r>
            <a:r>
              <a:rPr lang="en-US" sz="2800" b="1" dirty="0" smtClean="0"/>
              <a:t>–</a:t>
            </a:r>
            <a:r>
              <a:rPr lang="en-US" sz="2800" b="1" dirty="0" smtClean="0"/>
              <a:t> payment can</a:t>
            </a:r>
          </a:p>
          <a:p>
            <a:pPr algn="ctr"/>
            <a:r>
              <a:rPr lang="en-US" sz="2800" b="1" dirty="0" smtClean="0"/>
              <a:t>be tailored to purchase size</a:t>
            </a:r>
            <a:endParaRPr lang="en-US" sz="2800" b="1" dirty="0" smtClean="0"/>
          </a:p>
          <a:p>
            <a:pPr algn="ctr"/>
            <a:endParaRPr lang="en-US" sz="1400" b="1" dirty="0" smtClean="0"/>
          </a:p>
          <a:p>
            <a:pPr algn="ctr"/>
            <a:r>
              <a:rPr lang="en-US" sz="2800" b="1" dirty="0" smtClean="0"/>
              <a:t>Large pieces can be</a:t>
            </a:r>
          </a:p>
          <a:p>
            <a:pPr algn="ctr"/>
            <a:r>
              <a:rPr lang="en-US" sz="2800" b="1" dirty="0" smtClean="0"/>
              <a:t>separated into small pieces</a:t>
            </a:r>
            <a:r>
              <a:rPr lang="en-US" sz="2800" b="1" dirty="0" smtClean="0"/>
              <a:t>.</a:t>
            </a:r>
          </a:p>
          <a:p>
            <a:pPr algn="ctr"/>
            <a:endParaRPr lang="en-US" sz="1400" b="1" dirty="0" smtClean="0"/>
          </a:p>
          <a:p>
            <a:pPr algn="ctr"/>
            <a:r>
              <a:rPr lang="en-US" sz="2800" b="1" dirty="0" smtClean="0"/>
              <a:t>Small pieces can be</a:t>
            </a:r>
          </a:p>
          <a:p>
            <a:pPr algn="ctr"/>
            <a:r>
              <a:rPr lang="en-US" sz="2800" b="1" dirty="0" smtClean="0"/>
              <a:t>combined into large pieces.</a:t>
            </a:r>
          </a:p>
          <a:p>
            <a:pPr algn="ctr"/>
            <a:endParaRPr lang="en-US" sz="1400" b="1" dirty="0" smtClean="0"/>
          </a:p>
          <a:p>
            <a:pPr algn="ctr"/>
            <a:r>
              <a:rPr lang="en-US" sz="2800" b="1" dirty="0" smtClean="0"/>
              <a:t>(Not true of livestock.)</a:t>
            </a:r>
            <a:endParaRPr lang="en-US" sz="2800" b="1" dirty="0" smtClean="0"/>
          </a:p>
        </p:txBody>
      </p:sp>
      <p:sp>
        <p:nvSpPr>
          <p:cNvPr id="4" name="TextBox 3"/>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pic>
        <p:nvPicPr>
          <p:cNvPr id="7" name="Picture 6" descr="sawinhalf.png"/>
          <p:cNvPicPr>
            <a:picLocks noChangeAspect="1"/>
          </p:cNvPicPr>
          <p:nvPr/>
        </p:nvPicPr>
        <p:blipFill>
          <a:blip r:embed="rId2"/>
          <a:stretch>
            <a:fillRect/>
          </a:stretch>
        </p:blipFill>
        <p:spPr>
          <a:xfrm>
            <a:off x="0" y="1800225"/>
            <a:ext cx="3810000" cy="30575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276600" y="1646694"/>
            <a:ext cx="5791200" cy="2677656"/>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a:t>
            </a:r>
            <a:r>
              <a:rPr lang="en-US" sz="2800" b="1" i="1" dirty="0" smtClean="0">
                <a:effectLst>
                  <a:outerShdw blurRad="38100" dist="38100" dir="2700000" algn="tl">
                    <a:srgbClr val="000000">
                      <a:alpha val="43137"/>
                    </a:srgbClr>
                  </a:outerShdw>
                </a:effectLst>
              </a:rPr>
              <a:t>ortable </a:t>
            </a:r>
            <a:r>
              <a:rPr lang="en-US" sz="2800" b="1" dirty="0" smtClean="0"/>
              <a:t>–</a:t>
            </a:r>
          </a:p>
          <a:p>
            <a:pPr algn="ctr"/>
            <a:r>
              <a:rPr lang="en-US" sz="2800" b="1" dirty="0" smtClean="0"/>
              <a:t>high ratios of value to bulk</a:t>
            </a:r>
            <a:endParaRPr lang="en-US" sz="2800" b="1" dirty="0" smtClean="0"/>
          </a:p>
          <a:p>
            <a:pPr algn="ctr"/>
            <a:endParaRPr lang="en-US" sz="1400" b="1" dirty="0" smtClean="0"/>
          </a:p>
          <a:p>
            <a:pPr algn="ctr"/>
            <a:r>
              <a:rPr lang="en-US" sz="2800" b="1" dirty="0" smtClean="0"/>
              <a:t>In Sweden copper plate money</a:t>
            </a:r>
          </a:p>
          <a:p>
            <a:pPr algn="ctr"/>
            <a:r>
              <a:rPr lang="en-US" sz="2800" b="1" dirty="0" smtClean="0"/>
              <a:t>weighed 44 pounds</a:t>
            </a:r>
            <a:r>
              <a:rPr lang="en-US" sz="2800" b="1" dirty="0" smtClean="0"/>
              <a:t>.</a:t>
            </a:r>
          </a:p>
          <a:p>
            <a:pPr algn="ctr"/>
            <a:endParaRPr lang="en-US" sz="1400" b="1" dirty="0" smtClean="0"/>
          </a:p>
          <a:p>
            <a:pPr algn="ctr"/>
            <a:r>
              <a:rPr lang="en-US" sz="2800" b="1" dirty="0" smtClean="0"/>
              <a:t>1 ship of gold = 15 ships of silver</a:t>
            </a:r>
            <a:endParaRPr lang="en-US" sz="2800" b="1" dirty="0" smtClean="0"/>
          </a:p>
        </p:txBody>
      </p:sp>
      <p:pic>
        <p:nvPicPr>
          <p:cNvPr id="5" name="Picture 4" descr="weight.png"/>
          <p:cNvPicPr>
            <a:picLocks noChangeAspect="1"/>
          </p:cNvPicPr>
          <p:nvPr/>
        </p:nvPicPr>
        <p:blipFill>
          <a:blip r:embed="rId2"/>
          <a:stretch>
            <a:fillRect/>
          </a:stretch>
        </p:blipFill>
        <p:spPr>
          <a:xfrm>
            <a:off x="152400" y="1733550"/>
            <a:ext cx="3267075" cy="244697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276600" y="1583650"/>
            <a:ext cx="5791200" cy="2893100"/>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stable value</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not subject to seasonal variations</a:t>
            </a:r>
            <a:endParaRPr lang="en-US" sz="2800" b="1" dirty="0" smtClean="0"/>
          </a:p>
          <a:p>
            <a:pPr algn="ctr"/>
            <a:endParaRPr lang="en-US" sz="1400" b="1" dirty="0" smtClean="0"/>
          </a:p>
          <a:p>
            <a:pPr algn="ctr"/>
            <a:r>
              <a:rPr lang="en-US" sz="2800" b="1" dirty="0" smtClean="0"/>
              <a:t>Food commodities harvested a</a:t>
            </a:r>
          </a:p>
          <a:p>
            <a:pPr algn="ctr"/>
            <a:r>
              <a:rPr lang="en-US" sz="2800" b="1" dirty="0" smtClean="0"/>
              <a:t>certain time of year could</a:t>
            </a:r>
          </a:p>
          <a:p>
            <a:pPr algn="ctr"/>
            <a:r>
              <a:rPr lang="en-US" sz="2800" b="1" dirty="0" smtClean="0"/>
              <a:t>experience large swings in price</a:t>
            </a:r>
          </a:p>
          <a:p>
            <a:pPr algn="ctr"/>
            <a:r>
              <a:rPr lang="en-US" sz="2800" b="1" dirty="0" smtClean="0"/>
              <a:t>depending on the time of year.</a:t>
            </a:r>
          </a:p>
        </p:txBody>
      </p:sp>
      <p:pic>
        <p:nvPicPr>
          <p:cNvPr id="4" name="Picture 3" descr="seasonal.png"/>
          <p:cNvPicPr>
            <a:picLocks noChangeAspect="1"/>
          </p:cNvPicPr>
          <p:nvPr/>
        </p:nvPicPr>
        <p:blipFill>
          <a:blip r:embed="rId2"/>
          <a:stretch>
            <a:fillRect/>
          </a:stretch>
        </p:blipFill>
        <p:spPr>
          <a:xfrm>
            <a:off x="228600" y="1047750"/>
            <a:ext cx="3291840" cy="1516380"/>
          </a:xfrm>
          <a:prstGeom prst="rect">
            <a:avLst/>
          </a:prstGeom>
          <a:ln w="25400">
            <a:solidFill>
              <a:schemeClr val="tx1"/>
            </a:solidFill>
          </a:ln>
        </p:spPr>
      </p:pic>
      <p:pic>
        <p:nvPicPr>
          <p:cNvPr id="5" name="Picture 4" descr="seasons.png"/>
          <p:cNvPicPr>
            <a:picLocks noChangeAspect="1"/>
          </p:cNvPicPr>
          <p:nvPr/>
        </p:nvPicPr>
        <p:blipFill>
          <a:blip r:embed="rId3"/>
          <a:stretch>
            <a:fillRect/>
          </a:stretch>
        </p:blipFill>
        <p:spPr>
          <a:xfrm>
            <a:off x="904875" y="2724150"/>
            <a:ext cx="2143125" cy="21431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571750"/>
            <a:ext cx="8839200" cy="236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durable (no spoilage)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portable (high value/bulk)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divisible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2" pitchFamily="18"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uniform (easy to grade)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(coined)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stable value (non-seasonal)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p:txBody>
      </p:sp>
      <p:pic>
        <p:nvPicPr>
          <p:cNvPr id="3" name="Picture 4" descr="silvernugget2"/>
          <p:cNvPicPr>
            <a:picLocks noChangeAspect="1" noChangeArrowheads="1"/>
          </p:cNvPicPr>
          <p:nvPr/>
        </p:nvPicPr>
        <p:blipFill>
          <a:blip r:embed="rId2"/>
          <a:stretch>
            <a:fillRect/>
          </a:stretch>
        </p:blipFill>
        <p:spPr bwMode="auto">
          <a:xfrm>
            <a:off x="4572000" y="749453"/>
            <a:ext cx="971550" cy="1634819"/>
          </a:xfrm>
          <a:prstGeom prst="rect">
            <a:avLst/>
          </a:prstGeom>
          <a:noFill/>
          <a:ln w="9525">
            <a:noFill/>
            <a:miter lim="800000"/>
            <a:headEnd/>
            <a:tailEnd/>
          </a:ln>
        </p:spPr>
      </p:pic>
      <p:pic>
        <p:nvPicPr>
          <p:cNvPr id="4" name="Picture 5" descr="oxen"/>
          <p:cNvPicPr>
            <a:picLocks noChangeAspect="1" noChangeArrowheads="1"/>
          </p:cNvPicPr>
          <p:nvPr/>
        </p:nvPicPr>
        <p:blipFill>
          <a:blip r:embed="rId3"/>
          <a:stretch>
            <a:fillRect/>
          </a:stretch>
        </p:blipFill>
        <p:spPr bwMode="auto">
          <a:xfrm>
            <a:off x="6162675" y="744699"/>
            <a:ext cx="1381125" cy="1634801"/>
          </a:xfrm>
          <a:prstGeom prst="rect">
            <a:avLst/>
          </a:prstGeom>
          <a:noFill/>
          <a:ln w="9525">
            <a:noFill/>
            <a:miter lim="800000"/>
            <a:headEnd/>
            <a:tailEnd/>
          </a:ln>
        </p:spPr>
      </p:pic>
      <p:pic>
        <p:nvPicPr>
          <p:cNvPr id="5" name="Picture 6" descr="barley"/>
          <p:cNvPicPr>
            <a:picLocks noChangeAspect="1" noChangeArrowheads="1"/>
          </p:cNvPicPr>
          <p:nvPr/>
        </p:nvPicPr>
        <p:blipFill>
          <a:blip r:embed="rId4"/>
          <a:stretch>
            <a:fillRect/>
          </a:stretch>
        </p:blipFill>
        <p:spPr bwMode="auto">
          <a:xfrm>
            <a:off x="7781925" y="745314"/>
            <a:ext cx="1285875" cy="1604997"/>
          </a:xfrm>
          <a:prstGeom prst="rect">
            <a:avLst/>
          </a:prstGeom>
          <a:noFill/>
          <a:ln w="9525">
            <a:noFill/>
            <a:miter lim="800000"/>
            <a:headEnd/>
            <a:tailEnd/>
          </a:ln>
        </p:spPr>
      </p:pic>
      <p:sp>
        <p:nvSpPr>
          <p:cNvPr id="6" name="Text Box 7"/>
          <p:cNvSpPr txBox="1">
            <a:spLocks noChangeArrowheads="1"/>
          </p:cNvSpPr>
          <p:nvPr/>
        </p:nvSpPr>
        <p:spPr bwMode="auto">
          <a:xfrm>
            <a:off x="4648200" y="2290763"/>
            <a:ext cx="4495800" cy="338554"/>
          </a:xfrm>
          <a:prstGeom prst="rect">
            <a:avLst/>
          </a:prstGeom>
          <a:noFill/>
          <a:ln w="9525">
            <a:noFill/>
            <a:miter lim="800000"/>
            <a:headEnd/>
            <a:tailEnd/>
          </a:ln>
        </p:spPr>
        <p:txBody>
          <a:bodyPr wrap="square">
            <a:spAutoFit/>
          </a:bodyPr>
          <a:lstStyle/>
          <a:p>
            <a:r>
              <a:rPr lang="en-US" sz="1600" dirty="0" smtClean="0"/>
              <a:t>Silver		oxen		barley </a:t>
            </a:r>
            <a:endParaRPr lang="en-US" sz="1600" dirty="0"/>
          </a:p>
        </p:txBody>
      </p:sp>
      <p:sp>
        <p:nvSpPr>
          <p:cNvPr id="7" name="TextBox 6"/>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7907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Invisible Hand</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3200400" y="971550"/>
            <a:ext cx="5943600" cy="3970318"/>
          </a:xfrm>
          <a:prstGeom prst="rect">
            <a:avLst/>
          </a:prstGeom>
          <a:noFill/>
        </p:spPr>
        <p:txBody>
          <a:bodyPr wrap="square" rtlCol="0">
            <a:spAutoFit/>
          </a:bodyPr>
          <a:lstStyle/>
          <a:p>
            <a:pPr algn="ctr"/>
            <a:r>
              <a:rPr lang="en-US" sz="2800" b="1" i="1" dirty="0" smtClean="0"/>
              <a:t>“[He] was led </a:t>
            </a:r>
            <a:r>
              <a:rPr lang="en-US" sz="2800" b="1" i="1" dirty="0" smtClean="0"/>
              <a:t>by an invisible </a:t>
            </a:r>
            <a:r>
              <a:rPr lang="en-US" sz="2800" b="1" i="1" dirty="0" smtClean="0"/>
              <a:t>hand</a:t>
            </a:r>
          </a:p>
          <a:p>
            <a:pPr algn="ctr"/>
            <a:r>
              <a:rPr lang="en-US" sz="2800" b="1" i="1" dirty="0" smtClean="0"/>
              <a:t>to </a:t>
            </a:r>
            <a:r>
              <a:rPr lang="en-US" sz="2800" b="1" i="1" dirty="0" smtClean="0"/>
              <a:t>promote an end which was </a:t>
            </a:r>
            <a:r>
              <a:rPr lang="en-US" sz="2800" b="1" i="1" dirty="0" smtClean="0"/>
              <a:t>no</a:t>
            </a:r>
          </a:p>
          <a:p>
            <a:pPr algn="ctr"/>
            <a:r>
              <a:rPr lang="en-US" sz="2800" b="1" i="1" dirty="0" smtClean="0"/>
              <a:t>part </a:t>
            </a:r>
            <a:r>
              <a:rPr lang="en-US" sz="2800" b="1" i="1" dirty="0" smtClean="0"/>
              <a:t>of his </a:t>
            </a:r>
            <a:r>
              <a:rPr lang="en-US" sz="2800" b="1" i="1" dirty="0" smtClean="0"/>
              <a:t>intention</a:t>
            </a:r>
            <a:r>
              <a:rPr lang="en-US" sz="2800" b="1" dirty="0" smtClean="0"/>
              <a:t>” – Adam Smith</a:t>
            </a:r>
          </a:p>
          <a:p>
            <a:pPr algn="ctr"/>
            <a:endParaRPr lang="en-US" sz="1400" b="1" dirty="0" smtClean="0"/>
          </a:p>
          <a:p>
            <a:pPr algn="ctr"/>
            <a:r>
              <a:rPr lang="en-US" sz="2800" b="1" dirty="0" smtClean="0"/>
              <a:t>Chicago school says:</a:t>
            </a:r>
          </a:p>
          <a:p>
            <a:pPr algn="ctr"/>
            <a:r>
              <a:rPr lang="en-US" sz="2800" b="1" dirty="0" smtClean="0"/>
              <a:t>“</a:t>
            </a:r>
            <a:r>
              <a:rPr lang="en-US" sz="2800" b="1" i="1" u="sng" dirty="0" smtClean="0"/>
              <a:t>as if</a:t>
            </a:r>
            <a:r>
              <a:rPr lang="en-US" sz="2800" b="1" i="1" dirty="0" smtClean="0"/>
              <a:t> </a:t>
            </a:r>
            <a:r>
              <a:rPr lang="en-US" sz="2800" b="1" dirty="0" smtClean="0"/>
              <a:t>by an invisible hand”</a:t>
            </a:r>
          </a:p>
          <a:p>
            <a:pPr algn="ctr"/>
            <a:endParaRPr lang="en-US" sz="1400" b="1" dirty="0" smtClean="0"/>
          </a:p>
          <a:p>
            <a:pPr algn="ctr"/>
            <a:r>
              <a:rPr lang="en-US" sz="2800" b="1" dirty="0" smtClean="0"/>
              <a:t>Smith’s invisible hand was God.</a:t>
            </a:r>
          </a:p>
          <a:p>
            <a:pPr algn="ctr"/>
            <a:r>
              <a:rPr lang="en-US" sz="2800" b="1" dirty="0" smtClean="0"/>
              <a:t>Modern economists remove</a:t>
            </a:r>
          </a:p>
          <a:p>
            <a:pPr algn="ctr"/>
            <a:r>
              <a:rPr lang="en-US" sz="2800" b="1" dirty="0" smtClean="0"/>
              <a:t>God with the “as if”.</a:t>
            </a:r>
            <a:endParaRPr lang="en-US" sz="2800" b="1" dirty="0" smtClean="0"/>
          </a:p>
        </p:txBody>
      </p:sp>
      <p:pic>
        <p:nvPicPr>
          <p:cNvPr id="6" name="Picture 5" descr="Pillar2-Supernatural-GodCreates-Man-Sistine-Chapel.jpg"/>
          <p:cNvPicPr>
            <a:picLocks noChangeAspect="1"/>
          </p:cNvPicPr>
          <p:nvPr/>
        </p:nvPicPr>
        <p:blipFill>
          <a:blip r:embed="rId2"/>
          <a:srcRect l="6676" r="16022"/>
          <a:stretch>
            <a:fillRect/>
          </a:stretch>
        </p:blipFill>
        <p:spPr>
          <a:xfrm>
            <a:off x="131053" y="1895475"/>
            <a:ext cx="3176394" cy="22002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3988"/>
            <a:ext cx="346178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Convergence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962400" y="1733550"/>
            <a:ext cx="4876800" cy="2246769"/>
          </a:xfrm>
          <a:prstGeom prst="rect">
            <a:avLst/>
          </a:prstGeom>
          <a:noFill/>
        </p:spPr>
        <p:txBody>
          <a:bodyPr wrap="square" rtlCol="0">
            <a:spAutoFit/>
          </a:bodyPr>
          <a:lstStyle/>
          <a:p>
            <a:pPr algn="ctr"/>
            <a:r>
              <a:rPr lang="en-US" sz="2800" b="1" dirty="0" smtClean="0"/>
              <a:t>When </a:t>
            </a:r>
            <a:r>
              <a:rPr lang="en-US" sz="2800" b="1" dirty="0" smtClean="0"/>
              <a:t>traders from two regions</a:t>
            </a:r>
          </a:p>
          <a:p>
            <a:pPr algn="ctr"/>
            <a:r>
              <a:rPr lang="en-US" sz="2800" b="1" dirty="0" smtClean="0"/>
              <a:t>with different commodity monies came into contact,</a:t>
            </a:r>
          </a:p>
          <a:p>
            <a:pPr algn="ctr"/>
            <a:r>
              <a:rPr lang="en-US" sz="2800" b="1" dirty="0" smtClean="0"/>
              <a:t>the better of the two monies</a:t>
            </a:r>
          </a:p>
          <a:p>
            <a:pPr algn="ctr"/>
            <a:r>
              <a:rPr lang="en-US" sz="2800" b="1" dirty="0" smtClean="0"/>
              <a:t>spread to the other region</a:t>
            </a:r>
            <a:r>
              <a:rPr lang="en-US" sz="2800" b="1" dirty="0" smtClean="0"/>
              <a:t>.</a:t>
            </a:r>
            <a:endParaRPr lang="en-US" sz="2800" b="1" dirty="0" smtClean="0"/>
          </a:p>
        </p:txBody>
      </p:sp>
      <p:pic>
        <p:nvPicPr>
          <p:cNvPr id="4" name="Picture 3" descr="foreigner.png"/>
          <p:cNvPicPr>
            <a:picLocks noChangeAspect="1"/>
          </p:cNvPicPr>
          <p:nvPr/>
        </p:nvPicPr>
        <p:blipFill>
          <a:blip r:embed="rId2"/>
          <a:stretch>
            <a:fillRect/>
          </a:stretch>
        </p:blipFill>
        <p:spPr>
          <a:xfrm>
            <a:off x="152400" y="1123950"/>
            <a:ext cx="3810000" cy="3505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7322" y="133350"/>
            <a:ext cx="2962478"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a:t>
            </a:r>
            <a:r>
              <a:rPr lang="en-US" sz="4800" b="1" u="sng" dirty="0" err="1" smtClean="0">
                <a:solidFill>
                  <a:srgbClr val="002060"/>
                </a:solidFill>
                <a:effectLst>
                  <a:outerShdw blurRad="38100" dist="38100" dir="2700000" algn="tl">
                    <a:srgbClr val="000000">
                      <a:alpha val="43137"/>
                    </a:srgbClr>
                  </a:outerShdw>
                </a:effectLst>
              </a:rPr>
              <a:t>ian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124200" y="1072575"/>
            <a:ext cx="28194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Barter (Direct)</a:t>
            </a:r>
            <a:endParaRPr lang="en-US" sz="3200" b="1" i="1" dirty="0" smtClean="0">
              <a:effectLst>
                <a:outerShdw blurRad="38100" dist="38100" dir="2700000" algn="tl">
                  <a:srgbClr val="000000">
                    <a:alpha val="43137"/>
                  </a:srgbClr>
                </a:outerShdw>
              </a:effectLst>
            </a:endParaRPr>
          </a:p>
        </p:txBody>
      </p:sp>
      <p:sp>
        <p:nvSpPr>
          <p:cNvPr id="4" name="Down Arrow 3"/>
          <p:cNvSpPr/>
          <p:nvPr/>
        </p:nvSpPr>
        <p:spPr>
          <a:xfrm>
            <a:off x="4267200" y="1885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2520375"/>
            <a:ext cx="5715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Medium of Exchange (Indirect)</a:t>
            </a:r>
            <a:endParaRPr lang="en-US" sz="3200" b="1" i="1" dirty="0" smtClean="0">
              <a:effectLst>
                <a:outerShdw blurRad="38100" dist="38100" dir="2700000" algn="tl">
                  <a:srgbClr val="000000">
                    <a:alpha val="43137"/>
                  </a:srgbClr>
                </a:outerShdw>
              </a:effectLst>
            </a:endParaRPr>
          </a:p>
        </p:txBody>
      </p:sp>
      <p:sp>
        <p:nvSpPr>
          <p:cNvPr id="6" name="Down Arrow 5"/>
          <p:cNvSpPr/>
          <p:nvPr/>
        </p:nvSpPr>
        <p:spPr>
          <a:xfrm>
            <a:off x="4267200" y="3409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4171950"/>
            <a:ext cx="33528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Money (CAMOE)</a:t>
            </a:r>
            <a:endParaRPr lang="en-US" sz="32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1583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Neo-</a:t>
            </a:r>
            <a:r>
              <a:rPr lang="en-US" sz="4800" b="1" u="sng" dirty="0" err="1" smtClean="0">
                <a:solidFill>
                  <a:srgbClr val="002060"/>
                </a:solidFill>
                <a:effectLst>
                  <a:outerShdw blurRad="38100" dist="38100" dir="2700000" algn="tl">
                    <a:srgbClr val="000000">
                      <a:alpha val="43137"/>
                    </a:srgbClr>
                  </a:outerShdw>
                </a:effectLst>
              </a:rPr>
              <a:t>Menger</a:t>
            </a:r>
            <a:r>
              <a:rPr lang="en-US" sz="4800" b="1" u="sng" dirty="0" err="1" smtClean="0">
                <a:solidFill>
                  <a:srgbClr val="002060"/>
                </a:solidFill>
                <a:effectLst>
                  <a:outerShdw blurRad="38100" dist="38100" dir="2700000" algn="tl">
                    <a:srgbClr val="000000">
                      <a:alpha val="43137"/>
                    </a:srgbClr>
                  </a:outerShdw>
                </a:effectLst>
              </a:rPr>
              <a:t>ian</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920175"/>
            <a:ext cx="16002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Money</a:t>
            </a:r>
            <a:endParaRPr lang="en-US" sz="2800" b="1" i="1" dirty="0" smtClean="0">
              <a:effectLst>
                <a:outerShdw blurRad="38100" dist="38100" dir="2700000" algn="tl">
                  <a:srgbClr val="000000">
                    <a:alpha val="43137"/>
                  </a:srgbClr>
                </a:outerShdw>
              </a:effectLst>
            </a:endParaRPr>
          </a:p>
        </p:txBody>
      </p:sp>
      <p:sp>
        <p:nvSpPr>
          <p:cNvPr id="4" name="Down Arrow 3"/>
          <p:cNvSpPr/>
          <p:nvPr/>
        </p:nvSpPr>
        <p:spPr>
          <a:xfrm>
            <a:off x="4267200" y="1504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6600" y="2114550"/>
            <a:ext cx="24384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Gold &amp; Silver</a:t>
            </a:r>
            <a:endParaRPr lang="en-US" sz="2800" b="1" i="1" dirty="0" smtClean="0">
              <a:effectLst>
                <a:outerShdw blurRad="38100" dist="38100" dir="2700000" algn="tl">
                  <a:srgbClr val="000000">
                    <a:alpha val="43137"/>
                  </a:srgbClr>
                </a:outerShdw>
              </a:effectLst>
            </a:endParaRPr>
          </a:p>
        </p:txBody>
      </p:sp>
      <p:sp>
        <p:nvSpPr>
          <p:cNvPr id="6" name="Down Arrow 5"/>
          <p:cNvSpPr/>
          <p:nvPr/>
        </p:nvSpPr>
        <p:spPr>
          <a:xfrm>
            <a:off x="4267200" y="27241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3343930"/>
            <a:ext cx="10668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Coin</a:t>
            </a:r>
            <a:endParaRPr lang="en-US" sz="2800" b="1" i="1" dirty="0" smtClean="0">
              <a:effectLst>
                <a:outerShdw blurRad="38100" dist="38100" dir="2700000" algn="tl">
                  <a:srgbClr val="000000">
                    <a:alpha val="43137"/>
                  </a:srgbClr>
                </a:outerShdw>
              </a:effectLst>
            </a:endParaRPr>
          </a:p>
        </p:txBody>
      </p:sp>
      <p:sp>
        <p:nvSpPr>
          <p:cNvPr id="8" name="Down Arrow 7"/>
          <p:cNvSpPr/>
          <p:nvPr/>
        </p:nvSpPr>
        <p:spPr>
          <a:xfrm>
            <a:off x="4267200" y="39433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4563130"/>
            <a:ext cx="2133600"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rPr>
              <a:t>Bank Notes</a:t>
            </a:r>
            <a:endParaRPr lang="en-US" sz="28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early_coins.png"/>
          <p:cNvPicPr>
            <a:picLocks noChangeAspect="1"/>
          </p:cNvPicPr>
          <p:nvPr/>
        </p:nvPicPr>
        <p:blipFill>
          <a:blip r:embed="rId2"/>
          <a:stretch>
            <a:fillRect/>
          </a:stretch>
        </p:blipFill>
        <p:spPr>
          <a:xfrm>
            <a:off x="401955" y="1352550"/>
            <a:ext cx="2417445" cy="3240405"/>
          </a:xfrm>
          <a:prstGeom prst="rect">
            <a:avLst/>
          </a:prstGeom>
        </p:spPr>
      </p:pic>
      <p:sp>
        <p:nvSpPr>
          <p:cNvPr id="4" name="TextBox 3"/>
          <p:cNvSpPr txBox="1"/>
          <p:nvPr/>
        </p:nvSpPr>
        <p:spPr>
          <a:xfrm>
            <a:off x="2438400" y="1862137"/>
            <a:ext cx="6629400" cy="2462213"/>
          </a:xfrm>
          <a:prstGeom prst="rect">
            <a:avLst/>
          </a:prstGeom>
          <a:noFill/>
        </p:spPr>
        <p:txBody>
          <a:bodyPr wrap="square" rtlCol="0">
            <a:spAutoFit/>
          </a:bodyPr>
          <a:lstStyle/>
          <a:p>
            <a:pPr algn="ctr"/>
            <a:r>
              <a:rPr lang="en-US" sz="2800" b="1" dirty="0" smtClean="0"/>
              <a:t>Coins first appeared in ancient Lydia (Turkey) and China.</a:t>
            </a:r>
          </a:p>
          <a:p>
            <a:pPr algn="ctr"/>
            <a:endParaRPr lang="en-US" sz="1400" b="1" dirty="0" smtClean="0"/>
          </a:p>
          <a:p>
            <a:pPr algn="ctr"/>
            <a:r>
              <a:rPr lang="en-US" sz="2800" b="1" dirty="0" smtClean="0"/>
              <a:t>The earliest coins were punched,</a:t>
            </a:r>
          </a:p>
          <a:p>
            <a:pPr algn="ctr"/>
            <a:r>
              <a:rPr lang="en-US" sz="2800" b="1" dirty="0" smtClean="0"/>
              <a:t>later coins were stamped,</a:t>
            </a:r>
          </a:p>
          <a:p>
            <a:pPr algn="ctr"/>
            <a:r>
              <a:rPr lang="en-US" sz="2800" b="1" dirty="0" smtClean="0"/>
              <a:t>finally coins were minted.</a:t>
            </a:r>
            <a:endParaRPr lang="en-US" sz="28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438400" y="1047750"/>
            <a:ext cx="66294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coinage </a:t>
            </a:r>
            <a:r>
              <a:rPr lang="en-US" sz="2800" b="1" dirty="0" smtClean="0"/>
              <a:t>–</a:t>
            </a:r>
          </a:p>
          <a:p>
            <a:pPr algn="ctr"/>
            <a:r>
              <a:rPr lang="en-US" sz="2800" b="1" dirty="0" smtClean="0"/>
              <a:t>the process of fashioning monetary metal into standardized marked discs</a:t>
            </a:r>
            <a:endParaRPr lang="en-US" sz="2800" b="1" dirty="0" smtClean="0"/>
          </a:p>
          <a:p>
            <a:pPr algn="ctr"/>
            <a:endParaRPr lang="en-US" sz="1400" b="1" dirty="0" smtClean="0"/>
          </a:p>
          <a:p>
            <a:pPr algn="ctr"/>
            <a:r>
              <a:rPr lang="en-US" sz="2800" b="1" dirty="0" smtClean="0"/>
              <a:t>Merchants had to assess weight and quality when receiving payment.  </a:t>
            </a:r>
            <a:r>
              <a:rPr lang="en-US" sz="2800" b="1" dirty="0" smtClean="0"/>
              <a:t>They would mark a piece of assessed gold t</a:t>
            </a:r>
            <a:r>
              <a:rPr lang="en-US" sz="2800" b="1" dirty="0" smtClean="0"/>
              <a:t>o avoi</a:t>
            </a:r>
            <a:r>
              <a:rPr lang="en-US" sz="2800" b="1" dirty="0" smtClean="0"/>
              <a:t>d the cost of re-assessing upon payout.  Other traders would come to rely on the mark.</a:t>
            </a:r>
            <a:endParaRPr lang="en-US" sz="2800" b="1" dirty="0" smtClean="0"/>
          </a:p>
        </p:txBody>
      </p:sp>
      <p:pic>
        <p:nvPicPr>
          <p:cNvPr id="6" name="Picture 5" descr="gold_assay.png"/>
          <p:cNvPicPr>
            <a:picLocks noChangeAspect="1"/>
          </p:cNvPicPr>
          <p:nvPr/>
        </p:nvPicPr>
        <p:blipFill>
          <a:blip r:embed="rId2"/>
          <a:stretch>
            <a:fillRect/>
          </a:stretch>
        </p:blipFill>
        <p:spPr>
          <a:xfrm>
            <a:off x="152400" y="2038350"/>
            <a:ext cx="2253615" cy="202453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in_ox.png"/>
          <p:cNvPicPr>
            <a:picLocks noChangeAspect="1"/>
          </p:cNvPicPr>
          <p:nvPr/>
        </p:nvPicPr>
        <p:blipFill>
          <a:blip r:embed="rId2"/>
          <a:stretch>
            <a:fillRect/>
          </a:stretch>
        </p:blipFill>
        <p:spPr>
          <a:xfrm>
            <a:off x="533400" y="2114550"/>
            <a:ext cx="1771650" cy="1657350"/>
          </a:xfrm>
          <a:prstGeom prst="rect">
            <a:avLst/>
          </a:prstGeom>
        </p:spPr>
      </p:pic>
      <p:sp>
        <p:nvSpPr>
          <p:cNvPr id="5" name="TextBox 4"/>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endParaRPr lang="en-US" sz="4800" b="1" u="sng" dirty="0" smtClean="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438400" y="1428750"/>
            <a:ext cx="6629400" cy="2893100"/>
          </a:xfrm>
          <a:prstGeom prst="rect">
            <a:avLst/>
          </a:prstGeom>
          <a:noFill/>
        </p:spPr>
        <p:txBody>
          <a:bodyPr wrap="square" rtlCol="0">
            <a:spAutoFit/>
          </a:bodyPr>
          <a:lstStyle/>
          <a:p>
            <a:pPr algn="ctr"/>
            <a:r>
              <a:rPr lang="en-US" sz="2800" b="1" dirty="0" smtClean="0"/>
              <a:t>When metal commodity standard would replace another medium of exchange, often the old medium of exchange would be stamped on the coin.</a:t>
            </a:r>
          </a:p>
          <a:p>
            <a:pPr algn="ctr"/>
            <a:endParaRPr lang="en-US" sz="1400" b="1" dirty="0" smtClean="0"/>
          </a:p>
          <a:p>
            <a:pPr algn="ctr"/>
            <a:r>
              <a:rPr lang="en-US" sz="2800" b="1" dirty="0" smtClean="0"/>
              <a:t>Here an ox head is stamped on a coin replacing a cattle commodity standard.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4114800" y="913745"/>
            <a:ext cx="4953000" cy="3970318"/>
          </a:xfrm>
          <a:prstGeom prst="rect">
            <a:avLst/>
          </a:prstGeom>
          <a:noFill/>
        </p:spPr>
        <p:txBody>
          <a:bodyPr wrap="square" rtlCol="0">
            <a:spAutoFit/>
          </a:bodyPr>
          <a:lstStyle/>
          <a:p>
            <a:pPr algn="ctr"/>
            <a:r>
              <a:rPr lang="en-US" sz="2800" b="1" dirty="0" smtClean="0"/>
              <a:t>Private mints were common</a:t>
            </a:r>
          </a:p>
          <a:p>
            <a:pPr algn="ctr"/>
            <a:r>
              <a:rPr lang="en-US" sz="2800" b="1" dirty="0" smtClean="0"/>
              <a:t>around gold and silver mines.</a:t>
            </a:r>
          </a:p>
          <a:p>
            <a:pPr algn="ctr"/>
            <a:endParaRPr lang="en-US" sz="1400" b="1" dirty="0" smtClean="0"/>
          </a:p>
          <a:p>
            <a:pPr algn="ctr"/>
            <a:r>
              <a:rPr lang="en-US" sz="2800" b="1" dirty="0" smtClean="0"/>
              <a:t>Marketability of coins was</a:t>
            </a:r>
          </a:p>
          <a:p>
            <a:pPr algn="ctr"/>
            <a:r>
              <a:rPr lang="en-US" sz="2800" b="1" dirty="0" smtClean="0"/>
              <a:t>discontinuously greater than</a:t>
            </a:r>
          </a:p>
          <a:p>
            <a:pPr algn="ctr"/>
            <a:r>
              <a:rPr lang="en-US" sz="2800" b="1" dirty="0" smtClean="0"/>
              <a:t>marketability of </a:t>
            </a:r>
            <a:r>
              <a:rPr lang="en-US" sz="2800" b="1" dirty="0" err="1" smtClean="0"/>
              <a:t>unminted</a:t>
            </a:r>
            <a:r>
              <a:rPr lang="en-US" sz="2800" b="1" dirty="0" smtClean="0"/>
              <a:t> gold.</a:t>
            </a:r>
          </a:p>
          <a:p>
            <a:pPr algn="ctr"/>
            <a:endParaRPr lang="en-US" sz="1400" b="1" dirty="0" smtClean="0"/>
          </a:p>
          <a:p>
            <a:pPr algn="ctr"/>
            <a:r>
              <a:rPr lang="en-US" sz="2800" b="1" dirty="0" smtClean="0"/>
              <a:t>Marketability of </a:t>
            </a:r>
            <a:r>
              <a:rPr lang="en-US" sz="2800" b="1" dirty="0" smtClean="0"/>
              <a:t>money </a:t>
            </a:r>
            <a:r>
              <a:rPr lang="en-US" sz="2800" b="1" dirty="0" smtClean="0"/>
              <a:t>was</a:t>
            </a:r>
          </a:p>
          <a:p>
            <a:pPr algn="ctr"/>
            <a:r>
              <a:rPr lang="en-US" sz="2800" b="1" dirty="0" smtClean="0"/>
              <a:t>discontinuously greater than</a:t>
            </a:r>
          </a:p>
          <a:p>
            <a:pPr algn="ctr"/>
            <a:r>
              <a:rPr lang="en-US" sz="2800" b="1" dirty="0" smtClean="0"/>
              <a:t>that of other commodities.</a:t>
            </a:r>
            <a:endParaRPr lang="en-US" sz="2800" b="1" dirty="0" smtClean="0"/>
          </a:p>
        </p:txBody>
      </p:sp>
      <p:pic>
        <p:nvPicPr>
          <p:cNvPr id="6" name="Picture 5" descr="coin_carolina1.png"/>
          <p:cNvPicPr>
            <a:picLocks noChangeAspect="1"/>
          </p:cNvPicPr>
          <p:nvPr/>
        </p:nvPicPr>
        <p:blipFill>
          <a:blip r:embed="rId2"/>
          <a:stretch>
            <a:fillRect/>
          </a:stretch>
        </p:blipFill>
        <p:spPr>
          <a:xfrm>
            <a:off x="381000" y="895350"/>
            <a:ext cx="1619250" cy="1619250"/>
          </a:xfrm>
          <a:prstGeom prst="rect">
            <a:avLst/>
          </a:prstGeom>
        </p:spPr>
      </p:pic>
      <p:pic>
        <p:nvPicPr>
          <p:cNvPr id="7" name="Picture 6" descr="coin_carolina2.png"/>
          <p:cNvPicPr>
            <a:picLocks noChangeAspect="1"/>
          </p:cNvPicPr>
          <p:nvPr/>
        </p:nvPicPr>
        <p:blipFill>
          <a:blip r:embed="rId3"/>
          <a:stretch>
            <a:fillRect/>
          </a:stretch>
        </p:blipFill>
        <p:spPr>
          <a:xfrm>
            <a:off x="2286000" y="971550"/>
            <a:ext cx="1619250" cy="1619250"/>
          </a:xfrm>
          <a:prstGeom prst="rect">
            <a:avLst/>
          </a:prstGeom>
        </p:spPr>
      </p:pic>
      <p:pic>
        <p:nvPicPr>
          <p:cNvPr id="8" name="Picture 7" descr="coin_california1.png"/>
          <p:cNvPicPr>
            <a:picLocks noChangeAspect="1"/>
          </p:cNvPicPr>
          <p:nvPr/>
        </p:nvPicPr>
        <p:blipFill>
          <a:blip r:embed="rId4"/>
          <a:stretch>
            <a:fillRect/>
          </a:stretch>
        </p:blipFill>
        <p:spPr>
          <a:xfrm>
            <a:off x="152400" y="2800350"/>
            <a:ext cx="1885950" cy="1885950"/>
          </a:xfrm>
          <a:prstGeom prst="rect">
            <a:avLst/>
          </a:prstGeom>
        </p:spPr>
      </p:pic>
      <p:pic>
        <p:nvPicPr>
          <p:cNvPr id="9" name="Picture 8" descr="coin_california2.png"/>
          <p:cNvPicPr>
            <a:picLocks noChangeAspect="1"/>
          </p:cNvPicPr>
          <p:nvPr/>
        </p:nvPicPr>
        <p:blipFill>
          <a:blip r:embed="rId5"/>
          <a:stretch>
            <a:fillRect/>
          </a:stretch>
        </p:blipFill>
        <p:spPr>
          <a:xfrm>
            <a:off x="2133600" y="2724150"/>
            <a:ext cx="2000250" cy="20002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886200" y="971550"/>
            <a:ext cx="4953000" cy="3754874"/>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seigiorage</a:t>
            </a:r>
            <a:r>
              <a:rPr lang="en-US" sz="2800" b="1" i="1" dirty="0" smtClean="0">
                <a:effectLst>
                  <a:outerShdw blurRad="38100" dist="38100" dir="2700000" algn="tl">
                    <a:srgbClr val="000000">
                      <a:alpha val="43137"/>
                    </a:srgbClr>
                  </a:outerShdw>
                </a:effectLst>
              </a:rPr>
              <a:t> </a:t>
            </a:r>
            <a:r>
              <a:rPr lang="en-US" sz="2800" b="1" dirty="0" smtClean="0"/>
              <a:t>–</a:t>
            </a:r>
          </a:p>
          <a:p>
            <a:pPr algn="ctr"/>
            <a:r>
              <a:rPr lang="en-US" sz="2800" b="1" dirty="0" smtClean="0"/>
              <a:t>profit that results from producing coins</a:t>
            </a:r>
          </a:p>
          <a:p>
            <a:pPr algn="ctr"/>
            <a:r>
              <a:rPr lang="en-US" sz="2800" b="1" dirty="0" smtClean="0"/>
              <a:t>(difference between</a:t>
            </a:r>
          </a:p>
          <a:p>
            <a:pPr algn="ctr"/>
            <a:r>
              <a:rPr lang="en-US" sz="2800" b="1" dirty="0" smtClean="0"/>
              <a:t>face value and metal value) </a:t>
            </a:r>
          </a:p>
          <a:p>
            <a:pPr algn="ctr"/>
            <a:endParaRPr lang="en-US" sz="1400" b="1" dirty="0" smtClean="0"/>
          </a:p>
          <a:p>
            <a:pPr algn="ctr"/>
            <a:r>
              <a:rPr lang="en-US" sz="2800" b="1" dirty="0" smtClean="0"/>
              <a:t>Governments </a:t>
            </a:r>
            <a:r>
              <a:rPr lang="en-US" sz="2800" b="1" dirty="0" smtClean="0"/>
              <a:t>seized a</a:t>
            </a:r>
          </a:p>
          <a:p>
            <a:pPr algn="ctr"/>
            <a:r>
              <a:rPr lang="en-US" sz="2800" b="1" dirty="0" smtClean="0"/>
              <a:t>monopoly on mints to reap</a:t>
            </a:r>
          </a:p>
          <a:p>
            <a:pPr algn="ctr"/>
            <a:r>
              <a:rPr lang="en-US" sz="2800" b="1" dirty="0" err="1" smtClean="0"/>
              <a:t>seigniorage</a:t>
            </a:r>
            <a:r>
              <a:rPr lang="en-US" sz="2800" b="1" dirty="0" smtClean="0"/>
              <a:t> income</a:t>
            </a:r>
            <a:r>
              <a:rPr lang="en-US" sz="2800" b="1" dirty="0" smtClean="0"/>
              <a:t>.</a:t>
            </a:r>
            <a:endParaRPr lang="en-US" sz="2800" b="1" dirty="0" smtClean="0"/>
          </a:p>
        </p:txBody>
      </p:sp>
      <p:pic>
        <p:nvPicPr>
          <p:cNvPr id="4" name="Picture 3" descr="coin_royal.png"/>
          <p:cNvPicPr>
            <a:picLocks noChangeAspect="1"/>
          </p:cNvPicPr>
          <p:nvPr/>
        </p:nvPicPr>
        <p:blipFill>
          <a:blip r:embed="rId2"/>
          <a:stretch>
            <a:fillRect/>
          </a:stretch>
        </p:blipFill>
        <p:spPr>
          <a:xfrm>
            <a:off x="228600" y="742950"/>
            <a:ext cx="3981450" cy="4000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5146" y="133350"/>
            <a:ext cx="15664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Coins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495800" y="2724150"/>
            <a:ext cx="3505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Justifications</a:t>
            </a:r>
            <a:endParaRPr lang="en-US" sz="2800" b="1" u="sng" dirty="0" smtClean="0">
              <a:effectLst>
                <a:outerShdw blurRad="38100" dist="38100" dir="2700000" algn="tl">
                  <a:srgbClr val="000000">
                    <a:alpha val="43137"/>
                  </a:srgbClr>
                </a:outerShdw>
              </a:effectLst>
            </a:endParaRPr>
          </a:p>
          <a:p>
            <a:pPr>
              <a:buFont typeface="Arial" pitchFamily="34" charset="0"/>
              <a:buChar char="•"/>
            </a:pPr>
            <a:r>
              <a:rPr lang="en-US" sz="2800" b="1" dirty="0" smtClean="0"/>
              <a:t> </a:t>
            </a:r>
            <a:r>
              <a:rPr lang="en-US" sz="2800" b="1" dirty="0" err="1" smtClean="0"/>
              <a:t>seigniorage</a:t>
            </a:r>
            <a:endParaRPr lang="en-US" sz="2800" b="1" dirty="0" smtClean="0"/>
          </a:p>
          <a:p>
            <a:pPr>
              <a:buFont typeface="Arial" pitchFamily="34" charset="0"/>
              <a:buChar char="•"/>
            </a:pPr>
            <a:r>
              <a:rPr lang="en-US" sz="2800" b="1" dirty="0" smtClean="0"/>
              <a:t> </a:t>
            </a:r>
            <a:r>
              <a:rPr lang="en-US" sz="2800" b="1" dirty="0" smtClean="0"/>
              <a:t>propaganda</a:t>
            </a:r>
            <a:endParaRPr lang="en-US" sz="2800" b="1" dirty="0" smtClean="0"/>
          </a:p>
          <a:p>
            <a:pPr>
              <a:buFont typeface="Arial" pitchFamily="34" charset="0"/>
              <a:buChar char="•"/>
            </a:pPr>
            <a:r>
              <a:rPr lang="en-US" sz="2800" b="1" dirty="0" smtClean="0"/>
              <a:t> </a:t>
            </a:r>
            <a:r>
              <a:rPr lang="en-US" sz="2800" b="1" dirty="0" smtClean="0"/>
              <a:t>ending debasement</a:t>
            </a:r>
          </a:p>
        </p:txBody>
      </p:sp>
      <p:sp>
        <p:nvSpPr>
          <p:cNvPr id="4" name="TextBox 3"/>
          <p:cNvSpPr txBox="1"/>
          <p:nvPr/>
        </p:nvSpPr>
        <p:spPr>
          <a:xfrm>
            <a:off x="3657600" y="1047750"/>
            <a:ext cx="4953000" cy="1384995"/>
          </a:xfrm>
          <a:prstGeom prst="rect">
            <a:avLst/>
          </a:prstGeom>
          <a:noFill/>
        </p:spPr>
        <p:txBody>
          <a:bodyPr wrap="square" rtlCol="0">
            <a:spAutoFit/>
          </a:bodyPr>
          <a:lstStyle/>
          <a:p>
            <a:pPr algn="ctr"/>
            <a:r>
              <a:rPr lang="en-US" sz="2800" b="1" dirty="0" smtClean="0"/>
              <a:t>Government mint monopolies</a:t>
            </a:r>
          </a:p>
          <a:p>
            <a:pPr algn="ctr"/>
            <a:r>
              <a:rPr lang="en-US" sz="2800" b="1" dirty="0" smtClean="0"/>
              <a:t>had a number of public</a:t>
            </a:r>
          </a:p>
          <a:p>
            <a:pPr algn="ctr"/>
            <a:r>
              <a:rPr lang="en-US" sz="2800" b="1" dirty="0" smtClean="0"/>
              <a:t>interest justifications.</a:t>
            </a:r>
            <a:endParaRPr lang="en-US" sz="2800" b="1" dirty="0" smtClean="0"/>
          </a:p>
        </p:txBody>
      </p:sp>
      <p:pic>
        <p:nvPicPr>
          <p:cNvPr id="6" name="Picture 5" descr="coin_caesar.png"/>
          <p:cNvPicPr>
            <a:picLocks noChangeAspect="1"/>
          </p:cNvPicPr>
          <p:nvPr/>
        </p:nvPicPr>
        <p:blipFill>
          <a:blip r:embed="rId2"/>
          <a:stretch>
            <a:fillRect/>
          </a:stretch>
        </p:blipFill>
        <p:spPr>
          <a:xfrm>
            <a:off x="304800" y="1276350"/>
            <a:ext cx="3295650" cy="3124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7323" y="133350"/>
            <a:ext cx="55240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Created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886200" y="971550"/>
            <a:ext cx="4953000" cy="4185761"/>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outside money </a:t>
            </a:r>
            <a:r>
              <a:rPr lang="en-US" sz="2800" b="1" dirty="0" smtClean="0"/>
              <a:t>–</a:t>
            </a:r>
          </a:p>
          <a:p>
            <a:pPr algn="ctr"/>
            <a:r>
              <a:rPr lang="en-US" sz="2800" b="1" dirty="0" smtClean="0"/>
              <a:t>full-bodied coins and other</a:t>
            </a:r>
          </a:p>
          <a:p>
            <a:pPr algn="ctr"/>
            <a:r>
              <a:rPr lang="en-US" sz="2800" b="1" dirty="0" smtClean="0"/>
              <a:t>full-bodied commodity money</a:t>
            </a:r>
          </a:p>
          <a:p>
            <a:pPr algn="ctr"/>
            <a:r>
              <a:rPr lang="en-US" sz="2800" b="1" dirty="0" smtClean="0"/>
              <a:t>(asset for holder, not a</a:t>
            </a:r>
          </a:p>
          <a:p>
            <a:pPr algn="ctr"/>
            <a:r>
              <a:rPr lang="en-US" sz="2800" b="1" dirty="0" smtClean="0"/>
              <a:t>liability for someone else) </a:t>
            </a:r>
          </a:p>
          <a:p>
            <a:pPr algn="ctr"/>
            <a:endParaRPr lang="en-US" sz="1400" b="1" dirty="0" smtClean="0"/>
          </a:p>
          <a:p>
            <a:pPr algn="ctr"/>
            <a:r>
              <a:rPr lang="en-US" sz="2800" b="1" i="1" dirty="0" smtClean="0">
                <a:effectLst>
                  <a:outerShdw blurRad="38100" dist="38100" dir="2700000" algn="tl">
                    <a:srgbClr val="000000">
                      <a:alpha val="43137"/>
                    </a:srgbClr>
                  </a:outerShdw>
                </a:effectLst>
              </a:rPr>
              <a:t>inside </a:t>
            </a:r>
            <a:r>
              <a:rPr lang="en-US" sz="2800" b="1" i="1" dirty="0" smtClean="0">
                <a:effectLst>
                  <a:outerShdw blurRad="38100" dist="38100" dir="2700000" algn="tl">
                    <a:srgbClr val="000000">
                      <a:alpha val="43137"/>
                    </a:srgbClr>
                  </a:outerShdw>
                </a:effectLst>
              </a:rPr>
              <a:t>money </a:t>
            </a:r>
            <a:r>
              <a:rPr lang="en-US" sz="2800" b="1" dirty="0" smtClean="0"/>
              <a:t>–</a:t>
            </a:r>
          </a:p>
          <a:p>
            <a:pPr algn="ctr"/>
            <a:r>
              <a:rPr lang="en-US" sz="2800" b="1" dirty="0" smtClean="0"/>
              <a:t>bank issued money</a:t>
            </a:r>
          </a:p>
          <a:p>
            <a:pPr algn="ctr"/>
            <a:r>
              <a:rPr lang="en-US" sz="2800" b="1" dirty="0" smtClean="0"/>
              <a:t>(asset for holder, a</a:t>
            </a:r>
          </a:p>
          <a:p>
            <a:pPr algn="ctr"/>
            <a:r>
              <a:rPr lang="en-US" sz="2800" b="1" dirty="0" smtClean="0"/>
              <a:t>liability for issuing bank) </a:t>
            </a:r>
            <a:endParaRPr lang="en-US" sz="2800" b="1" dirty="0" smtClean="0"/>
          </a:p>
        </p:txBody>
      </p:sp>
      <p:pic>
        <p:nvPicPr>
          <p:cNvPr id="5" name="Picture 4" descr="money_inside.png"/>
          <p:cNvPicPr>
            <a:picLocks noChangeAspect="1"/>
          </p:cNvPicPr>
          <p:nvPr/>
        </p:nvPicPr>
        <p:blipFill>
          <a:blip r:embed="rId2"/>
          <a:stretch>
            <a:fillRect/>
          </a:stretch>
        </p:blipFill>
        <p:spPr>
          <a:xfrm>
            <a:off x="361950" y="1400175"/>
            <a:ext cx="3371850" cy="31527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7907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Invisible Hand</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733800" y="2051268"/>
            <a:ext cx="43434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a:t>
            </a:r>
            <a:r>
              <a:rPr lang="en-US" sz="2800" b="1" i="1" dirty="0" smtClean="0">
                <a:effectLst>
                  <a:outerShdw blurRad="38100" dist="38100" dir="2700000" algn="tl">
                    <a:srgbClr val="000000">
                      <a:alpha val="43137"/>
                    </a:srgbClr>
                  </a:outerShdw>
                </a:effectLst>
              </a:rPr>
              <a:t>nvisible hand </a:t>
            </a:r>
            <a:r>
              <a:rPr lang="en-US" sz="2800" b="1" dirty="0" smtClean="0"/>
              <a:t>–</a:t>
            </a:r>
            <a:endParaRPr lang="en-US" sz="2800" b="1" dirty="0" smtClean="0"/>
          </a:p>
          <a:p>
            <a:pPr algn="ctr"/>
            <a:r>
              <a:rPr lang="en-US" sz="2800" b="1" dirty="0" smtClean="0"/>
              <a:t>self-interest drives actors </a:t>
            </a:r>
            <a:r>
              <a:rPr lang="en-US" sz="2800" b="1" dirty="0" smtClean="0"/>
              <a:t>to</a:t>
            </a:r>
          </a:p>
          <a:p>
            <a:pPr algn="ctr"/>
            <a:r>
              <a:rPr lang="en-US" sz="2800" b="1" dirty="0" smtClean="0"/>
              <a:t>socially beneficial behavior</a:t>
            </a:r>
            <a:endParaRPr lang="en-US" sz="2800" b="1" dirty="0" smtClean="0"/>
          </a:p>
        </p:txBody>
      </p:sp>
      <p:pic>
        <p:nvPicPr>
          <p:cNvPr id="4" name="Picture 3" descr="invisible_hand.png"/>
          <p:cNvPicPr>
            <a:picLocks noChangeAspect="1"/>
          </p:cNvPicPr>
          <p:nvPr/>
        </p:nvPicPr>
        <p:blipFill>
          <a:blip r:embed="rId2"/>
          <a:stretch>
            <a:fillRect/>
          </a:stretch>
        </p:blipFill>
        <p:spPr>
          <a:xfrm>
            <a:off x="619125" y="819150"/>
            <a:ext cx="2352675" cy="4114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323" y="133350"/>
            <a:ext cx="55240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Created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971800" y="1165920"/>
            <a:ext cx="5943600" cy="3539430"/>
          </a:xfrm>
          <a:prstGeom prst="rect">
            <a:avLst/>
          </a:prstGeom>
          <a:noFill/>
        </p:spPr>
        <p:txBody>
          <a:bodyPr wrap="square" rtlCol="0">
            <a:spAutoFit/>
          </a:bodyPr>
          <a:lstStyle/>
          <a:p>
            <a:pPr algn="ctr"/>
            <a:r>
              <a:rPr lang="en-US" sz="2800" b="1" dirty="0" smtClean="0"/>
              <a:t>Banks began as money changers.</a:t>
            </a:r>
          </a:p>
          <a:p>
            <a:pPr algn="ctr"/>
            <a:endParaRPr lang="en-US" sz="2800" b="1" dirty="0" smtClean="0"/>
          </a:p>
          <a:p>
            <a:pPr algn="ctr"/>
            <a:r>
              <a:rPr lang="en-US" sz="2800" b="1" dirty="0" smtClean="0"/>
              <a:t>In medieval Italy money changers would convert foreign coin to local coin.  They became deposit </a:t>
            </a:r>
            <a:r>
              <a:rPr lang="en-US" sz="2800" b="1" dirty="0" smtClean="0"/>
              <a:t>takers because merchants found it easier to leave money with them “on account” than to lug money </a:t>
            </a:r>
            <a:r>
              <a:rPr lang="en-US" sz="2800" b="1" dirty="0" smtClean="0"/>
              <a:t>everywhere.</a:t>
            </a:r>
            <a:endParaRPr lang="en-US" sz="2800" b="1" dirty="0" smtClean="0"/>
          </a:p>
        </p:txBody>
      </p:sp>
      <p:pic>
        <p:nvPicPr>
          <p:cNvPr id="5" name="Picture 4" descr="coin_italian.png"/>
          <p:cNvPicPr>
            <a:picLocks noChangeAspect="1"/>
          </p:cNvPicPr>
          <p:nvPr/>
        </p:nvPicPr>
        <p:blipFill>
          <a:blip r:embed="rId2"/>
          <a:stretch>
            <a:fillRect/>
          </a:stretch>
        </p:blipFill>
        <p:spPr>
          <a:xfrm>
            <a:off x="438150" y="1666875"/>
            <a:ext cx="2533650" cy="25812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4"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4" name="Picture 5"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5" name="Picture 7" descr="barrow"/>
          <p:cNvPicPr>
            <a:picLocks noChangeAspect="1" noChangeArrowheads="1"/>
          </p:cNvPicPr>
          <p:nvPr/>
        </p:nvPicPr>
        <p:blipFill>
          <a:blip r:embed="rId4"/>
          <a:stretch>
            <a:fillRect/>
          </a:stretch>
        </p:blipFill>
        <p:spPr bwMode="auto">
          <a:xfrm rot="339328">
            <a:off x="4075198" y="3009900"/>
            <a:ext cx="1317454" cy="720725"/>
          </a:xfrm>
          <a:prstGeom prst="rect">
            <a:avLst/>
          </a:prstGeom>
          <a:noFill/>
          <a:ln w="9525">
            <a:noFill/>
            <a:miter lim="800000"/>
            <a:headEnd/>
            <a:tailEnd/>
          </a:ln>
        </p:spPr>
      </p:pic>
      <p:pic>
        <p:nvPicPr>
          <p:cNvPr id="6" name="Picture 8"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7" name="Line 9"/>
          <p:cNvSpPr>
            <a:spLocks noChangeShapeType="1"/>
          </p:cNvSpPr>
          <p:nvPr/>
        </p:nvSpPr>
        <p:spPr bwMode="auto">
          <a:xfrm flipV="1">
            <a:off x="2971800" y="2095500"/>
            <a:ext cx="3962400" cy="0"/>
          </a:xfrm>
          <a:prstGeom prst="line">
            <a:avLst/>
          </a:prstGeom>
          <a:noFill/>
          <a:ln w="9525">
            <a:solidFill>
              <a:schemeClr val="tx1"/>
            </a:solidFill>
            <a:round/>
            <a:headEnd/>
            <a:tailEnd type="triangle" w="lg" len="lg"/>
          </a:ln>
        </p:spPr>
        <p:txBody>
          <a:bodyPr/>
          <a:lstStyle/>
          <a:p>
            <a:endParaRPr lang="en-US"/>
          </a:p>
        </p:txBody>
      </p:sp>
      <p:sp>
        <p:nvSpPr>
          <p:cNvPr id="8" name="Line 10"/>
          <p:cNvSpPr>
            <a:spLocks noChangeShapeType="1"/>
          </p:cNvSpPr>
          <p:nvPr/>
        </p:nvSpPr>
        <p:spPr bwMode="auto">
          <a:xfrm flipH="1">
            <a:off x="3429000" y="2476500"/>
            <a:ext cx="3429000" cy="1676400"/>
          </a:xfrm>
          <a:prstGeom prst="line">
            <a:avLst/>
          </a:prstGeom>
          <a:noFill/>
          <a:ln w="9525">
            <a:solidFill>
              <a:schemeClr val="tx1"/>
            </a:solidFill>
            <a:round/>
            <a:headEnd/>
            <a:tailEnd type="triangle" w="lg" len="lg"/>
          </a:ln>
        </p:spPr>
        <p:txBody>
          <a:bodyPr/>
          <a:lstStyle/>
          <a:p>
            <a:endParaRPr lang="en-US"/>
          </a:p>
        </p:txBody>
      </p:sp>
      <p:pic>
        <p:nvPicPr>
          <p:cNvPr id="9" name="Picture 12" descr="barrow"/>
          <p:cNvPicPr>
            <a:picLocks noChangeAspect="1" noChangeArrowheads="1"/>
          </p:cNvPicPr>
          <p:nvPr/>
        </p:nvPicPr>
        <p:blipFill>
          <a:blip r:embed="rId6"/>
          <a:stretch>
            <a:fillRect/>
          </a:stretch>
        </p:blipFill>
        <p:spPr bwMode="auto">
          <a:xfrm rot="21105783">
            <a:off x="5783294" y="3619500"/>
            <a:ext cx="1254061" cy="720725"/>
          </a:xfrm>
          <a:prstGeom prst="rect">
            <a:avLst/>
          </a:prstGeom>
          <a:noFill/>
          <a:ln w="9525">
            <a:noFill/>
            <a:miter lim="800000"/>
            <a:headEnd/>
            <a:tailEnd/>
          </a:ln>
        </p:spPr>
      </p:pic>
      <p:pic>
        <p:nvPicPr>
          <p:cNvPr id="10" name="Picture 16" descr="MONEYBAG"/>
          <p:cNvPicPr>
            <a:picLocks noChangeAspect="1" noChangeArrowheads="1"/>
          </p:cNvPicPr>
          <p:nvPr/>
        </p:nvPicPr>
        <p:blipFill>
          <a:blip r:embed="rId7"/>
          <a:stretch>
            <a:fillRect/>
          </a:stretch>
        </p:blipFill>
        <p:spPr bwMode="auto">
          <a:xfrm>
            <a:off x="4419600" y="2724150"/>
            <a:ext cx="526472" cy="609600"/>
          </a:xfrm>
          <a:prstGeom prst="rect">
            <a:avLst/>
          </a:prstGeom>
          <a:noFill/>
          <a:ln w="9525">
            <a:noFill/>
            <a:miter lim="800000"/>
            <a:headEnd/>
            <a:tailEnd/>
          </a:ln>
        </p:spPr>
      </p:pic>
      <p:pic>
        <p:nvPicPr>
          <p:cNvPr id="11" name="Picture 18" descr="MONEYBAG"/>
          <p:cNvPicPr>
            <a:picLocks noChangeAspect="1" noChangeArrowheads="1"/>
          </p:cNvPicPr>
          <p:nvPr/>
        </p:nvPicPr>
        <p:blipFill>
          <a:blip r:embed="rId7"/>
          <a:stretch>
            <a:fillRect/>
          </a:stretch>
        </p:blipFill>
        <p:spPr bwMode="auto">
          <a:xfrm>
            <a:off x="6212032" y="3333750"/>
            <a:ext cx="493568" cy="571500"/>
          </a:xfrm>
          <a:prstGeom prst="rect">
            <a:avLst/>
          </a:prstGeom>
          <a:noFill/>
          <a:ln w="9525">
            <a:noFill/>
            <a:miter lim="800000"/>
            <a:headEnd/>
            <a:tailEnd/>
          </a:ln>
        </p:spPr>
      </p:pic>
      <p:sp>
        <p:nvSpPr>
          <p:cNvPr id="12" name="Line 11"/>
          <p:cNvSpPr>
            <a:spLocks noChangeShapeType="1"/>
          </p:cNvSpPr>
          <p:nvPr/>
        </p:nvSpPr>
        <p:spPr bwMode="auto">
          <a:xfrm flipV="1">
            <a:off x="3581400" y="2933700"/>
            <a:ext cx="3657600" cy="1524000"/>
          </a:xfrm>
          <a:prstGeom prst="line">
            <a:avLst/>
          </a:prstGeom>
          <a:noFill/>
          <a:ln w="9525">
            <a:solidFill>
              <a:schemeClr val="tx1"/>
            </a:solidFill>
            <a:round/>
            <a:headEnd/>
            <a:tailEnd type="triangle" w="lg" len="lg"/>
          </a:ln>
        </p:spPr>
        <p:txBody>
          <a:bodyPr/>
          <a:lstStyle/>
          <a:p>
            <a:endParaRPr lang="en-US"/>
          </a:p>
        </p:txBody>
      </p:sp>
      <p:sp>
        <p:nvSpPr>
          <p:cNvPr id="21" name="TextBox 20"/>
          <p:cNvSpPr txBox="1"/>
          <p:nvPr/>
        </p:nvSpPr>
        <p:spPr>
          <a:xfrm>
            <a:off x="3810000" y="4400550"/>
            <a:ext cx="5257800" cy="523220"/>
          </a:xfrm>
          <a:prstGeom prst="rect">
            <a:avLst/>
          </a:prstGeom>
          <a:noFill/>
        </p:spPr>
        <p:txBody>
          <a:bodyPr wrap="square" rtlCol="0">
            <a:spAutoFit/>
          </a:bodyPr>
          <a:lstStyle/>
          <a:p>
            <a:pPr algn="ctr"/>
            <a:r>
              <a:rPr lang="en-US" sz="2800" b="1" dirty="0" smtClean="0"/>
              <a:t>Wheel money from and to bank.</a:t>
            </a:r>
            <a:endParaRPr lang="en-US" sz="2800"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11" name="Picture 5"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12" name="Picture 6" descr="barrow"/>
          <p:cNvPicPr>
            <a:picLocks noChangeAspect="1" noChangeArrowheads="1"/>
          </p:cNvPicPr>
          <p:nvPr/>
        </p:nvPicPr>
        <p:blipFill>
          <a:blip r:embed="rId4"/>
          <a:stretch>
            <a:fillRect/>
          </a:stretch>
        </p:blipFill>
        <p:spPr bwMode="auto">
          <a:xfrm rot="21242137">
            <a:off x="7656598" y="3238500"/>
            <a:ext cx="1317454" cy="720725"/>
          </a:xfrm>
          <a:prstGeom prst="rect">
            <a:avLst/>
          </a:prstGeom>
          <a:noFill/>
          <a:ln w="9525">
            <a:noFill/>
            <a:miter lim="800000"/>
            <a:headEnd/>
            <a:tailEnd/>
          </a:ln>
        </p:spPr>
      </p:pic>
      <p:pic>
        <p:nvPicPr>
          <p:cNvPr id="13" name="Picture 7"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14" name="Line 8"/>
          <p:cNvSpPr>
            <a:spLocks noChangeShapeType="1"/>
          </p:cNvSpPr>
          <p:nvPr/>
        </p:nvSpPr>
        <p:spPr bwMode="auto">
          <a:xfrm flipV="1">
            <a:off x="2971800" y="2095500"/>
            <a:ext cx="3962400" cy="0"/>
          </a:xfrm>
          <a:prstGeom prst="line">
            <a:avLst/>
          </a:prstGeom>
          <a:noFill/>
          <a:ln w="9525">
            <a:solidFill>
              <a:schemeClr val="tx1"/>
            </a:solidFill>
            <a:round/>
            <a:headEnd/>
            <a:tailEnd type="triangle" w="lg" len="lg"/>
          </a:ln>
        </p:spPr>
        <p:txBody>
          <a:bodyPr/>
          <a:lstStyle/>
          <a:p>
            <a:endParaRPr lang="en-US"/>
          </a:p>
        </p:txBody>
      </p:sp>
      <p:sp>
        <p:nvSpPr>
          <p:cNvPr id="15" name="Line 13"/>
          <p:cNvSpPr>
            <a:spLocks noChangeShapeType="1"/>
          </p:cNvSpPr>
          <p:nvPr/>
        </p:nvSpPr>
        <p:spPr bwMode="auto">
          <a:xfrm flipV="1">
            <a:off x="3581400" y="2933700"/>
            <a:ext cx="3657600" cy="1524000"/>
          </a:xfrm>
          <a:prstGeom prst="line">
            <a:avLst/>
          </a:prstGeom>
          <a:noFill/>
          <a:ln w="9525">
            <a:solidFill>
              <a:schemeClr val="tx1"/>
            </a:solidFill>
            <a:round/>
            <a:headEnd/>
            <a:tailEnd type="triangle" w="lg" len="lg"/>
          </a:ln>
        </p:spPr>
        <p:txBody>
          <a:bodyPr/>
          <a:lstStyle/>
          <a:p>
            <a:endParaRPr lang="en-US"/>
          </a:p>
        </p:txBody>
      </p:sp>
      <p:sp>
        <p:nvSpPr>
          <p:cNvPr id="16" name="Oval 14"/>
          <p:cNvSpPr>
            <a:spLocks noChangeArrowheads="1"/>
          </p:cNvSpPr>
          <p:nvPr/>
        </p:nvSpPr>
        <p:spPr bwMode="auto">
          <a:xfrm>
            <a:off x="7696200" y="3009900"/>
            <a:ext cx="1143000" cy="1066800"/>
          </a:xfrm>
          <a:prstGeom prst="ellipse">
            <a:avLst/>
          </a:prstGeom>
          <a:noFill/>
          <a:ln w="57150">
            <a:solidFill>
              <a:srgbClr val="CC3300"/>
            </a:solidFill>
            <a:round/>
            <a:headEnd/>
            <a:tailEnd/>
          </a:ln>
        </p:spPr>
        <p:txBody>
          <a:bodyPr wrap="none" anchor="ctr"/>
          <a:lstStyle/>
          <a:p>
            <a:endParaRPr lang="en-US"/>
          </a:p>
        </p:txBody>
      </p:sp>
      <p:sp>
        <p:nvSpPr>
          <p:cNvPr id="17" name="Line 15"/>
          <p:cNvSpPr>
            <a:spLocks noChangeShapeType="1"/>
          </p:cNvSpPr>
          <p:nvPr/>
        </p:nvSpPr>
        <p:spPr bwMode="auto">
          <a:xfrm flipH="1">
            <a:off x="7848600" y="3162300"/>
            <a:ext cx="838200" cy="685800"/>
          </a:xfrm>
          <a:prstGeom prst="line">
            <a:avLst/>
          </a:prstGeom>
          <a:noFill/>
          <a:ln w="57150">
            <a:solidFill>
              <a:srgbClr val="CC3300"/>
            </a:solidFill>
            <a:round/>
            <a:headEnd/>
            <a:tailEnd/>
          </a:ln>
        </p:spPr>
        <p:txBody>
          <a:bodyPr/>
          <a:lstStyle/>
          <a:p>
            <a:endParaRPr lang="en-US"/>
          </a:p>
        </p:txBody>
      </p:sp>
      <p:sp>
        <p:nvSpPr>
          <p:cNvPr id="32" name="TextBox 31"/>
          <p:cNvSpPr txBox="1"/>
          <p:nvPr/>
        </p:nvSpPr>
        <p:spPr>
          <a:xfrm>
            <a:off x="4038600" y="4400550"/>
            <a:ext cx="4876800" cy="523220"/>
          </a:xfrm>
          <a:prstGeom prst="rect">
            <a:avLst/>
          </a:prstGeom>
          <a:noFill/>
        </p:spPr>
        <p:txBody>
          <a:bodyPr wrap="square" rtlCol="0">
            <a:spAutoFit/>
          </a:bodyPr>
          <a:lstStyle/>
          <a:p>
            <a:pPr algn="ctr"/>
            <a:r>
              <a:rPr lang="en-US" sz="2800" b="1" dirty="0" smtClean="0"/>
              <a:t>Do transaction at bank.</a:t>
            </a:r>
            <a:endParaRPr lang="en-US" sz="2800" b="1" dirty="0" smtClean="0"/>
          </a:p>
        </p:txBody>
      </p:sp>
      <p:sp>
        <p:nvSpPr>
          <p:cNvPr id="33" name="TextBox 32"/>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3" name="Picture 4"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4" name="Picture 5" descr="barrow"/>
          <p:cNvPicPr>
            <a:picLocks noChangeAspect="1" noChangeArrowheads="1"/>
          </p:cNvPicPr>
          <p:nvPr/>
        </p:nvPicPr>
        <p:blipFill>
          <a:blip r:embed="rId4"/>
          <a:stretch>
            <a:fillRect/>
          </a:stretch>
        </p:blipFill>
        <p:spPr bwMode="auto">
          <a:xfrm rot="21242137">
            <a:off x="7656598" y="3238500"/>
            <a:ext cx="1317454" cy="720725"/>
          </a:xfrm>
          <a:prstGeom prst="rect">
            <a:avLst/>
          </a:prstGeom>
          <a:noFill/>
          <a:ln w="9525">
            <a:noFill/>
            <a:miter lim="800000"/>
            <a:headEnd/>
            <a:tailEnd/>
          </a:ln>
        </p:spPr>
      </p:pic>
      <p:pic>
        <p:nvPicPr>
          <p:cNvPr id="5" name="Picture 6"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6" name="Line 7"/>
          <p:cNvSpPr>
            <a:spLocks noChangeShapeType="1"/>
          </p:cNvSpPr>
          <p:nvPr/>
        </p:nvSpPr>
        <p:spPr bwMode="auto">
          <a:xfrm>
            <a:off x="2819400" y="2171700"/>
            <a:ext cx="152400" cy="1371600"/>
          </a:xfrm>
          <a:prstGeom prst="line">
            <a:avLst/>
          </a:prstGeom>
          <a:noFill/>
          <a:ln w="9525">
            <a:solidFill>
              <a:schemeClr val="tx1"/>
            </a:solidFill>
            <a:round/>
            <a:headEnd/>
            <a:tailEnd type="triangle" w="lg" len="lg"/>
          </a:ln>
        </p:spPr>
        <p:txBody>
          <a:bodyPr/>
          <a:lstStyle/>
          <a:p>
            <a:endParaRPr lang="en-US"/>
          </a:p>
        </p:txBody>
      </p:sp>
      <p:sp>
        <p:nvSpPr>
          <p:cNvPr id="7" name="Line 8"/>
          <p:cNvSpPr>
            <a:spLocks noChangeShapeType="1"/>
          </p:cNvSpPr>
          <p:nvPr/>
        </p:nvSpPr>
        <p:spPr bwMode="auto">
          <a:xfrm flipV="1">
            <a:off x="3581400" y="2933700"/>
            <a:ext cx="3657600" cy="1524000"/>
          </a:xfrm>
          <a:prstGeom prst="line">
            <a:avLst/>
          </a:prstGeom>
          <a:noFill/>
          <a:ln w="9525">
            <a:solidFill>
              <a:schemeClr val="tx1"/>
            </a:solidFill>
            <a:round/>
            <a:headEnd/>
            <a:tailEnd type="triangle" w="lg" len="lg"/>
          </a:ln>
        </p:spPr>
        <p:txBody>
          <a:bodyPr/>
          <a:lstStyle/>
          <a:p>
            <a:endParaRPr lang="en-US"/>
          </a:p>
        </p:txBody>
      </p:sp>
      <p:sp>
        <p:nvSpPr>
          <p:cNvPr id="8" name="Oval 9"/>
          <p:cNvSpPr>
            <a:spLocks noChangeArrowheads="1"/>
          </p:cNvSpPr>
          <p:nvPr/>
        </p:nvSpPr>
        <p:spPr bwMode="auto">
          <a:xfrm>
            <a:off x="7696200" y="3009900"/>
            <a:ext cx="1143000" cy="1066800"/>
          </a:xfrm>
          <a:prstGeom prst="ellipse">
            <a:avLst/>
          </a:prstGeom>
          <a:noFill/>
          <a:ln w="57150">
            <a:solidFill>
              <a:srgbClr val="CC3300"/>
            </a:solidFill>
            <a:round/>
            <a:headEnd/>
            <a:tailEnd/>
          </a:ln>
        </p:spPr>
        <p:txBody>
          <a:bodyPr wrap="none" anchor="ctr"/>
          <a:lstStyle/>
          <a:p>
            <a:endParaRPr lang="en-US"/>
          </a:p>
        </p:txBody>
      </p:sp>
      <p:sp>
        <p:nvSpPr>
          <p:cNvPr id="9" name="Line 10"/>
          <p:cNvSpPr>
            <a:spLocks noChangeShapeType="1"/>
          </p:cNvSpPr>
          <p:nvPr/>
        </p:nvSpPr>
        <p:spPr bwMode="auto">
          <a:xfrm flipH="1">
            <a:off x="7848600" y="3162300"/>
            <a:ext cx="838200" cy="685800"/>
          </a:xfrm>
          <a:prstGeom prst="line">
            <a:avLst/>
          </a:prstGeom>
          <a:noFill/>
          <a:ln w="57150">
            <a:solidFill>
              <a:srgbClr val="CC3300"/>
            </a:solidFill>
            <a:round/>
            <a:headEnd/>
            <a:tailEnd/>
          </a:ln>
        </p:spPr>
        <p:txBody>
          <a:bodyPr/>
          <a:lstStyle/>
          <a:p>
            <a:endParaRPr lang="en-US"/>
          </a:p>
        </p:txBody>
      </p:sp>
      <p:pic>
        <p:nvPicPr>
          <p:cNvPr id="14" name="Picture 15" descr="cheque"/>
          <p:cNvPicPr>
            <a:picLocks noChangeAspect="1" noChangeArrowheads="1"/>
          </p:cNvPicPr>
          <p:nvPr/>
        </p:nvPicPr>
        <p:blipFill>
          <a:blip r:embed="rId6"/>
          <a:stretch>
            <a:fillRect/>
          </a:stretch>
        </p:blipFill>
        <p:spPr bwMode="auto">
          <a:xfrm>
            <a:off x="3133365" y="2476500"/>
            <a:ext cx="877019" cy="484188"/>
          </a:xfrm>
          <a:prstGeom prst="rect">
            <a:avLst/>
          </a:prstGeom>
          <a:noFill/>
          <a:ln w="9525">
            <a:noFill/>
            <a:miter lim="800000"/>
            <a:headEnd/>
            <a:tailEnd/>
          </a:ln>
        </p:spPr>
      </p:pic>
      <p:sp>
        <p:nvSpPr>
          <p:cNvPr id="17" name="TextBox 16"/>
          <p:cNvSpPr txBox="1"/>
          <p:nvPr/>
        </p:nvSpPr>
        <p:spPr>
          <a:xfrm>
            <a:off x="4038600" y="4400550"/>
            <a:ext cx="4876800" cy="523220"/>
          </a:xfrm>
          <a:prstGeom prst="rect">
            <a:avLst/>
          </a:prstGeom>
          <a:noFill/>
        </p:spPr>
        <p:txBody>
          <a:bodyPr wrap="square" rtlCol="0">
            <a:spAutoFit/>
          </a:bodyPr>
          <a:lstStyle/>
          <a:p>
            <a:pPr algn="ctr"/>
            <a:r>
              <a:rPr lang="en-US" sz="2800" b="1" dirty="0" smtClean="0"/>
              <a:t>Use a bank check.</a:t>
            </a:r>
            <a:endParaRPr lang="en-US" sz="2800" b="1" dirty="0" smtClean="0"/>
          </a:p>
        </p:txBody>
      </p:sp>
      <p:sp>
        <p:nvSpPr>
          <p:cNvPr id="18" name="TextBox 17"/>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lice2"/>
          <p:cNvPicPr>
            <a:picLocks noChangeAspect="1" noChangeArrowheads="1"/>
          </p:cNvPicPr>
          <p:nvPr/>
        </p:nvPicPr>
        <p:blipFill>
          <a:blip r:embed="rId2"/>
          <a:stretch>
            <a:fillRect/>
          </a:stretch>
        </p:blipFill>
        <p:spPr bwMode="auto">
          <a:xfrm>
            <a:off x="1524000" y="1292225"/>
            <a:ext cx="1247775" cy="1663700"/>
          </a:xfrm>
          <a:prstGeom prst="rect">
            <a:avLst/>
          </a:prstGeom>
          <a:noFill/>
          <a:ln w="9525">
            <a:noFill/>
            <a:miter lim="800000"/>
            <a:headEnd/>
            <a:tailEnd/>
          </a:ln>
        </p:spPr>
      </p:pic>
      <p:pic>
        <p:nvPicPr>
          <p:cNvPr id="3" name="Picture 4" descr="costas"/>
          <p:cNvPicPr>
            <a:picLocks noChangeAspect="1" noChangeArrowheads="1"/>
          </p:cNvPicPr>
          <p:nvPr/>
        </p:nvPicPr>
        <p:blipFill>
          <a:blip r:embed="rId3" cstate="print"/>
          <a:stretch>
            <a:fillRect/>
          </a:stretch>
        </p:blipFill>
        <p:spPr bwMode="auto">
          <a:xfrm>
            <a:off x="1979745" y="3390900"/>
            <a:ext cx="1050660" cy="1390650"/>
          </a:xfrm>
          <a:prstGeom prst="rect">
            <a:avLst/>
          </a:prstGeom>
          <a:noFill/>
          <a:ln w="9525">
            <a:noFill/>
            <a:miter lim="800000"/>
            <a:headEnd/>
            <a:tailEnd/>
          </a:ln>
        </p:spPr>
      </p:pic>
      <p:pic>
        <p:nvPicPr>
          <p:cNvPr id="4" name="Picture 5" descr="barrow"/>
          <p:cNvPicPr>
            <a:picLocks noChangeAspect="1" noChangeArrowheads="1"/>
          </p:cNvPicPr>
          <p:nvPr/>
        </p:nvPicPr>
        <p:blipFill>
          <a:blip r:embed="rId4"/>
          <a:stretch>
            <a:fillRect/>
          </a:stretch>
        </p:blipFill>
        <p:spPr bwMode="auto">
          <a:xfrm rot="21242137">
            <a:off x="7656598" y="3238500"/>
            <a:ext cx="1317454" cy="720725"/>
          </a:xfrm>
          <a:prstGeom prst="rect">
            <a:avLst/>
          </a:prstGeom>
          <a:noFill/>
          <a:ln w="9525">
            <a:noFill/>
            <a:miter lim="800000"/>
            <a:headEnd/>
            <a:tailEnd/>
          </a:ln>
        </p:spPr>
      </p:pic>
      <p:pic>
        <p:nvPicPr>
          <p:cNvPr id="5" name="Picture 6" descr="bankofscotland"/>
          <p:cNvPicPr>
            <a:picLocks noChangeAspect="1" noChangeArrowheads="1"/>
          </p:cNvPicPr>
          <p:nvPr/>
        </p:nvPicPr>
        <p:blipFill>
          <a:blip r:embed="rId5"/>
          <a:stretch>
            <a:fillRect/>
          </a:stretch>
        </p:blipFill>
        <p:spPr bwMode="auto">
          <a:xfrm>
            <a:off x="7010400" y="1337744"/>
            <a:ext cx="1376363" cy="1591712"/>
          </a:xfrm>
          <a:prstGeom prst="rect">
            <a:avLst/>
          </a:prstGeom>
          <a:noFill/>
          <a:ln w="9525">
            <a:noFill/>
            <a:miter lim="800000"/>
            <a:headEnd/>
            <a:tailEnd/>
          </a:ln>
        </p:spPr>
      </p:pic>
      <p:sp>
        <p:nvSpPr>
          <p:cNvPr id="8" name="Oval 9"/>
          <p:cNvSpPr>
            <a:spLocks noChangeArrowheads="1"/>
          </p:cNvSpPr>
          <p:nvPr/>
        </p:nvSpPr>
        <p:spPr bwMode="auto">
          <a:xfrm>
            <a:off x="7696200" y="3009900"/>
            <a:ext cx="1143000" cy="1066800"/>
          </a:xfrm>
          <a:prstGeom prst="ellipse">
            <a:avLst/>
          </a:prstGeom>
          <a:noFill/>
          <a:ln w="57150">
            <a:solidFill>
              <a:srgbClr val="CC3300"/>
            </a:solidFill>
            <a:round/>
            <a:headEnd/>
            <a:tailEnd/>
          </a:ln>
        </p:spPr>
        <p:txBody>
          <a:bodyPr wrap="none" anchor="ctr"/>
          <a:lstStyle/>
          <a:p>
            <a:endParaRPr lang="en-US"/>
          </a:p>
        </p:txBody>
      </p:sp>
      <p:sp>
        <p:nvSpPr>
          <p:cNvPr id="9" name="Line 10"/>
          <p:cNvSpPr>
            <a:spLocks noChangeShapeType="1"/>
          </p:cNvSpPr>
          <p:nvPr/>
        </p:nvSpPr>
        <p:spPr bwMode="auto">
          <a:xfrm flipH="1">
            <a:off x="7848600" y="3162300"/>
            <a:ext cx="838200" cy="685800"/>
          </a:xfrm>
          <a:prstGeom prst="line">
            <a:avLst/>
          </a:prstGeom>
          <a:noFill/>
          <a:ln w="57150">
            <a:solidFill>
              <a:srgbClr val="CC3300"/>
            </a:solidFill>
            <a:round/>
            <a:headEnd/>
            <a:tailEnd/>
          </a:ln>
        </p:spPr>
        <p:txBody>
          <a:bodyPr/>
          <a:lstStyle/>
          <a:p>
            <a:endParaRPr lang="en-US"/>
          </a:p>
        </p:txBody>
      </p:sp>
      <p:pic>
        <p:nvPicPr>
          <p:cNvPr id="10" name="Picture 15" descr="cheque"/>
          <p:cNvPicPr>
            <a:picLocks noChangeAspect="1" noChangeArrowheads="1"/>
          </p:cNvPicPr>
          <p:nvPr/>
        </p:nvPicPr>
        <p:blipFill>
          <a:blip r:embed="rId6"/>
          <a:stretch>
            <a:fillRect/>
          </a:stretch>
        </p:blipFill>
        <p:spPr bwMode="auto">
          <a:xfrm>
            <a:off x="2895600" y="1325562"/>
            <a:ext cx="877019" cy="484188"/>
          </a:xfrm>
          <a:prstGeom prst="rect">
            <a:avLst/>
          </a:prstGeom>
          <a:noFill/>
          <a:ln w="9525">
            <a:noFill/>
            <a:miter lim="800000"/>
            <a:headEnd/>
            <a:tailEnd/>
          </a:ln>
        </p:spPr>
      </p:pic>
      <p:sp>
        <p:nvSpPr>
          <p:cNvPr id="12" name="TextBox 11"/>
          <p:cNvSpPr txBox="1"/>
          <p:nvPr/>
        </p:nvSpPr>
        <p:spPr>
          <a:xfrm>
            <a:off x="4038600" y="4400550"/>
            <a:ext cx="4876800" cy="523220"/>
          </a:xfrm>
          <a:prstGeom prst="rect">
            <a:avLst/>
          </a:prstGeom>
          <a:noFill/>
        </p:spPr>
        <p:txBody>
          <a:bodyPr wrap="square" rtlCol="0">
            <a:spAutoFit/>
          </a:bodyPr>
          <a:lstStyle/>
          <a:p>
            <a:pPr algn="ctr"/>
            <a:r>
              <a:rPr lang="en-US" sz="2800" b="1" dirty="0" smtClean="0"/>
              <a:t>Electronic funds transfer.</a:t>
            </a:r>
            <a:endParaRPr lang="en-US" sz="2800" b="1" dirty="0" smtClean="0"/>
          </a:p>
        </p:txBody>
      </p:sp>
      <p:pic>
        <p:nvPicPr>
          <p:cNvPr id="20" name="Picture 19" descr="wavy_line.png"/>
          <p:cNvPicPr>
            <a:picLocks noChangeAspect="1"/>
          </p:cNvPicPr>
          <p:nvPr/>
        </p:nvPicPr>
        <p:blipFill>
          <a:blip r:embed="rId7"/>
          <a:stretch>
            <a:fillRect/>
          </a:stretch>
        </p:blipFill>
        <p:spPr>
          <a:xfrm>
            <a:off x="2952750" y="1885950"/>
            <a:ext cx="1771650" cy="457200"/>
          </a:xfrm>
          <a:prstGeom prst="rect">
            <a:avLst/>
          </a:prstGeom>
        </p:spPr>
      </p:pic>
      <p:pic>
        <p:nvPicPr>
          <p:cNvPr id="21" name="Picture 20" descr="wavy_line.png"/>
          <p:cNvPicPr>
            <a:picLocks noChangeAspect="1"/>
          </p:cNvPicPr>
          <p:nvPr/>
        </p:nvPicPr>
        <p:blipFill>
          <a:blip r:embed="rId7"/>
          <a:stretch>
            <a:fillRect/>
          </a:stretch>
        </p:blipFill>
        <p:spPr>
          <a:xfrm>
            <a:off x="4705350" y="1885950"/>
            <a:ext cx="1771650" cy="457200"/>
          </a:xfrm>
          <a:prstGeom prst="rect">
            <a:avLst/>
          </a:prstGeom>
        </p:spPr>
      </p:pic>
      <p:cxnSp>
        <p:nvCxnSpPr>
          <p:cNvPr id="23" name="Straight Arrow Connector 22"/>
          <p:cNvCxnSpPr/>
          <p:nvPr/>
        </p:nvCxnSpPr>
        <p:spPr>
          <a:xfrm>
            <a:off x="6477000" y="2112962"/>
            <a:ext cx="457200" cy="1588"/>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descr="credit_card_machine.png"/>
          <p:cNvPicPr>
            <a:picLocks noChangeAspect="1"/>
          </p:cNvPicPr>
          <p:nvPr/>
        </p:nvPicPr>
        <p:blipFill>
          <a:blip r:embed="rId8"/>
          <a:stretch>
            <a:fillRect/>
          </a:stretch>
        </p:blipFill>
        <p:spPr>
          <a:xfrm>
            <a:off x="2895600" y="2343150"/>
            <a:ext cx="971550" cy="800100"/>
          </a:xfrm>
          <a:prstGeom prst="rect">
            <a:avLst/>
          </a:prstGeom>
        </p:spPr>
      </p:pic>
      <p:sp>
        <p:nvSpPr>
          <p:cNvPr id="25" name="TextBox 24"/>
          <p:cNvSpPr txBox="1"/>
          <p:nvPr/>
        </p:nvSpPr>
        <p:spPr>
          <a:xfrm>
            <a:off x="1524000" y="133350"/>
            <a:ext cx="61101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Deposit Evolution</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165920"/>
            <a:ext cx="6477000" cy="3539430"/>
          </a:xfrm>
          <a:prstGeom prst="rect">
            <a:avLst/>
          </a:prstGeom>
          <a:noFill/>
        </p:spPr>
        <p:txBody>
          <a:bodyPr wrap="square" rtlCol="0">
            <a:spAutoFit/>
          </a:bodyPr>
          <a:lstStyle/>
          <a:p>
            <a:pPr algn="ctr"/>
            <a:r>
              <a:rPr lang="en-US" sz="2800" b="1" dirty="0" smtClean="0"/>
              <a:t>Banks would initially use checks payable to the bearer on demand.</a:t>
            </a:r>
          </a:p>
          <a:p>
            <a:pPr algn="ctr"/>
            <a:endParaRPr lang="en-US" sz="2800" b="1" dirty="0" smtClean="0"/>
          </a:p>
          <a:p>
            <a:pPr algn="ctr"/>
            <a:r>
              <a:rPr lang="en-US" sz="2800" b="1" dirty="0" smtClean="0"/>
              <a:t>But with checks you must trust</a:t>
            </a:r>
          </a:p>
          <a:p>
            <a:pPr algn="ctr"/>
            <a:r>
              <a:rPr lang="en-US" sz="2800" b="1" i="1" dirty="0" smtClean="0"/>
              <a:t>both</a:t>
            </a:r>
            <a:r>
              <a:rPr lang="en-US" sz="2800" b="1" dirty="0" smtClean="0"/>
              <a:t> the bank </a:t>
            </a:r>
            <a:r>
              <a:rPr lang="en-US" sz="2800" b="1" i="1" dirty="0" smtClean="0"/>
              <a:t>and</a:t>
            </a:r>
            <a:r>
              <a:rPr lang="en-US" sz="2800" b="1" dirty="0" smtClean="0"/>
              <a:t> the person</a:t>
            </a:r>
          </a:p>
          <a:p>
            <a:pPr algn="ctr"/>
            <a:r>
              <a:rPr lang="en-US" sz="2800" b="1" dirty="0" smtClean="0"/>
              <a:t>whose account will be drawn on.</a:t>
            </a:r>
          </a:p>
          <a:p>
            <a:pPr algn="ctr"/>
            <a:endParaRPr lang="en-US" sz="2800" b="1" dirty="0" smtClean="0"/>
          </a:p>
          <a:p>
            <a:pPr algn="ctr"/>
            <a:r>
              <a:rPr lang="en-US" sz="2800" b="1" dirty="0" smtClean="0"/>
              <a:t>Banknotes only require trust of the bank. </a:t>
            </a:r>
            <a:endParaRPr lang="en-US" sz="2800" b="1" dirty="0" smtClean="0"/>
          </a:p>
        </p:txBody>
      </p:sp>
      <p:pic>
        <p:nvPicPr>
          <p:cNvPr id="5" name="Picture 4" descr="banking.jpg"/>
          <p:cNvPicPr>
            <a:picLocks noChangeAspect="1"/>
          </p:cNvPicPr>
          <p:nvPr/>
        </p:nvPicPr>
        <p:blipFill>
          <a:blip r:embed="rId2"/>
          <a:stretch>
            <a:fillRect/>
          </a:stretch>
        </p:blipFill>
        <p:spPr>
          <a:xfrm>
            <a:off x="406400" y="1916430"/>
            <a:ext cx="2514600" cy="2103120"/>
          </a:xfrm>
          <a:prstGeom prst="rect">
            <a:avLst/>
          </a:prstGeom>
        </p:spPr>
      </p:pic>
      <p:sp>
        <p:nvSpPr>
          <p:cNvPr id="6" name="TextBox 5"/>
          <p:cNvSpPr txBox="1"/>
          <p:nvPr/>
        </p:nvSpPr>
        <p:spPr>
          <a:xfrm>
            <a:off x="291137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elfast"/>
          <p:cNvPicPr>
            <a:picLocks noChangeAspect="1" noChangeArrowheads="1"/>
          </p:cNvPicPr>
          <p:nvPr/>
        </p:nvPicPr>
        <p:blipFill>
          <a:blip r:embed="rId2"/>
          <a:srcRect/>
          <a:stretch>
            <a:fillRect/>
          </a:stretch>
        </p:blipFill>
        <p:spPr bwMode="auto">
          <a:xfrm>
            <a:off x="457200" y="1981200"/>
            <a:ext cx="3810000" cy="2038350"/>
          </a:xfrm>
          <a:prstGeom prst="rect">
            <a:avLst/>
          </a:prstGeom>
          <a:noFill/>
          <a:ln w="9525">
            <a:solidFill>
              <a:schemeClr val="tx1"/>
            </a:solidFill>
            <a:miter lim="800000"/>
            <a:headEnd/>
            <a:tailEnd/>
          </a:ln>
        </p:spPr>
      </p:pic>
      <p:sp>
        <p:nvSpPr>
          <p:cNvPr id="3" name="TextBox 2"/>
          <p:cNvSpPr txBox="1"/>
          <p:nvPr/>
        </p:nvSpPr>
        <p:spPr>
          <a:xfrm>
            <a:off x="2911373" y="133350"/>
            <a:ext cx="287982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Banknotes</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4191000" y="1123950"/>
            <a:ext cx="4876800" cy="3754874"/>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banknote </a:t>
            </a:r>
            <a:r>
              <a:rPr lang="en-US" sz="2800" b="1" dirty="0" smtClean="0"/>
              <a:t>–</a:t>
            </a:r>
          </a:p>
          <a:p>
            <a:pPr algn="ctr"/>
            <a:r>
              <a:rPr lang="en-US" sz="2800" b="1" dirty="0" smtClean="0"/>
              <a:t>bank-issued claims to</a:t>
            </a:r>
          </a:p>
          <a:p>
            <a:pPr algn="ctr"/>
            <a:r>
              <a:rPr lang="en-US" sz="2800" b="1" dirty="0" smtClean="0"/>
              <a:t>outside money not in any customer’s name, but redeemable to the bearer</a:t>
            </a:r>
          </a:p>
          <a:p>
            <a:pPr algn="ctr"/>
            <a:endParaRPr lang="en-US" sz="1400" b="1" dirty="0" smtClean="0"/>
          </a:p>
          <a:p>
            <a:pPr algn="ctr"/>
            <a:r>
              <a:rPr lang="en-US" sz="2800" b="1" dirty="0" smtClean="0"/>
              <a:t>Widespread use of</a:t>
            </a:r>
          </a:p>
          <a:p>
            <a:pPr algn="ctr"/>
            <a:r>
              <a:rPr lang="en-US" sz="2800" b="1" dirty="0" smtClean="0"/>
              <a:t>banknotes preceded</a:t>
            </a:r>
          </a:p>
          <a:p>
            <a:pPr algn="ctr"/>
            <a:r>
              <a:rPr lang="en-US" sz="2800" b="1" dirty="0" smtClean="0"/>
              <a:t>widespread use of checks.</a:t>
            </a:r>
            <a:endParaRPr lang="en-US" sz="28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895600" y="1123950"/>
            <a:ext cx="5334000" cy="1600438"/>
          </a:xfrm>
          <a:prstGeom prst="rect">
            <a:avLst/>
          </a:prstGeom>
          <a:noFill/>
        </p:spPr>
        <p:txBody>
          <a:bodyPr wrap="square" rtlCol="0">
            <a:spAutoFit/>
          </a:bodyPr>
          <a:lstStyle/>
          <a:p>
            <a:pPr algn="ctr"/>
            <a:r>
              <a:rPr lang="en-US" sz="2800" b="1" dirty="0" smtClean="0"/>
              <a:t>Why did banks accept</a:t>
            </a:r>
          </a:p>
          <a:p>
            <a:pPr algn="ctr"/>
            <a:r>
              <a:rPr lang="en-US" sz="2800" b="1" dirty="0" smtClean="0"/>
              <a:t>other banks’ notes at par?</a:t>
            </a:r>
          </a:p>
          <a:p>
            <a:pPr algn="ctr"/>
            <a:endParaRPr lang="en-US" sz="1400" b="1" dirty="0" smtClean="0"/>
          </a:p>
          <a:p>
            <a:pPr algn="ctr"/>
            <a:r>
              <a:rPr lang="en-US" sz="2800" b="1" i="1" dirty="0" smtClean="0">
                <a:effectLst>
                  <a:outerShdw blurRad="38100" dist="38100" dir="2700000" algn="tl">
                    <a:srgbClr val="000000">
                      <a:alpha val="43137"/>
                    </a:srgbClr>
                  </a:outerShdw>
                </a:effectLst>
              </a:rPr>
              <a:t>par </a:t>
            </a:r>
            <a:r>
              <a:rPr lang="en-US" sz="2800" b="1" dirty="0" smtClean="0"/>
              <a:t>– full value (no discount)</a:t>
            </a:r>
          </a:p>
        </p:txBody>
      </p:sp>
      <p:sp>
        <p:nvSpPr>
          <p:cNvPr id="4" name="TextBox 3"/>
          <p:cNvSpPr txBox="1"/>
          <p:nvPr/>
        </p:nvSpPr>
        <p:spPr>
          <a:xfrm>
            <a:off x="3505200" y="2952750"/>
            <a:ext cx="4648200" cy="1815882"/>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Par Acceptance</a:t>
            </a:r>
            <a:endParaRPr lang="en-US" sz="2800" b="1" u="sng" dirty="0" smtClean="0">
              <a:effectLst>
                <a:outerShdw blurRad="38100" dist="38100" dir="2700000" algn="tl">
                  <a:srgbClr val="000000">
                    <a:alpha val="43137"/>
                  </a:srgbClr>
                </a:outerShdw>
              </a:effectLst>
            </a:endParaRPr>
          </a:p>
          <a:p>
            <a:pPr>
              <a:buFont typeface="Arial" pitchFamily="34" charset="0"/>
              <a:buChar char="•"/>
            </a:pPr>
            <a:r>
              <a:rPr lang="en-US" sz="2800" b="1" dirty="0" smtClean="0"/>
              <a:t> </a:t>
            </a:r>
            <a:r>
              <a:rPr lang="en-US" sz="2800" b="1" dirty="0" smtClean="0"/>
              <a:t>banks as note-changers</a:t>
            </a:r>
          </a:p>
          <a:p>
            <a:pPr>
              <a:buFont typeface="Arial" pitchFamily="34" charset="0"/>
              <a:buChar char="•"/>
            </a:pPr>
            <a:r>
              <a:rPr lang="en-US" sz="2800" b="1" dirty="0" smtClean="0"/>
              <a:t> </a:t>
            </a:r>
            <a:r>
              <a:rPr lang="en-US" sz="2800" b="1" dirty="0" smtClean="0"/>
              <a:t>note </a:t>
            </a:r>
            <a:r>
              <a:rPr lang="en-US" sz="2800" b="1" dirty="0" err="1" smtClean="0"/>
              <a:t>deuling</a:t>
            </a:r>
            <a:endParaRPr lang="en-US" sz="2800" b="1" dirty="0" smtClean="0"/>
          </a:p>
          <a:p>
            <a:pPr>
              <a:buFont typeface="Arial" pitchFamily="34" charset="0"/>
              <a:buChar char="•"/>
            </a:pPr>
            <a:r>
              <a:rPr lang="en-US" sz="2800" b="1" dirty="0" smtClean="0"/>
              <a:t> </a:t>
            </a:r>
            <a:r>
              <a:rPr lang="en-US" sz="2800" b="1" dirty="0" smtClean="0"/>
              <a:t>mutual par acceptance pacts</a:t>
            </a:r>
          </a:p>
        </p:txBody>
      </p:sp>
      <p:pic>
        <p:nvPicPr>
          <p:cNvPr id="5" name="Picture 4"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uffolk"/>
          <p:cNvPicPr>
            <a:picLocks noChangeAspect="1" noChangeArrowheads="1"/>
          </p:cNvPicPr>
          <p:nvPr/>
        </p:nvPicPr>
        <p:blipFill>
          <a:blip r:embed="rId2"/>
          <a:srcRect/>
          <a:stretch>
            <a:fillRect/>
          </a:stretch>
        </p:blipFill>
        <p:spPr bwMode="auto">
          <a:xfrm>
            <a:off x="228600" y="1619250"/>
            <a:ext cx="3467100" cy="3086100"/>
          </a:xfrm>
          <a:prstGeom prst="rect">
            <a:avLst/>
          </a:prstGeom>
          <a:noFill/>
          <a:ln w="9525">
            <a:solidFill>
              <a:schemeClr val="tx1"/>
            </a:solidFill>
            <a:miter lim="800000"/>
            <a:headEnd/>
            <a:tailEnd/>
          </a:ln>
        </p:spPr>
      </p:pic>
      <p:sp>
        <p:nvSpPr>
          <p:cNvPr id="4" name="TextBox 3"/>
          <p:cNvSpPr txBox="1"/>
          <p:nvPr/>
        </p:nvSpPr>
        <p:spPr>
          <a:xfrm>
            <a:off x="3886200" y="1039832"/>
            <a:ext cx="5181600" cy="3970318"/>
          </a:xfrm>
          <a:prstGeom prst="rect">
            <a:avLst/>
          </a:prstGeom>
          <a:noFill/>
        </p:spPr>
        <p:txBody>
          <a:bodyPr wrap="square" rtlCol="0">
            <a:spAutoFit/>
          </a:bodyPr>
          <a:lstStyle/>
          <a:p>
            <a:pPr algn="ctr"/>
            <a:r>
              <a:rPr lang="en-US" sz="2800" b="1" dirty="0" smtClean="0"/>
              <a:t>Banks are more successful note-changers than non-banks because they can issue notes – and thus hold interest bearing assets instead of non-interest bearing assets.  Where transactions and redemption costs are exceeded by float profit, competition drives note-changing fees to zero.</a:t>
            </a:r>
            <a:endParaRPr lang="en-US" sz="2800" b="1" dirty="0" smtClean="0"/>
          </a:p>
        </p:txBody>
      </p:sp>
      <p:sp>
        <p:nvSpPr>
          <p:cNvPr id="5" name="TextBox 4"/>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nkofscotland2"/>
          <p:cNvPicPr>
            <a:picLocks noChangeAspect="1" noChangeArrowheads="1"/>
          </p:cNvPicPr>
          <p:nvPr/>
        </p:nvPicPr>
        <p:blipFill>
          <a:blip r:embed="rId2"/>
          <a:srcRect/>
          <a:stretch>
            <a:fillRect/>
          </a:stretch>
        </p:blipFill>
        <p:spPr bwMode="auto">
          <a:xfrm>
            <a:off x="990600" y="3105150"/>
            <a:ext cx="2590800" cy="1890713"/>
          </a:xfrm>
          <a:prstGeom prst="rect">
            <a:avLst/>
          </a:prstGeom>
          <a:noFill/>
          <a:ln w="9525">
            <a:solidFill>
              <a:schemeClr val="tx1"/>
            </a:solidFill>
            <a:miter lim="800000"/>
            <a:headEnd/>
            <a:tailEnd/>
          </a:ln>
        </p:spPr>
      </p:pic>
      <p:pic>
        <p:nvPicPr>
          <p:cNvPr id="3" name="Picture 5" descr="royalbank"/>
          <p:cNvPicPr>
            <a:picLocks noChangeAspect="1" noChangeArrowheads="1"/>
          </p:cNvPicPr>
          <p:nvPr/>
        </p:nvPicPr>
        <p:blipFill>
          <a:blip r:embed="rId3"/>
          <a:stretch>
            <a:fillRect/>
          </a:stretch>
        </p:blipFill>
        <p:spPr bwMode="auto">
          <a:xfrm>
            <a:off x="5565063" y="3028950"/>
            <a:ext cx="2433474" cy="1933575"/>
          </a:xfrm>
          <a:prstGeom prst="rect">
            <a:avLst/>
          </a:prstGeom>
          <a:noFill/>
          <a:ln w="9525">
            <a:noFill/>
            <a:miter lim="800000"/>
            <a:headEnd/>
            <a:tailEnd/>
          </a:ln>
        </p:spPr>
      </p:pic>
      <p:pic>
        <p:nvPicPr>
          <p:cNvPr id="4" name="Picture 8" descr="CrossedSwords"/>
          <p:cNvPicPr>
            <a:picLocks noChangeAspect="1" noChangeArrowheads="1"/>
          </p:cNvPicPr>
          <p:nvPr/>
        </p:nvPicPr>
        <p:blipFill>
          <a:blip r:embed="rId4"/>
          <a:stretch>
            <a:fillRect/>
          </a:stretch>
        </p:blipFill>
        <p:spPr bwMode="auto">
          <a:xfrm>
            <a:off x="3810000" y="3409950"/>
            <a:ext cx="1566863" cy="1566863"/>
          </a:xfrm>
          <a:prstGeom prst="rect">
            <a:avLst/>
          </a:prstGeom>
          <a:noFill/>
          <a:ln w="9525">
            <a:noFill/>
            <a:miter lim="800000"/>
            <a:headEnd/>
            <a:tailEnd/>
          </a:ln>
        </p:spPr>
      </p:pic>
      <p:sp>
        <p:nvSpPr>
          <p:cNvPr id="6" name="TextBox 5"/>
          <p:cNvSpPr txBox="1"/>
          <p:nvPr/>
        </p:nvSpPr>
        <p:spPr>
          <a:xfrm>
            <a:off x="304800" y="1039832"/>
            <a:ext cx="8763000" cy="1815882"/>
          </a:xfrm>
          <a:prstGeom prst="rect">
            <a:avLst/>
          </a:prstGeom>
          <a:noFill/>
        </p:spPr>
        <p:txBody>
          <a:bodyPr wrap="square" rtlCol="0">
            <a:spAutoFit/>
          </a:bodyPr>
          <a:lstStyle/>
          <a:p>
            <a:pPr algn="ctr"/>
            <a:r>
              <a:rPr lang="en-US" sz="2800" b="1" dirty="0" smtClean="0"/>
              <a:t>Banks would save notes and redeem a large quantity at once to embarrass the other bank.  This made them both hold a lot of reserves.  Cooperating with quicker redemption led to more profit.</a:t>
            </a:r>
            <a:endParaRPr lang="en-US" sz="2800" b="1" dirty="0" smtClean="0"/>
          </a:p>
        </p:txBody>
      </p:sp>
      <p:sp>
        <p:nvSpPr>
          <p:cNvPr id="7" name="TextBox 6"/>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039" y="133350"/>
            <a:ext cx="51459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Spontaneous Order</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2971800" y="1242120"/>
            <a:ext cx="5867400" cy="3539430"/>
          </a:xfrm>
          <a:prstGeom prst="rect">
            <a:avLst/>
          </a:prstGeom>
          <a:noFill/>
        </p:spPr>
        <p:txBody>
          <a:bodyPr wrap="square" rtlCol="0">
            <a:spAutoFit/>
          </a:bodyPr>
          <a:lstStyle/>
          <a:p>
            <a:pPr algn="ctr"/>
            <a:r>
              <a:rPr lang="en-US" sz="2800" b="1" dirty="0" smtClean="0"/>
              <a:t>Hayek was a modern Austrian</a:t>
            </a:r>
          </a:p>
          <a:p>
            <a:pPr algn="ctr"/>
            <a:r>
              <a:rPr lang="en-US" sz="2800" b="1" dirty="0" smtClean="0"/>
              <a:t>economist who won the Nobel prize.</a:t>
            </a:r>
          </a:p>
          <a:p>
            <a:pPr algn="ctr"/>
            <a:endParaRPr lang="en-US" sz="2800" b="1" dirty="0" smtClean="0"/>
          </a:p>
          <a:p>
            <a:pPr algn="ctr"/>
            <a:r>
              <a:rPr lang="en-US" sz="2800" b="1" dirty="0" smtClean="0"/>
              <a:t>“</a:t>
            </a:r>
            <a:r>
              <a:rPr lang="en-US" sz="2800" b="1" i="1" dirty="0" smtClean="0"/>
              <a:t>The </a:t>
            </a:r>
            <a:r>
              <a:rPr lang="en-US" sz="2800" b="1" i="1" dirty="0" smtClean="0"/>
              <a:t>curious task of </a:t>
            </a:r>
            <a:r>
              <a:rPr lang="en-US" sz="2800" b="1" i="1" dirty="0" smtClean="0"/>
              <a:t>economics</a:t>
            </a:r>
          </a:p>
          <a:p>
            <a:pPr algn="ctr"/>
            <a:r>
              <a:rPr lang="en-US" sz="2800" b="1" i="1" dirty="0" smtClean="0"/>
              <a:t>is </a:t>
            </a:r>
            <a:r>
              <a:rPr lang="en-US" sz="2800" b="1" i="1" dirty="0" smtClean="0"/>
              <a:t>to demonstrate to men how </a:t>
            </a:r>
            <a:r>
              <a:rPr lang="en-US" sz="2800" b="1" i="1" dirty="0" smtClean="0"/>
              <a:t>little</a:t>
            </a:r>
          </a:p>
          <a:p>
            <a:pPr algn="ctr"/>
            <a:r>
              <a:rPr lang="en-US" sz="2800" b="1" i="1" dirty="0" smtClean="0"/>
              <a:t>they </a:t>
            </a:r>
            <a:r>
              <a:rPr lang="en-US" sz="2800" b="1" i="1" dirty="0" smtClean="0"/>
              <a:t>really know about what they imagine they can design</a:t>
            </a:r>
            <a:r>
              <a:rPr lang="en-US" sz="2800" b="1" i="1" dirty="0" smtClean="0"/>
              <a:t>.</a:t>
            </a:r>
            <a:r>
              <a:rPr lang="en-US" sz="2800" b="1" dirty="0" smtClean="0"/>
              <a:t>”</a:t>
            </a:r>
          </a:p>
          <a:p>
            <a:pPr algn="ctr"/>
            <a:r>
              <a:rPr lang="en-US" sz="2800" b="1" dirty="0" smtClean="0"/>
              <a:t>– F.A. Hayek, </a:t>
            </a:r>
            <a:r>
              <a:rPr lang="en-US" sz="2800" b="1" i="1" dirty="0" smtClean="0"/>
              <a:t>The </a:t>
            </a:r>
            <a:r>
              <a:rPr lang="en-US" sz="2800" b="1" i="1" dirty="0" smtClean="0"/>
              <a:t>Fatal </a:t>
            </a:r>
            <a:r>
              <a:rPr lang="en-US" sz="2800" b="1" i="1" dirty="0" smtClean="0"/>
              <a:t>Conceit</a:t>
            </a:r>
            <a:endParaRPr lang="en-US" sz="2800" b="1" i="1" dirty="0" smtClean="0"/>
          </a:p>
        </p:txBody>
      </p:sp>
      <p:pic>
        <p:nvPicPr>
          <p:cNvPr id="4" name="Picture 3" descr="FvonHayek.jpg"/>
          <p:cNvPicPr>
            <a:picLocks noChangeAspect="1"/>
          </p:cNvPicPr>
          <p:nvPr/>
        </p:nvPicPr>
        <p:blipFill>
          <a:blip r:embed="rId2"/>
          <a:stretch>
            <a:fillRect/>
          </a:stretch>
        </p:blipFill>
        <p:spPr>
          <a:xfrm>
            <a:off x="252984" y="1352550"/>
            <a:ext cx="2414016" cy="316992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hake.png"/>
          <p:cNvPicPr>
            <a:picLocks noChangeAspect="1"/>
          </p:cNvPicPr>
          <p:nvPr/>
        </p:nvPicPr>
        <p:blipFill>
          <a:blip r:embed="rId2"/>
          <a:stretch>
            <a:fillRect/>
          </a:stretch>
        </p:blipFill>
        <p:spPr>
          <a:xfrm>
            <a:off x="450533" y="1885950"/>
            <a:ext cx="3740467" cy="2033587"/>
          </a:xfrm>
          <a:prstGeom prst="rect">
            <a:avLst/>
          </a:prstGeom>
        </p:spPr>
      </p:pic>
      <p:sp>
        <p:nvSpPr>
          <p:cNvPr id="4" name="TextBox 3"/>
          <p:cNvSpPr txBox="1"/>
          <p:nvPr/>
        </p:nvSpPr>
        <p:spPr>
          <a:xfrm>
            <a:off x="4343400" y="1494294"/>
            <a:ext cx="4648200" cy="2677656"/>
          </a:xfrm>
          <a:prstGeom prst="rect">
            <a:avLst/>
          </a:prstGeom>
          <a:noFill/>
        </p:spPr>
        <p:txBody>
          <a:bodyPr wrap="square" rtlCol="0">
            <a:spAutoFit/>
          </a:bodyPr>
          <a:lstStyle/>
          <a:p>
            <a:pPr algn="ctr"/>
            <a:r>
              <a:rPr lang="en-US" sz="2800" b="1" dirty="0" smtClean="0"/>
              <a:t>Banks that accept other banks’ notes at par improve circulation of both notes.  Thus wise profit seeking banks will enter into bilateral par acceptance agreements.</a:t>
            </a:r>
            <a:endParaRPr lang="en-US" sz="2800" b="1" dirty="0" smtClean="0"/>
          </a:p>
        </p:txBody>
      </p:sp>
      <p:sp>
        <p:nvSpPr>
          <p:cNvPr id="5" name="TextBox 4"/>
          <p:cNvSpPr txBox="1"/>
          <p:nvPr/>
        </p:nvSpPr>
        <p:spPr>
          <a:xfrm>
            <a:off x="2682280" y="133350"/>
            <a:ext cx="409952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Par Acceptance</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4" descr="alice2"/>
          <p:cNvPicPr>
            <a:picLocks noChangeAspect="1" noChangeArrowheads="1"/>
          </p:cNvPicPr>
          <p:nvPr/>
        </p:nvPicPr>
        <p:blipFill>
          <a:blip r:embed="rId2" cstate="print"/>
          <a:stretch>
            <a:fillRect/>
          </a:stretch>
        </p:blipFill>
        <p:spPr bwMode="auto">
          <a:xfrm>
            <a:off x="2743200" y="1352550"/>
            <a:ext cx="857250" cy="1143000"/>
          </a:xfrm>
          <a:prstGeom prst="rect">
            <a:avLst/>
          </a:prstGeom>
          <a:noFill/>
          <a:ln w="9525">
            <a:noFill/>
            <a:miter lim="800000"/>
            <a:headEnd/>
            <a:tailEnd/>
          </a:ln>
        </p:spPr>
      </p:pic>
      <p:pic>
        <p:nvPicPr>
          <p:cNvPr id="4" name="Picture 5" descr="costas"/>
          <p:cNvPicPr>
            <a:picLocks noChangeAspect="1" noChangeArrowheads="1"/>
          </p:cNvPicPr>
          <p:nvPr/>
        </p:nvPicPr>
        <p:blipFill>
          <a:blip r:embed="rId3" cstate="print"/>
          <a:stretch>
            <a:fillRect/>
          </a:stretch>
        </p:blipFill>
        <p:spPr bwMode="auto">
          <a:xfrm>
            <a:off x="5410200" y="2647950"/>
            <a:ext cx="694063" cy="919016"/>
          </a:xfrm>
          <a:prstGeom prst="rect">
            <a:avLst/>
          </a:prstGeom>
          <a:noFill/>
          <a:ln w="9525">
            <a:noFill/>
            <a:miter lim="800000"/>
            <a:headEnd/>
            <a:tailEnd/>
          </a:ln>
        </p:spPr>
      </p:pic>
      <p:pic>
        <p:nvPicPr>
          <p:cNvPr id="5" name="Picture 7" descr="barrow"/>
          <p:cNvPicPr>
            <a:picLocks noChangeAspect="1" noChangeArrowheads="1"/>
          </p:cNvPicPr>
          <p:nvPr/>
        </p:nvPicPr>
        <p:blipFill>
          <a:blip r:embed="rId4"/>
          <a:stretch>
            <a:fillRect/>
          </a:stretch>
        </p:blipFill>
        <p:spPr bwMode="auto">
          <a:xfrm rot="339328">
            <a:off x="4075198" y="3009900"/>
            <a:ext cx="1317454" cy="720725"/>
          </a:xfrm>
          <a:prstGeom prst="rect">
            <a:avLst/>
          </a:prstGeom>
          <a:noFill/>
          <a:ln w="9525">
            <a:noFill/>
            <a:miter lim="800000"/>
            <a:headEnd/>
            <a:tailEnd/>
          </a:ln>
        </p:spPr>
      </p:pic>
      <p:pic>
        <p:nvPicPr>
          <p:cNvPr id="6" name="Picture 8" descr="bankofscotland"/>
          <p:cNvPicPr>
            <a:picLocks noChangeAspect="1" noChangeArrowheads="1"/>
          </p:cNvPicPr>
          <p:nvPr/>
        </p:nvPicPr>
        <p:blipFill>
          <a:blip r:embed="rId5"/>
          <a:stretch>
            <a:fillRect/>
          </a:stretch>
        </p:blipFill>
        <p:spPr bwMode="auto">
          <a:xfrm>
            <a:off x="7543800" y="2190750"/>
            <a:ext cx="1376363" cy="1591712"/>
          </a:xfrm>
          <a:prstGeom prst="rect">
            <a:avLst/>
          </a:prstGeom>
          <a:noFill/>
          <a:ln w="9525">
            <a:noFill/>
            <a:miter lim="800000"/>
            <a:headEnd/>
            <a:tailEnd/>
          </a:ln>
        </p:spPr>
      </p:pic>
      <p:sp>
        <p:nvSpPr>
          <p:cNvPr id="7" name="Line 9"/>
          <p:cNvSpPr>
            <a:spLocks noChangeShapeType="1"/>
          </p:cNvSpPr>
          <p:nvPr/>
        </p:nvSpPr>
        <p:spPr bwMode="auto">
          <a:xfrm flipV="1">
            <a:off x="1752600" y="2571750"/>
            <a:ext cx="5715000" cy="0"/>
          </a:xfrm>
          <a:prstGeom prst="line">
            <a:avLst/>
          </a:prstGeom>
          <a:noFill/>
          <a:ln w="9525">
            <a:solidFill>
              <a:schemeClr val="tx1"/>
            </a:solidFill>
            <a:round/>
            <a:headEnd/>
            <a:tailEnd type="triangle" w="lg" len="lg"/>
          </a:ln>
        </p:spPr>
        <p:txBody>
          <a:bodyPr/>
          <a:lstStyle/>
          <a:p>
            <a:endParaRPr lang="en-US"/>
          </a:p>
        </p:txBody>
      </p:sp>
      <p:pic>
        <p:nvPicPr>
          <p:cNvPr id="9" name="Picture 12" descr="barrow"/>
          <p:cNvPicPr>
            <a:picLocks noChangeAspect="1" noChangeArrowheads="1"/>
          </p:cNvPicPr>
          <p:nvPr/>
        </p:nvPicPr>
        <p:blipFill>
          <a:blip r:embed="rId6"/>
          <a:stretch>
            <a:fillRect/>
          </a:stretch>
        </p:blipFill>
        <p:spPr bwMode="auto">
          <a:xfrm rot="21105783">
            <a:off x="3626560" y="1841109"/>
            <a:ext cx="1254061" cy="720725"/>
          </a:xfrm>
          <a:prstGeom prst="rect">
            <a:avLst/>
          </a:prstGeom>
          <a:noFill/>
          <a:ln w="9525">
            <a:noFill/>
            <a:miter lim="800000"/>
            <a:headEnd/>
            <a:tailEnd/>
          </a:ln>
        </p:spPr>
      </p:pic>
      <p:pic>
        <p:nvPicPr>
          <p:cNvPr id="10" name="Picture 16" descr="MONEYBAG"/>
          <p:cNvPicPr>
            <a:picLocks noChangeAspect="1" noChangeArrowheads="1"/>
          </p:cNvPicPr>
          <p:nvPr/>
        </p:nvPicPr>
        <p:blipFill>
          <a:blip r:embed="rId7"/>
          <a:stretch>
            <a:fillRect/>
          </a:stretch>
        </p:blipFill>
        <p:spPr bwMode="auto">
          <a:xfrm>
            <a:off x="4419600" y="2724150"/>
            <a:ext cx="526472" cy="609600"/>
          </a:xfrm>
          <a:prstGeom prst="rect">
            <a:avLst/>
          </a:prstGeom>
          <a:noFill/>
          <a:ln w="9525">
            <a:noFill/>
            <a:miter lim="800000"/>
            <a:headEnd/>
            <a:tailEnd/>
          </a:ln>
        </p:spPr>
      </p:pic>
      <p:pic>
        <p:nvPicPr>
          <p:cNvPr id="11" name="Picture 18" descr="MONEYBAG"/>
          <p:cNvPicPr>
            <a:picLocks noChangeAspect="1" noChangeArrowheads="1"/>
          </p:cNvPicPr>
          <p:nvPr/>
        </p:nvPicPr>
        <p:blipFill>
          <a:blip r:embed="rId7"/>
          <a:stretch>
            <a:fillRect/>
          </a:stretch>
        </p:blipFill>
        <p:spPr bwMode="auto">
          <a:xfrm>
            <a:off x="4055298" y="1555359"/>
            <a:ext cx="493568" cy="571500"/>
          </a:xfrm>
          <a:prstGeom prst="rect">
            <a:avLst/>
          </a:prstGeom>
          <a:noFill/>
          <a:ln w="9525">
            <a:noFill/>
            <a:miter lim="800000"/>
            <a:headEnd/>
            <a:tailEnd/>
          </a:ln>
        </p:spPr>
      </p:pic>
      <p:sp>
        <p:nvSpPr>
          <p:cNvPr id="13" name="TextBox 12"/>
          <p:cNvSpPr txBox="1"/>
          <p:nvPr/>
        </p:nvSpPr>
        <p:spPr>
          <a:xfrm>
            <a:off x="457200" y="4248150"/>
            <a:ext cx="8001000" cy="523220"/>
          </a:xfrm>
          <a:prstGeom prst="rect">
            <a:avLst/>
          </a:prstGeom>
          <a:noFill/>
        </p:spPr>
        <p:txBody>
          <a:bodyPr wrap="square" rtlCol="0">
            <a:spAutoFit/>
          </a:bodyPr>
          <a:lstStyle/>
          <a:p>
            <a:pPr algn="ctr"/>
            <a:r>
              <a:rPr lang="en-US" sz="2800" b="1" dirty="0" smtClean="0"/>
              <a:t>Banks had note-porters redeem other banks’ notes.</a:t>
            </a:r>
            <a:endParaRPr lang="en-US" sz="2800" b="1" dirty="0" smtClean="0"/>
          </a:p>
        </p:txBody>
      </p:sp>
      <p:pic>
        <p:nvPicPr>
          <p:cNvPr id="14" name="Picture 8" descr="bankofscotland"/>
          <p:cNvPicPr>
            <a:picLocks noChangeAspect="1" noChangeArrowheads="1"/>
          </p:cNvPicPr>
          <p:nvPr/>
        </p:nvPicPr>
        <p:blipFill>
          <a:blip r:embed="rId5"/>
          <a:stretch>
            <a:fillRect/>
          </a:stretch>
        </p:blipFill>
        <p:spPr bwMode="auto">
          <a:xfrm>
            <a:off x="228600" y="2199238"/>
            <a:ext cx="1376363" cy="1591712"/>
          </a:xfrm>
          <a:prstGeom prst="rect">
            <a:avLst/>
          </a:prstGeom>
          <a:noFill/>
          <a:ln w="9525">
            <a:noFill/>
            <a:miter lim="800000"/>
            <a:headEnd/>
            <a:tailEnd/>
          </a:ln>
        </p:spPr>
      </p:pic>
      <p:sp>
        <p:nvSpPr>
          <p:cNvPr id="15" name="Line 9"/>
          <p:cNvSpPr>
            <a:spLocks noChangeShapeType="1"/>
          </p:cNvSpPr>
          <p:nvPr/>
        </p:nvSpPr>
        <p:spPr bwMode="auto">
          <a:xfrm flipH="1" flipV="1">
            <a:off x="1752600" y="3638550"/>
            <a:ext cx="5715000" cy="0"/>
          </a:xfrm>
          <a:prstGeom prst="line">
            <a:avLst/>
          </a:prstGeom>
          <a:noFill/>
          <a:ln w="952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4" descr="alice2"/>
          <p:cNvPicPr>
            <a:picLocks noChangeAspect="1" noChangeArrowheads="1"/>
          </p:cNvPicPr>
          <p:nvPr/>
        </p:nvPicPr>
        <p:blipFill>
          <a:blip r:embed="rId2" cstate="print"/>
          <a:stretch>
            <a:fillRect/>
          </a:stretch>
        </p:blipFill>
        <p:spPr bwMode="auto">
          <a:xfrm>
            <a:off x="1779819" y="1352550"/>
            <a:ext cx="857250" cy="1143000"/>
          </a:xfrm>
          <a:prstGeom prst="rect">
            <a:avLst/>
          </a:prstGeom>
          <a:noFill/>
          <a:ln w="9525">
            <a:noFill/>
            <a:miter lim="800000"/>
            <a:headEnd/>
            <a:tailEnd/>
          </a:ln>
        </p:spPr>
      </p:pic>
      <p:pic>
        <p:nvPicPr>
          <p:cNvPr id="4" name="Picture 5" descr="costas"/>
          <p:cNvPicPr>
            <a:picLocks noChangeAspect="1" noChangeArrowheads="1"/>
          </p:cNvPicPr>
          <p:nvPr/>
        </p:nvPicPr>
        <p:blipFill>
          <a:blip r:embed="rId3" cstate="print"/>
          <a:stretch>
            <a:fillRect/>
          </a:stretch>
        </p:blipFill>
        <p:spPr bwMode="auto">
          <a:xfrm>
            <a:off x="6548909" y="2647950"/>
            <a:ext cx="694063" cy="919016"/>
          </a:xfrm>
          <a:prstGeom prst="rect">
            <a:avLst/>
          </a:prstGeom>
          <a:noFill/>
          <a:ln w="9525">
            <a:noFill/>
            <a:miter lim="800000"/>
            <a:headEnd/>
            <a:tailEnd/>
          </a:ln>
        </p:spPr>
      </p:pic>
      <p:pic>
        <p:nvPicPr>
          <p:cNvPr id="5" name="Picture 7" descr="barrow"/>
          <p:cNvPicPr>
            <a:picLocks noChangeAspect="1" noChangeArrowheads="1"/>
          </p:cNvPicPr>
          <p:nvPr/>
        </p:nvPicPr>
        <p:blipFill>
          <a:blip r:embed="rId4"/>
          <a:stretch>
            <a:fillRect/>
          </a:stretch>
        </p:blipFill>
        <p:spPr bwMode="auto">
          <a:xfrm rot="339328">
            <a:off x="5213907" y="3009900"/>
            <a:ext cx="1317454" cy="720725"/>
          </a:xfrm>
          <a:prstGeom prst="rect">
            <a:avLst/>
          </a:prstGeom>
          <a:noFill/>
          <a:ln w="9525">
            <a:noFill/>
            <a:miter lim="800000"/>
            <a:headEnd/>
            <a:tailEnd/>
          </a:ln>
        </p:spPr>
      </p:pic>
      <p:pic>
        <p:nvPicPr>
          <p:cNvPr id="6" name="Picture 8" descr="bankofscotland"/>
          <p:cNvPicPr>
            <a:picLocks noChangeAspect="1" noChangeArrowheads="1"/>
          </p:cNvPicPr>
          <p:nvPr/>
        </p:nvPicPr>
        <p:blipFill>
          <a:blip r:embed="rId5"/>
          <a:stretch>
            <a:fillRect/>
          </a:stretch>
        </p:blipFill>
        <p:spPr bwMode="auto">
          <a:xfrm>
            <a:off x="7543800" y="2190750"/>
            <a:ext cx="1376363" cy="1591712"/>
          </a:xfrm>
          <a:prstGeom prst="rect">
            <a:avLst/>
          </a:prstGeom>
          <a:noFill/>
          <a:ln w="9525">
            <a:noFill/>
            <a:miter lim="800000"/>
            <a:headEnd/>
            <a:tailEnd/>
          </a:ln>
        </p:spPr>
      </p:pic>
      <p:sp>
        <p:nvSpPr>
          <p:cNvPr id="7" name="Line 9"/>
          <p:cNvSpPr>
            <a:spLocks noChangeShapeType="1"/>
          </p:cNvSpPr>
          <p:nvPr/>
        </p:nvSpPr>
        <p:spPr bwMode="auto">
          <a:xfrm flipV="1">
            <a:off x="1752600" y="2571750"/>
            <a:ext cx="2209800" cy="0"/>
          </a:xfrm>
          <a:prstGeom prst="line">
            <a:avLst/>
          </a:prstGeom>
          <a:noFill/>
          <a:ln w="9525">
            <a:solidFill>
              <a:schemeClr val="tx1"/>
            </a:solidFill>
            <a:round/>
            <a:headEnd/>
            <a:tailEnd type="triangle" w="lg" len="lg"/>
          </a:ln>
        </p:spPr>
        <p:txBody>
          <a:bodyPr/>
          <a:lstStyle/>
          <a:p>
            <a:endParaRPr lang="en-US"/>
          </a:p>
        </p:txBody>
      </p:sp>
      <p:pic>
        <p:nvPicPr>
          <p:cNvPr id="8" name="Picture 12" descr="barrow"/>
          <p:cNvPicPr>
            <a:picLocks noChangeAspect="1" noChangeArrowheads="1"/>
          </p:cNvPicPr>
          <p:nvPr/>
        </p:nvPicPr>
        <p:blipFill>
          <a:blip r:embed="rId6"/>
          <a:stretch>
            <a:fillRect/>
          </a:stretch>
        </p:blipFill>
        <p:spPr bwMode="auto">
          <a:xfrm rot="21105783">
            <a:off x="2663179" y="1841109"/>
            <a:ext cx="1254061" cy="720725"/>
          </a:xfrm>
          <a:prstGeom prst="rect">
            <a:avLst/>
          </a:prstGeom>
          <a:noFill/>
          <a:ln w="9525">
            <a:noFill/>
            <a:miter lim="800000"/>
            <a:headEnd/>
            <a:tailEnd/>
          </a:ln>
        </p:spPr>
      </p:pic>
      <p:pic>
        <p:nvPicPr>
          <p:cNvPr id="9" name="Picture 16" descr="MONEYBAG"/>
          <p:cNvPicPr>
            <a:picLocks noChangeAspect="1" noChangeArrowheads="1"/>
          </p:cNvPicPr>
          <p:nvPr/>
        </p:nvPicPr>
        <p:blipFill>
          <a:blip r:embed="rId7"/>
          <a:stretch>
            <a:fillRect/>
          </a:stretch>
        </p:blipFill>
        <p:spPr bwMode="auto">
          <a:xfrm>
            <a:off x="5558309" y="2724150"/>
            <a:ext cx="526472" cy="609600"/>
          </a:xfrm>
          <a:prstGeom prst="rect">
            <a:avLst/>
          </a:prstGeom>
          <a:noFill/>
          <a:ln w="9525">
            <a:noFill/>
            <a:miter lim="800000"/>
            <a:headEnd/>
            <a:tailEnd/>
          </a:ln>
        </p:spPr>
      </p:pic>
      <p:pic>
        <p:nvPicPr>
          <p:cNvPr id="10" name="Picture 18" descr="MONEYBAG"/>
          <p:cNvPicPr>
            <a:picLocks noChangeAspect="1" noChangeArrowheads="1"/>
          </p:cNvPicPr>
          <p:nvPr/>
        </p:nvPicPr>
        <p:blipFill>
          <a:blip r:embed="rId7"/>
          <a:stretch>
            <a:fillRect/>
          </a:stretch>
        </p:blipFill>
        <p:spPr bwMode="auto">
          <a:xfrm>
            <a:off x="3091917" y="1555359"/>
            <a:ext cx="493568" cy="571500"/>
          </a:xfrm>
          <a:prstGeom prst="rect">
            <a:avLst/>
          </a:prstGeom>
          <a:noFill/>
          <a:ln w="9525">
            <a:noFill/>
            <a:miter lim="800000"/>
            <a:headEnd/>
            <a:tailEnd/>
          </a:ln>
        </p:spPr>
      </p:pic>
      <p:sp>
        <p:nvSpPr>
          <p:cNvPr id="11" name="TextBox 10"/>
          <p:cNvSpPr txBox="1"/>
          <p:nvPr/>
        </p:nvSpPr>
        <p:spPr>
          <a:xfrm>
            <a:off x="457200" y="4095750"/>
            <a:ext cx="8001000" cy="954107"/>
          </a:xfrm>
          <a:prstGeom prst="rect">
            <a:avLst/>
          </a:prstGeom>
          <a:noFill/>
        </p:spPr>
        <p:txBody>
          <a:bodyPr wrap="square" rtlCol="0">
            <a:spAutoFit/>
          </a:bodyPr>
          <a:lstStyle/>
          <a:p>
            <a:pPr algn="ctr"/>
            <a:r>
              <a:rPr lang="en-US" sz="2800" b="1" dirty="0" smtClean="0"/>
              <a:t>Note-porters would meet in the middle at a pub</a:t>
            </a:r>
          </a:p>
          <a:p>
            <a:pPr algn="ctr"/>
            <a:r>
              <a:rPr lang="en-US" sz="2800" b="1" dirty="0" smtClean="0"/>
              <a:t>rather than going all the way to each other’s banks.</a:t>
            </a:r>
            <a:endParaRPr lang="en-US" sz="2800" b="1" dirty="0" smtClean="0"/>
          </a:p>
        </p:txBody>
      </p:sp>
      <p:pic>
        <p:nvPicPr>
          <p:cNvPr id="12" name="Picture 8" descr="bankofscotland"/>
          <p:cNvPicPr>
            <a:picLocks noChangeAspect="1" noChangeArrowheads="1"/>
          </p:cNvPicPr>
          <p:nvPr/>
        </p:nvPicPr>
        <p:blipFill>
          <a:blip r:embed="rId5"/>
          <a:stretch>
            <a:fillRect/>
          </a:stretch>
        </p:blipFill>
        <p:spPr bwMode="auto">
          <a:xfrm>
            <a:off x="228600" y="2199238"/>
            <a:ext cx="1376363" cy="1591712"/>
          </a:xfrm>
          <a:prstGeom prst="rect">
            <a:avLst/>
          </a:prstGeom>
          <a:noFill/>
          <a:ln w="9525">
            <a:noFill/>
            <a:miter lim="800000"/>
            <a:headEnd/>
            <a:tailEnd/>
          </a:ln>
        </p:spPr>
      </p:pic>
      <p:sp>
        <p:nvSpPr>
          <p:cNvPr id="13" name="Line 9"/>
          <p:cNvSpPr>
            <a:spLocks noChangeShapeType="1"/>
          </p:cNvSpPr>
          <p:nvPr/>
        </p:nvSpPr>
        <p:spPr bwMode="auto">
          <a:xfrm flipH="1" flipV="1">
            <a:off x="4953000" y="3638550"/>
            <a:ext cx="2514600" cy="0"/>
          </a:xfrm>
          <a:prstGeom prst="line">
            <a:avLst/>
          </a:prstGeom>
          <a:noFill/>
          <a:ln w="9525">
            <a:solidFill>
              <a:schemeClr val="tx1"/>
            </a:solidFill>
            <a:round/>
            <a:headEnd/>
            <a:tailEnd type="triangle" w="lg" len="lg"/>
          </a:ln>
        </p:spPr>
        <p:txBody>
          <a:bodyPr/>
          <a:lstStyle/>
          <a:p>
            <a:endParaRPr lang="en-US"/>
          </a:p>
        </p:txBody>
      </p:sp>
      <p:pic>
        <p:nvPicPr>
          <p:cNvPr id="14" name="Picture 13" descr="beer.png"/>
          <p:cNvPicPr>
            <a:picLocks noChangeAspect="1"/>
          </p:cNvPicPr>
          <p:nvPr/>
        </p:nvPicPr>
        <p:blipFill>
          <a:blip r:embed="rId8" cstate="print"/>
          <a:stretch>
            <a:fillRect/>
          </a:stretch>
        </p:blipFill>
        <p:spPr>
          <a:xfrm>
            <a:off x="3886200" y="2419350"/>
            <a:ext cx="1428750" cy="142875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3505200" y="1785937"/>
            <a:ext cx="5029200" cy="2462213"/>
          </a:xfrm>
          <a:prstGeom prst="rect">
            <a:avLst/>
          </a:prstGeom>
          <a:noFill/>
        </p:spPr>
        <p:txBody>
          <a:bodyPr wrap="square" rtlCol="0">
            <a:spAutoFit/>
          </a:bodyPr>
          <a:lstStyle/>
          <a:p>
            <a:pPr algn="ctr"/>
            <a:r>
              <a:rPr lang="en-US" sz="2800" b="1" dirty="0" smtClean="0"/>
              <a:t>Bilateral clearing economized on time and transportation costs over unilateral redemption.</a:t>
            </a:r>
          </a:p>
          <a:p>
            <a:pPr algn="ctr"/>
            <a:endParaRPr lang="en-US" sz="1400" b="1" dirty="0" smtClean="0"/>
          </a:p>
          <a:p>
            <a:pPr algn="ctr"/>
            <a:r>
              <a:rPr lang="en-US" sz="2800" b="1" dirty="0" smtClean="0"/>
              <a:t>Multilateral clearing was</a:t>
            </a:r>
            <a:r>
              <a:rPr lang="en-US" sz="2800" b="1" dirty="0" smtClean="0"/>
              <a:t> </a:t>
            </a:r>
            <a:r>
              <a:rPr lang="en-US" sz="2800" b="1" dirty="0" smtClean="0"/>
              <a:t>even more efficient than bilateral.</a:t>
            </a:r>
          </a:p>
        </p:txBody>
      </p:sp>
      <p:pic>
        <p:nvPicPr>
          <p:cNvPr id="7" name="Picture 6" descr="efficiency.png"/>
          <p:cNvPicPr>
            <a:picLocks noChangeAspect="1"/>
          </p:cNvPicPr>
          <p:nvPr/>
        </p:nvPicPr>
        <p:blipFill>
          <a:blip r:embed="rId2"/>
          <a:stretch>
            <a:fillRect/>
          </a:stretch>
        </p:blipFill>
        <p:spPr>
          <a:xfrm>
            <a:off x="1143000" y="704850"/>
            <a:ext cx="2452688" cy="443865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4" descr="nych2"/>
          <p:cNvPicPr>
            <a:picLocks noChangeAspect="1" noChangeArrowheads="1"/>
          </p:cNvPicPr>
          <p:nvPr/>
        </p:nvPicPr>
        <p:blipFill>
          <a:blip r:embed="rId2"/>
          <a:srcRect/>
          <a:stretch>
            <a:fillRect/>
          </a:stretch>
        </p:blipFill>
        <p:spPr bwMode="auto">
          <a:xfrm>
            <a:off x="228600" y="1657350"/>
            <a:ext cx="3718560" cy="2767584"/>
          </a:xfrm>
          <a:prstGeom prst="rect">
            <a:avLst/>
          </a:prstGeom>
          <a:noFill/>
          <a:ln w="9525">
            <a:solidFill>
              <a:schemeClr val="tx1"/>
            </a:solidFill>
            <a:miter lim="800000"/>
            <a:headEnd/>
            <a:tailEnd/>
          </a:ln>
        </p:spPr>
      </p:pic>
      <p:sp>
        <p:nvSpPr>
          <p:cNvPr id="4" name="TextBox 3"/>
          <p:cNvSpPr txBox="1"/>
          <p:nvPr/>
        </p:nvSpPr>
        <p:spPr>
          <a:xfrm>
            <a:off x="3962400" y="1165920"/>
            <a:ext cx="5029200" cy="3539430"/>
          </a:xfrm>
          <a:prstGeom prst="rect">
            <a:avLst/>
          </a:prstGeom>
          <a:noFill/>
        </p:spPr>
        <p:txBody>
          <a:bodyPr wrap="square" rtlCol="0">
            <a:spAutoFit/>
          </a:bodyPr>
          <a:lstStyle/>
          <a:p>
            <a:pPr algn="ctr"/>
            <a:r>
              <a:rPr lang="en-US" sz="2800" b="1" dirty="0" smtClean="0"/>
              <a:t>Clearinghouse Associations (CHAs) developed to facilitate multilateral clearing.</a:t>
            </a:r>
          </a:p>
          <a:p>
            <a:pPr algn="ctr"/>
            <a:endParaRPr lang="en-US" sz="1400" b="1" dirty="0" smtClean="0"/>
          </a:p>
          <a:p>
            <a:pPr algn="ctr"/>
            <a:r>
              <a:rPr lang="en-US" sz="2800" b="1" dirty="0" smtClean="0"/>
              <a:t>CHAs were the institutional embodiment of par acceptance.</a:t>
            </a:r>
          </a:p>
          <a:p>
            <a:pPr algn="ctr"/>
            <a:endParaRPr lang="en-US" sz="1400" b="1" dirty="0" smtClean="0"/>
          </a:p>
          <a:p>
            <a:pPr algn="ctr"/>
            <a:r>
              <a:rPr lang="en-US" sz="2800" b="1" dirty="0" smtClean="0"/>
              <a:t>They developed through spontaneous order.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6" name="Picture 5" descr="image of a bank"/>
          <p:cNvPicPr>
            <a:picLocks noChangeAspect="1" noChangeArrowheads="1"/>
          </p:cNvPicPr>
          <p:nvPr/>
        </p:nvPicPr>
        <p:blipFill>
          <a:blip r:embed="rId2"/>
          <a:stretch>
            <a:fillRect/>
          </a:stretch>
        </p:blipFill>
        <p:spPr bwMode="auto">
          <a:xfrm>
            <a:off x="928992" y="2254567"/>
            <a:ext cx="1662723" cy="939800"/>
          </a:xfrm>
          <a:prstGeom prst="rect">
            <a:avLst/>
          </a:prstGeom>
          <a:noFill/>
          <a:ln w="9525">
            <a:noFill/>
            <a:miter lim="800000"/>
            <a:headEnd/>
            <a:tailEnd/>
          </a:ln>
        </p:spPr>
      </p:pic>
      <p:pic>
        <p:nvPicPr>
          <p:cNvPr id="37" name="Picture 7" descr="image of a bank"/>
          <p:cNvPicPr>
            <a:picLocks noChangeAspect="1" noChangeArrowheads="1"/>
          </p:cNvPicPr>
          <p:nvPr/>
        </p:nvPicPr>
        <p:blipFill>
          <a:blip r:embed="rId2"/>
          <a:stretch>
            <a:fillRect/>
          </a:stretch>
        </p:blipFill>
        <p:spPr bwMode="auto">
          <a:xfrm>
            <a:off x="3596481" y="1084897"/>
            <a:ext cx="1774508" cy="1002983"/>
          </a:xfrm>
          <a:prstGeom prst="rect">
            <a:avLst/>
          </a:prstGeom>
          <a:noFill/>
          <a:ln w="9525">
            <a:noFill/>
            <a:miter lim="800000"/>
            <a:headEnd/>
            <a:tailEnd/>
          </a:ln>
        </p:spPr>
      </p:pic>
      <p:pic>
        <p:nvPicPr>
          <p:cNvPr id="38" name="Picture 9" descr="image of a bank"/>
          <p:cNvPicPr>
            <a:picLocks noChangeAspect="1" noChangeArrowheads="1"/>
          </p:cNvPicPr>
          <p:nvPr/>
        </p:nvPicPr>
        <p:blipFill>
          <a:blip r:embed="rId2"/>
          <a:stretch>
            <a:fillRect/>
          </a:stretch>
        </p:blipFill>
        <p:spPr bwMode="auto">
          <a:xfrm>
            <a:off x="6186792" y="2421255"/>
            <a:ext cx="1662723" cy="939800"/>
          </a:xfrm>
          <a:prstGeom prst="rect">
            <a:avLst/>
          </a:prstGeom>
          <a:noFill/>
          <a:ln w="9525">
            <a:noFill/>
            <a:miter lim="800000"/>
            <a:headEnd/>
            <a:tailEnd/>
          </a:ln>
        </p:spPr>
      </p:pic>
      <p:pic>
        <p:nvPicPr>
          <p:cNvPr id="39" name="Picture 11" descr="image of a bank"/>
          <p:cNvPicPr>
            <a:picLocks noChangeAspect="1" noChangeArrowheads="1"/>
          </p:cNvPicPr>
          <p:nvPr/>
        </p:nvPicPr>
        <p:blipFill>
          <a:blip r:embed="rId2"/>
          <a:stretch>
            <a:fillRect/>
          </a:stretch>
        </p:blipFill>
        <p:spPr bwMode="auto">
          <a:xfrm>
            <a:off x="1081575" y="3702367"/>
            <a:ext cx="1738557" cy="982663"/>
          </a:xfrm>
          <a:prstGeom prst="rect">
            <a:avLst/>
          </a:prstGeom>
          <a:noFill/>
          <a:ln w="9525">
            <a:noFill/>
            <a:miter lim="800000"/>
            <a:headEnd/>
            <a:tailEnd/>
          </a:ln>
        </p:spPr>
      </p:pic>
      <p:pic>
        <p:nvPicPr>
          <p:cNvPr id="40" name="Picture 13" descr="image of a bank"/>
          <p:cNvPicPr>
            <a:picLocks noChangeAspect="1" noChangeArrowheads="1"/>
          </p:cNvPicPr>
          <p:nvPr/>
        </p:nvPicPr>
        <p:blipFill>
          <a:blip r:embed="rId2"/>
          <a:stretch>
            <a:fillRect/>
          </a:stretch>
        </p:blipFill>
        <p:spPr bwMode="auto">
          <a:xfrm>
            <a:off x="3567246" y="4007167"/>
            <a:ext cx="1774508" cy="1002983"/>
          </a:xfrm>
          <a:prstGeom prst="rect">
            <a:avLst/>
          </a:prstGeom>
          <a:noFill/>
          <a:ln w="9525">
            <a:noFill/>
            <a:miter lim="800000"/>
            <a:headEnd/>
            <a:tailEnd/>
          </a:ln>
        </p:spPr>
      </p:pic>
      <p:pic>
        <p:nvPicPr>
          <p:cNvPr id="41" name="Picture 15" descr="image of a bank"/>
          <p:cNvPicPr>
            <a:picLocks noChangeAspect="1" noChangeArrowheads="1"/>
          </p:cNvPicPr>
          <p:nvPr/>
        </p:nvPicPr>
        <p:blipFill>
          <a:blip r:embed="rId2"/>
          <a:stretch>
            <a:fillRect/>
          </a:stretch>
        </p:blipFill>
        <p:spPr bwMode="auto">
          <a:xfrm>
            <a:off x="6187708" y="3702367"/>
            <a:ext cx="2041892" cy="1154113"/>
          </a:xfrm>
          <a:prstGeom prst="rect">
            <a:avLst/>
          </a:prstGeom>
          <a:noFill/>
          <a:ln w="9525">
            <a:noFill/>
            <a:miter lim="800000"/>
            <a:headEnd/>
            <a:tailEnd/>
          </a:ln>
        </p:spPr>
      </p:pic>
      <p:sp>
        <p:nvSpPr>
          <p:cNvPr id="42" name="Line 16"/>
          <p:cNvSpPr>
            <a:spLocks noChangeShapeType="1"/>
          </p:cNvSpPr>
          <p:nvPr/>
        </p:nvSpPr>
        <p:spPr bwMode="auto">
          <a:xfrm flipH="1">
            <a:off x="2674754" y="2102167"/>
            <a:ext cx="1066800" cy="762000"/>
          </a:xfrm>
          <a:prstGeom prst="line">
            <a:avLst/>
          </a:prstGeom>
          <a:noFill/>
          <a:ln w="57150">
            <a:solidFill>
              <a:schemeClr val="tx1"/>
            </a:solidFill>
            <a:round/>
            <a:headEnd/>
            <a:tailEnd type="stealth" w="med" len="med"/>
          </a:ln>
        </p:spPr>
        <p:txBody>
          <a:bodyPr/>
          <a:lstStyle/>
          <a:p>
            <a:endParaRPr lang="en-US"/>
          </a:p>
        </p:txBody>
      </p:sp>
      <p:sp>
        <p:nvSpPr>
          <p:cNvPr id="43" name="Line 17"/>
          <p:cNvSpPr>
            <a:spLocks noChangeShapeType="1"/>
          </p:cNvSpPr>
          <p:nvPr/>
        </p:nvSpPr>
        <p:spPr bwMode="auto">
          <a:xfrm flipH="1">
            <a:off x="2750954" y="2102167"/>
            <a:ext cx="1371600" cy="1600200"/>
          </a:xfrm>
          <a:prstGeom prst="line">
            <a:avLst/>
          </a:prstGeom>
          <a:noFill/>
          <a:ln w="57150">
            <a:solidFill>
              <a:schemeClr val="tx1"/>
            </a:solidFill>
            <a:round/>
            <a:headEnd/>
            <a:tailEnd type="stealth" w="med" len="med"/>
          </a:ln>
        </p:spPr>
        <p:txBody>
          <a:bodyPr/>
          <a:lstStyle/>
          <a:p>
            <a:endParaRPr lang="en-US"/>
          </a:p>
        </p:txBody>
      </p:sp>
      <p:sp>
        <p:nvSpPr>
          <p:cNvPr id="44" name="Line 18"/>
          <p:cNvSpPr>
            <a:spLocks noChangeShapeType="1"/>
          </p:cNvSpPr>
          <p:nvPr/>
        </p:nvSpPr>
        <p:spPr bwMode="auto">
          <a:xfrm flipH="1">
            <a:off x="4427354" y="2102167"/>
            <a:ext cx="0" cy="1828800"/>
          </a:xfrm>
          <a:prstGeom prst="line">
            <a:avLst/>
          </a:prstGeom>
          <a:noFill/>
          <a:ln w="57150">
            <a:solidFill>
              <a:schemeClr val="tx1"/>
            </a:solidFill>
            <a:round/>
            <a:headEnd/>
            <a:tailEnd type="stealth" w="med" len="med"/>
          </a:ln>
        </p:spPr>
        <p:txBody>
          <a:bodyPr/>
          <a:lstStyle/>
          <a:p>
            <a:endParaRPr lang="en-US"/>
          </a:p>
        </p:txBody>
      </p:sp>
      <p:sp>
        <p:nvSpPr>
          <p:cNvPr id="45" name="Line 19"/>
          <p:cNvSpPr>
            <a:spLocks noChangeShapeType="1"/>
          </p:cNvSpPr>
          <p:nvPr/>
        </p:nvSpPr>
        <p:spPr bwMode="auto">
          <a:xfrm>
            <a:off x="4808354" y="2178367"/>
            <a:ext cx="1143000" cy="1600200"/>
          </a:xfrm>
          <a:prstGeom prst="line">
            <a:avLst/>
          </a:prstGeom>
          <a:noFill/>
          <a:ln w="57150">
            <a:solidFill>
              <a:schemeClr val="tx1"/>
            </a:solidFill>
            <a:round/>
            <a:headEnd/>
            <a:tailEnd type="stealth" w="med" len="med"/>
          </a:ln>
        </p:spPr>
        <p:txBody>
          <a:bodyPr/>
          <a:lstStyle/>
          <a:p>
            <a:endParaRPr lang="en-US"/>
          </a:p>
        </p:txBody>
      </p:sp>
      <p:sp>
        <p:nvSpPr>
          <p:cNvPr id="46" name="Line 20"/>
          <p:cNvSpPr>
            <a:spLocks noChangeShapeType="1"/>
          </p:cNvSpPr>
          <p:nvPr/>
        </p:nvSpPr>
        <p:spPr bwMode="auto">
          <a:xfrm>
            <a:off x="5341754" y="2178367"/>
            <a:ext cx="762000" cy="762000"/>
          </a:xfrm>
          <a:prstGeom prst="line">
            <a:avLst/>
          </a:prstGeom>
          <a:noFill/>
          <a:ln w="57150">
            <a:solidFill>
              <a:schemeClr val="tx1"/>
            </a:solidFill>
            <a:round/>
            <a:headEnd/>
            <a:tailEnd type="stealth" w="med" len="med"/>
          </a:ln>
        </p:spPr>
        <p:txBody>
          <a:bodyPr/>
          <a:lstStyle/>
          <a:p>
            <a:endParaRPr lang="en-US"/>
          </a:p>
        </p:txBody>
      </p:sp>
      <p:sp>
        <p:nvSpPr>
          <p:cNvPr id="47" name="Text Box 21"/>
          <p:cNvSpPr txBox="1">
            <a:spLocks noChangeArrowheads="1"/>
          </p:cNvSpPr>
          <p:nvPr/>
        </p:nvSpPr>
        <p:spPr bwMode="auto">
          <a:xfrm>
            <a:off x="2658879" y="2138680"/>
            <a:ext cx="387350" cy="366712"/>
          </a:xfrm>
          <a:prstGeom prst="rect">
            <a:avLst/>
          </a:prstGeom>
          <a:noFill/>
          <a:ln w="9525">
            <a:noFill/>
            <a:miter lim="800000"/>
            <a:headEnd/>
            <a:tailEnd/>
          </a:ln>
        </p:spPr>
        <p:txBody>
          <a:bodyPr wrap="none">
            <a:spAutoFit/>
          </a:bodyPr>
          <a:lstStyle/>
          <a:p>
            <a:r>
              <a:rPr lang="en-US" sz="1800"/>
              <a:t>-5</a:t>
            </a:r>
          </a:p>
        </p:txBody>
      </p:sp>
      <p:sp>
        <p:nvSpPr>
          <p:cNvPr id="48" name="Text Box 22"/>
          <p:cNvSpPr txBox="1">
            <a:spLocks noChangeArrowheads="1"/>
          </p:cNvSpPr>
          <p:nvPr/>
        </p:nvSpPr>
        <p:spPr bwMode="auto">
          <a:xfrm>
            <a:off x="3055754" y="3397567"/>
            <a:ext cx="387350" cy="366713"/>
          </a:xfrm>
          <a:prstGeom prst="rect">
            <a:avLst/>
          </a:prstGeom>
          <a:noFill/>
          <a:ln w="9525">
            <a:noFill/>
            <a:miter lim="800000"/>
            <a:headEnd/>
            <a:tailEnd/>
          </a:ln>
        </p:spPr>
        <p:txBody>
          <a:bodyPr wrap="none">
            <a:spAutoFit/>
          </a:bodyPr>
          <a:lstStyle/>
          <a:p>
            <a:r>
              <a:rPr lang="en-US" sz="1800"/>
              <a:t>-4</a:t>
            </a:r>
          </a:p>
        </p:txBody>
      </p:sp>
      <p:sp>
        <p:nvSpPr>
          <p:cNvPr id="49" name="Text Box 23"/>
          <p:cNvSpPr txBox="1">
            <a:spLocks noChangeArrowheads="1"/>
          </p:cNvSpPr>
          <p:nvPr/>
        </p:nvSpPr>
        <p:spPr bwMode="auto">
          <a:xfrm>
            <a:off x="3878079" y="3357880"/>
            <a:ext cx="444500" cy="366712"/>
          </a:xfrm>
          <a:prstGeom prst="rect">
            <a:avLst/>
          </a:prstGeom>
          <a:noFill/>
          <a:ln w="9525">
            <a:noFill/>
            <a:miter lim="800000"/>
            <a:headEnd/>
            <a:tailEnd/>
          </a:ln>
        </p:spPr>
        <p:txBody>
          <a:bodyPr wrap="none">
            <a:spAutoFit/>
          </a:bodyPr>
          <a:lstStyle/>
          <a:p>
            <a:r>
              <a:rPr lang="en-US" sz="1800"/>
              <a:t>+6</a:t>
            </a:r>
          </a:p>
        </p:txBody>
      </p:sp>
      <p:sp>
        <p:nvSpPr>
          <p:cNvPr id="50" name="Text Box 24"/>
          <p:cNvSpPr txBox="1">
            <a:spLocks noChangeArrowheads="1"/>
          </p:cNvSpPr>
          <p:nvPr/>
        </p:nvSpPr>
        <p:spPr bwMode="auto">
          <a:xfrm>
            <a:off x="5249679" y="3434080"/>
            <a:ext cx="444500" cy="366712"/>
          </a:xfrm>
          <a:prstGeom prst="rect">
            <a:avLst/>
          </a:prstGeom>
          <a:noFill/>
          <a:ln w="9525">
            <a:noFill/>
            <a:miter lim="800000"/>
            <a:headEnd/>
            <a:tailEnd/>
          </a:ln>
        </p:spPr>
        <p:txBody>
          <a:bodyPr wrap="none">
            <a:spAutoFit/>
          </a:bodyPr>
          <a:lstStyle/>
          <a:p>
            <a:r>
              <a:rPr lang="en-US" sz="1800"/>
              <a:t>+3</a:t>
            </a:r>
          </a:p>
        </p:txBody>
      </p:sp>
      <p:sp>
        <p:nvSpPr>
          <p:cNvPr id="51" name="Text Box 25"/>
          <p:cNvSpPr txBox="1">
            <a:spLocks noChangeArrowheads="1"/>
          </p:cNvSpPr>
          <p:nvPr/>
        </p:nvSpPr>
        <p:spPr bwMode="auto">
          <a:xfrm>
            <a:off x="5706879" y="2291080"/>
            <a:ext cx="387350" cy="366712"/>
          </a:xfrm>
          <a:prstGeom prst="rect">
            <a:avLst/>
          </a:prstGeom>
          <a:noFill/>
          <a:ln w="9525">
            <a:noFill/>
            <a:miter lim="800000"/>
            <a:headEnd/>
            <a:tailEnd/>
          </a:ln>
        </p:spPr>
        <p:txBody>
          <a:bodyPr wrap="none">
            <a:spAutoFit/>
          </a:bodyPr>
          <a:lstStyle/>
          <a:p>
            <a:r>
              <a:rPr lang="en-US" sz="1800"/>
              <a:t>-1</a:t>
            </a:r>
          </a:p>
        </p:txBody>
      </p:sp>
      <p:sp>
        <p:nvSpPr>
          <p:cNvPr id="52" name="TextBox 51"/>
          <p:cNvSpPr txBox="1"/>
          <p:nvPr/>
        </p:nvSpPr>
        <p:spPr>
          <a:xfrm>
            <a:off x="5486400" y="1276350"/>
            <a:ext cx="3581400" cy="523220"/>
          </a:xfrm>
          <a:prstGeom prst="rect">
            <a:avLst/>
          </a:prstGeom>
          <a:noFill/>
        </p:spPr>
        <p:txBody>
          <a:bodyPr wrap="square" rtlCol="0">
            <a:spAutoFit/>
          </a:bodyPr>
          <a:lstStyle/>
          <a:p>
            <a:pPr algn="ctr"/>
            <a:r>
              <a:rPr lang="en-US" sz="2800" b="1" dirty="0" smtClean="0"/>
              <a:t>Bilateral netting.</a:t>
            </a:r>
            <a:endParaRPr lang="en-US" sz="2800" b="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393" y="133350"/>
            <a:ext cx="54956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Clearing Agreements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5" descr="image of a bank"/>
          <p:cNvPicPr>
            <a:picLocks noChangeAspect="1" noChangeArrowheads="1"/>
          </p:cNvPicPr>
          <p:nvPr/>
        </p:nvPicPr>
        <p:blipFill>
          <a:blip r:embed="rId2"/>
          <a:stretch>
            <a:fillRect/>
          </a:stretch>
        </p:blipFill>
        <p:spPr bwMode="auto">
          <a:xfrm>
            <a:off x="928992" y="2254567"/>
            <a:ext cx="1662723" cy="939800"/>
          </a:xfrm>
          <a:prstGeom prst="rect">
            <a:avLst/>
          </a:prstGeom>
          <a:noFill/>
          <a:ln w="9525">
            <a:noFill/>
            <a:miter lim="800000"/>
            <a:headEnd/>
            <a:tailEnd/>
          </a:ln>
        </p:spPr>
      </p:pic>
      <p:pic>
        <p:nvPicPr>
          <p:cNvPr id="4" name="Picture 7" descr="image of a bank"/>
          <p:cNvPicPr>
            <a:picLocks noChangeAspect="1" noChangeArrowheads="1"/>
          </p:cNvPicPr>
          <p:nvPr/>
        </p:nvPicPr>
        <p:blipFill>
          <a:blip r:embed="rId2"/>
          <a:stretch>
            <a:fillRect/>
          </a:stretch>
        </p:blipFill>
        <p:spPr bwMode="auto">
          <a:xfrm>
            <a:off x="3596481" y="1084897"/>
            <a:ext cx="1774508" cy="1002983"/>
          </a:xfrm>
          <a:prstGeom prst="rect">
            <a:avLst/>
          </a:prstGeom>
          <a:noFill/>
          <a:ln w="9525">
            <a:noFill/>
            <a:miter lim="800000"/>
            <a:headEnd/>
            <a:tailEnd/>
          </a:ln>
        </p:spPr>
      </p:pic>
      <p:pic>
        <p:nvPicPr>
          <p:cNvPr id="5" name="Picture 9" descr="image of a bank"/>
          <p:cNvPicPr>
            <a:picLocks noChangeAspect="1" noChangeArrowheads="1"/>
          </p:cNvPicPr>
          <p:nvPr/>
        </p:nvPicPr>
        <p:blipFill>
          <a:blip r:embed="rId2"/>
          <a:stretch>
            <a:fillRect/>
          </a:stretch>
        </p:blipFill>
        <p:spPr bwMode="auto">
          <a:xfrm>
            <a:off x="6186792" y="2421255"/>
            <a:ext cx="1662723" cy="939800"/>
          </a:xfrm>
          <a:prstGeom prst="rect">
            <a:avLst/>
          </a:prstGeom>
          <a:noFill/>
          <a:ln w="9525">
            <a:noFill/>
            <a:miter lim="800000"/>
            <a:headEnd/>
            <a:tailEnd/>
          </a:ln>
        </p:spPr>
      </p:pic>
      <p:pic>
        <p:nvPicPr>
          <p:cNvPr id="6" name="Picture 11" descr="image of a bank"/>
          <p:cNvPicPr>
            <a:picLocks noChangeAspect="1" noChangeArrowheads="1"/>
          </p:cNvPicPr>
          <p:nvPr/>
        </p:nvPicPr>
        <p:blipFill>
          <a:blip r:embed="rId2"/>
          <a:stretch>
            <a:fillRect/>
          </a:stretch>
        </p:blipFill>
        <p:spPr bwMode="auto">
          <a:xfrm>
            <a:off x="1081575" y="3702367"/>
            <a:ext cx="1738557" cy="982663"/>
          </a:xfrm>
          <a:prstGeom prst="rect">
            <a:avLst/>
          </a:prstGeom>
          <a:noFill/>
          <a:ln w="9525">
            <a:noFill/>
            <a:miter lim="800000"/>
            <a:headEnd/>
            <a:tailEnd/>
          </a:ln>
        </p:spPr>
      </p:pic>
      <p:pic>
        <p:nvPicPr>
          <p:cNvPr id="7" name="Picture 13" descr="image of a bank"/>
          <p:cNvPicPr>
            <a:picLocks noChangeAspect="1" noChangeArrowheads="1"/>
          </p:cNvPicPr>
          <p:nvPr/>
        </p:nvPicPr>
        <p:blipFill>
          <a:blip r:embed="rId2"/>
          <a:stretch>
            <a:fillRect/>
          </a:stretch>
        </p:blipFill>
        <p:spPr bwMode="auto">
          <a:xfrm>
            <a:off x="3567246" y="4007167"/>
            <a:ext cx="1774508" cy="1002983"/>
          </a:xfrm>
          <a:prstGeom prst="rect">
            <a:avLst/>
          </a:prstGeom>
          <a:noFill/>
          <a:ln w="9525">
            <a:noFill/>
            <a:miter lim="800000"/>
            <a:headEnd/>
            <a:tailEnd/>
          </a:ln>
        </p:spPr>
      </p:pic>
      <p:pic>
        <p:nvPicPr>
          <p:cNvPr id="8" name="Picture 15" descr="image of a bank"/>
          <p:cNvPicPr>
            <a:picLocks noChangeAspect="1" noChangeArrowheads="1"/>
          </p:cNvPicPr>
          <p:nvPr/>
        </p:nvPicPr>
        <p:blipFill>
          <a:blip r:embed="rId2"/>
          <a:stretch>
            <a:fillRect/>
          </a:stretch>
        </p:blipFill>
        <p:spPr bwMode="auto">
          <a:xfrm>
            <a:off x="6187708" y="3702367"/>
            <a:ext cx="2041892" cy="1154113"/>
          </a:xfrm>
          <a:prstGeom prst="rect">
            <a:avLst/>
          </a:prstGeom>
          <a:noFill/>
          <a:ln w="9525">
            <a:noFill/>
            <a:miter lim="800000"/>
            <a:headEnd/>
            <a:tailEnd/>
          </a:ln>
        </p:spPr>
      </p:pic>
      <p:sp>
        <p:nvSpPr>
          <p:cNvPr id="32" name="Line 10"/>
          <p:cNvSpPr>
            <a:spLocks noChangeShapeType="1"/>
          </p:cNvSpPr>
          <p:nvPr/>
        </p:nvSpPr>
        <p:spPr bwMode="auto">
          <a:xfrm flipH="1">
            <a:off x="2682875" y="2114550"/>
            <a:ext cx="1066800" cy="762000"/>
          </a:xfrm>
          <a:prstGeom prst="line">
            <a:avLst/>
          </a:prstGeom>
          <a:noFill/>
          <a:ln w="57150" cap="rnd">
            <a:solidFill>
              <a:schemeClr val="tx1"/>
            </a:solidFill>
            <a:prstDash val="sysDot"/>
            <a:round/>
            <a:headEnd/>
            <a:tailEnd type="stealth" w="med" len="med"/>
          </a:ln>
        </p:spPr>
        <p:txBody>
          <a:bodyPr/>
          <a:lstStyle/>
          <a:p>
            <a:endParaRPr lang="en-US"/>
          </a:p>
        </p:txBody>
      </p:sp>
      <p:sp>
        <p:nvSpPr>
          <p:cNvPr id="33" name="Line 11"/>
          <p:cNvSpPr>
            <a:spLocks noChangeShapeType="1"/>
          </p:cNvSpPr>
          <p:nvPr/>
        </p:nvSpPr>
        <p:spPr bwMode="auto">
          <a:xfrm flipH="1">
            <a:off x="2759075" y="2114550"/>
            <a:ext cx="1371600" cy="1600200"/>
          </a:xfrm>
          <a:prstGeom prst="line">
            <a:avLst/>
          </a:prstGeom>
          <a:noFill/>
          <a:ln w="57150" cap="rnd">
            <a:solidFill>
              <a:schemeClr val="tx1"/>
            </a:solidFill>
            <a:prstDash val="sysDot"/>
            <a:round/>
            <a:headEnd/>
            <a:tailEnd type="stealth" w="med" len="med"/>
          </a:ln>
        </p:spPr>
        <p:txBody>
          <a:bodyPr/>
          <a:lstStyle/>
          <a:p>
            <a:endParaRPr lang="en-US"/>
          </a:p>
        </p:txBody>
      </p:sp>
      <p:sp>
        <p:nvSpPr>
          <p:cNvPr id="34" name="Line 12"/>
          <p:cNvSpPr>
            <a:spLocks noChangeShapeType="1"/>
          </p:cNvSpPr>
          <p:nvPr/>
        </p:nvSpPr>
        <p:spPr bwMode="auto">
          <a:xfrm flipH="1">
            <a:off x="4435475" y="2114550"/>
            <a:ext cx="0" cy="1828800"/>
          </a:xfrm>
          <a:prstGeom prst="line">
            <a:avLst/>
          </a:prstGeom>
          <a:noFill/>
          <a:ln w="57150" cap="rnd">
            <a:solidFill>
              <a:schemeClr val="tx1"/>
            </a:solidFill>
            <a:prstDash val="sysDot"/>
            <a:round/>
            <a:headEnd/>
            <a:tailEnd type="stealth" w="med" len="med"/>
          </a:ln>
        </p:spPr>
        <p:txBody>
          <a:bodyPr/>
          <a:lstStyle/>
          <a:p>
            <a:endParaRPr lang="en-US"/>
          </a:p>
        </p:txBody>
      </p:sp>
      <p:sp>
        <p:nvSpPr>
          <p:cNvPr id="35" name="Line 13"/>
          <p:cNvSpPr>
            <a:spLocks noChangeShapeType="1"/>
          </p:cNvSpPr>
          <p:nvPr/>
        </p:nvSpPr>
        <p:spPr bwMode="auto">
          <a:xfrm>
            <a:off x="4816475" y="2190750"/>
            <a:ext cx="1143000" cy="1600200"/>
          </a:xfrm>
          <a:prstGeom prst="line">
            <a:avLst/>
          </a:prstGeom>
          <a:noFill/>
          <a:ln w="57150" cap="rnd">
            <a:solidFill>
              <a:schemeClr val="tx1"/>
            </a:solidFill>
            <a:prstDash val="sysDot"/>
            <a:round/>
            <a:headEnd/>
            <a:tailEnd type="stealth" w="med" len="med"/>
          </a:ln>
        </p:spPr>
        <p:txBody>
          <a:bodyPr/>
          <a:lstStyle/>
          <a:p>
            <a:endParaRPr lang="en-US"/>
          </a:p>
        </p:txBody>
      </p:sp>
      <p:sp>
        <p:nvSpPr>
          <p:cNvPr id="36" name="Line 14"/>
          <p:cNvSpPr>
            <a:spLocks noChangeShapeType="1"/>
          </p:cNvSpPr>
          <p:nvPr/>
        </p:nvSpPr>
        <p:spPr bwMode="auto">
          <a:xfrm>
            <a:off x="5349875" y="2190750"/>
            <a:ext cx="762000" cy="762000"/>
          </a:xfrm>
          <a:prstGeom prst="line">
            <a:avLst/>
          </a:prstGeom>
          <a:noFill/>
          <a:ln w="57150" cap="rnd">
            <a:solidFill>
              <a:schemeClr val="tx1"/>
            </a:solidFill>
            <a:prstDash val="sysDot"/>
            <a:round/>
            <a:headEnd/>
            <a:tailEnd type="stealth" w="med" len="med"/>
          </a:ln>
        </p:spPr>
        <p:txBody>
          <a:bodyPr/>
          <a:lstStyle/>
          <a:p>
            <a:endParaRPr lang="en-US"/>
          </a:p>
        </p:txBody>
      </p:sp>
      <p:sp>
        <p:nvSpPr>
          <p:cNvPr id="37" name="Text Box 15"/>
          <p:cNvSpPr txBox="1">
            <a:spLocks noChangeArrowheads="1"/>
          </p:cNvSpPr>
          <p:nvPr/>
        </p:nvSpPr>
        <p:spPr bwMode="auto">
          <a:xfrm>
            <a:off x="2667000" y="2151063"/>
            <a:ext cx="387350" cy="366712"/>
          </a:xfrm>
          <a:prstGeom prst="rect">
            <a:avLst/>
          </a:prstGeom>
          <a:noFill/>
          <a:ln w="9525">
            <a:noFill/>
            <a:miter lim="800000"/>
            <a:headEnd/>
            <a:tailEnd/>
          </a:ln>
        </p:spPr>
        <p:txBody>
          <a:bodyPr wrap="none">
            <a:spAutoFit/>
          </a:bodyPr>
          <a:lstStyle/>
          <a:p>
            <a:r>
              <a:rPr lang="en-US" sz="1800"/>
              <a:t>-5</a:t>
            </a:r>
          </a:p>
        </p:txBody>
      </p:sp>
      <p:sp>
        <p:nvSpPr>
          <p:cNvPr id="38" name="Text Box 16"/>
          <p:cNvSpPr txBox="1">
            <a:spLocks noChangeArrowheads="1"/>
          </p:cNvSpPr>
          <p:nvPr/>
        </p:nvSpPr>
        <p:spPr bwMode="auto">
          <a:xfrm>
            <a:off x="3063875" y="3409950"/>
            <a:ext cx="387350" cy="366713"/>
          </a:xfrm>
          <a:prstGeom prst="rect">
            <a:avLst/>
          </a:prstGeom>
          <a:noFill/>
          <a:ln w="9525">
            <a:noFill/>
            <a:miter lim="800000"/>
            <a:headEnd/>
            <a:tailEnd/>
          </a:ln>
        </p:spPr>
        <p:txBody>
          <a:bodyPr wrap="none">
            <a:spAutoFit/>
          </a:bodyPr>
          <a:lstStyle/>
          <a:p>
            <a:r>
              <a:rPr lang="en-US" sz="1800"/>
              <a:t>-4</a:t>
            </a:r>
          </a:p>
        </p:txBody>
      </p:sp>
      <p:sp>
        <p:nvSpPr>
          <p:cNvPr id="39" name="Text Box 17"/>
          <p:cNvSpPr txBox="1">
            <a:spLocks noChangeArrowheads="1"/>
          </p:cNvSpPr>
          <p:nvPr/>
        </p:nvSpPr>
        <p:spPr bwMode="auto">
          <a:xfrm>
            <a:off x="3886200" y="3370263"/>
            <a:ext cx="444500" cy="366712"/>
          </a:xfrm>
          <a:prstGeom prst="rect">
            <a:avLst/>
          </a:prstGeom>
          <a:noFill/>
          <a:ln w="9525">
            <a:noFill/>
            <a:miter lim="800000"/>
            <a:headEnd/>
            <a:tailEnd/>
          </a:ln>
        </p:spPr>
        <p:txBody>
          <a:bodyPr wrap="none">
            <a:spAutoFit/>
          </a:bodyPr>
          <a:lstStyle/>
          <a:p>
            <a:r>
              <a:rPr lang="en-US" sz="1800"/>
              <a:t>+6</a:t>
            </a:r>
          </a:p>
        </p:txBody>
      </p:sp>
      <p:sp>
        <p:nvSpPr>
          <p:cNvPr id="40" name="Text Box 18"/>
          <p:cNvSpPr txBox="1">
            <a:spLocks noChangeArrowheads="1"/>
          </p:cNvSpPr>
          <p:nvPr/>
        </p:nvSpPr>
        <p:spPr bwMode="auto">
          <a:xfrm>
            <a:off x="5257800" y="3446463"/>
            <a:ext cx="444500" cy="366712"/>
          </a:xfrm>
          <a:prstGeom prst="rect">
            <a:avLst/>
          </a:prstGeom>
          <a:noFill/>
          <a:ln w="9525">
            <a:noFill/>
            <a:miter lim="800000"/>
            <a:headEnd/>
            <a:tailEnd/>
          </a:ln>
        </p:spPr>
        <p:txBody>
          <a:bodyPr wrap="none">
            <a:spAutoFit/>
          </a:bodyPr>
          <a:lstStyle/>
          <a:p>
            <a:r>
              <a:rPr lang="en-US" sz="1800"/>
              <a:t>+3</a:t>
            </a:r>
          </a:p>
        </p:txBody>
      </p:sp>
      <p:sp>
        <p:nvSpPr>
          <p:cNvPr id="41" name="Text Box 19"/>
          <p:cNvSpPr txBox="1">
            <a:spLocks noChangeArrowheads="1"/>
          </p:cNvSpPr>
          <p:nvPr/>
        </p:nvSpPr>
        <p:spPr bwMode="auto">
          <a:xfrm>
            <a:off x="5715000" y="2303463"/>
            <a:ext cx="387350" cy="366712"/>
          </a:xfrm>
          <a:prstGeom prst="rect">
            <a:avLst/>
          </a:prstGeom>
          <a:noFill/>
          <a:ln w="9525">
            <a:noFill/>
            <a:miter lim="800000"/>
            <a:headEnd/>
            <a:tailEnd/>
          </a:ln>
        </p:spPr>
        <p:txBody>
          <a:bodyPr wrap="none">
            <a:spAutoFit/>
          </a:bodyPr>
          <a:lstStyle/>
          <a:p>
            <a:r>
              <a:rPr lang="en-US" sz="1800"/>
              <a:t>-1</a:t>
            </a:r>
          </a:p>
        </p:txBody>
      </p:sp>
      <p:sp>
        <p:nvSpPr>
          <p:cNvPr id="42" name="Line 20"/>
          <p:cNvSpPr>
            <a:spLocks noChangeShapeType="1"/>
          </p:cNvSpPr>
          <p:nvPr/>
        </p:nvSpPr>
        <p:spPr bwMode="auto">
          <a:xfrm>
            <a:off x="4587875" y="2038350"/>
            <a:ext cx="152400" cy="1066800"/>
          </a:xfrm>
          <a:prstGeom prst="line">
            <a:avLst/>
          </a:prstGeom>
          <a:noFill/>
          <a:ln w="57150">
            <a:solidFill>
              <a:schemeClr val="tx1"/>
            </a:solidFill>
            <a:round/>
            <a:headEnd/>
            <a:tailEnd type="triangle" w="med" len="med"/>
          </a:ln>
        </p:spPr>
        <p:txBody>
          <a:bodyPr/>
          <a:lstStyle/>
          <a:p>
            <a:endParaRPr lang="en-US"/>
          </a:p>
        </p:txBody>
      </p:sp>
      <p:sp>
        <p:nvSpPr>
          <p:cNvPr id="43" name="Text Box 21"/>
          <p:cNvSpPr txBox="1">
            <a:spLocks noChangeArrowheads="1"/>
          </p:cNvSpPr>
          <p:nvPr/>
        </p:nvSpPr>
        <p:spPr bwMode="auto">
          <a:xfrm>
            <a:off x="4740275" y="2574925"/>
            <a:ext cx="455613" cy="457200"/>
          </a:xfrm>
          <a:prstGeom prst="rect">
            <a:avLst/>
          </a:prstGeom>
          <a:noFill/>
          <a:ln w="9525">
            <a:noFill/>
            <a:miter lim="800000"/>
            <a:headEnd/>
            <a:tailEnd/>
          </a:ln>
        </p:spPr>
        <p:txBody>
          <a:bodyPr wrap="none">
            <a:spAutoFit/>
          </a:bodyPr>
          <a:lstStyle/>
          <a:p>
            <a:r>
              <a:rPr lang="en-US" b="1"/>
              <a:t>-1</a:t>
            </a:r>
          </a:p>
        </p:txBody>
      </p:sp>
      <p:sp>
        <p:nvSpPr>
          <p:cNvPr id="44" name="Oval 22"/>
          <p:cNvSpPr>
            <a:spLocks noChangeArrowheads="1"/>
          </p:cNvSpPr>
          <p:nvPr/>
        </p:nvSpPr>
        <p:spPr bwMode="auto">
          <a:xfrm>
            <a:off x="4587875" y="3028950"/>
            <a:ext cx="762000" cy="609600"/>
          </a:xfrm>
          <a:prstGeom prst="ellipse">
            <a:avLst/>
          </a:prstGeom>
          <a:solidFill>
            <a:schemeClr val="accent1"/>
          </a:solidFill>
          <a:ln w="9525">
            <a:solidFill>
              <a:schemeClr val="tx1"/>
            </a:solidFill>
            <a:round/>
            <a:headEnd/>
            <a:tailEnd/>
          </a:ln>
        </p:spPr>
        <p:txBody>
          <a:bodyPr wrap="none" anchor="ctr"/>
          <a:lstStyle/>
          <a:p>
            <a:pPr algn="ctr"/>
            <a:r>
              <a:rPr lang="en-US" b="1"/>
              <a:t>CH</a:t>
            </a:r>
          </a:p>
        </p:txBody>
      </p:sp>
      <p:sp>
        <p:nvSpPr>
          <p:cNvPr id="45" name="TextBox 44"/>
          <p:cNvSpPr txBox="1"/>
          <p:nvPr/>
        </p:nvSpPr>
        <p:spPr>
          <a:xfrm>
            <a:off x="5486400" y="1276350"/>
            <a:ext cx="3581400" cy="523220"/>
          </a:xfrm>
          <a:prstGeom prst="rect">
            <a:avLst/>
          </a:prstGeom>
          <a:noFill/>
        </p:spPr>
        <p:txBody>
          <a:bodyPr wrap="square" rtlCol="0">
            <a:spAutoFit/>
          </a:bodyPr>
          <a:lstStyle/>
          <a:p>
            <a:pPr algn="ctr"/>
            <a:r>
              <a:rPr lang="en-US" sz="2800" b="1" dirty="0" smtClean="0"/>
              <a:t>Multilateral netting.</a:t>
            </a:r>
            <a:endParaRPr lang="en-US" sz="2800" b="1"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1047750"/>
            <a:ext cx="57912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commodity money</a:t>
            </a:r>
            <a:r>
              <a:rPr lang="en-US" sz="2800" b="1" dirty="0" smtClean="0"/>
              <a:t> –</a:t>
            </a:r>
          </a:p>
          <a:p>
            <a:pPr algn="ctr"/>
            <a:r>
              <a:rPr lang="en-US" sz="2800" b="1" dirty="0" smtClean="0"/>
              <a:t>money with a close relationship between money value and commodity value</a:t>
            </a:r>
          </a:p>
        </p:txBody>
      </p:sp>
      <p:sp>
        <p:nvSpPr>
          <p:cNvPr id="5" name="TextBox 4"/>
          <p:cNvSpPr txBox="1"/>
          <p:nvPr/>
        </p:nvSpPr>
        <p:spPr>
          <a:xfrm>
            <a:off x="2895600" y="3181350"/>
            <a:ext cx="5791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fiat money</a:t>
            </a:r>
            <a:r>
              <a:rPr lang="en-US" sz="2800" b="1" dirty="0" smtClean="0"/>
              <a:t> –</a:t>
            </a:r>
          </a:p>
          <a:p>
            <a:pPr algn="ctr"/>
            <a:r>
              <a:rPr lang="en-US" sz="2800" b="1" dirty="0" smtClean="0"/>
              <a:t>money in which monetary</a:t>
            </a:r>
          </a:p>
          <a:p>
            <a:pPr algn="ctr"/>
            <a:r>
              <a:rPr lang="en-US" sz="2800" b="1" dirty="0" smtClean="0"/>
              <a:t>value far exceeds commodity value</a:t>
            </a:r>
          </a:p>
        </p:txBody>
      </p:sp>
      <p:pic>
        <p:nvPicPr>
          <p:cNvPr id="7" name="Picture 6" descr="gold.png"/>
          <p:cNvPicPr>
            <a:picLocks noChangeAspect="1"/>
          </p:cNvPicPr>
          <p:nvPr/>
        </p:nvPicPr>
        <p:blipFill>
          <a:blip r:embed="rId2"/>
          <a:stretch>
            <a:fillRect/>
          </a:stretch>
        </p:blipFill>
        <p:spPr>
          <a:xfrm>
            <a:off x="383857" y="695325"/>
            <a:ext cx="2511743" cy="2511743"/>
          </a:xfrm>
          <a:prstGeom prst="rect">
            <a:avLst/>
          </a:prstGeom>
        </p:spPr>
      </p:pic>
      <p:pic>
        <p:nvPicPr>
          <p:cNvPr id="8" name="Picture 7" descr="dollars.png"/>
          <p:cNvPicPr>
            <a:picLocks noChangeAspect="1"/>
          </p:cNvPicPr>
          <p:nvPr/>
        </p:nvPicPr>
        <p:blipFill>
          <a:blip r:embed="rId3"/>
          <a:stretch>
            <a:fillRect/>
          </a:stretch>
        </p:blipFill>
        <p:spPr>
          <a:xfrm>
            <a:off x="457200" y="2876550"/>
            <a:ext cx="2286000" cy="1524000"/>
          </a:xfrm>
          <a:prstGeom prst="rect">
            <a:avLst/>
          </a:prstGeom>
        </p:spPr>
      </p:pic>
      <p:sp>
        <p:nvSpPr>
          <p:cNvPr id="9" name="TextBox 8"/>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200400" y="1444407"/>
            <a:ext cx="5791200" cy="3108543"/>
          </a:xfrm>
          <a:prstGeom prst="rect">
            <a:avLst/>
          </a:prstGeom>
          <a:noFill/>
        </p:spPr>
        <p:txBody>
          <a:bodyPr wrap="square" rtlCol="0">
            <a:spAutoFit/>
          </a:bodyPr>
          <a:lstStyle/>
          <a:p>
            <a:pPr algn="ctr"/>
            <a:r>
              <a:rPr lang="en-US" sz="2800" b="1" dirty="0" smtClean="0"/>
              <a:t>Is there a market path to fiat money?</a:t>
            </a:r>
          </a:p>
          <a:p>
            <a:pPr algn="ctr"/>
            <a:endParaRPr lang="en-US" sz="1400" b="1" dirty="0" smtClean="0"/>
          </a:p>
          <a:p>
            <a:pPr algn="ctr"/>
            <a:r>
              <a:rPr lang="en-US" sz="2800" b="1" dirty="0" smtClean="0"/>
              <a:t>If a bank stops redeeming,</a:t>
            </a:r>
          </a:p>
          <a:p>
            <a:pPr algn="ctr"/>
            <a:r>
              <a:rPr lang="en-US" sz="2800" b="1" dirty="0" smtClean="0"/>
              <a:t>it is a breach of contract.</a:t>
            </a:r>
          </a:p>
          <a:p>
            <a:pPr algn="ctr"/>
            <a:endParaRPr lang="en-US" sz="1400" b="1" dirty="0" smtClean="0"/>
          </a:p>
          <a:p>
            <a:pPr algn="ctr"/>
            <a:r>
              <a:rPr lang="en-US" sz="2800" b="1" dirty="0" smtClean="0"/>
              <a:t>If a bank announces it will stop</a:t>
            </a:r>
          </a:p>
          <a:p>
            <a:pPr algn="ctr"/>
            <a:r>
              <a:rPr lang="en-US" sz="2800" b="1" dirty="0" smtClean="0"/>
              <a:t>redeeming, no one will take its notes as the expiration date approaches.</a:t>
            </a:r>
          </a:p>
        </p:txBody>
      </p:sp>
      <p:pic>
        <p:nvPicPr>
          <p:cNvPr id="4" name="Picture 3" descr="contract_breach.png"/>
          <p:cNvPicPr>
            <a:picLocks noChangeAspect="1"/>
          </p:cNvPicPr>
          <p:nvPr/>
        </p:nvPicPr>
        <p:blipFill>
          <a:blip r:embed="rId2"/>
          <a:stretch>
            <a:fillRect/>
          </a:stretch>
        </p:blipFill>
        <p:spPr>
          <a:xfrm>
            <a:off x="457200" y="1809750"/>
            <a:ext cx="2476500" cy="24765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 y="2647950"/>
            <a:ext cx="81534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Typical path to fiat money</a:t>
            </a:r>
            <a:endParaRPr lang="en-US" sz="2800" b="1" u="sng" dirty="0" smtClean="0">
              <a:effectLst>
                <a:outerShdw blurRad="38100" dist="38100" dir="2700000" algn="tl">
                  <a:srgbClr val="000000">
                    <a:alpha val="43137"/>
                  </a:srgbClr>
                </a:outerShdw>
              </a:effectLst>
            </a:endParaRPr>
          </a:p>
          <a:p>
            <a:pPr marL="514350" indent="-514350">
              <a:buFont typeface="+mj-lt"/>
              <a:buAutoNum type="arabicPeriod"/>
            </a:pPr>
            <a:r>
              <a:rPr lang="en-US" sz="2800" b="1" dirty="0" smtClean="0"/>
              <a:t>government gives a monopoly on</a:t>
            </a:r>
          </a:p>
          <a:p>
            <a:pPr marL="514350" indent="-514350"/>
            <a:r>
              <a:rPr lang="en-US" sz="2800" b="1" dirty="0" smtClean="0"/>
              <a:t> </a:t>
            </a:r>
            <a:r>
              <a:rPr lang="en-US" sz="2800" b="1" dirty="0" smtClean="0"/>
              <a:t>     </a:t>
            </a:r>
            <a:r>
              <a:rPr lang="en-US" sz="2800" b="1" dirty="0" smtClean="0"/>
              <a:t>note issue to a single institution</a:t>
            </a:r>
          </a:p>
          <a:p>
            <a:pPr marL="514350" indent="-514350">
              <a:buFont typeface="+mj-lt"/>
              <a:buAutoNum type="arabicPeriod" startAt="2"/>
            </a:pPr>
            <a:r>
              <a:rPr lang="en-US" sz="2800" b="1" dirty="0" smtClean="0"/>
              <a:t>its liabilities become widely accepted</a:t>
            </a:r>
          </a:p>
          <a:p>
            <a:pPr marL="514350" indent="-514350">
              <a:buFont typeface="+mj-lt"/>
              <a:buAutoNum type="arabicPeriod" startAt="2"/>
            </a:pPr>
            <a:r>
              <a:rPr lang="en-US" sz="2800" b="1" dirty="0" smtClean="0"/>
              <a:t>government suspends redemption permanently</a:t>
            </a:r>
          </a:p>
        </p:txBody>
      </p:sp>
      <p:pic>
        <p:nvPicPr>
          <p:cNvPr id="5" name="Picture 4" descr="nelson.png"/>
          <p:cNvPicPr>
            <a:picLocks noChangeAspect="1"/>
          </p:cNvPicPr>
          <p:nvPr/>
        </p:nvPicPr>
        <p:blipFill>
          <a:blip r:embed="rId2"/>
          <a:stretch>
            <a:fillRect/>
          </a:stretch>
        </p:blipFill>
        <p:spPr>
          <a:xfrm>
            <a:off x="5143500" y="1276350"/>
            <a:ext cx="4000500" cy="2952750"/>
          </a:xfrm>
          <a:prstGeom prst="rect">
            <a:avLst/>
          </a:prstGeom>
        </p:spPr>
      </p:pic>
      <p:sp>
        <p:nvSpPr>
          <p:cNvPr id="6" name="TextBox 5"/>
          <p:cNvSpPr txBox="1"/>
          <p:nvPr/>
        </p:nvSpPr>
        <p:spPr>
          <a:xfrm>
            <a:off x="4572000" y="1581150"/>
            <a:ext cx="21336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Ha </a:t>
            </a:r>
            <a:r>
              <a:rPr lang="en-US" sz="4400" b="1" dirty="0" err="1" smtClean="0">
                <a:effectLst>
                  <a:outerShdw blurRad="38100" dist="38100" dir="2700000" algn="tl">
                    <a:srgbClr val="000000">
                      <a:alpha val="43137"/>
                    </a:srgbClr>
                  </a:outerShdw>
                </a:effectLst>
              </a:rPr>
              <a:t>Ha</a:t>
            </a:r>
            <a:r>
              <a:rPr lang="en-US" sz="4400" b="1" dirty="0" smtClean="0">
                <a:effectLst>
                  <a:outerShdw blurRad="38100" dist="38100" dir="2700000" algn="tl">
                    <a:srgbClr val="000000">
                      <a:alpha val="43137"/>
                    </a:srgbClr>
                  </a:outerShdw>
                </a:effectLst>
              </a:rPr>
              <a:t>!</a:t>
            </a:r>
          </a:p>
        </p:txBody>
      </p:sp>
      <p:pic>
        <p:nvPicPr>
          <p:cNvPr id="7" name="Picture 6" descr="COA_money.jpg"/>
          <p:cNvPicPr>
            <a:picLocks noChangeAspect="1"/>
          </p:cNvPicPr>
          <p:nvPr/>
        </p:nvPicPr>
        <p:blipFill>
          <a:blip r:embed="rId3" cstate="print"/>
          <a:stretch>
            <a:fillRect/>
          </a:stretch>
        </p:blipFill>
        <p:spPr>
          <a:xfrm>
            <a:off x="685800" y="1047750"/>
            <a:ext cx="2057400" cy="15430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039" y="133350"/>
            <a:ext cx="51459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Spontaneous Order</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3" descr="spontaneous_order.png"/>
          <p:cNvPicPr>
            <a:picLocks noChangeAspect="1"/>
          </p:cNvPicPr>
          <p:nvPr/>
        </p:nvPicPr>
        <p:blipFill>
          <a:blip r:embed="rId2"/>
          <a:stretch>
            <a:fillRect/>
          </a:stretch>
        </p:blipFill>
        <p:spPr>
          <a:xfrm>
            <a:off x="228600" y="1123950"/>
            <a:ext cx="3429000" cy="3429000"/>
          </a:xfrm>
          <a:prstGeom prst="rect">
            <a:avLst/>
          </a:prstGeom>
          <a:ln>
            <a:solidFill>
              <a:schemeClr val="tx1"/>
            </a:solidFill>
          </a:ln>
        </p:spPr>
      </p:pic>
      <p:sp>
        <p:nvSpPr>
          <p:cNvPr id="5" name="TextBox 4"/>
          <p:cNvSpPr txBox="1"/>
          <p:nvPr/>
        </p:nvSpPr>
        <p:spPr>
          <a:xfrm>
            <a:off x="3733800" y="2051268"/>
            <a:ext cx="43434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spontaneous order</a:t>
            </a:r>
            <a:r>
              <a:rPr lang="en-US" sz="2800" b="1" dirty="0" smtClean="0"/>
              <a:t> </a:t>
            </a:r>
            <a:r>
              <a:rPr lang="en-US" sz="2800" b="1" dirty="0" smtClean="0"/>
              <a:t>–</a:t>
            </a:r>
          </a:p>
          <a:p>
            <a:pPr algn="ctr"/>
            <a:r>
              <a:rPr lang="en-US" sz="2800" b="1" dirty="0" smtClean="0"/>
              <a:t>coordination that results</a:t>
            </a:r>
          </a:p>
          <a:p>
            <a:pPr algn="ctr"/>
            <a:r>
              <a:rPr lang="en-US" sz="2800" b="1" dirty="0" smtClean="0"/>
              <a:t>from human interaction, but no conscious design</a:t>
            </a:r>
            <a:endParaRPr lang="en-US" sz="2800" b="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276600" y="1123950"/>
            <a:ext cx="5181600" cy="954107"/>
          </a:xfrm>
          <a:prstGeom prst="rect">
            <a:avLst/>
          </a:prstGeom>
          <a:noFill/>
        </p:spPr>
        <p:txBody>
          <a:bodyPr wrap="square" rtlCol="0">
            <a:spAutoFit/>
          </a:bodyPr>
          <a:lstStyle/>
          <a:p>
            <a:pPr algn="ctr"/>
            <a:r>
              <a:rPr lang="en-US" sz="2800" b="1" dirty="0" smtClean="0"/>
              <a:t>Why doesn’t the public</a:t>
            </a:r>
          </a:p>
          <a:p>
            <a:pPr algn="ctr"/>
            <a:r>
              <a:rPr lang="en-US" sz="2800" b="1" dirty="0" smtClean="0"/>
              <a:t>reject irredeemable notes?</a:t>
            </a:r>
          </a:p>
        </p:txBody>
      </p:sp>
      <p:pic>
        <p:nvPicPr>
          <p:cNvPr id="4" name="Picture 3"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sp>
        <p:nvSpPr>
          <p:cNvPr id="5" name="TextBox 4"/>
          <p:cNvSpPr txBox="1"/>
          <p:nvPr/>
        </p:nvSpPr>
        <p:spPr>
          <a:xfrm>
            <a:off x="3733800" y="2458581"/>
            <a:ext cx="3733800" cy="224676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Public acceptance</a:t>
            </a:r>
          </a:p>
          <a:p>
            <a:pPr>
              <a:buFont typeface="Arial" pitchFamily="34" charset="0"/>
              <a:buChar char="•"/>
            </a:pPr>
            <a:r>
              <a:rPr lang="en-US" sz="2800" b="1" dirty="0" smtClean="0"/>
              <a:t> </a:t>
            </a:r>
            <a:r>
              <a:rPr lang="en-US" sz="2800" b="1" dirty="0" smtClean="0"/>
              <a:t>Familiarity/Inertia</a:t>
            </a:r>
          </a:p>
          <a:p>
            <a:pPr>
              <a:buFont typeface="Arial" pitchFamily="34" charset="0"/>
              <a:buChar char="•"/>
            </a:pPr>
            <a:r>
              <a:rPr lang="en-US" sz="2800" b="1" dirty="0" smtClean="0"/>
              <a:t> Public </a:t>
            </a:r>
            <a:r>
              <a:rPr lang="en-US" sz="2800" b="1" dirty="0" err="1" smtClean="0"/>
              <a:t>Receivability</a:t>
            </a:r>
            <a:endParaRPr lang="en-US" sz="2800" b="1" dirty="0" smtClean="0"/>
          </a:p>
          <a:p>
            <a:pPr>
              <a:buFont typeface="Arial" pitchFamily="34" charset="0"/>
              <a:buChar char="•"/>
            </a:pPr>
            <a:r>
              <a:rPr lang="en-US" sz="2800" b="1" dirty="0" smtClean="0"/>
              <a:t> Legal Tender</a:t>
            </a:r>
          </a:p>
          <a:p>
            <a:pPr>
              <a:buFont typeface="Arial" pitchFamily="34" charset="0"/>
              <a:buChar char="•"/>
            </a:pPr>
            <a:r>
              <a:rPr lang="en-US" sz="2800" b="1" dirty="0" smtClean="0"/>
              <a:t> Forced Tender</a:t>
            </a:r>
            <a:endParaRPr lang="en-US" sz="2800" b="1"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3" descr="zlato33qb"/>
          <p:cNvPicPr>
            <a:picLocks noChangeAspect="1" noChangeArrowheads="1"/>
          </p:cNvPicPr>
          <p:nvPr/>
        </p:nvPicPr>
        <p:blipFill>
          <a:blip r:embed="rId2"/>
          <a:srcRect r="50060"/>
          <a:stretch>
            <a:fillRect/>
          </a:stretch>
        </p:blipFill>
        <p:spPr bwMode="auto">
          <a:xfrm>
            <a:off x="381000" y="1047750"/>
            <a:ext cx="4343400" cy="3946525"/>
          </a:xfrm>
          <a:prstGeom prst="rect">
            <a:avLst/>
          </a:prstGeom>
          <a:noFill/>
          <a:ln w="9525">
            <a:solidFill>
              <a:schemeClr val="tx1"/>
            </a:solidFill>
            <a:miter lim="800000"/>
            <a:headEnd/>
            <a:tailEnd/>
          </a:ln>
        </p:spPr>
      </p:pic>
      <p:pic>
        <p:nvPicPr>
          <p:cNvPr id="4" name="Picture 4" descr="zlato33qb"/>
          <p:cNvPicPr>
            <a:picLocks noChangeAspect="1" noChangeArrowheads="1"/>
          </p:cNvPicPr>
          <p:nvPr/>
        </p:nvPicPr>
        <p:blipFill>
          <a:blip r:embed="rId2"/>
          <a:srcRect l="49040" b="50000"/>
          <a:stretch>
            <a:fillRect/>
          </a:stretch>
        </p:blipFill>
        <p:spPr bwMode="auto">
          <a:xfrm>
            <a:off x="4876800" y="3028950"/>
            <a:ext cx="4043363" cy="1800225"/>
          </a:xfrm>
          <a:prstGeom prst="rect">
            <a:avLst/>
          </a:prstGeom>
          <a:noFill/>
          <a:ln w="9525">
            <a:solidFill>
              <a:schemeClr val="tx1"/>
            </a:solidFill>
            <a:miter lim="800000"/>
            <a:headEnd/>
            <a:tailEnd/>
          </a:ln>
        </p:spPr>
      </p:pic>
      <p:sp>
        <p:nvSpPr>
          <p:cNvPr id="5" name="TextBox 4"/>
          <p:cNvSpPr txBox="1"/>
          <p:nvPr/>
        </p:nvSpPr>
        <p:spPr>
          <a:xfrm>
            <a:off x="4800600" y="971550"/>
            <a:ext cx="4191000" cy="1815882"/>
          </a:xfrm>
          <a:prstGeom prst="rect">
            <a:avLst/>
          </a:prstGeom>
          <a:noFill/>
        </p:spPr>
        <p:txBody>
          <a:bodyPr wrap="square" rtlCol="0">
            <a:spAutoFit/>
          </a:bodyPr>
          <a:lstStyle/>
          <a:p>
            <a:pPr algn="ctr"/>
            <a:r>
              <a:rPr lang="en-US" sz="2800" b="1" dirty="0" smtClean="0"/>
              <a:t>Fiat money uses the same unit of account as commodity money and looks practically identical.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3200400" y="837545"/>
            <a:ext cx="5334000" cy="440120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public </a:t>
            </a:r>
            <a:r>
              <a:rPr lang="en-US" sz="2800" b="1" i="1" dirty="0" err="1" smtClean="0">
                <a:effectLst>
                  <a:outerShdw blurRad="38100" dist="38100" dir="2700000" algn="tl">
                    <a:srgbClr val="000000">
                      <a:alpha val="43137"/>
                    </a:srgbClr>
                  </a:outerShdw>
                </a:effectLst>
              </a:rPr>
              <a:t>receivability</a:t>
            </a:r>
            <a:r>
              <a:rPr lang="en-US" sz="2800" b="1" i="1" dirty="0" smtClean="0">
                <a:effectLst>
                  <a:outerShdw blurRad="38100" dist="38100" dir="2700000" algn="tl">
                    <a:srgbClr val="000000">
                      <a:alpha val="43137"/>
                    </a:srgbClr>
                  </a:outerShdw>
                </a:effectLst>
              </a:rPr>
              <a:t> </a:t>
            </a:r>
            <a:r>
              <a:rPr lang="en-US" sz="2800" b="1" dirty="0" smtClean="0"/>
              <a:t>–</a:t>
            </a:r>
            <a:endParaRPr lang="en-US" sz="2800" b="1" dirty="0" smtClean="0"/>
          </a:p>
          <a:p>
            <a:pPr algn="ctr"/>
            <a:r>
              <a:rPr lang="en-US" sz="2800" b="1" dirty="0" smtClean="0"/>
              <a:t>government accepts fiat</a:t>
            </a:r>
          </a:p>
          <a:p>
            <a:pPr algn="ctr"/>
            <a:r>
              <a:rPr lang="en-US" sz="2800" b="1" dirty="0" smtClean="0"/>
              <a:t>money for tax payments</a:t>
            </a:r>
          </a:p>
          <a:p>
            <a:pPr algn="ctr"/>
            <a:endParaRPr lang="en-US" sz="1400" b="1" dirty="0" smtClean="0"/>
          </a:p>
          <a:p>
            <a:pPr algn="ctr"/>
            <a:r>
              <a:rPr lang="en-US" sz="2800" b="1" i="1" dirty="0" smtClean="0">
                <a:effectLst>
                  <a:outerShdw blurRad="38100" dist="38100" dir="2700000" algn="tl">
                    <a:srgbClr val="000000">
                      <a:alpha val="43137"/>
                    </a:srgbClr>
                  </a:outerShdw>
                </a:effectLst>
              </a:rPr>
              <a:t>legal tender </a:t>
            </a:r>
            <a:r>
              <a:rPr lang="en-US" sz="2800" b="1" dirty="0" smtClean="0"/>
              <a:t>–</a:t>
            </a:r>
            <a:endParaRPr lang="en-US" sz="2800" b="1" dirty="0" smtClean="0"/>
          </a:p>
          <a:p>
            <a:pPr algn="ctr"/>
            <a:r>
              <a:rPr lang="en-US" sz="2800" b="1" dirty="0" smtClean="0"/>
              <a:t>court forces acceptance of fiat</a:t>
            </a:r>
          </a:p>
          <a:p>
            <a:pPr algn="ctr"/>
            <a:r>
              <a:rPr lang="en-US" sz="2800" b="1" dirty="0" smtClean="0"/>
              <a:t>money for debt repayment </a:t>
            </a:r>
            <a:endParaRPr lang="en-US" sz="2800" b="1" dirty="0" smtClean="0"/>
          </a:p>
          <a:p>
            <a:pPr algn="ctr"/>
            <a:endParaRPr lang="en-US" sz="1400" b="1" dirty="0" smtClean="0"/>
          </a:p>
          <a:p>
            <a:pPr algn="ctr"/>
            <a:r>
              <a:rPr lang="en-US" sz="2800" b="1" i="1" dirty="0" smtClean="0">
                <a:effectLst>
                  <a:outerShdw blurRad="38100" dist="38100" dir="2700000" algn="tl">
                    <a:srgbClr val="000000">
                      <a:alpha val="43137"/>
                    </a:srgbClr>
                  </a:outerShdw>
                </a:effectLst>
              </a:rPr>
              <a:t>forced tender </a:t>
            </a:r>
            <a:r>
              <a:rPr lang="en-US" sz="2800" b="1" dirty="0" smtClean="0"/>
              <a:t>–</a:t>
            </a:r>
          </a:p>
          <a:p>
            <a:pPr algn="ctr"/>
            <a:r>
              <a:rPr lang="en-US" sz="2800" b="1" dirty="0" smtClean="0"/>
              <a:t>government forces use of fiat</a:t>
            </a:r>
          </a:p>
          <a:p>
            <a:pPr algn="ctr"/>
            <a:r>
              <a:rPr lang="en-US" sz="2800" b="1" dirty="0" smtClean="0"/>
              <a:t>money for spot transactions</a:t>
            </a:r>
            <a:endParaRPr lang="en-US" sz="2800" b="1" dirty="0" smtClean="0"/>
          </a:p>
        </p:txBody>
      </p:sp>
      <p:pic>
        <p:nvPicPr>
          <p:cNvPr id="5" name="Picture 4" descr="Legal_Tender-O"/>
          <p:cNvPicPr>
            <a:picLocks noChangeAspect="1" noChangeArrowheads="1"/>
          </p:cNvPicPr>
          <p:nvPr/>
        </p:nvPicPr>
        <p:blipFill>
          <a:blip r:embed="rId2"/>
          <a:srcRect/>
          <a:stretch>
            <a:fillRect/>
          </a:stretch>
        </p:blipFill>
        <p:spPr bwMode="auto">
          <a:xfrm>
            <a:off x="312737" y="1428750"/>
            <a:ext cx="2963863" cy="2971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dave_barry.png"/>
          <p:cNvPicPr>
            <a:picLocks noChangeAspect="1"/>
          </p:cNvPicPr>
          <p:nvPr/>
        </p:nvPicPr>
        <p:blipFill>
          <a:blip r:embed="rId2"/>
          <a:stretch>
            <a:fillRect/>
          </a:stretch>
        </p:blipFill>
        <p:spPr>
          <a:xfrm>
            <a:off x="676275" y="1333500"/>
            <a:ext cx="2143125" cy="3219450"/>
          </a:xfrm>
          <a:prstGeom prst="rect">
            <a:avLst/>
          </a:prstGeom>
          <a:ln>
            <a:solidFill>
              <a:schemeClr val="tx1"/>
            </a:solidFill>
          </a:ln>
        </p:spPr>
      </p:pic>
      <p:sp>
        <p:nvSpPr>
          <p:cNvPr id="4" name="TextBox 3"/>
          <p:cNvSpPr txBox="1"/>
          <p:nvPr/>
        </p:nvSpPr>
        <p:spPr>
          <a:xfrm>
            <a:off x="3048000" y="1368207"/>
            <a:ext cx="5867400" cy="3108543"/>
          </a:xfrm>
          <a:prstGeom prst="rect">
            <a:avLst/>
          </a:prstGeom>
          <a:noFill/>
        </p:spPr>
        <p:txBody>
          <a:bodyPr wrap="square" rtlCol="0">
            <a:spAutoFit/>
          </a:bodyPr>
          <a:lstStyle/>
          <a:p>
            <a:pPr algn="ctr"/>
            <a:r>
              <a:rPr lang="en-US" sz="2800" b="1" dirty="0" smtClean="0"/>
              <a:t>“</a:t>
            </a:r>
            <a:r>
              <a:rPr lang="en-US" sz="2800" b="1" i="1" dirty="0" smtClean="0"/>
              <a:t>Over </a:t>
            </a:r>
            <a:r>
              <a:rPr lang="en-US" sz="2800" b="1" i="1" dirty="0" smtClean="0"/>
              <a:t>the years, all the governments in the world, having discovered that gold is, like, rare, decided that it would be more convenient to back their money with something that is easier to come by, namely: </a:t>
            </a:r>
            <a:r>
              <a:rPr lang="en-US" sz="2800" b="1" i="1" dirty="0" smtClean="0"/>
              <a:t>nothing.</a:t>
            </a:r>
            <a:r>
              <a:rPr lang="en-US" sz="2800" b="1" dirty="0" smtClean="0"/>
              <a:t>”</a:t>
            </a:r>
          </a:p>
          <a:p>
            <a:pPr algn="ctr"/>
            <a:r>
              <a:rPr lang="en-US" sz="2800" b="1" dirty="0" smtClean="0"/>
              <a:t>– Dave Barry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333" y="133350"/>
            <a:ext cx="30634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Fiat Money</a:t>
            </a:r>
            <a:endParaRPr lang="en-US" sz="4800" b="1" u="sng" dirty="0" smtClean="0">
              <a:solidFill>
                <a:srgbClr val="002060"/>
              </a:solidFill>
              <a:effectLst>
                <a:outerShdw blurRad="38100" dist="38100" dir="2700000" algn="tl">
                  <a:srgbClr val="000000">
                    <a:alpha val="43137"/>
                  </a:srgbClr>
                </a:outerShdw>
              </a:effectLst>
            </a:endParaRPr>
          </a:p>
        </p:txBody>
      </p:sp>
      <p:pic>
        <p:nvPicPr>
          <p:cNvPr id="4" name="Picture 5"/>
          <p:cNvPicPr>
            <a:picLocks noChangeAspect="1" noChangeArrowheads="1"/>
          </p:cNvPicPr>
          <p:nvPr/>
        </p:nvPicPr>
        <p:blipFill>
          <a:blip r:embed="rId2" cstate="print"/>
          <a:srcRect t="3004" r="5263" b="795"/>
          <a:stretch>
            <a:fillRect/>
          </a:stretch>
        </p:blipFill>
        <p:spPr bwMode="auto">
          <a:xfrm>
            <a:off x="76201" y="1047750"/>
            <a:ext cx="2460143" cy="3752339"/>
          </a:xfrm>
          <a:prstGeom prst="rect">
            <a:avLst/>
          </a:prstGeom>
          <a:noFill/>
          <a:ln w="9525">
            <a:solidFill>
              <a:schemeClr val="tx1"/>
            </a:solidFill>
            <a:miter lim="800000"/>
            <a:headEnd/>
            <a:tailEnd/>
          </a:ln>
        </p:spPr>
      </p:pic>
      <p:sp>
        <p:nvSpPr>
          <p:cNvPr id="5" name="TextBox 4"/>
          <p:cNvSpPr txBox="1"/>
          <p:nvPr/>
        </p:nvSpPr>
        <p:spPr>
          <a:xfrm>
            <a:off x="2514600" y="895350"/>
            <a:ext cx="6629400" cy="2893100"/>
          </a:xfrm>
          <a:prstGeom prst="rect">
            <a:avLst/>
          </a:prstGeom>
          <a:noFill/>
        </p:spPr>
        <p:txBody>
          <a:bodyPr wrap="square" rtlCol="0">
            <a:spAutoFit/>
          </a:bodyPr>
          <a:lstStyle/>
          <a:p>
            <a:pPr algn="ctr"/>
            <a:r>
              <a:rPr lang="en-US" sz="2800" b="1" dirty="0" smtClean="0"/>
              <a:t>The United States left the gold standard for a fiat standard domestically in 1933 when F.D.R. seized all gold by executive order.</a:t>
            </a:r>
          </a:p>
          <a:p>
            <a:pPr algn="ctr"/>
            <a:endParaRPr lang="en-US" sz="1400" b="1" dirty="0" smtClean="0"/>
          </a:p>
          <a:p>
            <a:pPr algn="ctr"/>
            <a:r>
              <a:rPr lang="en-US" sz="2800" b="1" dirty="0" smtClean="0"/>
              <a:t>The United States left the gold standard internationally in 1971 when Nixon ended </a:t>
            </a:r>
            <a:r>
              <a:rPr lang="en-US" sz="2800" b="1" dirty="0" err="1" smtClean="0"/>
              <a:t>Bretton</a:t>
            </a:r>
            <a:r>
              <a:rPr lang="en-US" sz="2800" b="1" dirty="0" smtClean="0"/>
              <a:t>-Woods dollar </a:t>
            </a:r>
            <a:r>
              <a:rPr lang="en-US" sz="2800" b="1" dirty="0" err="1" smtClean="0"/>
              <a:t>convertability</a:t>
            </a:r>
            <a:r>
              <a:rPr lang="en-US" sz="2800" b="1" dirty="0" smtClean="0"/>
              <a:t>. </a:t>
            </a:r>
          </a:p>
        </p:txBody>
      </p:sp>
      <p:pic>
        <p:nvPicPr>
          <p:cNvPr id="6" name="Picture 4" descr="Some scientists now say President Roosevelt was in a wheelchair because of Guillain-Barre syndrome, not polio."/>
          <p:cNvPicPr>
            <a:picLocks noChangeAspect="1" noChangeArrowheads="1"/>
          </p:cNvPicPr>
          <p:nvPr/>
        </p:nvPicPr>
        <p:blipFill>
          <a:blip r:embed="rId3"/>
          <a:srcRect r="6363"/>
          <a:stretch>
            <a:fillRect/>
          </a:stretch>
        </p:blipFill>
        <p:spPr bwMode="auto">
          <a:xfrm>
            <a:off x="4267200" y="3714750"/>
            <a:ext cx="972974" cy="1143000"/>
          </a:xfrm>
          <a:prstGeom prst="rect">
            <a:avLst/>
          </a:prstGeom>
          <a:noFill/>
          <a:ln w="9525">
            <a:solidFill>
              <a:schemeClr val="tx1"/>
            </a:solidFill>
            <a:miter lim="800000"/>
            <a:headEnd/>
            <a:tailEnd/>
          </a:ln>
        </p:spPr>
      </p:pic>
      <p:pic>
        <p:nvPicPr>
          <p:cNvPr id="7" name="Picture 5" descr="Richard M. Nixon"/>
          <p:cNvPicPr>
            <a:picLocks noChangeAspect="1" noChangeArrowheads="1"/>
          </p:cNvPicPr>
          <p:nvPr/>
        </p:nvPicPr>
        <p:blipFill>
          <a:blip r:embed="rId4" cstate="print"/>
          <a:srcRect/>
          <a:stretch>
            <a:fillRect/>
          </a:stretch>
        </p:blipFill>
        <p:spPr bwMode="auto">
          <a:xfrm>
            <a:off x="6324600" y="3714750"/>
            <a:ext cx="902525" cy="1143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039" y="133350"/>
            <a:ext cx="51459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Spontaneous Order</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2590800" y="1047750"/>
            <a:ext cx="3657600" cy="1815882"/>
          </a:xfrm>
          <a:prstGeom prst="rect">
            <a:avLst/>
          </a:prstGeom>
          <a:noFill/>
        </p:spPr>
        <p:txBody>
          <a:bodyPr wrap="square" rtlCol="0">
            <a:spAutoFit/>
          </a:bodyPr>
          <a:lstStyle/>
          <a:p>
            <a:r>
              <a:rPr lang="en-US" sz="2800" b="1" u="sng" dirty="0" smtClean="0"/>
              <a:t>Examples</a:t>
            </a:r>
            <a:endParaRPr lang="en-US" sz="2800" b="1" u="sng" dirty="0" smtClean="0"/>
          </a:p>
          <a:p>
            <a:pPr>
              <a:buFont typeface="Arial" pitchFamily="34" charset="0"/>
              <a:buChar char="•"/>
            </a:pPr>
            <a:r>
              <a:rPr lang="en-US" sz="2800" b="1" dirty="0" smtClean="0"/>
              <a:t> </a:t>
            </a:r>
            <a:r>
              <a:rPr lang="en-US" sz="2800" b="1" dirty="0" smtClean="0"/>
              <a:t>money</a:t>
            </a:r>
          </a:p>
          <a:p>
            <a:pPr>
              <a:buFont typeface="Arial" pitchFamily="34" charset="0"/>
              <a:buChar char="•"/>
            </a:pPr>
            <a:r>
              <a:rPr lang="en-US" sz="2800" b="1" dirty="0" smtClean="0"/>
              <a:t> language</a:t>
            </a:r>
          </a:p>
          <a:p>
            <a:pPr>
              <a:buFont typeface="Arial" pitchFamily="34" charset="0"/>
              <a:buChar char="•"/>
            </a:pPr>
            <a:r>
              <a:rPr lang="en-US" sz="2800" b="1" dirty="0" smtClean="0"/>
              <a:t> </a:t>
            </a:r>
            <a:r>
              <a:rPr lang="en-US" sz="2800" b="1" dirty="0" smtClean="0"/>
              <a:t>Darwinian evolution</a:t>
            </a:r>
            <a:endParaRPr lang="en-US" sz="2800" b="1" dirty="0" smtClean="0"/>
          </a:p>
        </p:txBody>
      </p:sp>
      <p:pic>
        <p:nvPicPr>
          <p:cNvPr id="5" name="Picture 4" descr="magnetic_poetry.jpg"/>
          <p:cNvPicPr>
            <a:picLocks noChangeAspect="1"/>
          </p:cNvPicPr>
          <p:nvPr/>
        </p:nvPicPr>
        <p:blipFill>
          <a:blip r:embed="rId2" cstate="print"/>
          <a:stretch>
            <a:fillRect/>
          </a:stretch>
        </p:blipFill>
        <p:spPr>
          <a:xfrm>
            <a:off x="2590800" y="3105150"/>
            <a:ext cx="1780032" cy="1780032"/>
          </a:xfrm>
          <a:prstGeom prst="rect">
            <a:avLst/>
          </a:prstGeom>
          <a:ln>
            <a:solidFill>
              <a:schemeClr val="tx1"/>
            </a:solidFill>
          </a:ln>
        </p:spPr>
      </p:pic>
      <p:pic>
        <p:nvPicPr>
          <p:cNvPr id="6" name="Picture 5" descr="evolution.png"/>
          <p:cNvPicPr>
            <a:picLocks noChangeAspect="1"/>
          </p:cNvPicPr>
          <p:nvPr/>
        </p:nvPicPr>
        <p:blipFill>
          <a:blip r:embed="rId3"/>
          <a:stretch>
            <a:fillRect/>
          </a:stretch>
        </p:blipFill>
        <p:spPr>
          <a:xfrm>
            <a:off x="4267200" y="3028950"/>
            <a:ext cx="4876800" cy="2286000"/>
          </a:xfrm>
          <a:prstGeom prst="rect">
            <a:avLst/>
          </a:prstGeom>
        </p:spPr>
      </p:pic>
      <p:pic>
        <p:nvPicPr>
          <p:cNvPr id="7" name="Picture 6" descr="COA_money.jpg"/>
          <p:cNvPicPr>
            <a:picLocks noChangeAspect="1"/>
          </p:cNvPicPr>
          <p:nvPr/>
        </p:nvPicPr>
        <p:blipFill>
          <a:blip r:embed="rId4" cstate="print"/>
          <a:stretch>
            <a:fillRect/>
          </a:stretch>
        </p:blipFill>
        <p:spPr>
          <a:xfrm>
            <a:off x="304800" y="3257550"/>
            <a:ext cx="2057400" cy="1543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471" y="133350"/>
            <a:ext cx="6867329"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Menger’s</a:t>
            </a:r>
            <a:r>
              <a:rPr lang="en-US" sz="4800" b="1" u="sng" dirty="0" smtClean="0">
                <a:solidFill>
                  <a:srgbClr val="002060"/>
                </a:solidFill>
                <a:effectLst>
                  <a:outerShdw blurRad="38100" dist="38100" dir="2700000" algn="tl">
                    <a:srgbClr val="000000">
                      <a:alpha val="43137"/>
                    </a:srgbClr>
                  </a:outerShdw>
                </a:effectLst>
              </a:rPr>
              <a:t> Origin of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124200" y="1110555"/>
            <a:ext cx="5638800" cy="1384995"/>
          </a:xfrm>
          <a:prstGeom prst="rect">
            <a:avLst/>
          </a:prstGeom>
          <a:noFill/>
        </p:spPr>
        <p:txBody>
          <a:bodyPr wrap="square" rtlCol="0">
            <a:spAutoFit/>
          </a:bodyPr>
          <a:lstStyle/>
          <a:p>
            <a:pPr algn="ctr"/>
            <a:r>
              <a:rPr lang="en-US" sz="2800" b="1" dirty="0" smtClean="0"/>
              <a:t>Why do people trade</a:t>
            </a:r>
          </a:p>
          <a:p>
            <a:pPr algn="ctr"/>
            <a:r>
              <a:rPr lang="en-US" sz="2800" b="1" dirty="0" smtClean="0"/>
              <a:t>useful goods and services</a:t>
            </a:r>
          </a:p>
          <a:p>
            <a:pPr algn="ctr"/>
            <a:r>
              <a:rPr lang="en-US" sz="2800" b="1" dirty="0" smtClean="0"/>
              <a:t>for silly little pieces of paper?!</a:t>
            </a:r>
            <a:endParaRPr lang="en-US" sz="2800" b="1" dirty="0" smtClean="0"/>
          </a:p>
        </p:txBody>
      </p:sp>
      <p:pic>
        <p:nvPicPr>
          <p:cNvPr id="4" name="Picture 3" descr="man_question_mark.jpg"/>
          <p:cNvPicPr>
            <a:picLocks noChangeAspect="1"/>
          </p:cNvPicPr>
          <p:nvPr/>
        </p:nvPicPr>
        <p:blipFill>
          <a:blip r:embed="rId2"/>
          <a:stretch>
            <a:fillRect/>
          </a:stretch>
        </p:blipFill>
        <p:spPr>
          <a:xfrm>
            <a:off x="228600" y="1134110"/>
            <a:ext cx="2905760" cy="3647440"/>
          </a:xfrm>
          <a:prstGeom prst="rect">
            <a:avLst/>
          </a:prstGeom>
          <a:ln>
            <a:solidFill>
              <a:schemeClr val="tx1"/>
            </a:solidFill>
          </a:ln>
        </p:spPr>
      </p:pic>
      <p:pic>
        <p:nvPicPr>
          <p:cNvPr id="5" name="Picture 4" descr="crazy.png"/>
          <p:cNvPicPr>
            <a:picLocks noChangeAspect="1"/>
          </p:cNvPicPr>
          <p:nvPr/>
        </p:nvPicPr>
        <p:blipFill>
          <a:blip r:embed="rId3"/>
          <a:stretch>
            <a:fillRect/>
          </a:stretch>
        </p:blipFill>
        <p:spPr>
          <a:xfrm>
            <a:off x="4876800" y="2343150"/>
            <a:ext cx="2268855" cy="27089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471" y="133350"/>
            <a:ext cx="6867329"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Menger’s</a:t>
            </a:r>
            <a:r>
              <a:rPr lang="en-US" sz="4800" b="1" u="sng" dirty="0" smtClean="0">
                <a:solidFill>
                  <a:srgbClr val="002060"/>
                </a:solidFill>
                <a:effectLst>
                  <a:outerShdw blurRad="38100" dist="38100" dir="2700000" algn="tl">
                    <a:srgbClr val="000000">
                      <a:alpha val="43137"/>
                    </a:srgbClr>
                  </a:outerShdw>
                </a:effectLst>
              </a:rPr>
              <a:t> Origin of Money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124200" y="1072575"/>
            <a:ext cx="28194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Barter (Direct)</a:t>
            </a:r>
            <a:endParaRPr lang="en-US" sz="3200" b="1" i="1" dirty="0" smtClean="0">
              <a:effectLst>
                <a:outerShdw blurRad="38100" dist="38100" dir="2700000" algn="tl">
                  <a:srgbClr val="000000">
                    <a:alpha val="43137"/>
                  </a:srgbClr>
                </a:outerShdw>
              </a:effectLst>
            </a:endParaRPr>
          </a:p>
        </p:txBody>
      </p:sp>
      <p:sp>
        <p:nvSpPr>
          <p:cNvPr id="4" name="Down Arrow 3"/>
          <p:cNvSpPr/>
          <p:nvPr/>
        </p:nvSpPr>
        <p:spPr>
          <a:xfrm>
            <a:off x="4267200" y="1885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2520375"/>
            <a:ext cx="57150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Medium of Exchange (Indirect)</a:t>
            </a:r>
            <a:endParaRPr lang="en-US" sz="3200" b="1" i="1" dirty="0" smtClean="0">
              <a:effectLst>
                <a:outerShdw blurRad="38100" dist="38100" dir="2700000" algn="tl">
                  <a:srgbClr val="000000">
                    <a:alpha val="43137"/>
                  </a:srgbClr>
                </a:outerShdw>
              </a:effectLst>
            </a:endParaRPr>
          </a:p>
        </p:txBody>
      </p:sp>
      <p:sp>
        <p:nvSpPr>
          <p:cNvPr id="8" name="Down Arrow 7"/>
          <p:cNvSpPr/>
          <p:nvPr/>
        </p:nvSpPr>
        <p:spPr>
          <a:xfrm>
            <a:off x="4267200" y="3409950"/>
            <a:ext cx="457200" cy="533400"/>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19400" y="4171950"/>
            <a:ext cx="3352800"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Money (CAMOE)</a:t>
            </a:r>
            <a:endParaRPr lang="en-US" sz="32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1740</Words>
  <Application>Microsoft Office PowerPoint</Application>
  <PresentationFormat>On-screen Show (16:9)</PresentationFormat>
  <Paragraphs>406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145</cp:revision>
  <dcterms:created xsi:type="dcterms:W3CDTF">2010-08-30T19:56:42Z</dcterms:created>
  <dcterms:modified xsi:type="dcterms:W3CDTF">2010-09-07T14:10:42Z</dcterms:modified>
</cp:coreProperties>
</file>