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72" r:id="rId15"/>
    <p:sldId id="273" r:id="rId16"/>
    <p:sldId id="270" r:id="rId17"/>
    <p:sldId id="269" r:id="rId18"/>
    <p:sldId id="279" r:id="rId19"/>
    <p:sldId id="280" r:id="rId20"/>
    <p:sldId id="274" r:id="rId21"/>
    <p:sldId id="275" r:id="rId22"/>
    <p:sldId id="276" r:id="rId23"/>
    <p:sldId id="278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4" r:id="rId47"/>
    <p:sldId id="302" r:id="rId48"/>
    <p:sldId id="305" r:id="rId49"/>
    <p:sldId id="306" r:id="rId50"/>
    <p:sldId id="308" r:id="rId51"/>
    <p:sldId id="307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9/1/2010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9150"/>
            <a:ext cx="2057400" cy="154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6188" y="1200150"/>
            <a:ext cx="3837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1: Money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6470" y="2438221"/>
            <a:ext cx="3301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Money?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9/2/2010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819150"/>
            <a:ext cx="20574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6318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</a:t>
            </a:r>
            <a:r>
              <a:rPr lang="en-US" sz="2800" b="1" dirty="0" smtClean="0"/>
              <a:t>everse inequality of value is what makes trades mutually advantageous, which is why people trade voluntarily.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Trade is not a zero sum game with a winner and a loser.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Trade is a </a:t>
            </a:r>
            <a:r>
              <a:rPr lang="en-US" sz="2800" b="1" i="1" dirty="0" smtClean="0"/>
              <a:t>positive sum game</a:t>
            </a:r>
            <a:r>
              <a:rPr lang="en-US" sz="2800" b="1" dirty="0" smtClean="0"/>
              <a:t>.  Both parties are winners.</a:t>
            </a:r>
            <a:endParaRPr lang="en-US" sz="2800" b="1" dirty="0" smtClean="0"/>
          </a:p>
        </p:txBody>
      </p:sp>
      <p:pic>
        <p:nvPicPr>
          <p:cNvPr id="4" name="Picture 3" descr="winn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86150"/>
            <a:ext cx="1905000" cy="1539240"/>
          </a:xfrm>
          <a:prstGeom prst="rect">
            <a:avLst/>
          </a:prstGeom>
        </p:spPr>
      </p:pic>
      <p:pic>
        <p:nvPicPr>
          <p:cNvPr id="5" name="Picture 4" descr="winn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486150"/>
            <a:ext cx="1905000" cy="1539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94335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Harry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0" y="394335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Bob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1163181"/>
            <a:ext cx="548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Remember the insight that people only enter into voluntary trades if they subjectively believe they are made better off.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For example, sweatshop employees work there because the alternative would be worse.</a:t>
            </a:r>
            <a:endParaRPr lang="en-US" sz="2800" b="1" dirty="0" smtClean="0"/>
          </a:p>
        </p:txBody>
      </p:sp>
      <p:pic>
        <p:nvPicPr>
          <p:cNvPr id="4" name="Picture 3" descr="105243-sweatshop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81150"/>
            <a:ext cx="3333750" cy="2462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97506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Gains from trade can be thought of graphically as consumer surplus and producer surplus.</a:t>
            </a:r>
            <a:endParaRPr lang="en-US" sz="2800" b="1" dirty="0" smtClean="0"/>
          </a:p>
        </p:txBody>
      </p:sp>
      <p:pic>
        <p:nvPicPr>
          <p:cNvPr id="4" name="Picture 3" descr="surplu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3962400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848981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  <a:r>
              <a:rPr lang="en-US" sz="2800" b="1" dirty="0" smtClean="0"/>
              <a:t> (direct exchange) –</a:t>
            </a:r>
          </a:p>
          <a:p>
            <a:pPr algn="ctr"/>
            <a:r>
              <a:rPr lang="en-US" sz="2800" b="1" dirty="0" smtClean="0"/>
              <a:t>trade for something that can be used </a:t>
            </a:r>
            <a:r>
              <a:rPr lang="en-US" sz="2800" b="1" dirty="0" smtClean="0"/>
              <a:t>directly</a:t>
            </a:r>
          </a:p>
          <a:p>
            <a:pPr algn="ctr"/>
            <a:r>
              <a:rPr lang="en-US" sz="2800" b="1" dirty="0" smtClean="0"/>
              <a:t>in </a:t>
            </a:r>
            <a:r>
              <a:rPr lang="en-US" sz="2800" b="1" dirty="0" smtClean="0"/>
              <a:t>consumption or production</a:t>
            </a:r>
            <a:endParaRPr lang="en-US" sz="2800" b="1" dirty="0" smtClean="0"/>
          </a:p>
        </p:txBody>
      </p:sp>
      <p:pic>
        <p:nvPicPr>
          <p:cNvPr id="4" name="Picture 3" descr="barter 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23950"/>
            <a:ext cx="3048000" cy="36880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759625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Barter can work well when you easily find a parallel trader.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In that case not using money actually saves a step.</a:t>
            </a:r>
            <a:endParaRPr lang="en-US" sz="2800" b="1" dirty="0" smtClean="0"/>
          </a:p>
        </p:txBody>
      </p:sp>
      <p:pic>
        <p:nvPicPr>
          <p:cNvPr id="4" name="Picture 3" descr="bart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2286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278850"/>
            <a:ext cx="5257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But often finding someone who has what you want and wants what you have is very difficult.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Search costs and other transaction costs can</a:t>
            </a:r>
          </a:p>
          <a:p>
            <a:pPr algn="ctr"/>
            <a:r>
              <a:rPr lang="en-US" sz="2800" b="1" dirty="0" smtClean="0"/>
              <a:t>be quite high.</a:t>
            </a:r>
            <a:endParaRPr lang="en-US" sz="2800" b="1" dirty="0" smtClean="0"/>
          </a:p>
        </p:txBody>
      </p:sp>
      <p:pic>
        <p:nvPicPr>
          <p:cNvPr id="4" name="Picture 3" descr="barte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2286000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211455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coincidence of wants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each person must want the good his trading partner is </a:t>
            </a:r>
            <a:r>
              <a:rPr lang="en-US" sz="2800" b="1" dirty="0" err="1" smtClean="0"/>
              <a:t>offerring</a:t>
            </a:r>
            <a:endParaRPr lang="en-US" sz="2800" b="1" dirty="0" smtClean="0"/>
          </a:p>
        </p:txBody>
      </p:sp>
      <p:pic>
        <p:nvPicPr>
          <p:cNvPr id="4" name="Picture 3" descr="barter-d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7750"/>
            <a:ext cx="3419475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62050"/>
            <a:ext cx="2762250" cy="354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975068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 costs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opportunity </a:t>
            </a:r>
            <a:r>
              <a:rPr lang="en-US" sz="2800" b="1" dirty="0" smtClean="0"/>
              <a:t>costs of finding a trading partner, negotiating a deal, and monitoring the terms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570494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Transaction costs of barter are so huge that it is very inefficient.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Barter only exists where laws or social norms make efficient indirect trade difficult or impossible.</a:t>
            </a:r>
            <a:endParaRPr lang="en-US" sz="2800" b="1" dirty="0" smtClean="0"/>
          </a:p>
        </p:txBody>
      </p:sp>
      <p:pic>
        <p:nvPicPr>
          <p:cNvPr id="5" name="Picture 4" descr="la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" y="1162050"/>
            <a:ext cx="2854643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33350"/>
            <a:ext cx="1788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Barter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89535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</a:t>
            </a:r>
            <a:r>
              <a:rPr lang="en-US" sz="2800" b="1" u="sng" dirty="0" smtClean="0"/>
              <a:t>laces barter survives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to evade or reduce taxes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underground economy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marriage, dating, sex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car (trade in old)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health/dental benefits (less taxes)</a:t>
            </a:r>
          </a:p>
        </p:txBody>
      </p:sp>
      <p:pic>
        <p:nvPicPr>
          <p:cNvPr id="4" name="Picture 3" descr="online_dating_regular_d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562350"/>
            <a:ext cx="1375564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ar-insur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003" y="3562350"/>
            <a:ext cx="1718797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happytooth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920" y="3562350"/>
            <a:ext cx="132588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fatton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562350"/>
            <a:ext cx="137160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33350"/>
            <a:ext cx="320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Trade?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2262" y="1368207"/>
            <a:ext cx="444531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Adam Smith detailed the</a:t>
            </a:r>
          </a:p>
          <a:p>
            <a:pPr algn="ctr"/>
            <a:r>
              <a:rPr lang="en-US" sz="2800" b="1" dirty="0" smtClean="0"/>
              <a:t>benefits of specialization</a:t>
            </a:r>
          </a:p>
          <a:p>
            <a:pPr algn="ctr"/>
            <a:r>
              <a:rPr lang="en-US" sz="2800" b="1" dirty="0" smtClean="0"/>
              <a:t>and division of labor in his</a:t>
            </a:r>
          </a:p>
          <a:p>
            <a:pPr algn="ctr"/>
            <a:r>
              <a:rPr lang="en-US" sz="2800" b="1" dirty="0" smtClean="0"/>
              <a:t>book </a:t>
            </a:r>
            <a:r>
              <a:rPr lang="en-US" sz="2800" b="1" i="1" dirty="0" smtClean="0"/>
              <a:t>The Wealth of Nations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/>
              <a:t>Each worker could become</a:t>
            </a:r>
          </a:p>
          <a:p>
            <a:pPr algn="ctr"/>
            <a:r>
              <a:rPr lang="en-US" sz="2800" b="1" dirty="0" smtClean="0"/>
              <a:t>an expert in a small area,</a:t>
            </a:r>
          </a:p>
          <a:p>
            <a:pPr algn="ctr"/>
            <a:r>
              <a:rPr lang="en-US" sz="2800" b="1" dirty="0" smtClean="0"/>
              <a:t>greatly increasing efficiency.</a:t>
            </a:r>
            <a:endParaRPr lang="en-US" sz="2800" b="1" dirty="0" smtClean="0"/>
          </a:p>
        </p:txBody>
      </p:sp>
      <p:pic>
        <p:nvPicPr>
          <p:cNvPr id="4" name="Picture 3" descr="Wealth_of_N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04950"/>
            <a:ext cx="2292096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301" y="133350"/>
            <a:ext cx="467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Exchange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657350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of exchange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/>
              <a:t>(indirect exchange) –</a:t>
            </a:r>
          </a:p>
          <a:p>
            <a:pPr algn="ctr"/>
            <a:r>
              <a:rPr lang="en-US" sz="2800" b="1" dirty="0" smtClean="0"/>
              <a:t>something not </a:t>
            </a:r>
            <a:r>
              <a:rPr lang="en-US" sz="2800" b="1" dirty="0" smtClean="0"/>
              <a:t>wanted</a:t>
            </a:r>
          </a:p>
          <a:p>
            <a:pPr algn="ctr"/>
            <a:r>
              <a:rPr lang="en-US" sz="2800" b="1" dirty="0" smtClean="0"/>
              <a:t>for </a:t>
            </a:r>
            <a:r>
              <a:rPr lang="en-US" sz="2800" b="1" dirty="0" smtClean="0"/>
              <a:t>commodity </a:t>
            </a:r>
            <a:r>
              <a:rPr lang="en-US" sz="2800" b="1" dirty="0" smtClean="0"/>
              <a:t>value,</a:t>
            </a:r>
          </a:p>
          <a:p>
            <a:pPr algn="ctr"/>
            <a:r>
              <a:rPr lang="en-US" sz="2800" b="1" dirty="0" smtClean="0"/>
              <a:t>but </a:t>
            </a:r>
            <a:r>
              <a:rPr lang="en-US" sz="2800" b="1" dirty="0" smtClean="0"/>
              <a:t>rather for trade value</a:t>
            </a:r>
            <a:endParaRPr lang="en-US" sz="2800" b="1" dirty="0" smtClean="0"/>
          </a:p>
        </p:txBody>
      </p:sp>
      <p:pic>
        <p:nvPicPr>
          <p:cNvPr id="4" name="Picture 3" descr="509px-CZ_traffic_mark_C1_roundabout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23950"/>
            <a:ext cx="3393758" cy="33937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352800" y="1276350"/>
            <a:ext cx="4876800" cy="3714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&gt; A &gt; C	B-owner refuses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to trade for 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&gt; B &gt; A	C-owner refuses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to trade for B.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&gt; C &gt; B	A-owner refuses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to trade for C.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6" descr="asparagu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20875" y="1260264"/>
            <a:ext cx="838200" cy="13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" name="Picture 9" descr="broccoli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4675" y="2572910"/>
            <a:ext cx="1076325" cy="11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" name="Picture 12" descr="cabb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8475" y="3771900"/>
            <a:ext cx="1095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00200" y="2281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44650" y="3424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B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616075" y="4567237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04301" y="153988"/>
            <a:ext cx="467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Exchange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 descr="a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121" y="1398270"/>
            <a:ext cx="927279" cy="1097280"/>
          </a:xfrm>
          <a:prstGeom prst="rect">
            <a:avLst/>
          </a:prstGeom>
        </p:spPr>
      </p:pic>
      <p:pic>
        <p:nvPicPr>
          <p:cNvPr id="22" name="Picture 21" descr="br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" y="2541270"/>
            <a:ext cx="822960" cy="1097280"/>
          </a:xfrm>
          <a:prstGeom prst="rect">
            <a:avLst/>
          </a:prstGeom>
        </p:spPr>
      </p:pic>
      <p:pic>
        <p:nvPicPr>
          <p:cNvPr id="23" name="Picture 22" descr="chr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684270"/>
            <a:ext cx="829014" cy="10972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4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trader</a:t>
            </a:r>
            <a:endParaRPr lang="en-US" sz="2000" b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447800" y="102864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endowment</a:t>
            </a:r>
            <a:endParaRPr lang="en-US" sz="20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276600" y="102864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preference</a:t>
            </a:r>
            <a:endParaRPr lang="en-US" sz="20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4102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trades</a:t>
            </a:r>
            <a:endParaRPr lang="en-US" sz="20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2390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ends with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sparagu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20875" y="1260264"/>
            <a:ext cx="838200" cy="13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broccoli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4675" y="2572910"/>
            <a:ext cx="1076325" cy="11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abb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8475" y="3771900"/>
            <a:ext cx="1095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600200" y="2281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A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644650" y="34242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B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616075" y="4567237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4301" y="153988"/>
            <a:ext cx="467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Exchange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l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121" y="1398270"/>
            <a:ext cx="927279" cy="1097280"/>
          </a:xfrm>
          <a:prstGeom prst="rect">
            <a:avLst/>
          </a:prstGeom>
        </p:spPr>
      </p:pic>
      <p:pic>
        <p:nvPicPr>
          <p:cNvPr id="11" name="Picture 10" descr="br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" y="2541270"/>
            <a:ext cx="822960" cy="1097280"/>
          </a:xfrm>
          <a:prstGeom prst="rect">
            <a:avLst/>
          </a:prstGeom>
        </p:spPr>
      </p:pic>
      <p:pic>
        <p:nvPicPr>
          <p:cNvPr id="12" name="Picture 11" descr="chr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684270"/>
            <a:ext cx="829014" cy="1097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trader</a:t>
            </a:r>
            <a:endParaRPr lang="en-US" sz="20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102864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endowment</a:t>
            </a:r>
            <a:endParaRPr lang="en-US" sz="20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102864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preference</a:t>
            </a:r>
            <a:endParaRPr lang="en-US" sz="20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trades</a:t>
            </a:r>
            <a:endParaRPr lang="en-US" sz="20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239000" y="10286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ends with</a:t>
            </a:r>
            <a:endParaRPr lang="en-US" sz="2000" b="1" dirty="0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352800" y="1276350"/>
            <a:ext cx="4267200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&gt; A &gt; C	 (1)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(2) 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B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&gt; B &gt; A	       B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C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&gt; C &gt; B	       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A</a:t>
            </a:r>
          </a:p>
        </p:txBody>
      </p:sp>
      <p:pic>
        <p:nvPicPr>
          <p:cNvPr id="19" name="Picture 9" descr="broccoli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315200" y="1428750"/>
            <a:ext cx="1076325" cy="11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cabb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628900"/>
            <a:ext cx="1095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asparagu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91400" y="3562350"/>
            <a:ext cx="838200" cy="13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abb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66950"/>
            <a:ext cx="1095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asparagu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368194"/>
            <a:ext cx="838200" cy="13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broccoli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3867730"/>
            <a:ext cx="1076325" cy="11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685800" y="18859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685800" y="34861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66800" y="295275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(MOE)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4301" y="153988"/>
            <a:ext cx="467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Exchange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444407"/>
            <a:ext cx="48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trades worked because a medium of exchange was used.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Here broccoli was the</a:t>
            </a:r>
          </a:p>
          <a:p>
            <a:pPr algn="ctr"/>
            <a:r>
              <a:rPr lang="en-US" sz="2800" b="1" dirty="0" smtClean="0"/>
              <a:t>m</a:t>
            </a:r>
            <a:r>
              <a:rPr lang="en-US" sz="2800" b="1" dirty="0" smtClean="0"/>
              <a:t>edium of exchange.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But the medium of exchange could be anything.</a:t>
            </a:r>
            <a:endParaRPr lang="en-US" sz="2800" b="1" dirty="0" smtClean="0"/>
          </a:p>
        </p:txBody>
      </p:sp>
      <p:pic>
        <p:nvPicPr>
          <p:cNvPr id="10" name="Picture 4" descr="IodizedPlain_Salt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858125" y="2119721"/>
            <a:ext cx="944563" cy="158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477125" y="20383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6" descr="Wholesale ceramic vase - handpainted handmade home garden decoration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86525" y="376292"/>
            <a:ext cx="1074738" cy="248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8620125" y="37909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832850" y="4132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?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677150" y="3652837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(MOE)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3467" y="153988"/>
            <a:ext cx="1979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96215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commonly accepted</a:t>
            </a:r>
          </a:p>
          <a:p>
            <a:pPr algn="ctr"/>
            <a:r>
              <a:rPr lang="en-US" sz="2800" b="1" dirty="0" smtClean="0"/>
              <a:t>medium of exchange</a:t>
            </a:r>
            <a:endParaRPr lang="en-US" sz="2800" b="1" dirty="0" smtClean="0"/>
          </a:p>
        </p:txBody>
      </p:sp>
      <p:pic>
        <p:nvPicPr>
          <p:cNvPr id="4" name="Picture 3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8595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3467" y="153988"/>
            <a:ext cx="1979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33550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a circulating medium of exchange becomes commonly accepted (that is, widely adopted by most traders as the preferred media of exchange), it becomes money.</a:t>
            </a:r>
            <a:endParaRPr lang="en-US" sz="2800" b="1" dirty="0" smtClean="0"/>
          </a:p>
        </p:txBody>
      </p:sp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717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3467" y="153988"/>
            <a:ext cx="1979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04775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commodity money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money with a close relationship between money value and commodity value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95600" y="318135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fiat money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money in which monetary</a:t>
            </a:r>
          </a:p>
          <a:p>
            <a:pPr algn="ctr"/>
            <a:r>
              <a:rPr lang="en-US" sz="2800" b="1" dirty="0" smtClean="0"/>
              <a:t>value far exceeds commodity value</a:t>
            </a:r>
            <a:endParaRPr lang="en-US" sz="2800" b="1" dirty="0" smtClean="0"/>
          </a:p>
        </p:txBody>
      </p:sp>
      <p:pic>
        <p:nvPicPr>
          <p:cNvPr id="7" name="Picture 6" descr="go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" y="695325"/>
            <a:ext cx="2511743" cy="2511743"/>
          </a:xfrm>
          <a:prstGeom prst="rect">
            <a:avLst/>
          </a:prstGeom>
        </p:spPr>
      </p:pic>
      <p:pic>
        <p:nvPicPr>
          <p:cNvPr id="8" name="Picture 7" descr="dolla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76550"/>
            <a:ext cx="2286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885950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Many forms of commodity money have been adopted around the world.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commodity chosen tends to be the main production good or ornamental.</a:t>
            </a:r>
            <a:endParaRPr lang="en-US" sz="2800" b="1" dirty="0" smtClean="0"/>
          </a:p>
        </p:txBody>
      </p:sp>
      <p:pic>
        <p:nvPicPr>
          <p:cNvPr id="4" name="Picture 3" descr="ear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57350"/>
            <a:ext cx="2468880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virgin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8362"/>
            <a:ext cx="3757613" cy="15001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tobacco crop 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20900"/>
            <a:ext cx="1905000" cy="2736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Colonial Virginia</a:t>
            </a:r>
            <a:endParaRPr lang="en-US" sz="2800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tobacco</a:t>
            </a:r>
            <a:endParaRPr lang="en-US" sz="2800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West Indies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sugar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WEST INDI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14550"/>
            <a:ext cx="35433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u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60" y="2114550"/>
            <a:ext cx="2377440" cy="1877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89535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of Association</a:t>
            </a:r>
          </a:p>
          <a:p>
            <a:pPr algn="ctr"/>
            <a:r>
              <a:rPr lang="en-US" sz="2800" b="1" dirty="0" smtClean="0"/>
              <a:t>(comparative advantage) –</a:t>
            </a:r>
          </a:p>
          <a:p>
            <a:pPr algn="ctr"/>
            <a:r>
              <a:rPr lang="en-US" sz="2800" b="1" dirty="0" smtClean="0"/>
              <a:t>Even </a:t>
            </a:r>
            <a:r>
              <a:rPr lang="en-US" sz="2800" b="1" dirty="0" smtClean="0"/>
              <a:t>if </a:t>
            </a:r>
            <a:r>
              <a:rPr lang="en-US" sz="2800" b="1" dirty="0" smtClean="0"/>
              <a:t>someone is </a:t>
            </a:r>
            <a:r>
              <a:rPr lang="en-US" sz="2800" b="1" i="1" dirty="0" smtClean="0"/>
              <a:t>absolutely</a:t>
            </a:r>
            <a:r>
              <a:rPr lang="en-US" sz="2800" b="1" dirty="0" smtClean="0"/>
              <a:t> more</a:t>
            </a:r>
          </a:p>
          <a:p>
            <a:pPr algn="ctr"/>
            <a:r>
              <a:rPr lang="en-US" sz="2800" b="1" dirty="0" smtClean="0"/>
              <a:t>productive </a:t>
            </a:r>
            <a:r>
              <a:rPr lang="en-US" sz="2800" b="1" dirty="0" smtClean="0"/>
              <a:t>at </a:t>
            </a:r>
            <a:r>
              <a:rPr lang="en-US" sz="2800" b="1" dirty="0" smtClean="0"/>
              <a:t>2 activities, if he is</a:t>
            </a:r>
          </a:p>
          <a:p>
            <a:pPr algn="ctr"/>
            <a:r>
              <a:rPr lang="en-US" sz="2800" b="1" i="1" dirty="0" smtClean="0"/>
              <a:t>comparatively</a:t>
            </a:r>
            <a:r>
              <a:rPr lang="en-US" sz="2800" b="1" dirty="0" smtClean="0"/>
              <a:t> more productive at 1</a:t>
            </a:r>
          </a:p>
          <a:p>
            <a:pPr algn="ctr"/>
            <a:r>
              <a:rPr lang="en-US" sz="2800" b="1" dirty="0" smtClean="0"/>
              <a:t>a</a:t>
            </a:r>
            <a:r>
              <a:rPr lang="en-US" sz="2800" b="1" dirty="0" smtClean="0"/>
              <a:t>ctivity than another relative to a</a:t>
            </a:r>
          </a:p>
          <a:p>
            <a:pPr algn="ctr"/>
            <a:r>
              <a:rPr lang="en-US" sz="2800" b="1" dirty="0" smtClean="0"/>
              <a:t>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</a:t>
            </a:r>
            <a:r>
              <a:rPr lang="en-US" sz="2800" b="1" dirty="0" smtClean="0"/>
              <a:t>person, </a:t>
            </a:r>
            <a:r>
              <a:rPr lang="en-US" sz="2800" b="1" dirty="0" smtClean="0"/>
              <a:t>he </a:t>
            </a:r>
            <a:r>
              <a:rPr lang="en-US" sz="2800" b="1" dirty="0" smtClean="0"/>
              <a:t>will </a:t>
            </a:r>
            <a:r>
              <a:rPr lang="en-US" sz="2800" b="1" dirty="0" smtClean="0"/>
              <a:t>be better off</a:t>
            </a:r>
          </a:p>
          <a:p>
            <a:pPr algn="ctr"/>
            <a:r>
              <a:rPr lang="en-US" sz="2800" b="1" dirty="0" smtClean="0"/>
              <a:t>specializing and trading than</a:t>
            </a:r>
          </a:p>
          <a:p>
            <a:pPr algn="ctr"/>
            <a:r>
              <a:rPr lang="en-US" sz="2800" b="1" dirty="0" smtClean="0"/>
              <a:t>producing </a:t>
            </a:r>
            <a:r>
              <a:rPr lang="en-US" sz="2800" b="1" dirty="0" smtClean="0"/>
              <a:t>in </a:t>
            </a:r>
            <a:r>
              <a:rPr lang="en-US" sz="2800" b="1" dirty="0" smtClean="0"/>
              <a:t>isolation.</a:t>
            </a:r>
            <a:endParaRPr lang="en-US" sz="2800" b="1" dirty="0" smtClean="0"/>
          </a:p>
        </p:txBody>
      </p:sp>
      <p:pic>
        <p:nvPicPr>
          <p:cNvPr id="4" name="Picture 3" descr="ricard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52500"/>
            <a:ext cx="2857500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133350"/>
            <a:ext cx="320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Trade?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7675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David Ricardo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Abyssinia</a:t>
            </a:r>
          </a:p>
          <a:p>
            <a:pPr algn="ctr"/>
            <a:r>
              <a:rPr lang="en-US" sz="2800" b="1" i="1" dirty="0" smtClean="0"/>
              <a:t>(Ethiopia)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salt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4" descr="IodizedPlain_Sal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0" y="2219325"/>
            <a:ext cx="125063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thiopi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2571750"/>
            <a:ext cx="2681288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Ancient Greece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cattle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greece_ancient_s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14550"/>
            <a:ext cx="3276600" cy="2790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956cat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114550"/>
            <a:ext cx="3657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Midieval</a:t>
            </a:r>
            <a:r>
              <a:rPr lang="en-US" sz="2800" b="1" i="1" dirty="0" smtClean="0"/>
              <a:t> Iceland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wool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119REBML1white_w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90" y="2190750"/>
            <a:ext cx="3042902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Iceland_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90750"/>
            <a:ext cx="3429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Scotland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nails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scotland-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114550"/>
            <a:ext cx="1635919" cy="2390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1-1_4-elasticel-nails97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114550"/>
            <a:ext cx="2286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Ancient Egypt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</a:t>
            </a:r>
            <a:r>
              <a:rPr lang="en-US" sz="2800" b="1" i="1" dirty="0" smtClean="0"/>
              <a:t>opper rings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Map_Of_Ancient_Egy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14550"/>
            <a:ext cx="1706880" cy="2545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OPPER RING K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90750"/>
            <a:ext cx="3048000" cy="2474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Native Americans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1600" y="158115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Wampum</a:t>
            </a:r>
          </a:p>
          <a:p>
            <a:pPr algn="ctr"/>
            <a:r>
              <a:rPr lang="en-US" sz="2800" b="1" i="1" dirty="0" smtClean="0"/>
              <a:t>(beads on a string)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wampu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495550"/>
            <a:ext cx="1905000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Native American Cul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49" y="2343150"/>
            <a:ext cx="2238451" cy="2370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Island of Yap</a:t>
            </a:r>
          </a:p>
          <a:p>
            <a:pPr algn="ctr"/>
            <a:r>
              <a:rPr lang="en-US" sz="2800" b="1" i="1" dirty="0" smtClean="0"/>
              <a:t>(South Pacific)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5400" y="158115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Fei</a:t>
            </a:r>
            <a:endParaRPr lang="en-US" sz="2800" b="1" i="1" dirty="0" smtClean="0"/>
          </a:p>
          <a:p>
            <a:pPr algn="ctr"/>
            <a:r>
              <a:rPr lang="en-US" sz="2800" b="1" i="1" dirty="0" smtClean="0"/>
              <a:t>(large stone wheels)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yap_island_re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09850"/>
            <a:ext cx="3284220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yap_mo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794" y="2571750"/>
            <a:ext cx="3021806" cy="2021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West Africa, China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c</a:t>
            </a:r>
            <a:r>
              <a:rPr lang="en-US" sz="2800" b="1" i="1" dirty="0" err="1" smtClean="0"/>
              <a:t>owrie</a:t>
            </a:r>
            <a:r>
              <a:rPr lang="en-US" sz="2800" b="1" i="1" dirty="0" smtClean="0"/>
              <a:t> shells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West-Africa.svg[1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76450"/>
            <a:ext cx="2786063" cy="2857500"/>
          </a:xfrm>
          <a:prstGeom prst="rect">
            <a:avLst/>
          </a:prstGeom>
        </p:spPr>
      </p:pic>
      <p:pic>
        <p:nvPicPr>
          <p:cNvPr id="8" name="Picture 7" descr="Elements-Cowrie-Shell-Beads-10_ED6A00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2114550"/>
            <a:ext cx="262890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Aztecs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/>
              <a:t>caoca</a:t>
            </a:r>
            <a:r>
              <a:rPr lang="en-US" sz="2800" b="1" i="1" dirty="0" smtClean="0"/>
              <a:t> beans</a:t>
            </a:r>
          </a:p>
          <a:p>
            <a:pPr algn="ctr"/>
            <a:r>
              <a:rPr lang="en-US" sz="2800" b="1" i="1" dirty="0" smtClean="0"/>
              <a:t>(chocolate)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azte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162175"/>
            <a:ext cx="3371850" cy="2771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acao-be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2552700"/>
            <a:ext cx="317500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China, Mongolia, Siberia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tea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AncientCh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78558"/>
            <a:ext cx="3227832" cy="22219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minib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472" y="2094738"/>
            <a:ext cx="2852928" cy="2382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olute_advant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00275"/>
            <a:ext cx="5372100" cy="2581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95600" y="133350"/>
            <a:ext cx="320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Trade?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4775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Tom is better off specializing and trading</a:t>
            </a:r>
          </a:p>
          <a:p>
            <a:pPr algn="ctr"/>
            <a:r>
              <a:rPr lang="en-US" sz="2800" b="1" dirty="0" smtClean="0"/>
              <a:t>even though he has an absolute advantage.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Mesopotamia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barley (grain)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barle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66950"/>
            <a:ext cx="314325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Timewatch-mesopotam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14550"/>
            <a:ext cx="3176588" cy="23764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Ancient Japan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rice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jap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3454718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Rice 2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190750"/>
            <a:ext cx="240030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Colonial Australia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rum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australia_1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114550"/>
            <a:ext cx="3350362" cy="2809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ap_morg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66950"/>
            <a:ext cx="2667000" cy="2524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3988"/>
            <a:ext cx="46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Monies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811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prisons</a:t>
            </a:r>
            <a:endParaRPr lang="en-US" sz="28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8115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cigarettes</a:t>
            </a:r>
            <a:endParaRPr lang="en-US" sz="28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10579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Where?</a:t>
            </a:r>
            <a:endParaRPr lang="en-US" sz="28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4775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What?</a:t>
            </a:r>
            <a:endParaRPr lang="en-US" sz="2800" b="1" u="sng" dirty="0" smtClean="0"/>
          </a:p>
        </p:txBody>
      </p:sp>
      <p:pic>
        <p:nvPicPr>
          <p:cNvPr id="7" name="Picture 6" descr="j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90750"/>
            <a:ext cx="3381375" cy="2543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httpgizmodocomgadgetssmokingfiresafe-cigarettes-to-keep-idiots-alive-a-bit-longer-264529php_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181225"/>
            <a:ext cx="2667000" cy="2600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3988"/>
            <a:ext cx="5254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Money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213068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Main function of money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medium of exchange</a:t>
            </a:r>
          </a:p>
          <a:p>
            <a:endParaRPr lang="en-US" sz="2800" b="1" dirty="0" smtClean="0"/>
          </a:p>
          <a:p>
            <a:r>
              <a:rPr lang="en-US" sz="2800" b="1" u="sng" dirty="0" smtClean="0"/>
              <a:t>Subsidiary functions of money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medium of account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s</a:t>
            </a:r>
            <a:r>
              <a:rPr lang="en-US" sz="2800" b="1" dirty="0" smtClean="0"/>
              <a:t>tore of value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standard of deferred payment</a:t>
            </a:r>
            <a:endParaRPr lang="en-US" sz="2800" b="1" dirty="0" smtClean="0"/>
          </a:p>
        </p:txBody>
      </p:sp>
      <p:pic>
        <p:nvPicPr>
          <p:cNvPr id="5" name="Picture 4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717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133654"/>
            <a:ext cx="6781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account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common numerator of all prices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2800" b="1" i="1" dirty="0" smtClean="0"/>
              <a:t>More properly</a:t>
            </a:r>
            <a:r>
              <a:rPr lang="en-US" sz="2800" b="1" dirty="0" smtClean="0"/>
              <a:t>: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 of account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good used as a </a:t>
            </a:r>
            <a:r>
              <a:rPr lang="en-US" sz="2800" b="1" dirty="0" smtClean="0"/>
              <a:t>pricing or </a:t>
            </a:r>
            <a:r>
              <a:rPr lang="en-US" sz="2800" b="1" dirty="0" smtClean="0"/>
              <a:t>accounting unit </a:t>
            </a:r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of account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specific quantity of the</a:t>
            </a:r>
          </a:p>
          <a:p>
            <a:pPr algn="ctr"/>
            <a:r>
              <a:rPr lang="en-US" sz="2800" b="1" dirty="0" smtClean="0"/>
              <a:t>good used as a pricing or accounting unit</a:t>
            </a: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05000" y="153988"/>
            <a:ext cx="5254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Money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dollar-sign.png"/>
          <p:cNvPicPr>
            <a:picLocks noChangeAspect="1"/>
          </p:cNvPicPr>
          <p:nvPr/>
        </p:nvPicPr>
        <p:blipFill>
          <a:blip r:embed="rId2"/>
          <a:srcRect l="17280" r="15360"/>
          <a:stretch>
            <a:fillRect/>
          </a:stretch>
        </p:blipFill>
        <p:spPr>
          <a:xfrm>
            <a:off x="192786" y="1504950"/>
            <a:ext cx="2245614" cy="262699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3988"/>
            <a:ext cx="5254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Money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312366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of value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separates act of buying from selling</a:t>
            </a:r>
          </a:p>
          <a:p>
            <a:pPr algn="ctr"/>
            <a:r>
              <a:rPr lang="en-US" sz="2800" b="1" dirty="0" smtClean="0"/>
              <a:t>(saving with low transaction costs)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of deferred payment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money is a good way of paying back loans</a:t>
            </a:r>
            <a:endParaRPr lang="en-US" sz="2800" b="1" dirty="0" smtClean="0"/>
          </a:p>
        </p:txBody>
      </p:sp>
      <p:pic>
        <p:nvPicPr>
          <p:cNvPr id="5" name="Picture 4" descr="handsha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33700"/>
            <a:ext cx="2137410" cy="1162050"/>
          </a:xfrm>
          <a:prstGeom prst="rect">
            <a:avLst/>
          </a:prstGeom>
        </p:spPr>
      </p:pic>
      <p:pic>
        <p:nvPicPr>
          <p:cNvPr id="6" name="Picture 5" descr="piggyban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0015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504950"/>
            <a:ext cx="594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MB – monetary base (total currency)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M1 – very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M2 – somewhat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M3 – even less liquid assets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MZM – money with zero maturity</a:t>
            </a:r>
            <a:endParaRPr lang="en-US" sz="2800" b="1" dirty="0" smtClean="0"/>
          </a:p>
        </p:txBody>
      </p:sp>
      <p:pic>
        <p:nvPicPr>
          <p:cNvPr id="4" name="Picture 3" descr="TotalMoneySupp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" y="1487329"/>
            <a:ext cx="2897029" cy="2760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7635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r>
              <a:rPr lang="en-US" sz="2800" b="1" dirty="0" smtClean="0"/>
              <a:t>MB = currency in circulation + reserves in bank vaults</a:t>
            </a:r>
          </a:p>
          <a:p>
            <a:r>
              <a:rPr lang="en-US" sz="2800" b="1" dirty="0" smtClean="0"/>
              <a:t>	</a:t>
            </a:r>
            <a:r>
              <a:rPr lang="en-US" sz="2800" b="1" dirty="0" smtClean="0"/>
              <a:t>+ reserves with the Fed</a:t>
            </a:r>
          </a:p>
          <a:p>
            <a:r>
              <a:rPr lang="en-US" sz="2800" b="1" dirty="0" smtClean="0"/>
              <a:t>M1 = currency in circulation + travelers checks</a:t>
            </a:r>
          </a:p>
          <a:p>
            <a:r>
              <a:rPr lang="en-US" sz="2800" b="1" dirty="0" smtClean="0"/>
              <a:t>	</a:t>
            </a:r>
            <a:r>
              <a:rPr lang="en-US" sz="2800" b="1" dirty="0" smtClean="0"/>
              <a:t>+ demand deposits + other checkable deposits</a:t>
            </a:r>
          </a:p>
          <a:p>
            <a:r>
              <a:rPr lang="en-US" sz="2800" b="1" dirty="0" smtClean="0"/>
              <a:t>M2 = M1 + time deposits (&lt;$100k) + savings deposits</a:t>
            </a:r>
          </a:p>
          <a:p>
            <a:r>
              <a:rPr lang="en-US" sz="2800" b="1" dirty="0" smtClean="0"/>
              <a:t>	</a:t>
            </a:r>
            <a:r>
              <a:rPr lang="en-US" sz="2800" b="1" dirty="0" smtClean="0"/>
              <a:t>+ MMMF shares (individuals)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7635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 </a:t>
            </a:r>
          </a:p>
          <a:p>
            <a:r>
              <a:rPr lang="en-US" sz="2800" b="1" dirty="0" smtClean="0"/>
              <a:t>M3 = M2 + time deposits (&gt;$100k) + MMMF shares</a:t>
            </a:r>
          </a:p>
          <a:p>
            <a:r>
              <a:rPr lang="en-US" sz="2800" b="1" dirty="0" smtClean="0"/>
              <a:t>	</a:t>
            </a:r>
            <a:r>
              <a:rPr lang="en-US" sz="2800" b="1" dirty="0" smtClean="0"/>
              <a:t>(institutional) + short term RP agreements</a:t>
            </a:r>
          </a:p>
          <a:p>
            <a:r>
              <a:rPr lang="en-US" sz="2800" b="1" dirty="0" smtClean="0"/>
              <a:t>	</a:t>
            </a:r>
            <a:r>
              <a:rPr lang="en-US" sz="2800" b="1" dirty="0" smtClean="0"/>
              <a:t>+ other large liquid assets </a:t>
            </a:r>
          </a:p>
          <a:p>
            <a:r>
              <a:rPr lang="en-US" sz="2800" b="1" dirty="0" smtClean="0"/>
              <a:t>MZM = </a:t>
            </a:r>
            <a:r>
              <a:rPr lang="en-US" sz="2800" b="1" dirty="0" smtClean="0"/>
              <a:t>currency in circulation + travelers checks</a:t>
            </a:r>
          </a:p>
          <a:p>
            <a:r>
              <a:rPr lang="en-US" sz="2800" b="1" dirty="0" smtClean="0"/>
              <a:t>	+ demand deposits + other checkable </a:t>
            </a:r>
            <a:r>
              <a:rPr lang="en-US" sz="2800" b="1" dirty="0" smtClean="0"/>
              <a:t>deposits</a:t>
            </a:r>
          </a:p>
          <a:p>
            <a:r>
              <a:rPr lang="en-US" sz="2800" b="1" dirty="0" smtClean="0"/>
              <a:t>	+ </a:t>
            </a:r>
            <a:r>
              <a:rPr lang="en-US" sz="2800" b="1" dirty="0" smtClean="0"/>
              <a:t>savings </a:t>
            </a:r>
            <a:r>
              <a:rPr lang="en-US" sz="2800" b="1" dirty="0" smtClean="0"/>
              <a:t>deposits + all MMMF shares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3257550"/>
          <a:ext cx="28194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  <a:gridCol w="939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Clothes</a:t>
                      </a:r>
                      <a:endParaRPr lang="en-US" b="1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0400" y="3257550"/>
          <a:ext cx="28194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  <a:gridCol w="939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Clothes</a:t>
                      </a:r>
                      <a:endParaRPr lang="en-US" b="1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48400" y="3257550"/>
          <a:ext cx="28194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  <a:gridCol w="939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Clothes</a:t>
                      </a:r>
                      <a:endParaRPr lang="en-US" b="1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268741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</a:t>
            </a:r>
            <a:r>
              <a:rPr lang="en-US" b="1" dirty="0" smtClean="0"/>
              <a:t>onsumption + production</a:t>
            </a:r>
          </a:p>
          <a:p>
            <a:pPr algn="ctr"/>
            <a:r>
              <a:rPr lang="en-US" b="1" dirty="0" smtClean="0"/>
              <a:t>in autarky</a:t>
            </a:r>
            <a:endParaRPr lang="en-U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124200" y="268741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production</a:t>
            </a:r>
          </a:p>
          <a:p>
            <a:pPr algn="ctr"/>
            <a:r>
              <a:rPr lang="en-US" b="1" dirty="0" smtClean="0"/>
              <a:t>a</a:t>
            </a:r>
            <a:r>
              <a:rPr lang="en-US" b="1" dirty="0" smtClean="0"/>
              <a:t>fter trade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68741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consumption</a:t>
            </a:r>
          </a:p>
          <a:p>
            <a:pPr algn="ctr"/>
            <a:r>
              <a:rPr lang="en-US" b="1" dirty="0" smtClean="0"/>
              <a:t>a</a:t>
            </a:r>
            <a:r>
              <a:rPr lang="en-US" b="1" dirty="0" smtClean="0"/>
              <a:t>fter trade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33350"/>
            <a:ext cx="320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Trade?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58800" y="895350"/>
          <a:ext cx="18796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</a:t>
                      </a:r>
                      <a:endParaRPr lang="en-US" b="1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654800" y="895350"/>
          <a:ext cx="18796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Clothes</a:t>
                      </a:r>
                      <a:endParaRPr lang="en-US" b="1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51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" y="-1905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production</a:t>
            </a:r>
          </a:p>
          <a:p>
            <a:pPr algn="ctr"/>
            <a:r>
              <a:rPr lang="en-US" b="1" dirty="0" smtClean="0"/>
              <a:t>p</a:t>
            </a:r>
            <a:r>
              <a:rPr lang="en-US" b="1" dirty="0" smtClean="0"/>
              <a:t>ossibilities</a:t>
            </a:r>
          </a:p>
          <a:p>
            <a:pPr algn="ctr"/>
            <a:r>
              <a:rPr lang="en-US" b="1" dirty="0" smtClean="0"/>
              <a:t>frontier</a:t>
            </a:r>
            <a:endParaRPr lang="en-US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-1905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production</a:t>
            </a:r>
          </a:p>
          <a:p>
            <a:pPr algn="ctr"/>
            <a:r>
              <a:rPr lang="en-US" b="1" dirty="0" smtClean="0"/>
              <a:t>p</a:t>
            </a:r>
            <a:r>
              <a:rPr lang="en-US" b="1" dirty="0" smtClean="0"/>
              <a:t>ossibilities</a:t>
            </a:r>
          </a:p>
          <a:p>
            <a:pPr algn="ctr"/>
            <a:r>
              <a:rPr lang="en-US" b="1" dirty="0" smtClean="0"/>
              <a:t>frontier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1389043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Specializing and trading</a:t>
            </a:r>
          </a:p>
          <a:p>
            <a:pPr algn="ctr"/>
            <a:r>
              <a:rPr lang="en-US" sz="2800" b="1" dirty="0" smtClean="0"/>
              <a:t>here gains 50 food.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3988"/>
            <a:ext cx="567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Aggregates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733550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Only MB includes reserves.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M3&gt;M2&gt;M1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The Federal Reserve</a:t>
            </a:r>
          </a:p>
          <a:p>
            <a:r>
              <a:rPr lang="en-US" sz="2800" b="1" dirty="0" smtClean="0"/>
              <a:t>   stopped tracking M3 in 2006</a:t>
            </a:r>
            <a:endParaRPr lang="en-US" sz="2800" b="1" dirty="0" smtClean="0"/>
          </a:p>
        </p:txBody>
      </p:sp>
      <p:pic>
        <p:nvPicPr>
          <p:cNvPr id="4" name="Picture 3" descr="notep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57350"/>
            <a:ext cx="3429000" cy="248031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3988"/>
            <a:ext cx="3766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vs. Flow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 descr="gold bullion"/>
          <p:cNvPicPr>
            <a:picLocks noChangeAspect="1" noChangeArrowheads="1"/>
          </p:cNvPicPr>
          <p:nvPr/>
        </p:nvPicPr>
        <p:blipFill>
          <a:blip r:embed="rId2"/>
          <a:srcRect r="36111"/>
          <a:stretch>
            <a:fillRect/>
          </a:stretch>
        </p:blipFill>
        <p:spPr bwMode="auto">
          <a:xfrm>
            <a:off x="838200" y="2124075"/>
            <a:ext cx="2667000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 descr="0830rl0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81212"/>
            <a:ext cx="2590800" cy="2547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12395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wealth is a stock value</a:t>
            </a:r>
          </a:p>
          <a:p>
            <a:pPr algn="ctr"/>
            <a:r>
              <a:rPr lang="en-US" sz="2800" b="1" dirty="0" smtClean="0"/>
              <a:t>(oz. Au)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12395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income is a flow value</a:t>
            </a:r>
          </a:p>
          <a:p>
            <a:pPr algn="ctr"/>
            <a:r>
              <a:rPr lang="en-US" sz="2800" b="1" dirty="0" smtClean="0"/>
              <a:t>(oz. Au / year)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65735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must distinguish</a:t>
            </a:r>
          </a:p>
          <a:p>
            <a:pPr algn="ctr"/>
            <a:r>
              <a:rPr lang="en-US" sz="2800" b="1" dirty="0" smtClean="0"/>
              <a:t>between price and value: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price is </a:t>
            </a:r>
            <a:r>
              <a:rPr lang="en-US" sz="2800" b="1" i="1" dirty="0" smtClean="0"/>
              <a:t>objective</a:t>
            </a:r>
          </a:p>
          <a:p>
            <a:pPr algn="ctr"/>
            <a:r>
              <a:rPr lang="en-US" sz="2800" b="1" dirty="0" smtClean="0"/>
              <a:t>value is </a:t>
            </a:r>
            <a:r>
              <a:rPr lang="en-US" sz="2800" b="1" i="1" dirty="0" smtClean="0"/>
              <a:t>subjective</a:t>
            </a:r>
            <a:endParaRPr lang="en-US" sz="2800" b="1" i="1" dirty="0" smtClean="0"/>
          </a:p>
        </p:txBody>
      </p:sp>
      <p:pic>
        <p:nvPicPr>
          <p:cNvPr id="4" name="Picture 3" descr="iStock_000006139533X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200150"/>
            <a:ext cx="4064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34355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people trade, the price they see is the same.</a:t>
            </a:r>
          </a:p>
          <a:p>
            <a:pPr algn="ctr"/>
            <a:r>
              <a:rPr lang="en-US" sz="2800" b="1" dirty="0" smtClean="0"/>
              <a:t>However, they do not value the items traded </a:t>
            </a:r>
            <a:r>
              <a:rPr lang="en-US" sz="2800" b="1" i="1" dirty="0" smtClean="0"/>
              <a:t>equally</a:t>
            </a:r>
            <a:r>
              <a:rPr lang="en-US" sz="2800" b="1" dirty="0" smtClean="0"/>
              <a:t>.</a:t>
            </a:r>
          </a:p>
          <a:p>
            <a:pPr algn="ctr"/>
            <a:r>
              <a:rPr lang="en-US" sz="2800" b="1" dirty="0" smtClean="0"/>
              <a:t>Instead they value the items </a:t>
            </a:r>
            <a:r>
              <a:rPr lang="en-US" sz="2800" b="1" i="1" dirty="0" smtClean="0"/>
              <a:t>unequally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2038350"/>
            <a:ext cx="1905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/>
              <a:t>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1999893"/>
            <a:ext cx="1905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latin typeface="Calibri"/>
              </a:rPr>
              <a:t>≠</a:t>
            </a:r>
            <a:endParaRPr lang="en-US" sz="15000" b="1" dirty="0" smtClean="0"/>
          </a:p>
        </p:txBody>
      </p:sp>
      <p:sp>
        <p:nvSpPr>
          <p:cNvPr id="7" name="&quot;No&quot; Symbol 6"/>
          <p:cNvSpPr/>
          <p:nvPr/>
        </p:nvSpPr>
        <p:spPr>
          <a:xfrm>
            <a:off x="2209800" y="2419350"/>
            <a:ext cx="1981200" cy="1828800"/>
          </a:xfrm>
          <a:prstGeom prst="noSmoking">
            <a:avLst>
              <a:gd name="adj" fmla="val 87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33453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There is a </a:t>
            </a:r>
            <a:r>
              <a:rPr lang="en-US" sz="2800" b="1" i="1" dirty="0" smtClean="0"/>
              <a:t>reverse inequality of value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84468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inequality of value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both parties to the trade value what they’re</a:t>
            </a:r>
          </a:p>
          <a:p>
            <a:pPr algn="ctr"/>
            <a:r>
              <a:rPr lang="en-US" sz="2800" b="1" dirty="0" smtClean="0"/>
              <a:t>getting more than what they’re giving up</a:t>
            </a:r>
          </a:p>
          <a:p>
            <a:pPr algn="ctr"/>
            <a:r>
              <a:rPr lang="en-US" sz="2800" b="1" dirty="0" smtClean="0"/>
              <a:t>(everyone is happy)</a:t>
            </a:r>
            <a:endParaRPr lang="en-US" sz="2800" b="1" dirty="0" smtClean="0"/>
          </a:p>
        </p:txBody>
      </p:sp>
      <p:pic>
        <p:nvPicPr>
          <p:cNvPr id="4" name="Picture 3" descr="Happy_people_dancing_Back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76550"/>
            <a:ext cx="560832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204" y="133350"/>
            <a:ext cx="3840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Valuing Goods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a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8750"/>
            <a:ext cx="2171214" cy="2743200"/>
          </a:xfrm>
          <a:prstGeom prst="rect">
            <a:avLst/>
          </a:prstGeom>
        </p:spPr>
      </p:pic>
      <p:pic>
        <p:nvPicPr>
          <p:cNvPr id="5" name="Picture 4" descr="bar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428750"/>
            <a:ext cx="2148759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417195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Harry the</a:t>
            </a:r>
          </a:p>
          <a:p>
            <a:pPr algn="ctr"/>
            <a:r>
              <a:rPr lang="en-US" sz="2800" b="1" dirty="0" smtClean="0"/>
              <a:t>haberdasher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29400" y="417195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Bob the</a:t>
            </a:r>
          </a:p>
          <a:p>
            <a:pPr algn="ctr"/>
            <a:r>
              <a:rPr lang="en-US" sz="2800" b="1" dirty="0" smtClean="0"/>
              <a:t>barber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38400" y="1581150"/>
            <a:ext cx="419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If the trade occurs,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u="sng" dirty="0" smtClean="0"/>
              <a:t>Harry values</a:t>
            </a:r>
          </a:p>
          <a:p>
            <a:pPr algn="ctr"/>
            <a:r>
              <a:rPr lang="en-US" sz="2800" b="1" dirty="0" smtClean="0"/>
              <a:t>haircut &gt; hat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u="sng" dirty="0" smtClean="0"/>
              <a:t>Bob values</a:t>
            </a:r>
          </a:p>
          <a:p>
            <a:pPr algn="ctr"/>
            <a:r>
              <a:rPr lang="en-US" sz="2800" b="1" dirty="0" smtClean="0"/>
              <a:t>haircut &lt; 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89535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Suppose Harry wants to trade a hat to Bob for a haircut.</a:t>
            </a:r>
            <a:endParaRPr lang="en-US" sz="28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1170</Words>
  <Application>Microsoft Office PowerPoint</Application>
  <PresentationFormat>On-screen Show (16:9)</PresentationFormat>
  <Paragraphs>378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89</cp:revision>
  <dcterms:created xsi:type="dcterms:W3CDTF">2010-08-30T19:56:42Z</dcterms:created>
  <dcterms:modified xsi:type="dcterms:W3CDTF">2010-09-02T13:13:12Z</dcterms:modified>
</cp:coreProperties>
</file>